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4"/>
  </p:notesMasterIdLst>
  <p:handoutMasterIdLst>
    <p:handoutMasterId r:id="rId375"/>
  </p:handoutMasterIdLst>
  <p:sldIdLst>
    <p:sldId id="275" r:id="rId2"/>
    <p:sldId id="1815" r:id="rId3"/>
    <p:sldId id="293" r:id="rId4"/>
    <p:sldId id="294" r:id="rId5"/>
    <p:sldId id="305" r:id="rId6"/>
    <p:sldId id="306" r:id="rId7"/>
    <p:sldId id="307"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9" r:id="rId37"/>
    <p:sldId id="340" r:id="rId38"/>
    <p:sldId id="341" r:id="rId39"/>
    <p:sldId id="342" r:id="rId40"/>
    <p:sldId id="346" r:id="rId41"/>
    <p:sldId id="347" r:id="rId42"/>
    <p:sldId id="348" r:id="rId43"/>
    <p:sldId id="349" r:id="rId44"/>
    <p:sldId id="350" r:id="rId45"/>
    <p:sldId id="351" r:id="rId46"/>
    <p:sldId id="352" r:id="rId47"/>
    <p:sldId id="353" r:id="rId48"/>
    <p:sldId id="354" r:id="rId49"/>
    <p:sldId id="355" r:id="rId50"/>
    <p:sldId id="356" r:id="rId51"/>
    <p:sldId id="357"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5" r:id="rId66"/>
    <p:sldId id="376" r:id="rId67"/>
    <p:sldId id="377" r:id="rId68"/>
    <p:sldId id="378" r:id="rId69"/>
    <p:sldId id="379" r:id="rId70"/>
    <p:sldId id="380" r:id="rId71"/>
    <p:sldId id="381" r:id="rId72"/>
    <p:sldId id="382" r:id="rId73"/>
    <p:sldId id="383" r:id="rId74"/>
    <p:sldId id="391" r:id="rId75"/>
    <p:sldId id="392" r:id="rId76"/>
    <p:sldId id="393" r:id="rId77"/>
    <p:sldId id="394" r:id="rId78"/>
    <p:sldId id="395" r:id="rId79"/>
    <p:sldId id="396" r:id="rId80"/>
    <p:sldId id="397" r:id="rId81"/>
    <p:sldId id="398" r:id="rId82"/>
    <p:sldId id="399" r:id="rId83"/>
    <p:sldId id="400" r:id="rId84"/>
    <p:sldId id="403" r:id="rId85"/>
    <p:sldId id="404" r:id="rId86"/>
    <p:sldId id="405" r:id="rId87"/>
    <p:sldId id="406" r:id="rId88"/>
    <p:sldId id="407" r:id="rId89"/>
    <p:sldId id="408" r:id="rId90"/>
    <p:sldId id="409" r:id="rId91"/>
    <p:sldId id="410" r:id="rId92"/>
    <p:sldId id="411" r:id="rId93"/>
    <p:sldId id="412" r:id="rId94"/>
    <p:sldId id="413" r:id="rId95"/>
    <p:sldId id="414" r:id="rId96"/>
    <p:sldId id="415" r:id="rId97"/>
    <p:sldId id="416" r:id="rId98"/>
    <p:sldId id="417" r:id="rId99"/>
    <p:sldId id="418" r:id="rId100"/>
    <p:sldId id="419" r:id="rId101"/>
    <p:sldId id="420" r:id="rId102"/>
    <p:sldId id="421" r:id="rId103"/>
    <p:sldId id="422" r:id="rId104"/>
    <p:sldId id="423" r:id="rId105"/>
    <p:sldId id="424" r:id="rId106"/>
    <p:sldId id="425" r:id="rId107"/>
    <p:sldId id="426" r:id="rId108"/>
    <p:sldId id="427" r:id="rId109"/>
    <p:sldId id="428" r:id="rId110"/>
    <p:sldId id="429" r:id="rId111"/>
    <p:sldId id="430" r:id="rId112"/>
    <p:sldId id="432" r:id="rId113"/>
    <p:sldId id="434" r:id="rId114"/>
    <p:sldId id="435" r:id="rId115"/>
    <p:sldId id="436" r:id="rId116"/>
    <p:sldId id="438" r:id="rId117"/>
    <p:sldId id="439" r:id="rId118"/>
    <p:sldId id="440" r:id="rId119"/>
    <p:sldId id="441" r:id="rId120"/>
    <p:sldId id="442" r:id="rId121"/>
    <p:sldId id="443" r:id="rId122"/>
    <p:sldId id="444" r:id="rId123"/>
    <p:sldId id="445" r:id="rId124"/>
    <p:sldId id="446" r:id="rId125"/>
    <p:sldId id="447" r:id="rId126"/>
    <p:sldId id="448" r:id="rId127"/>
    <p:sldId id="449" r:id="rId128"/>
    <p:sldId id="450" r:id="rId129"/>
    <p:sldId id="451" r:id="rId130"/>
    <p:sldId id="452" r:id="rId131"/>
    <p:sldId id="453" r:id="rId132"/>
    <p:sldId id="454" r:id="rId133"/>
    <p:sldId id="455" r:id="rId134"/>
    <p:sldId id="456" r:id="rId135"/>
    <p:sldId id="457" r:id="rId136"/>
    <p:sldId id="458" r:id="rId137"/>
    <p:sldId id="459" r:id="rId138"/>
    <p:sldId id="460" r:id="rId139"/>
    <p:sldId id="461" r:id="rId140"/>
    <p:sldId id="462" r:id="rId141"/>
    <p:sldId id="463" r:id="rId142"/>
    <p:sldId id="464" r:id="rId143"/>
    <p:sldId id="465" r:id="rId144"/>
    <p:sldId id="466" r:id="rId145"/>
    <p:sldId id="467" r:id="rId146"/>
    <p:sldId id="469" r:id="rId147"/>
    <p:sldId id="470" r:id="rId148"/>
    <p:sldId id="471" r:id="rId149"/>
    <p:sldId id="472" r:id="rId150"/>
    <p:sldId id="473" r:id="rId151"/>
    <p:sldId id="474" r:id="rId152"/>
    <p:sldId id="475" r:id="rId153"/>
    <p:sldId id="476" r:id="rId154"/>
    <p:sldId id="1100" r:id="rId155"/>
    <p:sldId id="478" r:id="rId156"/>
    <p:sldId id="2101" r:id="rId157"/>
    <p:sldId id="484" r:id="rId158"/>
    <p:sldId id="487" r:id="rId159"/>
    <p:sldId id="488" r:id="rId160"/>
    <p:sldId id="489" r:id="rId161"/>
    <p:sldId id="490" r:id="rId162"/>
    <p:sldId id="492" r:id="rId163"/>
    <p:sldId id="493" r:id="rId164"/>
    <p:sldId id="494" r:id="rId165"/>
    <p:sldId id="496" r:id="rId166"/>
    <p:sldId id="497" r:id="rId167"/>
    <p:sldId id="498" r:id="rId168"/>
    <p:sldId id="499" r:id="rId169"/>
    <p:sldId id="500" r:id="rId170"/>
    <p:sldId id="501" r:id="rId171"/>
    <p:sldId id="502" r:id="rId172"/>
    <p:sldId id="503" r:id="rId173"/>
    <p:sldId id="504" r:id="rId174"/>
    <p:sldId id="505" r:id="rId175"/>
    <p:sldId id="506" r:id="rId176"/>
    <p:sldId id="507" r:id="rId177"/>
    <p:sldId id="508" r:id="rId178"/>
    <p:sldId id="509" r:id="rId179"/>
    <p:sldId id="510" r:id="rId180"/>
    <p:sldId id="511" r:id="rId181"/>
    <p:sldId id="513" r:id="rId182"/>
    <p:sldId id="514" r:id="rId183"/>
    <p:sldId id="515" r:id="rId184"/>
    <p:sldId id="516" r:id="rId185"/>
    <p:sldId id="518" r:id="rId186"/>
    <p:sldId id="519" r:id="rId187"/>
    <p:sldId id="520" r:id="rId188"/>
    <p:sldId id="521" r:id="rId189"/>
    <p:sldId id="522" r:id="rId190"/>
    <p:sldId id="523" r:id="rId191"/>
    <p:sldId id="525" r:id="rId192"/>
    <p:sldId id="526" r:id="rId193"/>
    <p:sldId id="527" r:id="rId194"/>
    <p:sldId id="532" r:id="rId195"/>
    <p:sldId id="533" r:id="rId196"/>
    <p:sldId id="536" r:id="rId197"/>
    <p:sldId id="538" r:id="rId198"/>
    <p:sldId id="560" r:id="rId199"/>
    <p:sldId id="561" r:id="rId200"/>
    <p:sldId id="562" r:id="rId201"/>
    <p:sldId id="563" r:id="rId202"/>
    <p:sldId id="564" r:id="rId203"/>
    <p:sldId id="565" r:id="rId204"/>
    <p:sldId id="566" r:id="rId205"/>
    <p:sldId id="567" r:id="rId206"/>
    <p:sldId id="568" r:id="rId207"/>
    <p:sldId id="569" r:id="rId208"/>
    <p:sldId id="570" r:id="rId209"/>
    <p:sldId id="571" r:id="rId210"/>
    <p:sldId id="572" r:id="rId211"/>
    <p:sldId id="575" r:id="rId212"/>
    <p:sldId id="576" r:id="rId213"/>
    <p:sldId id="577" r:id="rId214"/>
    <p:sldId id="2102" r:id="rId215"/>
    <p:sldId id="578" r:id="rId216"/>
    <p:sldId id="579" r:id="rId217"/>
    <p:sldId id="2103" r:id="rId218"/>
    <p:sldId id="580" r:id="rId219"/>
    <p:sldId id="581" r:id="rId220"/>
    <p:sldId id="582" r:id="rId221"/>
    <p:sldId id="2104" r:id="rId222"/>
    <p:sldId id="583" r:id="rId223"/>
    <p:sldId id="2105" r:id="rId224"/>
    <p:sldId id="585" r:id="rId225"/>
    <p:sldId id="586" r:id="rId226"/>
    <p:sldId id="587" r:id="rId227"/>
    <p:sldId id="2106" r:id="rId228"/>
    <p:sldId id="588" r:id="rId229"/>
    <p:sldId id="589" r:id="rId230"/>
    <p:sldId id="590" r:id="rId231"/>
    <p:sldId id="591" r:id="rId232"/>
    <p:sldId id="592" r:id="rId233"/>
    <p:sldId id="2107" r:id="rId234"/>
    <p:sldId id="593" r:id="rId235"/>
    <p:sldId id="595" r:id="rId236"/>
    <p:sldId id="596" r:id="rId237"/>
    <p:sldId id="597" r:id="rId238"/>
    <p:sldId id="598" r:id="rId239"/>
    <p:sldId id="599" r:id="rId240"/>
    <p:sldId id="604" r:id="rId241"/>
    <p:sldId id="605" r:id="rId242"/>
    <p:sldId id="606" r:id="rId243"/>
    <p:sldId id="607" r:id="rId244"/>
    <p:sldId id="608" r:id="rId245"/>
    <p:sldId id="611" r:id="rId246"/>
    <p:sldId id="612" r:id="rId247"/>
    <p:sldId id="613" r:id="rId248"/>
    <p:sldId id="614" r:id="rId249"/>
    <p:sldId id="616" r:id="rId250"/>
    <p:sldId id="617" r:id="rId251"/>
    <p:sldId id="618" r:id="rId252"/>
    <p:sldId id="2108" r:id="rId253"/>
    <p:sldId id="619" r:id="rId254"/>
    <p:sldId id="620" r:id="rId255"/>
    <p:sldId id="621" r:id="rId256"/>
    <p:sldId id="625" r:id="rId257"/>
    <p:sldId id="626" r:id="rId258"/>
    <p:sldId id="627" r:id="rId259"/>
    <p:sldId id="628" r:id="rId260"/>
    <p:sldId id="630" r:id="rId261"/>
    <p:sldId id="631" r:id="rId262"/>
    <p:sldId id="632" r:id="rId263"/>
    <p:sldId id="633" r:id="rId264"/>
    <p:sldId id="637" r:id="rId265"/>
    <p:sldId id="638" r:id="rId266"/>
    <p:sldId id="639" r:id="rId267"/>
    <p:sldId id="640" r:id="rId268"/>
    <p:sldId id="641" r:id="rId269"/>
    <p:sldId id="642" r:id="rId270"/>
    <p:sldId id="643" r:id="rId271"/>
    <p:sldId id="644" r:id="rId272"/>
    <p:sldId id="645" r:id="rId273"/>
    <p:sldId id="646" r:id="rId274"/>
    <p:sldId id="647" r:id="rId275"/>
    <p:sldId id="648" r:id="rId276"/>
    <p:sldId id="649" r:id="rId277"/>
    <p:sldId id="657" r:id="rId278"/>
    <p:sldId id="658" r:id="rId279"/>
    <p:sldId id="659" r:id="rId280"/>
    <p:sldId id="660" r:id="rId281"/>
    <p:sldId id="661" r:id="rId282"/>
    <p:sldId id="662" r:id="rId283"/>
    <p:sldId id="663" r:id="rId284"/>
    <p:sldId id="664" r:id="rId285"/>
    <p:sldId id="665" r:id="rId286"/>
    <p:sldId id="666" r:id="rId287"/>
    <p:sldId id="670" r:id="rId288"/>
    <p:sldId id="671" r:id="rId289"/>
    <p:sldId id="672" r:id="rId290"/>
    <p:sldId id="673" r:id="rId291"/>
    <p:sldId id="675" r:id="rId292"/>
    <p:sldId id="676" r:id="rId293"/>
    <p:sldId id="677" r:id="rId294"/>
    <p:sldId id="679" r:id="rId295"/>
    <p:sldId id="680" r:id="rId296"/>
    <p:sldId id="681" r:id="rId297"/>
    <p:sldId id="683" r:id="rId298"/>
    <p:sldId id="684" r:id="rId299"/>
    <p:sldId id="685" r:id="rId300"/>
    <p:sldId id="710" r:id="rId301"/>
    <p:sldId id="711" r:id="rId302"/>
    <p:sldId id="712" r:id="rId303"/>
    <p:sldId id="713" r:id="rId304"/>
    <p:sldId id="714" r:id="rId305"/>
    <p:sldId id="715" r:id="rId306"/>
    <p:sldId id="717" r:id="rId307"/>
    <p:sldId id="718" r:id="rId308"/>
    <p:sldId id="719" r:id="rId309"/>
    <p:sldId id="720" r:id="rId310"/>
    <p:sldId id="721" r:id="rId311"/>
    <p:sldId id="722" r:id="rId312"/>
    <p:sldId id="723" r:id="rId313"/>
    <p:sldId id="724" r:id="rId314"/>
    <p:sldId id="725" r:id="rId315"/>
    <p:sldId id="726" r:id="rId316"/>
    <p:sldId id="727" r:id="rId317"/>
    <p:sldId id="728" r:id="rId318"/>
    <p:sldId id="729" r:id="rId319"/>
    <p:sldId id="730" r:id="rId320"/>
    <p:sldId id="731" r:id="rId321"/>
    <p:sldId id="732" r:id="rId322"/>
    <p:sldId id="758" r:id="rId323"/>
    <p:sldId id="759" r:id="rId324"/>
    <p:sldId id="760" r:id="rId325"/>
    <p:sldId id="761" r:id="rId326"/>
    <p:sldId id="762" r:id="rId327"/>
    <p:sldId id="764" r:id="rId328"/>
    <p:sldId id="765" r:id="rId329"/>
    <p:sldId id="766" r:id="rId330"/>
    <p:sldId id="767" r:id="rId331"/>
    <p:sldId id="769" r:id="rId332"/>
    <p:sldId id="770" r:id="rId333"/>
    <p:sldId id="771" r:id="rId334"/>
    <p:sldId id="772" r:id="rId335"/>
    <p:sldId id="773" r:id="rId336"/>
    <p:sldId id="774" r:id="rId337"/>
    <p:sldId id="775" r:id="rId338"/>
    <p:sldId id="776" r:id="rId339"/>
    <p:sldId id="781" r:id="rId340"/>
    <p:sldId id="782" r:id="rId341"/>
    <p:sldId id="783" r:id="rId342"/>
    <p:sldId id="784" r:id="rId343"/>
    <p:sldId id="785" r:id="rId344"/>
    <p:sldId id="786" r:id="rId345"/>
    <p:sldId id="787" r:id="rId346"/>
    <p:sldId id="788" r:id="rId347"/>
    <p:sldId id="789" r:id="rId348"/>
    <p:sldId id="790" r:id="rId349"/>
    <p:sldId id="791" r:id="rId350"/>
    <p:sldId id="792" r:id="rId351"/>
    <p:sldId id="793" r:id="rId352"/>
    <p:sldId id="794" r:id="rId353"/>
    <p:sldId id="795" r:id="rId354"/>
    <p:sldId id="2109" r:id="rId355"/>
    <p:sldId id="796" r:id="rId356"/>
    <p:sldId id="797" r:id="rId357"/>
    <p:sldId id="798" r:id="rId358"/>
    <p:sldId id="799" r:id="rId359"/>
    <p:sldId id="800" r:id="rId360"/>
    <p:sldId id="801" r:id="rId361"/>
    <p:sldId id="802" r:id="rId362"/>
    <p:sldId id="803" r:id="rId363"/>
    <p:sldId id="804" r:id="rId364"/>
    <p:sldId id="805" r:id="rId365"/>
    <p:sldId id="806" r:id="rId366"/>
    <p:sldId id="807" r:id="rId367"/>
    <p:sldId id="808" r:id="rId368"/>
    <p:sldId id="809" r:id="rId369"/>
    <p:sldId id="810" r:id="rId370"/>
    <p:sldId id="811" r:id="rId371"/>
    <p:sldId id="812" r:id="rId372"/>
    <p:sldId id="813" r:id="rId373"/>
  </p:sldIdLst>
  <p:sldSz cx="12192000" cy="6858000"/>
  <p:notesSz cx="9144000" cy="6858000"/>
  <p:custDataLst>
    <p:tags r:id="rId3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52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commentAuthors" Target="commentAuthor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viewProps" Target="viewProp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tableStyles" Target="tableStyles.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handoutMaster" Target="handoutMasters/handout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tags" Target="tags/tag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theme" Target="theme/theme1.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6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600"/>
            </a:lvl1pPr>
          </a:lstStyle>
          <a:p>
            <a:fld id="{0F9B84EA-7D68-4D60-9CB1-D50884785D1C}" type="datetimeFigureOut">
              <a:rPr lang="zh-CN" altLang="en-US" smtClean="0"/>
              <a:t>2024/1/3</a:t>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6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2024/1/3</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image" Target="../media/image4370.png"/><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051050" y="558800"/>
            <a:ext cx="4957763" cy="2789238"/>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5</a:t>
            </a:fld>
            <a:endParaRPr kumimoji="0" lang="en-US" altLang="zh-CN" sz="12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051050" y="558800"/>
            <a:ext cx="4957763" cy="2789238"/>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14</a:t>
            </a:fld>
            <a:endParaRPr kumimoji="0" lang="en-US" altLang="zh-CN" sz="1200" b="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271</a:t>
            </a:fld>
            <a:endParaRPr lang="zh-TW"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272</a:t>
            </a:fld>
            <a:endParaRPr lang="zh-TW"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273</a:t>
            </a:fld>
            <a:endParaRPr lang="zh-TW"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274</a:t>
            </a:fld>
            <a:endParaRPr lang="zh-TW"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275</a:t>
            </a:fld>
            <a:endParaRPr lang="zh-TW"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276</a:t>
            </a:fld>
            <a:endParaRPr lang="zh-TW"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277</a:t>
            </a:fld>
            <a:endParaRPr lang="zh-TW"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278</a:t>
            </a:fld>
            <a:endParaRPr lang="zh-TW"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279</a:t>
            </a:fld>
            <a:endParaRPr lang="zh-TW"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280</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051050" y="558800"/>
            <a:ext cx="4957763" cy="2789238"/>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15</a:t>
            </a:fld>
            <a:endParaRPr kumimoji="0" lang="en-US" altLang="zh-CN" sz="1200" b="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281</a:t>
            </a:fld>
            <a:endParaRPr lang="zh-TW"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282</a:t>
            </a:fld>
            <a:endParaRPr lang="zh-TW"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283</a:t>
            </a:fld>
            <a:endParaRPr lang="zh-TW"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284</a:t>
            </a:fld>
            <a:endParaRPr lang="zh-TW"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285</a:t>
            </a:fld>
            <a:endParaRPr lang="zh-TW"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286</a:t>
            </a:fld>
            <a:endParaRPr lang="zh-TW"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287</a:t>
            </a:fld>
            <a:endParaRPr lang="zh-TW"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288</a:t>
            </a:fld>
            <a:endParaRPr lang="zh-TW"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289</a:t>
            </a:fld>
            <a:endParaRPr lang="zh-TW"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290</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051050" y="558800"/>
            <a:ext cx="4957763" cy="2789238"/>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16</a:t>
            </a:fld>
            <a:endParaRPr kumimoji="0" lang="en-US" altLang="zh-CN" sz="1200" b="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291</a:t>
            </a:fld>
            <a:endParaRPr lang="zh-TW"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292</a:t>
            </a:fld>
            <a:endParaRPr lang="zh-TW"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293</a:t>
            </a:fld>
            <a:endParaRPr lang="zh-TW"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294</a:t>
            </a:fld>
            <a:endParaRPr lang="zh-TW"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295</a:t>
            </a:fld>
            <a:endParaRPr lang="zh-TW"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296</a:t>
            </a:fld>
            <a:endParaRPr lang="zh-TW"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297</a:t>
            </a:fld>
            <a:endParaRPr lang="zh-TW"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298</a:t>
            </a:fld>
            <a:endParaRPr lang="zh-TW"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299</a:t>
            </a:fld>
            <a:endParaRPr lang="zh-TW"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300</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669910" y="558404"/>
            <a:ext cx="3719513" cy="2789634"/>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17</a:t>
            </a:fld>
            <a:endParaRPr kumimoji="0" lang="en-US" altLang="zh-CN" sz="1200" b="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301</a:t>
            </a:fld>
            <a:endParaRPr lang="zh-TW"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302</a:t>
            </a:fld>
            <a:endParaRPr lang="zh-TW"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303</a:t>
            </a:fld>
            <a:endParaRPr lang="zh-TW"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304</a:t>
            </a:fld>
            <a:endParaRPr lang="zh-TW"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305</a:t>
            </a:fld>
            <a:endParaRPr lang="zh-TW"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306</a:t>
            </a:fld>
            <a:endParaRPr lang="zh-TW"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307</a:t>
            </a:fld>
            <a:endParaRPr lang="zh-TW"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308</a:t>
            </a:fld>
            <a:endParaRPr lang="zh-TW"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309</a:t>
            </a:fld>
            <a:endParaRPr lang="zh-TW"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310</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669910" y="558404"/>
            <a:ext cx="3719513" cy="2789634"/>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18</a:t>
            </a:fld>
            <a:endParaRPr kumimoji="0" lang="en-US" altLang="zh-CN" sz="1200" b="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Can you find the rule?</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311</a:t>
            </a:fld>
            <a:endParaRPr lang="zh-TW"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Look</a:t>
            </a:r>
            <a:r>
              <a:rPr lang="en-US" altLang="zh-TW" baseline="0" dirty="0"/>
              <a:t> at the sequence first</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312</a:t>
            </a:fld>
            <a:endParaRPr lang="zh-TW"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Use a same set</a:t>
            </a:r>
            <a:r>
              <a:rPr lang="en-US" altLang="zh-TW" baseline="0" dirty="0"/>
              <a:t> of information</a:t>
            </a:r>
          </a:p>
          <a:p>
            <a:endParaRPr lang="en-US" altLang="zh-TW" baseline="0" dirty="0"/>
          </a:p>
          <a:p>
            <a:r>
              <a:rPr lang="en-US" altLang="zh-TW" baseline="0" dirty="0"/>
              <a:t>Note about the memory</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318</a:t>
            </a:fld>
            <a:endParaRPr lang="zh-TW"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319</a:t>
            </a:fld>
            <a:endParaRPr lang="zh-TW"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320</a:t>
            </a:fld>
            <a:endParaRPr lang="zh-TW"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321</a:t>
            </a:fld>
            <a:endParaRPr lang="zh-TW"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322</a:t>
            </a:fld>
            <a:endParaRPr kumimoji="1"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323</a:t>
            </a:fld>
            <a:endParaRPr kumimoji="1"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324</a:t>
            </a:fld>
            <a:endParaRPr kumimoji="1"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325</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051050" y="558800"/>
            <a:ext cx="4957763" cy="2789238"/>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19</a:t>
            </a:fld>
            <a:endParaRPr kumimoji="0" lang="en-US" altLang="zh-CN" sz="1200" b="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326</a:t>
            </a:fld>
            <a:endParaRPr kumimoji="1"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327</a:t>
            </a:fld>
            <a:endParaRPr kumimoji="1"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328</a:t>
            </a:fld>
            <a:endParaRPr kumimoji="1"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329</a:t>
            </a:fld>
            <a:endParaRPr kumimoji="1"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330</a:t>
            </a:fld>
            <a:endParaRPr kumimoji="1"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331</a:t>
            </a:fld>
            <a:endParaRPr kumimoji="1"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332</a:t>
            </a:fld>
            <a:endParaRPr kumimoji="1"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333</a:t>
            </a:fld>
            <a:endParaRPr kumimoji="1"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334</a:t>
            </a:fld>
            <a:endParaRPr kumimoji="1"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335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669910" y="558404"/>
            <a:ext cx="3719513" cy="2789634"/>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20</a:t>
            </a:fld>
            <a:endParaRPr kumimoji="0" lang="en-US" altLang="zh-CN" sz="1200" b="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336</a:t>
            </a:fld>
            <a:endParaRPr kumimoji="1" lang="zh-CN"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337</a:t>
            </a:fld>
            <a:endParaRPr kumimoji="1"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338</a:t>
            </a:fld>
            <a:endParaRPr kumimoji="1"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339</a:t>
            </a:fld>
            <a:endParaRPr kumimoji="1"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340</a:t>
            </a:fld>
            <a:endParaRPr kumimoji="1"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341</a:t>
            </a:fld>
            <a:endParaRPr kumimoji="1"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342</a:t>
            </a:fld>
            <a:endParaRPr kumimoji="1"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343</a:t>
            </a:fld>
            <a:endParaRPr kumimoji="1"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344</a:t>
            </a:fld>
            <a:endParaRPr kumimoji="1"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345</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72</a:t>
            </a:fld>
            <a:endParaRPr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346</a:t>
            </a:fld>
            <a:endParaRPr kumimoji="1" lang="zh-CN"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347</a:t>
            </a:fld>
            <a:endParaRPr kumimoji="1"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348</a:t>
            </a:fld>
            <a:endParaRPr kumimoji="1"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349</a:t>
            </a:fld>
            <a:endParaRPr kumimoji="1"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350</a:t>
            </a:fld>
            <a:endParaRPr kumimoji="1"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351</a:t>
            </a:fld>
            <a:endParaRPr kumimoji="1"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352</a:t>
            </a:fld>
            <a:endParaRPr kumimoji="1"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353</a:t>
            </a:fld>
            <a:endParaRPr kumimoji="1"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355</a:t>
            </a:fld>
            <a:endParaRPr kumimoji="1"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356</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B3F490-9BA2-4062-A8F4-E1EED0338A5A}" type="slidenum">
              <a:rPr lang="zh-CN" altLang="en-US" smtClean="0"/>
              <a:t>91</a:t>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357</a:t>
            </a:fld>
            <a:endParaRPr kumimoji="1"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358</a:t>
            </a:fld>
            <a:endParaRPr kumimoji="1"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359</a:t>
            </a:fld>
            <a:endParaRPr kumimoji="1"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360</a:t>
            </a:fld>
            <a:endParaRPr kumimoji="1"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361</a:t>
            </a:fld>
            <a:endParaRPr kumimoji="1"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362</a:t>
            </a:fld>
            <a:endParaRPr kumimoji="1"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363</a:t>
            </a:fld>
            <a:endParaRPr kumimoji="1"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364</a:t>
            </a:fld>
            <a:endParaRPr kumimoji="1"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365</a:t>
            </a:fld>
            <a:endParaRPr kumimoji="1"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366</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B3F490-9BA2-4062-A8F4-E1EED0338A5A}" type="slidenum">
              <a:rPr lang="zh-CN" altLang="en-US" smtClean="0"/>
              <a:t>93</a:t>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367</a:t>
            </a:fld>
            <a:endParaRPr kumimoji="1"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368</a:t>
            </a:fld>
            <a:endParaRPr kumimoji="1"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369</a:t>
            </a:fld>
            <a:endParaRPr kumimoji="1" lang="zh-CN"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370</a:t>
            </a:fld>
            <a:endParaRPr kumimoji="1"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371</a:t>
            </a:fld>
            <a:endParaRPr kumimoji="1" lang="zh-CN" alt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372</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051050" y="558800"/>
            <a:ext cx="4957763" cy="2789238"/>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6</a:t>
            </a:fld>
            <a:endParaRPr kumimoji="0" lang="en-US" altLang="zh-CN" sz="1200" b="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B3F490-9BA2-4062-A8F4-E1EED0338A5A}" type="slidenum">
              <a:rPr lang="zh-CN" altLang="en-US" smtClean="0"/>
              <a:t>99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103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104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105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106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107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108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109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110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051050" y="558800"/>
            <a:ext cx="4957763" cy="2789238"/>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7</a:t>
            </a:fld>
            <a:endParaRPr kumimoji="0" lang="en-US" altLang="zh-CN" sz="1200" b="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126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127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131</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132</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133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134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135</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136</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137</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138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669910" y="558404"/>
            <a:ext cx="3719513" cy="2789634"/>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8</a:t>
            </a:fld>
            <a:endParaRPr kumimoji="0" lang="en-US" altLang="zh-CN" sz="1200" b="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139</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140</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141</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142</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143</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144</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145</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B3F490-9BA2-4062-A8F4-E1EED0338A5A}" type="slidenum">
              <a:rPr lang="zh-CN" altLang="en-US" smtClean="0"/>
              <a:t>147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154BC4D-E4A6-48E8-BF35-0A9B131AE9E4}" type="slidenum">
              <a:rPr lang="en-US" altLang="zh-CN" smtClean="0"/>
              <a:t>155</a:t>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154BC4D-E4A6-48E8-BF35-0A9B131AE9E4}" type="slidenum">
              <a:rPr lang="en-US" altLang="zh-CN" smtClean="0"/>
              <a:pPr/>
              <a:t>156</a:t>
            </a:fld>
            <a:endParaRPr lang="en-US" altLang="zh-CN"/>
          </a:p>
        </p:txBody>
      </p:sp>
    </p:spTree>
    <p:extLst>
      <p:ext uri="{BB962C8B-B14F-4D97-AF65-F5344CB8AC3E}">
        <p14:creationId xmlns:p14="http://schemas.microsoft.com/office/powerpoint/2010/main" val="124339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669910" y="558404"/>
            <a:ext cx="3719513" cy="2789634"/>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9</a:t>
            </a:fld>
            <a:endParaRPr kumimoji="0" lang="en-US" altLang="zh-CN" sz="1200" b="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6" name="Rectangle 7"/>
          <p:cNvSpPr>
            <a:spLocks noChangeArrowheads="1"/>
          </p:cNvSpPr>
          <p:nvPr/>
        </p:nvSpPr>
        <p:spPr bwMode="auto">
          <a:xfrm>
            <a:off x="5179484" y="6513910"/>
            <a:ext cx="39624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fld id="{CC915DAB-41D4-464C-8AD7-5FCCFD2930E8}" type="slidenum">
              <a:rPr lang="zh-CN" altLang="en-US" sz="1200">
                <a:latin typeface="Arial" panose="020B0604020202020204" pitchFamily="34" charset="0"/>
              </a:rPr>
              <a:t>191</a:t>
            </a:fld>
            <a:endParaRPr lang="zh-CN" altLang="en-US" sz="1200">
              <a:latin typeface="Arial" panose="020B0604020202020204" pitchFamily="34" charset="0"/>
            </a:endParaRPr>
          </a:p>
        </p:txBody>
      </p:sp>
      <p:sp>
        <p:nvSpPr>
          <p:cNvPr id="4467" name="Rectangle 2"/>
          <p:cNvSpPr>
            <a:spLocks noGrp="1" noRot="1" noChangeAspect="1" noChangeArrowheads="1"/>
          </p:cNvSpPr>
          <p:nvPr>
            <p:ph type="sldImg" idx="1"/>
          </p:nvPr>
        </p:nvSpPr>
        <p:spPr bwMode="auto">
          <a:xfrm>
            <a:off x="2286000" y="514350"/>
            <a:ext cx="4572000" cy="2571750"/>
          </a:xfrm>
          <a:prstGeom prst="rect">
            <a:avLst/>
          </a:prstGeo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468" name="Rectangle 3"/>
          <p:cNvSpPr>
            <a:spLocks noGrp="1" noChangeArrowheads="1"/>
          </p:cNvSpPr>
          <p:nvPr>
            <p:ph type="body" idx="2"/>
          </p:nvPr>
        </p:nvSpPr>
        <p:spPr bwMode="auto">
          <a:xfrm>
            <a:off x="914400" y="3257550"/>
            <a:ext cx="7315200" cy="3086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1" name="Rectangle 7"/>
          <p:cNvSpPr>
            <a:spLocks noChangeArrowheads="1"/>
          </p:cNvSpPr>
          <p:nvPr/>
        </p:nvSpPr>
        <p:spPr bwMode="auto">
          <a:xfrm>
            <a:off x="5179484" y="6513910"/>
            <a:ext cx="39624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fld id="{D41E038A-E41A-9A45-984D-3E0ABC1A7E63}" type="slidenum">
              <a:rPr lang="zh-CN" altLang="en-US" sz="1200">
                <a:latin typeface="Arial" panose="020B0604020202020204" pitchFamily="34" charset="0"/>
              </a:rPr>
              <a:t>192</a:t>
            </a:fld>
            <a:endParaRPr lang="zh-CN" altLang="en-US" sz="1200">
              <a:latin typeface="Arial" panose="020B0604020202020204" pitchFamily="34" charset="0"/>
            </a:endParaRPr>
          </a:p>
        </p:txBody>
      </p:sp>
      <p:sp>
        <p:nvSpPr>
          <p:cNvPr id="4472" name="Rectangle 2"/>
          <p:cNvSpPr>
            <a:spLocks noGrp="1" noRot="1" noChangeAspect="1" noChangeArrowheads="1"/>
          </p:cNvSpPr>
          <p:nvPr>
            <p:ph type="sldImg" idx="1"/>
          </p:nvPr>
        </p:nvSpPr>
        <p:spPr bwMode="auto">
          <a:xfrm>
            <a:off x="2286000" y="514350"/>
            <a:ext cx="4572000" cy="2571750"/>
          </a:xfrm>
          <a:prstGeom prst="rect">
            <a:avLst/>
          </a:prstGeo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473" name="Rectangle 3"/>
          <p:cNvSpPr>
            <a:spLocks noGrp="1" noChangeArrowheads="1"/>
          </p:cNvSpPr>
          <p:nvPr>
            <p:ph type="body" idx="2"/>
          </p:nvPr>
        </p:nvSpPr>
        <p:spPr bwMode="auto">
          <a:xfrm>
            <a:off x="914400" y="3257550"/>
            <a:ext cx="7315200" cy="3086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1" name="Rectangle 7"/>
          <p:cNvSpPr>
            <a:spLocks noChangeArrowheads="1"/>
          </p:cNvSpPr>
          <p:nvPr/>
        </p:nvSpPr>
        <p:spPr bwMode="auto">
          <a:xfrm>
            <a:off x="5179484" y="6513910"/>
            <a:ext cx="39624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fld id="{D41E038A-E41A-9A45-984D-3E0ABC1A7E63}" type="slidenum">
              <a:rPr lang="zh-CN" altLang="en-US" sz="1200">
                <a:latin typeface="Arial" panose="020B0604020202020204" pitchFamily="34" charset="0"/>
              </a:rPr>
              <a:t>193</a:t>
            </a:fld>
            <a:endParaRPr lang="zh-CN" altLang="en-US" sz="1200">
              <a:latin typeface="Arial" panose="020B0604020202020204" pitchFamily="34" charset="0"/>
            </a:endParaRPr>
          </a:p>
        </p:txBody>
      </p:sp>
      <p:sp>
        <p:nvSpPr>
          <p:cNvPr id="4472" name="Rectangle 2"/>
          <p:cNvSpPr>
            <a:spLocks noGrp="1" noRot="1" noChangeAspect="1" noChangeArrowheads="1"/>
          </p:cNvSpPr>
          <p:nvPr>
            <p:ph type="sldImg" idx="1"/>
          </p:nvPr>
        </p:nvSpPr>
        <p:spPr bwMode="auto">
          <a:xfrm>
            <a:off x="2286000" y="514350"/>
            <a:ext cx="4572000" cy="2571750"/>
          </a:xfrm>
          <a:prstGeom prst="rect">
            <a:avLst/>
          </a:prstGeo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473" name="Rectangle 3"/>
          <p:cNvSpPr>
            <a:spLocks noGrp="1" noChangeArrowheads="1"/>
          </p:cNvSpPr>
          <p:nvPr>
            <p:ph type="body" idx="2"/>
          </p:nvPr>
        </p:nvSpPr>
        <p:spPr bwMode="auto">
          <a:xfrm>
            <a:off x="914400" y="3257550"/>
            <a:ext cx="7315200" cy="30861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211</a:t>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212</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213</a:t>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215</a:t>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216</a:t>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218</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219</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669910" y="558404"/>
            <a:ext cx="3719513" cy="2789634"/>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10</a:t>
            </a:fld>
            <a:endParaRPr kumimoji="0" lang="en-US" altLang="zh-CN" sz="1200" b="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220</a:t>
            </a:fld>
            <a:endParaRPr kumimoji="1"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222</a:t>
            </a:fld>
            <a:endParaRPr kumimoji="1"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224</a:t>
            </a:fld>
            <a:endParaRPr kumimoji="1"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225</a:t>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226</a:t>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228</a:t>
            </a:fld>
            <a:endParaRPr kumimoji="1"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229</a:t>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230</a:t>
            </a:fld>
            <a:endParaRPr kumimoji="1"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231</a:t>
            </a:fld>
            <a:endParaRPr kumimoji="1"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232</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669910" y="558404"/>
            <a:ext cx="3719513" cy="2789634"/>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11</a:t>
            </a:fld>
            <a:endParaRPr kumimoji="0" lang="en-US" altLang="zh-CN" sz="1200" b="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234</a:t>
            </a:fld>
            <a:endParaRPr kumimoji="1"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235</a:t>
            </a:fld>
            <a:endParaRPr kumimoji="1"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236</a:t>
            </a:fld>
            <a:endParaRPr kumimoji="1"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237</a:t>
            </a:fld>
            <a:endParaRPr kumimoji="1"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238</a:t>
            </a:fld>
            <a:endParaRPr kumimoji="1"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XXX</a:t>
            </a:r>
            <a:endParaRPr lang="zh-CN" altLang="en-US" dirty="0"/>
          </a:p>
        </p:txBody>
      </p:sp>
      <p:sp>
        <p:nvSpPr>
          <p:cNvPr id="4" name="灯片编号占位符 3"/>
          <p:cNvSpPr>
            <a:spLocks noGrp="1"/>
          </p:cNvSpPr>
          <p:nvPr>
            <p:ph type="sldNum" sz="quarter" idx="5"/>
          </p:nvPr>
        </p:nvSpPr>
        <p:spPr/>
        <p:txBody>
          <a:bodyPr/>
          <a:lstStyle/>
          <a:p>
            <a:fld id="{17D1E769-7EA7-DE4F-B533-DDDBC6CCA3AF}" type="slidenum">
              <a:rPr kumimoji="1" lang="zh-CN" altLang="en-US" smtClean="0"/>
              <a:t>239</a:t>
            </a:fld>
            <a:endParaRPr kumimoji="1"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TW" dirty="0"/>
                  <a:t>A neutral  net  whose output tries to reconstruct the input</a:t>
                </a:r>
              </a:p>
              <a:p>
                <a:pPr marL="0" marR="0" lvl="1" indent="0" algn="l" defTabSz="914400" rtl="0" eaLnBrk="1" fontAlgn="auto" latinLnBrk="0" hangingPunct="1">
                  <a:lnSpc>
                    <a:spcPct val="100000"/>
                  </a:lnSpc>
                  <a:spcBef>
                    <a:spcPts val="0"/>
                  </a:spcBef>
                  <a:spcAft>
                    <a:spcPts val="0"/>
                  </a:spcAft>
                  <a:buClrTx/>
                  <a:buSzTx/>
                  <a:buFontTx/>
                  <a:buNone/>
                  <a:defRPr/>
                </a:pPr>
                <a:r>
                  <a:rPr lang="en-US" altLang="zh-TW" dirty="0"/>
                  <a:t>Target of output (</a:t>
                </a:r>
                <a14:m>
                  <m:oMath xmlns:m="http://schemas.openxmlformats.org/officeDocument/2006/math">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𝑦</m:t>
                        </m:r>
                      </m:e>
                    </m:acc>
                  </m:oMath>
                </a14:m>
                <a:r>
                  <a:rPr lang="en-US" altLang="zh-TW" dirty="0"/>
                  <a:t>) = input (</a:t>
                </a:r>
                <a14:m>
                  <m:oMath xmlns:m="http://schemas.openxmlformats.org/officeDocument/2006/math">
                    <m:r>
                      <a:rPr lang="en-US" altLang="zh-TW" b="0" i="1" smtClean="0">
                        <a:latin typeface="Cambria Math" panose="02040503050406030204" pitchFamily="18" charset="0"/>
                      </a:rPr>
                      <m:t>𝑥</m:t>
                    </m:r>
                  </m:oMath>
                </a14:m>
                <a:r>
                  <a:rPr lang="en-US" altLang="zh-TW" dirty="0"/>
                  <a:t>)</a:t>
                </a:r>
              </a:p>
            </p:txBody>
          </p:sp>
        </mc:Choice>
        <mc:Fallback xmlns="">
          <p:sp>
            <p:nvSpPr>
              <p:cNvPr id="3" name="備忘稿版面配置區 2"/>
              <p:cNvSpPr>
                <a:spLocks noRot="1" noChangeAspect="1" noMove="1" noResize="1" noEditPoints="1" noAdjustHandles="1" noChangeArrowheads="1" noChangeShapeType="1" noTextEdit="1"/>
              </p:cNvSpPr>
              <p:nvPr>
                <p:ph type="body" idx="1"/>
              </p:nvPr>
            </p:nvSpPr>
            <p:spPr>
              <a:blipFill rotWithShape="1">
                <a:blip r:embed="rId3"/>
                <a:stretch>
                  <a:fillRect t="-12"/>
                </a:stretch>
              </a:blipFill>
            </p:spPr>
            <p:txBody>
              <a:bodyPr/>
              <a:lstStyle/>
              <a:p>
                <a:r>
                  <a:rPr lang="zh-CN" altLang="en-US">
                    <a:noFill/>
                  </a:rPr>
                  <a:t> </a:t>
                </a:r>
              </a:p>
            </p:txBody>
          </p:sp>
        </mc:Fallback>
      </mc:AlternateContent>
      <p:sp>
        <p:nvSpPr>
          <p:cNvPr id="4" name="投影片編號版面配置區 3"/>
          <p:cNvSpPr>
            <a:spLocks noGrp="1"/>
          </p:cNvSpPr>
          <p:nvPr>
            <p:ph type="sldNum" sz="quarter" idx="10"/>
          </p:nvPr>
        </p:nvSpPr>
        <p:spPr/>
        <p:txBody>
          <a:bodyPr/>
          <a:lstStyle/>
          <a:p>
            <a:fld id="{93B19D3E-A1AF-407B-AE78-3EE7497D6478}" type="slidenum">
              <a:rPr lang="zh-TW" altLang="en-US" smtClean="0"/>
              <a:t>241</a:t>
            </a:fld>
            <a:endParaRPr lang="zh-TW"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8C4C38-2DDC-4A21-B555-9DECA430456E}" type="slidenum">
              <a:rPr lang="zh-TW" altLang="en-US" smtClean="0"/>
              <a:t>242</a:t>
            </a:fld>
            <a:endParaRPr lang="zh-TW"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245</a:t>
            </a:fld>
            <a:endParaRPr lang="zh-TW"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249</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051050" y="558800"/>
            <a:ext cx="4957763" cy="2789238"/>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12</a:t>
            </a:fld>
            <a:endParaRPr kumimoji="0" lang="en-US" altLang="zh-CN" sz="1200" b="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250</a:t>
            </a:fld>
            <a:endParaRPr lang="zh-TW"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251</a:t>
            </a:fld>
            <a:endParaRPr lang="zh-TW"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253</a:t>
            </a:fld>
            <a:endParaRPr lang="zh-TW"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254</a:t>
            </a:fld>
            <a:endParaRPr lang="zh-TW"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255</a:t>
            </a:fld>
            <a:endParaRPr lang="zh-TW"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256</a:t>
            </a:fld>
            <a:endParaRPr lang="zh-TW"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257</a:t>
            </a:fld>
            <a:endParaRPr lang="zh-TW"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258</a:t>
            </a:fld>
            <a:endParaRPr lang="zh-TW"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259</a:t>
            </a:fld>
            <a:endParaRPr lang="zh-TW"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260</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p:nvPr>
        </p:nvSpPr>
        <p:spPr>
          <a:xfrm>
            <a:off x="2669910" y="558404"/>
            <a:ext cx="3719513" cy="2789634"/>
          </a:xfrm>
        </p:spPr>
      </p:sp>
      <p:sp>
        <p:nvSpPr>
          <p:cNvPr id="19458"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a typeface="宋体" panose="02010600030101010101" pitchFamily="2" charset="-122"/>
            </a:endParaRPr>
          </a:p>
        </p:txBody>
      </p:sp>
      <p:sp>
        <p:nvSpPr>
          <p:cNvPr id="19459"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fld id="{9080899D-30DD-44A4-8BDF-8867B72E02AB}" type="slidenum">
              <a:rPr kumimoji="0" lang="en-US" altLang="zh-CN" sz="1200" b="0"/>
              <a:t>13</a:t>
            </a:fld>
            <a:endParaRPr kumimoji="0" lang="en-US" altLang="zh-CN" sz="1200" b="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261</a:t>
            </a:fld>
            <a:endParaRPr lang="zh-TW"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262</a:t>
            </a:fld>
            <a:endParaRPr lang="zh-TW"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263</a:t>
            </a:fld>
            <a:endParaRPr lang="zh-TW"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264</a:t>
            </a:fld>
            <a:endParaRPr lang="zh-TW"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265</a:t>
            </a:fld>
            <a:endParaRPr lang="zh-TW"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266</a:t>
            </a:fld>
            <a:endParaRPr lang="zh-TW"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267</a:t>
            </a:fld>
            <a:endParaRPr lang="zh-TW"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268</a:t>
            </a:fld>
            <a:endParaRPr lang="zh-TW"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269</a:t>
            </a:fld>
            <a:endParaRPr lang="zh-TW"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有收縮性的</a:t>
            </a:r>
            <a:endParaRPr lang="zh-TW" altLang="en-US" dirty="0"/>
          </a:p>
        </p:txBody>
      </p:sp>
      <p:sp>
        <p:nvSpPr>
          <p:cNvPr id="4" name="投影片編號版面配置區 3"/>
          <p:cNvSpPr>
            <a:spLocks noGrp="1"/>
          </p:cNvSpPr>
          <p:nvPr>
            <p:ph type="sldNum" sz="quarter" idx="10"/>
          </p:nvPr>
        </p:nvSpPr>
        <p:spPr/>
        <p:txBody>
          <a:bodyPr/>
          <a:lstStyle/>
          <a:p>
            <a:fld id="{93B19D3E-A1AF-407B-AE78-3EE7497D6478}" type="slidenum">
              <a:rPr lang="zh-TW" altLang="en-US" smtClean="0"/>
              <a:t>270</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609600" y="274637"/>
            <a:ext cx="10972800" cy="11432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 name="Shape 45"/>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6" name="Shape 46"/>
          <p:cNvSpPr txBox="1">
            <a:spLocks noGrp="1"/>
          </p:cNvSpPr>
          <p:nvPr>
            <p:ph type="sldNum" idx="12"/>
          </p:nvPr>
        </p:nvSpPr>
        <p:spPr>
          <a:xfrm>
            <a:off x="11409056" y="6333133"/>
            <a:ext cx="731599" cy="5248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10820401" y="76200"/>
            <a:ext cx="1151467" cy="863600"/>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b="0">
                <a:solidFill>
                  <a:prstClr val="white"/>
                </a:solidFill>
              </a:endParaRPr>
            </a:p>
          </p:txBody>
        </p:sp>
        <p:pic>
          <p:nvPicPr>
            <p:cNvPr id="6" name="图片 1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4798219" y="-3972719"/>
            <a:ext cx="157163" cy="975360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b="0">
              <a:solidFill>
                <a:prstClr val="white"/>
              </a:solidFill>
            </a:endParaRPr>
          </a:p>
        </p:txBody>
      </p:sp>
      <p:sp>
        <p:nvSpPr>
          <p:cNvPr id="8" name="同侧圆角矩形 7"/>
          <p:cNvSpPr/>
          <p:nvPr userDrawn="1"/>
        </p:nvSpPr>
        <p:spPr>
          <a:xfrm rot="5400000">
            <a:off x="4852989" y="-3808412"/>
            <a:ext cx="47625" cy="975360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b="0">
              <a:solidFill>
                <a:prstClr val="white"/>
              </a:solidFill>
            </a:endParaRPr>
          </a:p>
        </p:txBody>
      </p:sp>
      <p:sp>
        <p:nvSpPr>
          <p:cNvPr id="3" name="Content Placeholder 2"/>
          <p:cNvSpPr>
            <a:spLocks noGrp="1"/>
          </p:cNvSpPr>
          <p:nvPr>
            <p:ph idx="1"/>
          </p:nvPr>
        </p:nvSpPr>
        <p:spPr>
          <a:xfrm>
            <a:off x="430799" y="1219200"/>
            <a:ext cx="11073286" cy="5167358"/>
          </a:xfrm>
        </p:spPr>
        <p:txBody>
          <a:bodyPr>
            <a:normAutofit/>
          </a:bodyPr>
          <a:lstStyle>
            <a:lvl1pPr>
              <a:lnSpc>
                <a:spcPct val="100000"/>
              </a:lnSpc>
              <a:defRPr sz="2400" baseline="0">
                <a:latin typeface="Times New Roman" charset="0"/>
                <a:ea typeface="黑体" charset="-122"/>
              </a:defRPr>
            </a:lvl1pPr>
            <a:lvl2pPr marL="804856" indent="-350836">
              <a:lnSpc>
                <a:spcPct val="100000"/>
              </a:lnSpc>
              <a:buClr>
                <a:schemeClr val="tx1"/>
              </a:buClr>
              <a:buSzPct val="80000"/>
              <a:buFont typeface="Wingdings" panose="05000000000000000000" pitchFamily="2" charset="2"/>
              <a:buChar char="n"/>
              <a:tabLst/>
              <a:defRPr sz="2000" baseline="0">
                <a:latin typeface="Times New Roman" charset="0"/>
                <a:ea typeface="黑体" charset="-122"/>
              </a:defRPr>
            </a:lvl2pPr>
            <a:lvl3pPr>
              <a:lnSpc>
                <a:spcPct val="100000"/>
              </a:lnSpc>
              <a:defRPr sz="1800" baseline="0">
                <a:latin typeface="Times New Roman" charset="0"/>
                <a:ea typeface="黑体" charset="-122"/>
              </a:defRPr>
            </a:lvl3pPr>
            <a:lvl4pPr>
              <a:lnSpc>
                <a:spcPct val="100000"/>
              </a:lnSpc>
              <a:defRPr sz="1600" baseline="0">
                <a:latin typeface="Times New Roman" charset="0"/>
                <a:ea typeface="黑体" charset="-122"/>
              </a:defRPr>
            </a:lvl4pPr>
            <a:lvl5pPr>
              <a:lnSpc>
                <a:spcPct val="100000"/>
              </a:lnSpc>
              <a:defRPr sz="1600"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430801" y="111996"/>
            <a:ext cx="9968346" cy="792000"/>
          </a:xfrm>
        </p:spPr>
        <p:txBody>
          <a:bodyPr>
            <a:noAutofit/>
          </a:bodyPr>
          <a:lstStyle>
            <a:lvl1pPr>
              <a:lnSpc>
                <a:spcPct val="100000"/>
              </a:lnSpc>
              <a:defRPr sz="3399"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11504086" y="6546851"/>
            <a:ext cx="529167" cy="250826"/>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3076759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grpSp>
        <p:nvGrpSpPr>
          <p:cNvPr id="4" name="组 9"/>
          <p:cNvGrpSpPr>
            <a:grpSpLocks/>
          </p:cNvGrpSpPr>
          <p:nvPr userDrawn="1"/>
        </p:nvGrpSpPr>
        <p:grpSpPr bwMode="auto">
          <a:xfrm>
            <a:off x="10820401" y="76200"/>
            <a:ext cx="1151467" cy="863600"/>
            <a:chOff x="-33483" y="1116618"/>
            <a:chExt cx="937490" cy="937490"/>
          </a:xfrm>
        </p:grpSpPr>
        <p:sp>
          <p:nvSpPr>
            <p:cNvPr id="5" name="椭圆 4"/>
            <p:cNvSpPr>
              <a:spLocks noChangeAspect="1"/>
            </p:cNvSpPr>
            <p:nvPr userDrawn="1"/>
          </p:nvSpPr>
          <p:spPr>
            <a:xfrm>
              <a:off x="-33483" y="1116618"/>
              <a:ext cx="937490" cy="93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b="0">
                <a:solidFill>
                  <a:prstClr val="white"/>
                </a:solidFill>
              </a:endParaRPr>
            </a:p>
          </p:txBody>
        </p:sp>
        <p:pic>
          <p:nvPicPr>
            <p:cNvPr id="6" name="图片 1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262" y="1171363"/>
              <a:ext cx="828000" cy="8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同侧圆角矩形 6"/>
          <p:cNvSpPr/>
          <p:nvPr userDrawn="1"/>
        </p:nvSpPr>
        <p:spPr>
          <a:xfrm rot="5400000">
            <a:off x="4798219" y="-3972719"/>
            <a:ext cx="157163" cy="975360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b="0">
              <a:solidFill>
                <a:prstClr val="white"/>
              </a:solidFill>
            </a:endParaRPr>
          </a:p>
        </p:txBody>
      </p:sp>
      <p:sp>
        <p:nvSpPr>
          <p:cNvPr id="8" name="同侧圆角矩形 7"/>
          <p:cNvSpPr/>
          <p:nvPr userDrawn="1"/>
        </p:nvSpPr>
        <p:spPr>
          <a:xfrm rot="5400000">
            <a:off x="4852989" y="-3808412"/>
            <a:ext cx="47625" cy="9753600"/>
          </a:xfrm>
          <a:prstGeom prst="round2SameRect">
            <a:avLst>
              <a:gd name="adj1" fmla="val 50000"/>
              <a:gd name="adj2" fmla="val 0"/>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b="0">
              <a:solidFill>
                <a:prstClr val="white"/>
              </a:solidFill>
            </a:endParaRPr>
          </a:p>
        </p:txBody>
      </p:sp>
      <p:sp>
        <p:nvSpPr>
          <p:cNvPr id="3" name="Content Placeholder 2"/>
          <p:cNvSpPr>
            <a:spLocks noGrp="1"/>
          </p:cNvSpPr>
          <p:nvPr>
            <p:ph idx="1"/>
          </p:nvPr>
        </p:nvSpPr>
        <p:spPr>
          <a:xfrm>
            <a:off x="430799" y="1219200"/>
            <a:ext cx="11073286" cy="5167358"/>
          </a:xfrm>
        </p:spPr>
        <p:txBody>
          <a:bodyPr>
            <a:normAutofit/>
          </a:bodyPr>
          <a:lstStyle>
            <a:lvl1pPr>
              <a:lnSpc>
                <a:spcPct val="100000"/>
              </a:lnSpc>
              <a:defRPr sz="2400" baseline="0">
                <a:latin typeface="Times New Roman" charset="0"/>
                <a:ea typeface="黑体" charset="-122"/>
              </a:defRPr>
            </a:lvl1pPr>
            <a:lvl2pPr marL="804856" indent="-350836">
              <a:lnSpc>
                <a:spcPct val="100000"/>
              </a:lnSpc>
              <a:buClr>
                <a:schemeClr val="tx1"/>
              </a:buClr>
              <a:buSzPct val="80000"/>
              <a:buFont typeface="Wingdings" panose="05000000000000000000" pitchFamily="2" charset="2"/>
              <a:buChar char="n"/>
              <a:tabLst/>
              <a:defRPr sz="2000" baseline="0">
                <a:latin typeface="Times New Roman" charset="0"/>
                <a:ea typeface="黑体" charset="-122"/>
              </a:defRPr>
            </a:lvl2pPr>
            <a:lvl3pPr>
              <a:lnSpc>
                <a:spcPct val="100000"/>
              </a:lnSpc>
              <a:defRPr sz="1800" baseline="0">
                <a:latin typeface="Times New Roman" charset="0"/>
                <a:ea typeface="黑体" charset="-122"/>
              </a:defRPr>
            </a:lvl3pPr>
            <a:lvl4pPr>
              <a:lnSpc>
                <a:spcPct val="100000"/>
              </a:lnSpc>
              <a:defRPr sz="1600" baseline="0">
                <a:latin typeface="Times New Roman" charset="0"/>
                <a:ea typeface="黑体" charset="-122"/>
              </a:defRPr>
            </a:lvl4pPr>
            <a:lvl5pPr>
              <a:lnSpc>
                <a:spcPct val="100000"/>
              </a:lnSpc>
              <a:defRPr sz="1600" baseline="0">
                <a:latin typeface="Times New Roman" charset="0"/>
                <a:ea typeface="黑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32" name="Title 1"/>
          <p:cNvSpPr>
            <a:spLocks noGrp="1"/>
          </p:cNvSpPr>
          <p:nvPr>
            <p:ph type="title"/>
          </p:nvPr>
        </p:nvSpPr>
        <p:spPr>
          <a:xfrm>
            <a:off x="430801" y="111996"/>
            <a:ext cx="9968346" cy="792000"/>
          </a:xfrm>
        </p:spPr>
        <p:txBody>
          <a:bodyPr>
            <a:noAutofit/>
          </a:bodyPr>
          <a:lstStyle>
            <a:lvl1pPr>
              <a:lnSpc>
                <a:spcPct val="100000"/>
              </a:lnSpc>
              <a:defRPr sz="3399" baseline="0">
                <a:latin typeface="Times New Roman" charset="0"/>
                <a:ea typeface="微软雅黑" charset="-122"/>
              </a:defRPr>
            </a:lvl1pPr>
          </a:lstStyle>
          <a:p>
            <a:r>
              <a:rPr lang="zh-CN" altLang="en-US" dirty="0"/>
              <a:t>单击此处编辑母版标题样式</a:t>
            </a:r>
            <a:endParaRPr lang="en-US" dirty="0"/>
          </a:p>
        </p:txBody>
      </p:sp>
      <p:sp>
        <p:nvSpPr>
          <p:cNvPr id="9" name="Slide Number Placeholder 5"/>
          <p:cNvSpPr>
            <a:spLocks noGrp="1"/>
          </p:cNvSpPr>
          <p:nvPr>
            <p:ph type="sldNum" sz="quarter" idx="10"/>
          </p:nvPr>
        </p:nvSpPr>
        <p:spPr>
          <a:xfrm>
            <a:off x="11504086" y="6546851"/>
            <a:ext cx="529167" cy="250826"/>
          </a:xfrm>
        </p:spPr>
        <p:txBody>
          <a:bodyPr/>
          <a:lstStyle>
            <a:lvl1pPr algn="ctr" eaLnBrk="0" hangingPunct="0">
              <a:defRPr b="1">
                <a:solidFill>
                  <a:srgbClr val="7F7F7F"/>
                </a:solidFill>
              </a:defRPr>
            </a:lvl1pPr>
          </a:lstStyle>
          <a:p>
            <a:fld id="{2019CF56-CF6D-462A-8750-8AAFE511D27B}" type="slidenum">
              <a:rPr lang="zh-CN" altLang="en-US"/>
              <a:pPr/>
              <a:t>‹#›</a:t>
            </a:fld>
            <a:endParaRPr lang="zh-CN" altLang="en-US"/>
          </a:p>
        </p:txBody>
      </p:sp>
    </p:spTree>
    <p:extLst>
      <p:ext uri="{BB962C8B-B14F-4D97-AF65-F5344CB8AC3E}">
        <p14:creationId xmlns:p14="http://schemas.microsoft.com/office/powerpoint/2010/main" val="445791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0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0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84.png"/><Relationship Id="rId7" Type="http://schemas.openxmlformats.org/officeDocument/2006/relationships/oleObject" Target="../embeddings/oleObject108.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6.jpeg"/><Relationship Id="rId5" Type="http://schemas.openxmlformats.org/officeDocument/2006/relationships/image" Target="../media/image185.wmf"/><Relationship Id="rId4" Type="http://schemas.openxmlformats.org/officeDocument/2006/relationships/oleObject" Target="../embeddings/oleObject107.bin"/></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87.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oleObject" Target="../embeddings/oleObject110.bin"/><Relationship Id="rId5" Type="http://schemas.openxmlformats.org/officeDocument/2006/relationships/image" Target="../media/image189.wmf"/><Relationship Id="rId4" Type="http://schemas.openxmlformats.org/officeDocument/2006/relationships/oleObject" Target="../embeddings/oleObject109.bin"/></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7.emf"/></Relationships>
</file>

<file path=ppt/slides/_rels/slide11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1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1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jpe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1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6.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12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2.wmf"/></Relationships>
</file>

<file path=ppt/slides/_rels/slide123.x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oleObject" Target="../embeddings/oleObject113.bin"/><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oleObject" Target="../embeddings/oleObject114.bin"/><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wmf"/><Relationship Id="rId4" Type="http://schemas.openxmlformats.org/officeDocument/2006/relationships/oleObject" Target="../embeddings/oleObject115.bin"/></Relationships>
</file>

<file path=ppt/slides/_rels/slide126.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10" Type="http://schemas.openxmlformats.org/officeDocument/2006/relationships/image" Target="../media/image205.png"/><Relationship Id="rId4" Type="http://schemas.openxmlformats.org/officeDocument/2006/relationships/image" Target="../media/image207.png"/><Relationship Id="rId9" Type="http://schemas.openxmlformats.org/officeDocument/2006/relationships/image" Target="../media/image212.png"/></Relationships>
</file>

<file path=ppt/slides/_rels/slide12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14.png"/></Relationships>
</file>

<file path=ppt/slides/_rels/slide12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17.GIF"/><Relationship Id="rId2" Type="http://schemas.openxmlformats.org/officeDocument/2006/relationships/image" Target="../media/image216.GIF"/><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13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20.jpeg"/><Relationship Id="rId7" Type="http://schemas.openxmlformats.org/officeDocument/2006/relationships/image" Target="../media/image21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23.jpeg"/><Relationship Id="rId5" Type="http://schemas.openxmlformats.org/officeDocument/2006/relationships/image" Target="../media/image222.png"/><Relationship Id="rId4" Type="http://schemas.openxmlformats.org/officeDocument/2006/relationships/image" Target="../media/image221.png"/></Relationships>
</file>

<file path=ppt/slides/_rels/slide133.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5.jpeg"/></Relationships>
</file>

<file path=ppt/slides/_rels/slide134.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7.jpeg"/></Relationships>
</file>

<file path=ppt/slides/_rels/slide13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0.emf"/><Relationship Id="rId5" Type="http://schemas.openxmlformats.org/officeDocument/2006/relationships/oleObject" Target="../embeddings/oleObject117.bin"/><Relationship Id="rId4" Type="http://schemas.openxmlformats.org/officeDocument/2006/relationships/image" Target="../media/image229.emf"/></Relationships>
</file>

<file path=ppt/slides/_rels/slide13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50.png"/><Relationship Id="rId5" Type="http://schemas.openxmlformats.org/officeDocument/2006/relationships/image" Target="../media/image2140.png"/><Relationship Id="rId4" Type="http://schemas.openxmlformats.org/officeDocument/2006/relationships/image" Target="../media/image2130.png"/></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232.em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34.jpeg"/><Relationship Id="rId7" Type="http://schemas.openxmlformats.org/officeDocument/2006/relationships/image" Target="../media/image22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210.png"/><Relationship Id="rId11" Type="http://schemas.openxmlformats.org/officeDocument/2006/relationships/image" Target="../media/image235.png"/><Relationship Id="rId5" Type="http://schemas.openxmlformats.org/officeDocument/2006/relationships/image" Target="../media/image220.png"/><Relationship Id="rId10" Type="http://schemas.openxmlformats.org/officeDocument/2006/relationships/image" Target="../media/image225.png"/><Relationship Id="rId4" Type="http://schemas.openxmlformats.org/officeDocument/2006/relationships/image" Target="../media/image2190.png"/><Relationship Id="rId9" Type="http://schemas.openxmlformats.org/officeDocument/2006/relationships/image" Target="../media/image224.png"/></Relationships>
</file>

<file path=ppt/slides/_rels/slide141.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oleObject" Target="../embeddings/oleObject119.bin"/><Relationship Id="rId7" Type="http://schemas.openxmlformats.org/officeDocument/2006/relationships/image" Target="../media/image228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7.wmf"/><Relationship Id="rId5" Type="http://schemas.openxmlformats.org/officeDocument/2006/relationships/oleObject" Target="../embeddings/oleObject120.bin"/><Relationship Id="rId4" Type="http://schemas.openxmlformats.org/officeDocument/2006/relationships/image" Target="../media/image236.wmf"/><Relationship Id="rId9" Type="http://schemas.openxmlformats.org/officeDocument/2006/relationships/image" Target="../media/image238.png"/></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123.bin"/><Relationship Id="rId13" Type="http://schemas.openxmlformats.org/officeDocument/2006/relationships/image" Target="../media/image244.wmf"/><Relationship Id="rId18" Type="http://schemas.openxmlformats.org/officeDocument/2006/relationships/oleObject" Target="../embeddings/oleObject128.bin"/><Relationship Id="rId3" Type="http://schemas.openxmlformats.org/officeDocument/2006/relationships/image" Target="../media/image239.jpeg"/><Relationship Id="rId21" Type="http://schemas.openxmlformats.org/officeDocument/2006/relationships/image" Target="../media/image248.wmf"/><Relationship Id="rId7" Type="http://schemas.openxmlformats.org/officeDocument/2006/relationships/image" Target="../media/image241.wmf"/><Relationship Id="rId12" Type="http://schemas.openxmlformats.org/officeDocument/2006/relationships/oleObject" Target="../embeddings/oleObject125.bin"/><Relationship Id="rId17" Type="http://schemas.openxmlformats.org/officeDocument/2006/relationships/image" Target="../media/image246.wmf"/><Relationship Id="rId2" Type="http://schemas.openxmlformats.org/officeDocument/2006/relationships/notesSlide" Target="../notesSlides/notesSlide43.xml"/><Relationship Id="rId16" Type="http://schemas.openxmlformats.org/officeDocument/2006/relationships/oleObject" Target="../embeddings/oleObject127.bin"/><Relationship Id="rId20" Type="http://schemas.openxmlformats.org/officeDocument/2006/relationships/oleObject" Target="../embeddings/oleObject129.bin"/><Relationship Id="rId1" Type="http://schemas.openxmlformats.org/officeDocument/2006/relationships/slideLayout" Target="../slideLayouts/slideLayout2.xml"/><Relationship Id="rId6" Type="http://schemas.openxmlformats.org/officeDocument/2006/relationships/oleObject" Target="../embeddings/oleObject122.bin"/><Relationship Id="rId11" Type="http://schemas.openxmlformats.org/officeDocument/2006/relationships/image" Target="../media/image243.wmf"/><Relationship Id="rId24" Type="http://schemas.openxmlformats.org/officeDocument/2006/relationships/image" Target="../media/image238.png"/><Relationship Id="rId5" Type="http://schemas.openxmlformats.org/officeDocument/2006/relationships/image" Target="../media/image240.wmf"/><Relationship Id="rId15" Type="http://schemas.openxmlformats.org/officeDocument/2006/relationships/image" Target="../media/image245.wmf"/><Relationship Id="rId23" Type="http://schemas.openxmlformats.org/officeDocument/2006/relationships/image" Target="../media/image249.wmf"/><Relationship Id="rId10" Type="http://schemas.openxmlformats.org/officeDocument/2006/relationships/oleObject" Target="../embeddings/oleObject124.bin"/><Relationship Id="rId19" Type="http://schemas.openxmlformats.org/officeDocument/2006/relationships/image" Target="../media/image247.wmf"/><Relationship Id="rId4" Type="http://schemas.openxmlformats.org/officeDocument/2006/relationships/oleObject" Target="../embeddings/oleObject121.bin"/><Relationship Id="rId9" Type="http://schemas.openxmlformats.org/officeDocument/2006/relationships/image" Target="../media/image242.wmf"/><Relationship Id="rId14" Type="http://schemas.openxmlformats.org/officeDocument/2006/relationships/oleObject" Target="../embeddings/oleObject126.bin"/><Relationship Id="rId22" Type="http://schemas.openxmlformats.org/officeDocument/2006/relationships/oleObject" Target="../embeddings/oleObject130.bin"/></Relationships>
</file>

<file path=ppt/slides/_rels/slide143.xml.rels><?xml version="1.0" encoding="UTF-8" standalone="yes"?>
<Relationships xmlns="http://schemas.openxmlformats.org/package/2006/relationships"><Relationship Id="rId8" Type="http://schemas.openxmlformats.org/officeDocument/2006/relationships/image" Target="../media/image242.wmf"/><Relationship Id="rId13" Type="http://schemas.openxmlformats.org/officeDocument/2006/relationships/oleObject" Target="../embeddings/oleObject136.bin"/><Relationship Id="rId18" Type="http://schemas.openxmlformats.org/officeDocument/2006/relationships/oleObject" Target="../embeddings/oleObject138.bin"/><Relationship Id="rId3" Type="http://schemas.openxmlformats.org/officeDocument/2006/relationships/oleObject" Target="../embeddings/oleObject131.bin"/><Relationship Id="rId21" Type="http://schemas.openxmlformats.org/officeDocument/2006/relationships/image" Target="../media/image252.wmf"/><Relationship Id="rId7" Type="http://schemas.openxmlformats.org/officeDocument/2006/relationships/oleObject" Target="../embeddings/oleObject133.bin"/><Relationship Id="rId12" Type="http://schemas.openxmlformats.org/officeDocument/2006/relationships/image" Target="../media/image250.wmf"/><Relationship Id="rId17" Type="http://schemas.openxmlformats.org/officeDocument/2006/relationships/image" Target="../media/image239.jpeg"/><Relationship Id="rId2" Type="http://schemas.openxmlformats.org/officeDocument/2006/relationships/notesSlide" Target="../notesSlides/notesSlide44.xml"/><Relationship Id="rId16" Type="http://schemas.openxmlformats.org/officeDocument/2006/relationships/image" Target="../media/image249.wmf"/><Relationship Id="rId20" Type="http://schemas.openxmlformats.org/officeDocument/2006/relationships/oleObject" Target="../embeddings/oleObject139.bin"/><Relationship Id="rId1" Type="http://schemas.openxmlformats.org/officeDocument/2006/relationships/slideLayout" Target="../slideLayouts/slideLayout2.xml"/><Relationship Id="rId6" Type="http://schemas.openxmlformats.org/officeDocument/2006/relationships/image" Target="../media/image241.wmf"/><Relationship Id="rId11" Type="http://schemas.openxmlformats.org/officeDocument/2006/relationships/oleObject" Target="../embeddings/oleObject135.bin"/><Relationship Id="rId5" Type="http://schemas.openxmlformats.org/officeDocument/2006/relationships/oleObject" Target="../embeddings/oleObject132.bin"/><Relationship Id="rId15" Type="http://schemas.openxmlformats.org/officeDocument/2006/relationships/oleObject" Target="../embeddings/oleObject137.bin"/><Relationship Id="rId10" Type="http://schemas.openxmlformats.org/officeDocument/2006/relationships/image" Target="../media/image245.wmf"/><Relationship Id="rId19" Type="http://schemas.openxmlformats.org/officeDocument/2006/relationships/image" Target="../media/image251.wmf"/><Relationship Id="rId4" Type="http://schemas.openxmlformats.org/officeDocument/2006/relationships/image" Target="../media/image240.wmf"/><Relationship Id="rId9" Type="http://schemas.openxmlformats.org/officeDocument/2006/relationships/oleObject" Target="../embeddings/oleObject134.bin"/><Relationship Id="rId14" Type="http://schemas.openxmlformats.org/officeDocument/2006/relationships/image" Target="../media/image248.wmf"/><Relationship Id="rId22" Type="http://schemas.openxmlformats.org/officeDocument/2006/relationships/image" Target="../media/image238.png"/></Relationships>
</file>

<file path=ppt/slides/_rels/slide144.xml.rels><?xml version="1.0" encoding="UTF-8" standalone="yes"?>
<Relationships xmlns="http://schemas.openxmlformats.org/package/2006/relationships"><Relationship Id="rId8" Type="http://schemas.openxmlformats.org/officeDocument/2006/relationships/image" Target="../media/image242.wmf"/><Relationship Id="rId13" Type="http://schemas.openxmlformats.org/officeDocument/2006/relationships/oleObject" Target="../embeddings/oleObject145.bin"/><Relationship Id="rId18" Type="http://schemas.openxmlformats.org/officeDocument/2006/relationships/oleObject" Target="../embeddings/oleObject147.bin"/><Relationship Id="rId3" Type="http://schemas.openxmlformats.org/officeDocument/2006/relationships/oleObject" Target="../embeddings/oleObject140.bin"/><Relationship Id="rId21" Type="http://schemas.openxmlformats.org/officeDocument/2006/relationships/image" Target="../media/image254.wmf"/><Relationship Id="rId7" Type="http://schemas.openxmlformats.org/officeDocument/2006/relationships/oleObject" Target="../embeddings/oleObject142.bin"/><Relationship Id="rId12" Type="http://schemas.openxmlformats.org/officeDocument/2006/relationships/image" Target="../media/image250.wmf"/><Relationship Id="rId17" Type="http://schemas.openxmlformats.org/officeDocument/2006/relationships/image" Target="../media/image239.jpeg"/><Relationship Id="rId2" Type="http://schemas.openxmlformats.org/officeDocument/2006/relationships/notesSlide" Target="../notesSlides/notesSlide45.xml"/><Relationship Id="rId16" Type="http://schemas.openxmlformats.org/officeDocument/2006/relationships/image" Target="../media/image249.wmf"/><Relationship Id="rId20" Type="http://schemas.openxmlformats.org/officeDocument/2006/relationships/oleObject" Target="../embeddings/oleObject148.bin"/><Relationship Id="rId1" Type="http://schemas.openxmlformats.org/officeDocument/2006/relationships/slideLayout" Target="../slideLayouts/slideLayout2.xml"/><Relationship Id="rId6" Type="http://schemas.openxmlformats.org/officeDocument/2006/relationships/image" Target="../media/image241.wmf"/><Relationship Id="rId11" Type="http://schemas.openxmlformats.org/officeDocument/2006/relationships/oleObject" Target="../embeddings/oleObject144.bin"/><Relationship Id="rId5" Type="http://schemas.openxmlformats.org/officeDocument/2006/relationships/oleObject" Target="../embeddings/oleObject141.bin"/><Relationship Id="rId15" Type="http://schemas.openxmlformats.org/officeDocument/2006/relationships/oleObject" Target="../embeddings/oleObject146.bin"/><Relationship Id="rId10" Type="http://schemas.openxmlformats.org/officeDocument/2006/relationships/image" Target="../media/image245.wmf"/><Relationship Id="rId19" Type="http://schemas.openxmlformats.org/officeDocument/2006/relationships/image" Target="../media/image253.wmf"/><Relationship Id="rId4" Type="http://schemas.openxmlformats.org/officeDocument/2006/relationships/image" Target="../media/image240.wmf"/><Relationship Id="rId9" Type="http://schemas.openxmlformats.org/officeDocument/2006/relationships/oleObject" Target="../embeddings/oleObject143.bin"/><Relationship Id="rId14" Type="http://schemas.openxmlformats.org/officeDocument/2006/relationships/image" Target="../media/image248.wmf"/></Relationships>
</file>

<file path=ppt/slides/_rels/slide145.xml.rels><?xml version="1.0" encoding="UTF-8" standalone="yes"?>
<Relationships xmlns="http://schemas.openxmlformats.org/package/2006/relationships"><Relationship Id="rId8" Type="http://schemas.openxmlformats.org/officeDocument/2006/relationships/image" Target="../media/image242.wmf"/><Relationship Id="rId13" Type="http://schemas.openxmlformats.org/officeDocument/2006/relationships/oleObject" Target="../embeddings/oleObject154.bin"/><Relationship Id="rId3" Type="http://schemas.openxmlformats.org/officeDocument/2006/relationships/oleObject" Target="../embeddings/oleObject149.bin"/><Relationship Id="rId7" Type="http://schemas.openxmlformats.org/officeDocument/2006/relationships/oleObject" Target="../embeddings/oleObject151.bin"/><Relationship Id="rId12" Type="http://schemas.openxmlformats.org/officeDocument/2006/relationships/image" Target="../media/image250.wmf"/><Relationship Id="rId17" Type="http://schemas.openxmlformats.org/officeDocument/2006/relationships/image" Target="../media/image239.jpeg"/><Relationship Id="rId2" Type="http://schemas.openxmlformats.org/officeDocument/2006/relationships/notesSlide" Target="../notesSlides/notesSlide46.xml"/><Relationship Id="rId16" Type="http://schemas.openxmlformats.org/officeDocument/2006/relationships/image" Target="../media/image249.wmf"/><Relationship Id="rId1" Type="http://schemas.openxmlformats.org/officeDocument/2006/relationships/slideLayout" Target="../slideLayouts/slideLayout2.xml"/><Relationship Id="rId6" Type="http://schemas.openxmlformats.org/officeDocument/2006/relationships/image" Target="../media/image241.wmf"/><Relationship Id="rId11" Type="http://schemas.openxmlformats.org/officeDocument/2006/relationships/oleObject" Target="../embeddings/oleObject153.bin"/><Relationship Id="rId5" Type="http://schemas.openxmlformats.org/officeDocument/2006/relationships/oleObject" Target="../embeddings/oleObject150.bin"/><Relationship Id="rId15" Type="http://schemas.openxmlformats.org/officeDocument/2006/relationships/oleObject" Target="../embeddings/oleObject155.bin"/><Relationship Id="rId10" Type="http://schemas.openxmlformats.org/officeDocument/2006/relationships/image" Target="../media/image245.wmf"/><Relationship Id="rId4" Type="http://schemas.openxmlformats.org/officeDocument/2006/relationships/image" Target="../media/image240.wmf"/><Relationship Id="rId9" Type="http://schemas.openxmlformats.org/officeDocument/2006/relationships/oleObject" Target="../embeddings/oleObject152.bin"/><Relationship Id="rId14" Type="http://schemas.openxmlformats.org/officeDocument/2006/relationships/image" Target="../media/image248.wmf"/></Relationships>
</file>

<file path=ppt/slides/_rels/slide14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GIF"/><Relationship Id="rId2" Type="http://schemas.openxmlformats.org/officeDocument/2006/relationships/image" Target="../media/image255.jpeg"/><Relationship Id="rId1" Type="http://schemas.openxmlformats.org/officeDocument/2006/relationships/slideLayout" Target="../slideLayouts/slideLayout2.xml"/><Relationship Id="rId6" Type="http://schemas.openxmlformats.org/officeDocument/2006/relationships/image" Target="../media/image259.jpeg"/><Relationship Id="rId5" Type="http://schemas.openxmlformats.org/officeDocument/2006/relationships/image" Target="../media/image258.jpeg"/><Relationship Id="rId4" Type="http://schemas.openxmlformats.org/officeDocument/2006/relationships/image" Target="../media/image257.jpeg"/><Relationship Id="rId9" Type="http://schemas.openxmlformats.org/officeDocument/2006/relationships/image" Target="../media/image262.png"/></Relationships>
</file>

<file path=ppt/slides/_rels/slide14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64.png"/></Relationships>
</file>

<file path=ppt/slides/_rels/slide148.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66.png"/><Relationship Id="rId7" Type="http://schemas.openxmlformats.org/officeDocument/2006/relationships/image" Target="../media/image270.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269.GIF"/><Relationship Id="rId5" Type="http://schemas.openxmlformats.org/officeDocument/2006/relationships/image" Target="../media/image268.png"/><Relationship Id="rId4" Type="http://schemas.openxmlformats.org/officeDocument/2006/relationships/image" Target="../media/image267.png"/></Relationships>
</file>

<file path=ppt/slides/_rels/slide14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GIF"/><Relationship Id="rId1" Type="http://schemas.openxmlformats.org/officeDocument/2006/relationships/slideLayout" Target="../slideLayouts/slideLayout2.xml"/><Relationship Id="rId5" Type="http://schemas.openxmlformats.org/officeDocument/2006/relationships/image" Target="../media/image275.png"/><Relationship Id="rId4" Type="http://schemas.openxmlformats.org/officeDocument/2006/relationships/image" Target="../media/image27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jpeg"/></Relationships>
</file>

<file path=ppt/slides/_rels/slide151.xml.rels><?xml version="1.0" encoding="UTF-8" standalone="yes"?>
<Relationships xmlns="http://schemas.openxmlformats.org/package/2006/relationships"><Relationship Id="rId3" Type="http://schemas.openxmlformats.org/officeDocument/2006/relationships/image" Target="../media/image282.GIF"/><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GIF"/><Relationship Id="rId4" Type="http://schemas.openxmlformats.org/officeDocument/2006/relationships/image" Target="../media/image283.GIF"/></Relationships>
</file>

<file path=ppt/slides/_rels/slide152.xml.rels><?xml version="1.0" encoding="UTF-8" standalone="yes"?>
<Relationships xmlns="http://schemas.openxmlformats.org/package/2006/relationships"><Relationship Id="rId3" Type="http://schemas.openxmlformats.org/officeDocument/2006/relationships/image" Target="../media/image287.jpeg"/><Relationship Id="rId2" Type="http://schemas.openxmlformats.org/officeDocument/2006/relationships/image" Target="../media/image286.png"/><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jpeg"/></Relationships>
</file>

<file path=ppt/slides/_rels/slide15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jpeg"/><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jpeg"/></Relationships>
</file>

<file path=ppt/slides/_rels/slide154.xml.rels><?xml version="1.0" encoding="UTF-8" standalone="yes"?>
<Relationships xmlns="http://schemas.openxmlformats.org/package/2006/relationships"><Relationship Id="rId3" Type="http://schemas.openxmlformats.org/officeDocument/2006/relationships/image" Target="../media/image295.gif"/><Relationship Id="rId2" Type="http://schemas.openxmlformats.org/officeDocument/2006/relationships/image" Target="../media/image294.png"/><Relationship Id="rId1" Type="http://schemas.openxmlformats.org/officeDocument/2006/relationships/slideLayout" Target="../slideLayouts/slideLayout13.xml"/><Relationship Id="rId4" Type="http://schemas.openxmlformats.org/officeDocument/2006/relationships/image" Target="../media/image296.png"/></Relationships>
</file>

<file path=ppt/slides/_rels/slide155.xml.rels><?xml version="1.0" encoding="UTF-8" standalone="yes"?>
<Relationships xmlns="http://schemas.openxmlformats.org/package/2006/relationships"><Relationship Id="rId3" Type="http://schemas.openxmlformats.org/officeDocument/2006/relationships/image" Target="../media/image297.GI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98.png"/></Relationships>
</file>

<file path=ppt/slides/_rels/slide15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301.png"/><Relationship Id="rId4" Type="http://schemas.openxmlformats.org/officeDocument/2006/relationships/image" Target="../media/image300.png"/></Relationships>
</file>

<file path=ppt/slides/_rels/slide15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56.bin"/><Relationship Id="rId7" Type="http://schemas.openxmlformats.org/officeDocument/2006/relationships/image" Target="../media/image306.png"/><Relationship Id="rId2"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5.wmf"/><Relationship Id="rId5" Type="http://schemas.openxmlformats.org/officeDocument/2006/relationships/oleObject" Target="../embeddings/oleObject157.bin"/><Relationship Id="rId4" Type="http://schemas.openxmlformats.org/officeDocument/2006/relationships/image" Target="../media/image304.wmf"/></Relationships>
</file>

<file path=ppt/slides/_rels/slide163.xml.rels><?xml version="1.0" encoding="UTF-8" standalone="yes"?>
<Relationships xmlns="http://schemas.openxmlformats.org/package/2006/relationships"><Relationship Id="rId3" Type="http://schemas.openxmlformats.org/officeDocument/2006/relationships/image" Target="../media/image307.emf"/><Relationship Id="rId2" Type="http://schemas.openxmlformats.org/officeDocument/2006/relationships/oleObject" Target="../embeddings/oleObject158.bin"/><Relationship Id="rId1" Type="http://schemas.openxmlformats.org/officeDocument/2006/relationships/slideLayout" Target="../slideLayouts/slideLayout2.xml"/><Relationship Id="rId5" Type="http://schemas.openxmlformats.org/officeDocument/2006/relationships/image" Target="../media/image308.wmf"/><Relationship Id="rId4" Type="http://schemas.openxmlformats.org/officeDocument/2006/relationships/oleObject" Target="../embeddings/oleObject159.bin"/></Relationships>
</file>

<file path=ppt/slides/_rels/slide16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2.xml"/><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png"/></Relationships>
</file>

<file path=ppt/slides/_rels/slide165.x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oleObject" Target="../embeddings/oleObject160.bin"/><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164.bin"/><Relationship Id="rId3" Type="http://schemas.openxmlformats.org/officeDocument/2006/relationships/image" Target="../media/image315.wmf"/><Relationship Id="rId7" Type="http://schemas.openxmlformats.org/officeDocument/2006/relationships/image" Target="../media/image317.wmf"/><Relationship Id="rId2" Type="http://schemas.openxmlformats.org/officeDocument/2006/relationships/oleObject" Target="../embeddings/oleObject161.bin"/><Relationship Id="rId1" Type="http://schemas.openxmlformats.org/officeDocument/2006/relationships/slideLayout" Target="../slideLayouts/slideLayout2.xml"/><Relationship Id="rId6" Type="http://schemas.openxmlformats.org/officeDocument/2006/relationships/oleObject" Target="../embeddings/oleObject163.bin"/><Relationship Id="rId5" Type="http://schemas.openxmlformats.org/officeDocument/2006/relationships/image" Target="../media/image316.wmf"/><Relationship Id="rId4" Type="http://schemas.openxmlformats.org/officeDocument/2006/relationships/oleObject" Target="../embeddings/oleObject162.bin"/><Relationship Id="rId9" Type="http://schemas.openxmlformats.org/officeDocument/2006/relationships/image" Target="../media/image318.w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19.wmf"/><Relationship Id="rId2" Type="http://schemas.openxmlformats.org/officeDocument/2006/relationships/oleObject" Target="../embeddings/oleObject165.bin"/><Relationship Id="rId1" Type="http://schemas.openxmlformats.org/officeDocument/2006/relationships/slideLayout" Target="../slideLayouts/slideLayout2.xml"/><Relationship Id="rId5" Type="http://schemas.openxmlformats.org/officeDocument/2006/relationships/image" Target="../media/image320.wmf"/><Relationship Id="rId4" Type="http://schemas.openxmlformats.org/officeDocument/2006/relationships/oleObject" Target="../embeddings/oleObject166.bin"/></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image" Target="../media/image321.wmf"/><Relationship Id="rId7" Type="http://schemas.openxmlformats.org/officeDocument/2006/relationships/image" Target="../media/image322.wmf"/><Relationship Id="rId2" Type="http://schemas.openxmlformats.org/officeDocument/2006/relationships/oleObject" Target="../embeddings/oleObject167.bin"/><Relationship Id="rId1" Type="http://schemas.openxmlformats.org/officeDocument/2006/relationships/slideLayout" Target="../slideLayouts/slideLayout2.xml"/><Relationship Id="rId6" Type="http://schemas.openxmlformats.org/officeDocument/2006/relationships/oleObject" Target="../embeddings/oleObject169.bin"/><Relationship Id="rId5" Type="http://schemas.openxmlformats.org/officeDocument/2006/relationships/image" Target="../media/image318.wmf"/><Relationship Id="rId4" Type="http://schemas.openxmlformats.org/officeDocument/2006/relationships/oleObject" Target="../embeddings/oleObject168.bin"/><Relationship Id="rId9" Type="http://schemas.openxmlformats.org/officeDocument/2006/relationships/image" Target="../media/image316.w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323.wmf"/><Relationship Id="rId2" Type="http://schemas.openxmlformats.org/officeDocument/2006/relationships/oleObject" Target="../embeddings/oleObject171.bin"/><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24.wmf"/><Relationship Id="rId2" Type="http://schemas.openxmlformats.org/officeDocument/2006/relationships/oleObject" Target="../embeddings/oleObject172.bin"/><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2.xml"/><Relationship Id="rId4" Type="http://schemas.openxmlformats.org/officeDocument/2006/relationships/image" Target="../media/image331.png"/></Relationships>
</file>

<file path=ppt/slides/_rels/slide181.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33.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35.wmf"/><Relationship Id="rId2" Type="http://schemas.openxmlformats.org/officeDocument/2006/relationships/oleObject" Target="../embeddings/oleObject173.bin"/><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36.wmf"/><Relationship Id="rId2" Type="http://schemas.openxmlformats.org/officeDocument/2006/relationships/oleObject" Target="../embeddings/oleObject174.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38.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39.wmf"/></Relationships>
</file>

<file path=ppt/slides/_rels/slide19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34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44.GIF"/><Relationship Id="rId2" Type="http://schemas.openxmlformats.org/officeDocument/2006/relationships/image" Target="../media/image343.png"/><Relationship Id="rId1" Type="http://schemas.openxmlformats.org/officeDocument/2006/relationships/slideLayout" Target="../slideLayouts/slideLayout2.xml"/><Relationship Id="rId4" Type="http://schemas.openxmlformats.org/officeDocument/2006/relationships/image" Target="../media/image345.png"/></Relationships>
</file>

<file path=ppt/slides/_rels/slide197.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0.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52.png"/><Relationship Id="rId4" Type="http://schemas.openxmlformats.org/officeDocument/2006/relationships/image" Target="../media/image351.png"/></Relationships>
</file>

<file path=ppt/slides/_rels/slide20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310.png"/><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image" Target="../media/image3340.png"/><Relationship Id="rId4" Type="http://schemas.openxmlformats.org/officeDocument/2006/relationships/image" Target="../media/image333.png"/></Relationships>
</file>

<file path=ppt/slides/_rels/slide206.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9.wmf"/><Relationship Id="rId4" Type="http://schemas.openxmlformats.org/officeDocument/2006/relationships/oleObject" Target="../embeddings/oleObject176.bin"/></Relationships>
</file>

<file path=ppt/slides/_rels/slide212.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61.png"/><Relationship Id="rId7" Type="http://schemas.openxmlformats.org/officeDocument/2006/relationships/image" Target="../media/image364.wmf"/><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oleObject" Target="../embeddings/oleObject177.bin"/><Relationship Id="rId5" Type="http://schemas.openxmlformats.org/officeDocument/2006/relationships/image" Target="../media/image363.png"/><Relationship Id="rId4" Type="http://schemas.openxmlformats.org/officeDocument/2006/relationships/image" Target="../media/image362.png"/></Relationships>
</file>

<file path=ppt/slides/_rels/slide21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367.png"/><Relationship Id="rId4" Type="http://schemas.openxmlformats.org/officeDocument/2006/relationships/image" Target="../media/image366.png"/></Relationships>
</file>

<file path=ppt/slides/_rels/slide214.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8" Type="http://schemas.openxmlformats.org/officeDocument/2006/relationships/oleObject" Target="../embeddings/oleObject180.bin"/><Relationship Id="rId3" Type="http://schemas.openxmlformats.org/officeDocument/2006/relationships/image" Target="../media/image369.png"/><Relationship Id="rId7" Type="http://schemas.openxmlformats.org/officeDocument/2006/relationships/image" Target="../media/image371.wmf"/><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oleObject" Target="../embeddings/oleObject179.bin"/><Relationship Id="rId5" Type="http://schemas.openxmlformats.org/officeDocument/2006/relationships/image" Target="../media/image370.wmf"/><Relationship Id="rId10" Type="http://schemas.openxmlformats.org/officeDocument/2006/relationships/oleObject" Target="../embeddings/oleObject182.bin"/><Relationship Id="rId4" Type="http://schemas.openxmlformats.org/officeDocument/2006/relationships/oleObject" Target="../embeddings/oleObject178.bin"/><Relationship Id="rId9" Type="http://schemas.openxmlformats.org/officeDocument/2006/relationships/oleObject" Target="../embeddings/oleObject181.bin"/></Relationships>
</file>

<file path=ppt/slides/_rels/slide216.xml.rels><?xml version="1.0" encoding="UTF-8" standalone="yes"?>
<Relationships xmlns="http://schemas.openxmlformats.org/package/2006/relationships"><Relationship Id="rId8" Type="http://schemas.openxmlformats.org/officeDocument/2006/relationships/image" Target="../media/image375.wmf"/><Relationship Id="rId3" Type="http://schemas.openxmlformats.org/officeDocument/2006/relationships/image" Target="../media/image372.png"/><Relationship Id="rId7" Type="http://schemas.openxmlformats.org/officeDocument/2006/relationships/oleObject" Target="../embeddings/oleObject184.bin"/><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374.png"/><Relationship Id="rId5" Type="http://schemas.openxmlformats.org/officeDocument/2006/relationships/image" Target="../media/image373.wmf"/><Relationship Id="rId4" Type="http://schemas.openxmlformats.org/officeDocument/2006/relationships/oleObject" Target="../embeddings/oleObject183.bin"/><Relationship Id="rId9" Type="http://schemas.openxmlformats.org/officeDocument/2006/relationships/image" Target="../media/image37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8" Type="http://schemas.openxmlformats.org/officeDocument/2006/relationships/image" Target="../media/image380.wmf"/><Relationship Id="rId13" Type="http://schemas.openxmlformats.org/officeDocument/2006/relationships/oleObject" Target="../embeddings/oleObject189.bin"/><Relationship Id="rId3" Type="http://schemas.openxmlformats.org/officeDocument/2006/relationships/image" Target="../media/image377.png"/><Relationship Id="rId7" Type="http://schemas.openxmlformats.org/officeDocument/2006/relationships/oleObject" Target="../embeddings/oleObject186.bin"/><Relationship Id="rId12" Type="http://schemas.openxmlformats.org/officeDocument/2006/relationships/image" Target="../media/image382.wmf"/><Relationship Id="rId17" Type="http://schemas.openxmlformats.org/officeDocument/2006/relationships/image" Target="../media/image385.png"/><Relationship Id="rId2" Type="http://schemas.openxmlformats.org/officeDocument/2006/relationships/notesSlide" Target="../notesSlides/notesSlide58.xml"/><Relationship Id="rId16" Type="http://schemas.openxmlformats.org/officeDocument/2006/relationships/image" Target="../media/image384.wmf"/><Relationship Id="rId1" Type="http://schemas.openxmlformats.org/officeDocument/2006/relationships/slideLayout" Target="../slideLayouts/slideLayout7.xml"/><Relationship Id="rId6" Type="http://schemas.openxmlformats.org/officeDocument/2006/relationships/image" Target="../media/image379.wmf"/><Relationship Id="rId11" Type="http://schemas.openxmlformats.org/officeDocument/2006/relationships/oleObject" Target="../embeddings/oleObject188.bin"/><Relationship Id="rId5" Type="http://schemas.openxmlformats.org/officeDocument/2006/relationships/oleObject" Target="../embeddings/oleObject185.bin"/><Relationship Id="rId15" Type="http://schemas.openxmlformats.org/officeDocument/2006/relationships/oleObject" Target="../embeddings/oleObject190.bin"/><Relationship Id="rId10" Type="http://schemas.openxmlformats.org/officeDocument/2006/relationships/image" Target="../media/image381.wmf"/><Relationship Id="rId4" Type="http://schemas.openxmlformats.org/officeDocument/2006/relationships/image" Target="../media/image378.png"/><Relationship Id="rId9" Type="http://schemas.openxmlformats.org/officeDocument/2006/relationships/oleObject" Target="../embeddings/oleObject187.bin"/><Relationship Id="rId14" Type="http://schemas.openxmlformats.org/officeDocument/2006/relationships/image" Target="../media/image383.wmf"/></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388.png"/><Relationship Id="rId5" Type="http://schemas.openxmlformats.org/officeDocument/2006/relationships/image" Target="../media/image387.png"/><Relationship Id="rId4" Type="http://schemas.openxmlformats.org/officeDocument/2006/relationships/image" Target="../media/image386.wmf"/></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394.wmf"/><Relationship Id="rId18" Type="http://schemas.openxmlformats.org/officeDocument/2006/relationships/oleObject" Target="../embeddings/oleObject199.bin"/><Relationship Id="rId3" Type="http://schemas.openxmlformats.org/officeDocument/2006/relationships/image" Target="../media/image389.png"/><Relationship Id="rId21" Type="http://schemas.openxmlformats.org/officeDocument/2006/relationships/image" Target="../media/image398.wmf"/><Relationship Id="rId7" Type="http://schemas.openxmlformats.org/officeDocument/2006/relationships/image" Target="../media/image391.wmf"/><Relationship Id="rId12" Type="http://schemas.openxmlformats.org/officeDocument/2006/relationships/oleObject" Target="../embeddings/oleObject196.bin"/><Relationship Id="rId17" Type="http://schemas.openxmlformats.org/officeDocument/2006/relationships/image" Target="../media/image396.wmf"/><Relationship Id="rId2" Type="http://schemas.openxmlformats.org/officeDocument/2006/relationships/notesSlide" Target="../notesSlides/notesSlide60.xml"/><Relationship Id="rId16" Type="http://schemas.openxmlformats.org/officeDocument/2006/relationships/oleObject" Target="../embeddings/oleObject198.bin"/><Relationship Id="rId20" Type="http://schemas.openxmlformats.org/officeDocument/2006/relationships/oleObject" Target="../embeddings/oleObject200.bin"/><Relationship Id="rId1" Type="http://schemas.openxmlformats.org/officeDocument/2006/relationships/slideLayout" Target="../slideLayouts/slideLayout7.xml"/><Relationship Id="rId6" Type="http://schemas.openxmlformats.org/officeDocument/2006/relationships/oleObject" Target="../embeddings/oleObject193.bin"/><Relationship Id="rId11" Type="http://schemas.openxmlformats.org/officeDocument/2006/relationships/image" Target="../media/image393.wmf"/><Relationship Id="rId5" Type="http://schemas.openxmlformats.org/officeDocument/2006/relationships/image" Target="../media/image390.wmf"/><Relationship Id="rId15" Type="http://schemas.openxmlformats.org/officeDocument/2006/relationships/image" Target="../media/image395.wmf"/><Relationship Id="rId10" Type="http://schemas.openxmlformats.org/officeDocument/2006/relationships/oleObject" Target="../embeddings/oleObject195.bin"/><Relationship Id="rId19" Type="http://schemas.openxmlformats.org/officeDocument/2006/relationships/image" Target="../media/image397.wmf"/><Relationship Id="rId4" Type="http://schemas.openxmlformats.org/officeDocument/2006/relationships/oleObject" Target="../embeddings/oleObject192.bin"/><Relationship Id="rId9" Type="http://schemas.openxmlformats.org/officeDocument/2006/relationships/image" Target="../media/image392.wmf"/><Relationship Id="rId14" Type="http://schemas.openxmlformats.org/officeDocument/2006/relationships/oleObject" Target="../embeddings/oleObject197.bin"/></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0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402.png"/><Relationship Id="rId4" Type="http://schemas.openxmlformats.org/officeDocument/2006/relationships/image" Target="../media/image401.wmf"/></Relationships>
</file>

<file path=ppt/slides/_rels/slide225.xml.rels><?xml version="1.0" encoding="UTF-8" standalone="yes"?>
<Relationships xmlns="http://schemas.openxmlformats.org/package/2006/relationships"><Relationship Id="rId8" Type="http://schemas.openxmlformats.org/officeDocument/2006/relationships/image" Target="../media/image405.wmf"/><Relationship Id="rId13" Type="http://schemas.openxmlformats.org/officeDocument/2006/relationships/oleObject" Target="../embeddings/oleObject207.bin"/><Relationship Id="rId18" Type="http://schemas.openxmlformats.org/officeDocument/2006/relationships/oleObject" Target="../embeddings/oleObject209.bin"/><Relationship Id="rId3" Type="http://schemas.openxmlformats.org/officeDocument/2006/relationships/image" Target="../media/image403.png"/><Relationship Id="rId7" Type="http://schemas.openxmlformats.org/officeDocument/2006/relationships/oleObject" Target="../embeddings/oleObject204.bin"/><Relationship Id="rId12" Type="http://schemas.openxmlformats.org/officeDocument/2006/relationships/image" Target="../media/image407.wmf"/><Relationship Id="rId17" Type="http://schemas.openxmlformats.org/officeDocument/2006/relationships/image" Target="../media/image410.wmf"/><Relationship Id="rId2" Type="http://schemas.openxmlformats.org/officeDocument/2006/relationships/notesSlide" Target="../notesSlides/notesSlide63.xml"/><Relationship Id="rId16" Type="http://schemas.openxmlformats.org/officeDocument/2006/relationships/oleObject" Target="../embeddings/oleObject208.bin"/><Relationship Id="rId20" Type="http://schemas.openxmlformats.org/officeDocument/2006/relationships/image" Target="../media/image412.png"/><Relationship Id="rId1" Type="http://schemas.openxmlformats.org/officeDocument/2006/relationships/slideLayout" Target="../slideLayouts/slideLayout7.xml"/><Relationship Id="rId6" Type="http://schemas.openxmlformats.org/officeDocument/2006/relationships/oleObject" Target="../embeddings/oleObject203.bin"/><Relationship Id="rId11" Type="http://schemas.openxmlformats.org/officeDocument/2006/relationships/oleObject" Target="../embeddings/oleObject206.bin"/><Relationship Id="rId5" Type="http://schemas.openxmlformats.org/officeDocument/2006/relationships/image" Target="../media/image404.wmf"/><Relationship Id="rId15" Type="http://schemas.openxmlformats.org/officeDocument/2006/relationships/image" Target="../media/image409.png"/><Relationship Id="rId10" Type="http://schemas.openxmlformats.org/officeDocument/2006/relationships/image" Target="../media/image406.wmf"/><Relationship Id="rId19" Type="http://schemas.openxmlformats.org/officeDocument/2006/relationships/image" Target="../media/image411.wmf"/><Relationship Id="rId4" Type="http://schemas.openxmlformats.org/officeDocument/2006/relationships/oleObject" Target="../embeddings/oleObject202.bin"/><Relationship Id="rId9" Type="http://schemas.openxmlformats.org/officeDocument/2006/relationships/oleObject" Target="../embeddings/oleObject205.bin"/><Relationship Id="rId14" Type="http://schemas.openxmlformats.org/officeDocument/2006/relationships/image" Target="../media/image408.wmf"/></Relationships>
</file>

<file path=ppt/slides/_rels/slide226.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414.wmf"/><Relationship Id="rId4" Type="http://schemas.openxmlformats.org/officeDocument/2006/relationships/oleObject" Target="../embeddings/oleObject210.bin"/></Relationships>
</file>

<file path=ppt/slides/_rels/slide227.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416.wmf"/><Relationship Id="rId4" Type="http://schemas.openxmlformats.org/officeDocument/2006/relationships/oleObject" Target="../embeddings/oleObject211.bin"/></Relationships>
</file>

<file path=ppt/slides/_rels/slide229.xml.rels><?xml version="1.0" encoding="UTF-8" standalone="yes"?>
<Relationships xmlns="http://schemas.openxmlformats.org/package/2006/relationships"><Relationship Id="rId8" Type="http://schemas.openxmlformats.org/officeDocument/2006/relationships/image" Target="../media/image419.wmf"/><Relationship Id="rId13" Type="http://schemas.openxmlformats.org/officeDocument/2006/relationships/oleObject" Target="../embeddings/oleObject218.bin"/><Relationship Id="rId3" Type="http://schemas.openxmlformats.org/officeDocument/2006/relationships/oleObject" Target="../embeddings/oleObject212.bin"/><Relationship Id="rId7" Type="http://schemas.openxmlformats.org/officeDocument/2006/relationships/oleObject" Target="../embeddings/oleObject214.bin"/><Relationship Id="rId12" Type="http://schemas.openxmlformats.org/officeDocument/2006/relationships/oleObject" Target="../embeddings/oleObject217.bin"/><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418.wmf"/><Relationship Id="rId11" Type="http://schemas.openxmlformats.org/officeDocument/2006/relationships/oleObject" Target="../embeddings/oleObject216.bin"/><Relationship Id="rId5" Type="http://schemas.openxmlformats.org/officeDocument/2006/relationships/oleObject" Target="../embeddings/oleObject213.bin"/><Relationship Id="rId10" Type="http://schemas.openxmlformats.org/officeDocument/2006/relationships/oleObject" Target="../embeddings/oleObject215.bin"/><Relationship Id="rId4" Type="http://schemas.openxmlformats.org/officeDocument/2006/relationships/image" Target="../media/image417.wmf"/><Relationship Id="rId9" Type="http://schemas.openxmlformats.org/officeDocument/2006/relationships/image" Target="../media/image420.png"/><Relationship Id="rId14" Type="http://schemas.openxmlformats.org/officeDocument/2006/relationships/image" Target="../media/image421.wmf"/></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8" Type="http://schemas.openxmlformats.org/officeDocument/2006/relationships/image" Target="../media/image426.wmf"/><Relationship Id="rId13" Type="http://schemas.openxmlformats.org/officeDocument/2006/relationships/oleObject" Target="../embeddings/oleObject224.bin"/><Relationship Id="rId18" Type="http://schemas.openxmlformats.org/officeDocument/2006/relationships/image" Target="../media/image411.wmf"/><Relationship Id="rId3" Type="http://schemas.openxmlformats.org/officeDocument/2006/relationships/image" Target="../media/image403.png"/><Relationship Id="rId7" Type="http://schemas.openxmlformats.org/officeDocument/2006/relationships/oleObject" Target="../embeddings/oleObject221.bin"/><Relationship Id="rId12" Type="http://schemas.openxmlformats.org/officeDocument/2006/relationships/image" Target="../media/image428.wmf"/><Relationship Id="rId17" Type="http://schemas.openxmlformats.org/officeDocument/2006/relationships/oleObject" Target="../embeddings/oleObject226.bin"/><Relationship Id="rId2" Type="http://schemas.openxmlformats.org/officeDocument/2006/relationships/notesSlide" Target="../notesSlides/notesSlide70.xml"/><Relationship Id="rId16" Type="http://schemas.openxmlformats.org/officeDocument/2006/relationships/image" Target="../media/image410.wmf"/><Relationship Id="rId1" Type="http://schemas.openxmlformats.org/officeDocument/2006/relationships/slideLayout" Target="../slideLayouts/slideLayout7.xml"/><Relationship Id="rId6" Type="http://schemas.openxmlformats.org/officeDocument/2006/relationships/oleObject" Target="../embeddings/oleObject220.bin"/><Relationship Id="rId11" Type="http://schemas.openxmlformats.org/officeDocument/2006/relationships/oleObject" Target="../embeddings/oleObject223.bin"/><Relationship Id="rId5" Type="http://schemas.openxmlformats.org/officeDocument/2006/relationships/image" Target="../media/image404.wmf"/><Relationship Id="rId15" Type="http://schemas.openxmlformats.org/officeDocument/2006/relationships/oleObject" Target="../embeddings/oleObject225.bin"/><Relationship Id="rId10" Type="http://schemas.openxmlformats.org/officeDocument/2006/relationships/image" Target="../media/image427.wmf"/><Relationship Id="rId19" Type="http://schemas.openxmlformats.org/officeDocument/2006/relationships/image" Target="../media/image430.png"/><Relationship Id="rId4" Type="http://schemas.openxmlformats.org/officeDocument/2006/relationships/oleObject" Target="../embeddings/oleObject219.bin"/><Relationship Id="rId9" Type="http://schemas.openxmlformats.org/officeDocument/2006/relationships/oleObject" Target="../embeddings/oleObject222.bin"/><Relationship Id="rId14" Type="http://schemas.openxmlformats.org/officeDocument/2006/relationships/image" Target="../media/image429.wmf"/></Relationships>
</file>

<file path=ppt/slides/_rels/slide235.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8" Type="http://schemas.openxmlformats.org/officeDocument/2006/relationships/oleObject" Target="../embeddings/oleObject229.bin"/><Relationship Id="rId13" Type="http://schemas.openxmlformats.org/officeDocument/2006/relationships/image" Target="../media/image435.png"/><Relationship Id="rId3" Type="http://schemas.openxmlformats.org/officeDocument/2006/relationships/image" Target="../media/image403.png"/><Relationship Id="rId7" Type="http://schemas.openxmlformats.org/officeDocument/2006/relationships/image" Target="../media/image433.wmf"/><Relationship Id="rId12" Type="http://schemas.openxmlformats.org/officeDocument/2006/relationships/image" Target="../media/image434.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oleObject" Target="../embeddings/oleObject228.bin"/><Relationship Id="rId11" Type="http://schemas.openxmlformats.org/officeDocument/2006/relationships/image" Target="../media/image429.wmf"/><Relationship Id="rId5" Type="http://schemas.openxmlformats.org/officeDocument/2006/relationships/image" Target="../media/image432.wmf"/><Relationship Id="rId15" Type="http://schemas.openxmlformats.org/officeDocument/2006/relationships/image" Target="../media/image437.png"/><Relationship Id="rId10" Type="http://schemas.openxmlformats.org/officeDocument/2006/relationships/oleObject" Target="../embeddings/oleObject230.bin"/><Relationship Id="rId4" Type="http://schemas.openxmlformats.org/officeDocument/2006/relationships/oleObject" Target="../embeddings/oleObject227.bin"/><Relationship Id="rId9" Type="http://schemas.openxmlformats.org/officeDocument/2006/relationships/image" Target="../media/image428.wmf"/><Relationship Id="rId14" Type="http://schemas.openxmlformats.org/officeDocument/2006/relationships/image" Target="../media/image436.png"/></Relationships>
</file>

<file path=ppt/slides/_rels/slide237.xml.rels><?xml version="1.0" encoding="UTF-8" standalone="yes"?>
<Relationships xmlns="http://schemas.openxmlformats.org/package/2006/relationships"><Relationship Id="rId8" Type="http://schemas.openxmlformats.org/officeDocument/2006/relationships/oleObject" Target="../embeddings/oleObject233.bin"/><Relationship Id="rId3" Type="http://schemas.openxmlformats.org/officeDocument/2006/relationships/image" Target="../media/image403.png"/><Relationship Id="rId7" Type="http://schemas.openxmlformats.org/officeDocument/2006/relationships/image" Target="../media/image439.wmf"/><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oleObject" Target="../embeddings/oleObject232.bin"/><Relationship Id="rId5" Type="http://schemas.openxmlformats.org/officeDocument/2006/relationships/image" Target="../media/image438.wmf"/><Relationship Id="rId10" Type="http://schemas.openxmlformats.org/officeDocument/2006/relationships/image" Target="../media/image441.png"/><Relationship Id="rId4" Type="http://schemas.openxmlformats.org/officeDocument/2006/relationships/oleObject" Target="../embeddings/oleObject231.bin"/><Relationship Id="rId9" Type="http://schemas.openxmlformats.org/officeDocument/2006/relationships/image" Target="../media/image440.wmf"/></Relationships>
</file>

<file path=ppt/slides/_rels/slide238.xml.rels><?xml version="1.0" encoding="UTF-8" standalone="yes"?>
<Relationships xmlns="http://schemas.openxmlformats.org/package/2006/relationships"><Relationship Id="rId8" Type="http://schemas.openxmlformats.org/officeDocument/2006/relationships/oleObject" Target="../embeddings/oleObject236.bin"/><Relationship Id="rId3" Type="http://schemas.openxmlformats.org/officeDocument/2006/relationships/oleObject" Target="../embeddings/oleObject234.bin"/><Relationship Id="rId7" Type="http://schemas.openxmlformats.org/officeDocument/2006/relationships/image" Target="../media/image444.png"/><Relationship Id="rId12" Type="http://schemas.openxmlformats.org/officeDocument/2006/relationships/image" Target="../media/image447.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443.wmf"/><Relationship Id="rId11" Type="http://schemas.openxmlformats.org/officeDocument/2006/relationships/image" Target="../media/image446.wmf"/><Relationship Id="rId5" Type="http://schemas.openxmlformats.org/officeDocument/2006/relationships/oleObject" Target="../embeddings/oleObject235.bin"/><Relationship Id="rId10" Type="http://schemas.openxmlformats.org/officeDocument/2006/relationships/oleObject" Target="../embeddings/oleObject237.bin"/><Relationship Id="rId4" Type="http://schemas.openxmlformats.org/officeDocument/2006/relationships/image" Target="../media/image442.wmf"/><Relationship Id="rId9" Type="http://schemas.openxmlformats.org/officeDocument/2006/relationships/image" Target="../media/image445.wmf"/></Relationships>
</file>

<file path=ppt/slides/_rels/slide239.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49.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8" Type="http://schemas.openxmlformats.org/officeDocument/2006/relationships/image" Target="../media/image451.png"/><Relationship Id="rId3" Type="http://schemas.openxmlformats.org/officeDocument/2006/relationships/image" Target="../media/image450.png"/><Relationship Id="rId7" Type="http://schemas.openxmlformats.org/officeDocument/2006/relationships/image" Target="../media/image43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32.png"/><Relationship Id="rId5" Type="http://schemas.openxmlformats.org/officeDocument/2006/relationships/image" Target="../media/image4310.png"/><Relationship Id="rId10" Type="http://schemas.openxmlformats.org/officeDocument/2006/relationships/image" Target="../media/image4360.png"/><Relationship Id="rId4" Type="http://schemas.openxmlformats.org/officeDocument/2006/relationships/image" Target="../media/image4300.png"/><Relationship Id="rId9" Type="http://schemas.openxmlformats.org/officeDocument/2006/relationships/image" Target="../media/image4350.png"/></Relationships>
</file>

<file path=ppt/slides/_rels/slide242.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53.png"/></Relationships>
</file>

<file path=ppt/slides/_rels/slide243.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image" Target="../media/image450.png"/><Relationship Id="rId7" Type="http://schemas.openxmlformats.org/officeDocument/2006/relationships/image" Target="../media/image45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456.png"/><Relationship Id="rId4" Type="http://schemas.openxmlformats.org/officeDocument/2006/relationships/image" Target="../media/image4300.png"/><Relationship Id="rId9" Type="http://schemas.openxmlformats.org/officeDocument/2006/relationships/image" Target="../media/image458.png"/></Relationships>
</file>

<file path=ppt/slides/_rels/slide246.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238.bin"/><Relationship Id="rId7" Type="http://schemas.openxmlformats.org/officeDocument/2006/relationships/oleObject" Target="../embeddings/oleObject240.bin"/><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63.wmf"/><Relationship Id="rId5" Type="http://schemas.openxmlformats.org/officeDocument/2006/relationships/oleObject" Target="../embeddings/oleObject239.bin"/><Relationship Id="rId4" Type="http://schemas.openxmlformats.org/officeDocument/2006/relationships/image" Target="../media/image462.wmf"/></Relationships>
</file>

<file path=ppt/slides/_rels/slide251.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65.png"/></Relationships>
</file>

<file path=ppt/slides/_rels/slide252.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69.png"/></Relationships>
</file>

<file path=ppt/slides/_rels/slide25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4550.png"/></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472.png"/></Relationships>
</file>

<file path=ppt/slides/_rels/slide25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8" Type="http://schemas.openxmlformats.org/officeDocument/2006/relationships/image" Target="../media/image4650.png"/><Relationship Id="rId3" Type="http://schemas.openxmlformats.org/officeDocument/2006/relationships/image" Target="../media/image4300.png"/><Relationship Id="rId7" Type="http://schemas.openxmlformats.org/officeDocument/2006/relationships/image" Target="../media/image4640.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0.png"/><Relationship Id="rId9" Type="http://schemas.openxmlformats.org/officeDocument/2006/relationships/image" Target="../media/image476.png"/></Relationships>
</file>

<file path=ppt/slides/_rels/slide261.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9.png"/><Relationship Id="rId4" Type="http://schemas.openxmlformats.org/officeDocument/2006/relationships/image" Target="../media/image478.png"/></Relationships>
</file>

<file path=ppt/slides/_rels/slide262.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oleObject" Target="../embeddings/oleObject5.bin"/><Relationship Id="rId4" Type="http://schemas.openxmlformats.org/officeDocument/2006/relationships/image" Target="../media/image17.wmf"/></Relationships>
</file>

<file path=ppt/slides/_rels/slide270.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s>
</file>

<file path=ppt/slides/_rels/slide271.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494.png"/></Relationships>
</file>

<file path=ppt/slides/_rels/slide272.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4880.png"/><Relationship Id="rId5" Type="http://schemas.openxmlformats.org/officeDocument/2006/relationships/image" Target="../media/image4870.png"/><Relationship Id="rId4" Type="http://schemas.openxmlformats.org/officeDocument/2006/relationships/image" Target="../media/image4860.png"/></Relationships>
</file>

<file path=ppt/slides/_rels/slide273.xml.rels><?xml version="1.0" encoding="UTF-8" standalone="yes"?>
<Relationships xmlns="http://schemas.openxmlformats.org/package/2006/relationships"><Relationship Id="rId8" Type="http://schemas.openxmlformats.org/officeDocument/2006/relationships/image" Target="../media/image4930.png"/><Relationship Id="rId3" Type="http://schemas.openxmlformats.org/officeDocument/2006/relationships/image" Target="../media/image496.png"/><Relationship Id="rId7" Type="http://schemas.openxmlformats.org/officeDocument/2006/relationships/image" Target="../media/image4920.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4910.png"/><Relationship Id="rId5" Type="http://schemas.openxmlformats.org/officeDocument/2006/relationships/image" Target="../media/image4900.png"/><Relationship Id="rId10" Type="http://schemas.openxmlformats.org/officeDocument/2006/relationships/image" Target="../media/image4960.png"/><Relationship Id="rId4" Type="http://schemas.openxmlformats.org/officeDocument/2006/relationships/image" Target="../media/image495.png"/><Relationship Id="rId9" Type="http://schemas.openxmlformats.org/officeDocument/2006/relationships/image" Target="../media/image4950.png"/></Relationships>
</file>

<file path=ppt/slides/_rels/slide274.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499.png"/><Relationship Id="rId4" Type="http://schemas.openxmlformats.org/officeDocument/2006/relationships/image" Target="../media/image498.png"/></Relationships>
</file>

<file path=ppt/slides/_rels/slide27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8" Type="http://schemas.openxmlformats.org/officeDocument/2006/relationships/image" Target="../media/image509.png"/><Relationship Id="rId3" Type="http://schemas.openxmlformats.org/officeDocument/2006/relationships/image" Target="../media/image504.GIF"/><Relationship Id="rId7" Type="http://schemas.openxmlformats.org/officeDocument/2006/relationships/image" Target="../media/image50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507.png"/><Relationship Id="rId5" Type="http://schemas.openxmlformats.org/officeDocument/2006/relationships/image" Target="../media/image506.png"/><Relationship Id="rId4" Type="http://schemas.openxmlformats.org/officeDocument/2006/relationships/image" Target="../media/image505.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oleObject" Target="../embeddings/oleObject7.bin"/><Relationship Id="rId4" Type="http://schemas.openxmlformats.org/officeDocument/2006/relationships/image" Target="../media/image19.wmf"/></Relationships>
</file>

<file path=ppt/slides/_rels/slide280.xml.rels><?xml version="1.0" encoding="UTF-8" standalone="yes"?>
<Relationships xmlns="http://schemas.openxmlformats.org/package/2006/relationships"><Relationship Id="rId8" Type="http://schemas.openxmlformats.org/officeDocument/2006/relationships/oleObject" Target="../embeddings/oleObject243.bin"/><Relationship Id="rId3" Type="http://schemas.openxmlformats.org/officeDocument/2006/relationships/image" Target="../media/image510.png"/><Relationship Id="rId7" Type="http://schemas.openxmlformats.org/officeDocument/2006/relationships/image" Target="../media/image512.wmf"/><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oleObject" Target="../embeddings/oleObject242.bin"/><Relationship Id="rId5" Type="http://schemas.openxmlformats.org/officeDocument/2006/relationships/image" Target="../media/image511.wmf"/><Relationship Id="rId4" Type="http://schemas.openxmlformats.org/officeDocument/2006/relationships/oleObject" Target="../embeddings/oleObject241.bin"/><Relationship Id="rId9" Type="http://schemas.openxmlformats.org/officeDocument/2006/relationships/image" Target="../media/image513.wmf"/></Relationships>
</file>

<file path=ppt/slides/_rels/slide28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17.png"/></Relationships>
</file>

<file path=ppt/slides/_rels/slide285.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20.png"/></Relationships>
</file>

<file path=ppt/slides/_rels/slide287.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23.png"/></Relationships>
</file>

<file path=ppt/slides/_rels/slide288.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8" Type="http://schemas.openxmlformats.org/officeDocument/2006/relationships/image" Target="../media/image536.png"/><Relationship Id="rId13" Type="http://schemas.openxmlformats.org/officeDocument/2006/relationships/image" Target="../media/image541.png"/><Relationship Id="rId3" Type="http://schemas.openxmlformats.org/officeDocument/2006/relationships/image" Target="../media/image531.png"/><Relationship Id="rId7" Type="http://schemas.openxmlformats.org/officeDocument/2006/relationships/image" Target="../media/image535.png"/><Relationship Id="rId12" Type="http://schemas.openxmlformats.org/officeDocument/2006/relationships/image" Target="../media/image540.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534.png"/><Relationship Id="rId11" Type="http://schemas.openxmlformats.org/officeDocument/2006/relationships/image" Target="../media/image539.png"/><Relationship Id="rId5" Type="http://schemas.openxmlformats.org/officeDocument/2006/relationships/image" Target="../media/image533.png"/><Relationship Id="rId15" Type="http://schemas.openxmlformats.org/officeDocument/2006/relationships/image" Target="../media/image543.png"/><Relationship Id="rId10" Type="http://schemas.openxmlformats.org/officeDocument/2006/relationships/image" Target="../media/image538.png"/><Relationship Id="rId4" Type="http://schemas.openxmlformats.org/officeDocument/2006/relationships/image" Target="../media/image532.png"/><Relationship Id="rId9" Type="http://schemas.openxmlformats.org/officeDocument/2006/relationships/image" Target="../media/image537.png"/><Relationship Id="rId14" Type="http://schemas.openxmlformats.org/officeDocument/2006/relationships/image" Target="../media/image542.png"/></Relationships>
</file>

<file path=ppt/slides/_rels/slide293.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530.png"/><Relationship Id="rId4" Type="http://schemas.openxmlformats.org/officeDocument/2006/relationships/image" Target="../media/image529.png"/></Relationships>
</file>

<file path=ppt/slides/_rels/slide294.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5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20.wmf"/><Relationship Id="rId4" Type="http://schemas.openxmlformats.org/officeDocument/2006/relationships/oleObject" Target="../embeddings/oleObject8.bin"/></Relationships>
</file>

<file path=ppt/slides/_rels/slide300.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553.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553.jpe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554.png"/></Relationships>
</file>

<file path=ppt/slides/_rels/slide304.xml.rels><?xml version="1.0" encoding="UTF-8" standalone="yes"?>
<Relationships xmlns="http://schemas.openxmlformats.org/package/2006/relationships"><Relationship Id="rId3" Type="http://schemas.openxmlformats.org/officeDocument/2006/relationships/image" Target="../media/image553.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10.bin"/><Relationship Id="rId7" Type="http://schemas.openxmlformats.org/officeDocument/2006/relationships/image" Target="../media/image21.w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image" Target="../media/image20.wmf"/><Relationship Id="rId9" Type="http://schemas.openxmlformats.org/officeDocument/2006/relationships/image" Target="../media/image15.png"/></Relationships>
</file>

<file path=ppt/slides/_rels/slide31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568.png"/><Relationship Id="rId5" Type="http://schemas.openxmlformats.org/officeDocument/2006/relationships/image" Target="../media/image567.png"/><Relationship Id="rId4" Type="http://schemas.openxmlformats.org/officeDocument/2006/relationships/image" Target="../media/image566.png"/></Relationships>
</file>

<file path=ppt/slides/_rels/slide312.xml.rels><?xml version="1.0" encoding="UTF-8" standalone="yes"?>
<Relationships xmlns="http://schemas.openxmlformats.org/package/2006/relationships"><Relationship Id="rId3" Type="http://schemas.openxmlformats.org/officeDocument/2006/relationships/image" Target="../media/image561.png"/><Relationship Id="rId7" Type="http://schemas.openxmlformats.org/officeDocument/2006/relationships/image" Target="../media/image568.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567.png"/><Relationship Id="rId5" Type="http://schemas.openxmlformats.org/officeDocument/2006/relationships/image" Target="../media/image566.png"/><Relationship Id="rId4" Type="http://schemas.openxmlformats.org/officeDocument/2006/relationships/image" Target="../media/image565.png"/></Relationships>
</file>

<file path=ppt/slides/_rels/slide313.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1.png"/><Relationship Id="rId1" Type="http://schemas.openxmlformats.org/officeDocument/2006/relationships/slideLayout" Target="../slideLayouts/slideLayout2.xml"/><Relationship Id="rId6" Type="http://schemas.openxmlformats.org/officeDocument/2006/relationships/image" Target="../media/image568.png"/><Relationship Id="rId5" Type="http://schemas.openxmlformats.org/officeDocument/2006/relationships/image" Target="../media/image567.png"/><Relationship Id="rId4" Type="http://schemas.openxmlformats.org/officeDocument/2006/relationships/image" Target="../media/image566.png"/></Relationships>
</file>

<file path=ppt/slides/_rels/slide314.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1.png"/><Relationship Id="rId1" Type="http://schemas.openxmlformats.org/officeDocument/2006/relationships/slideLayout" Target="../slideLayouts/slideLayout2.xml"/><Relationship Id="rId6" Type="http://schemas.openxmlformats.org/officeDocument/2006/relationships/image" Target="../media/image568.png"/><Relationship Id="rId5" Type="http://schemas.openxmlformats.org/officeDocument/2006/relationships/image" Target="../media/image567.png"/><Relationship Id="rId4" Type="http://schemas.openxmlformats.org/officeDocument/2006/relationships/image" Target="../media/image566.png"/></Relationships>
</file>

<file path=ppt/slides/_rels/slide315.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1.png"/><Relationship Id="rId1" Type="http://schemas.openxmlformats.org/officeDocument/2006/relationships/slideLayout" Target="../slideLayouts/slideLayout2.xml"/><Relationship Id="rId6" Type="http://schemas.openxmlformats.org/officeDocument/2006/relationships/image" Target="../media/image568.png"/><Relationship Id="rId5" Type="http://schemas.openxmlformats.org/officeDocument/2006/relationships/image" Target="../media/image567.png"/><Relationship Id="rId4" Type="http://schemas.openxmlformats.org/officeDocument/2006/relationships/image" Target="../media/image566.png"/></Relationships>
</file>

<file path=ppt/slides/_rels/slide316.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1.png"/><Relationship Id="rId1" Type="http://schemas.openxmlformats.org/officeDocument/2006/relationships/slideLayout" Target="../slideLayouts/slideLayout2.xml"/><Relationship Id="rId6" Type="http://schemas.openxmlformats.org/officeDocument/2006/relationships/image" Target="../media/image568.png"/><Relationship Id="rId5" Type="http://schemas.openxmlformats.org/officeDocument/2006/relationships/image" Target="../media/image567.png"/><Relationship Id="rId4" Type="http://schemas.openxmlformats.org/officeDocument/2006/relationships/image" Target="../media/image566.png"/></Relationships>
</file>

<file path=ppt/slides/_rels/slide317.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1.png"/><Relationship Id="rId1" Type="http://schemas.openxmlformats.org/officeDocument/2006/relationships/slideLayout" Target="../slideLayouts/slideLayout2.xml"/><Relationship Id="rId6" Type="http://schemas.openxmlformats.org/officeDocument/2006/relationships/image" Target="../media/image568.png"/><Relationship Id="rId5" Type="http://schemas.openxmlformats.org/officeDocument/2006/relationships/image" Target="../media/image567.png"/><Relationship Id="rId4" Type="http://schemas.openxmlformats.org/officeDocument/2006/relationships/image" Target="../media/image566.png"/></Relationships>
</file>

<file path=ppt/slides/_rels/slide318.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571.png"/><Relationship Id="rId4" Type="http://schemas.openxmlformats.org/officeDocument/2006/relationships/image" Target="../media/image570.png"/></Relationships>
</file>

<file path=ppt/slides/_rels/slide319.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561.png"/><Relationship Id="rId5" Type="http://schemas.openxmlformats.org/officeDocument/2006/relationships/image" Target="../media/image562.png"/><Relationship Id="rId4" Type="http://schemas.openxmlformats.org/officeDocument/2006/relationships/image" Target="../media/image573.png"/></Relationships>
</file>

<file path=ppt/slides/_rels/slide321.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562.png"/><Relationship Id="rId4" Type="http://schemas.openxmlformats.org/officeDocument/2006/relationships/image" Target="../media/image573.png"/></Relationships>
</file>

<file path=ppt/slides/_rels/slide322.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564.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575.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image" Target="../media/image579.png"/><Relationship Id="rId5" Type="http://schemas.openxmlformats.org/officeDocument/2006/relationships/image" Target="../media/image578.png"/><Relationship Id="rId4" Type="http://schemas.openxmlformats.org/officeDocument/2006/relationships/image" Target="../media/image577.png"/></Relationships>
</file>

<file path=ppt/slides/_rels/slide32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582.png"/></Relationships>
</file>

<file path=ppt/slides/_rels/slide33.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26.wmf"/><Relationship Id="rId17" Type="http://schemas.openxmlformats.org/officeDocument/2006/relationships/image" Target="../media/image29.png"/><Relationship Id="rId2" Type="http://schemas.openxmlformats.org/officeDocument/2006/relationships/image" Target="../media/image7.png"/><Relationship Id="rId16"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23.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17.bin"/><Relationship Id="rId14" Type="http://schemas.openxmlformats.org/officeDocument/2006/relationships/image" Target="../media/image27.wmf"/></Relationships>
</file>

<file path=ppt/slides/_rels/slide330.xml.rels><?xml version="1.0" encoding="UTF-8" standalone="yes"?>
<Relationships xmlns="http://schemas.openxmlformats.org/package/2006/relationships"><Relationship Id="rId3" Type="http://schemas.openxmlformats.org/officeDocument/2006/relationships/image" Target="../media/image583.png"/><Relationship Id="rId2" Type="http://schemas.openxmlformats.org/officeDocument/2006/relationships/notesSlide" Target="../notesSlides/notesSlide154.xml"/><Relationship Id="rId1" Type="http://schemas.openxmlformats.org/officeDocument/2006/relationships/slideLayout" Target="../slideLayouts/slideLayout7.xml"/><Relationship Id="rId5" Type="http://schemas.openxmlformats.org/officeDocument/2006/relationships/image" Target="../media/image585.png"/><Relationship Id="rId4" Type="http://schemas.openxmlformats.org/officeDocument/2006/relationships/image" Target="../media/image584.png"/></Relationships>
</file>

<file path=ppt/slides/_rels/slide331.xml.rels><?xml version="1.0" encoding="UTF-8" standalone="yes"?>
<Relationships xmlns="http://schemas.openxmlformats.org/package/2006/relationships"><Relationship Id="rId3" Type="http://schemas.openxmlformats.org/officeDocument/2006/relationships/image" Target="../media/image586.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587.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588.png"/><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image" Target="../media/image591.png"/><Relationship Id="rId5" Type="http://schemas.openxmlformats.org/officeDocument/2006/relationships/image" Target="../media/image590.png"/><Relationship Id="rId4" Type="http://schemas.openxmlformats.org/officeDocument/2006/relationships/image" Target="../media/image589.png"/></Relationships>
</file>

<file path=ppt/slides/_rels/slide334.xml.rels><?xml version="1.0" encoding="UTF-8" standalone="yes"?>
<Relationships xmlns="http://schemas.openxmlformats.org/package/2006/relationships"><Relationship Id="rId3" Type="http://schemas.openxmlformats.org/officeDocument/2006/relationships/hyperlink" Target="https://arxiv.org/pdf/1312.6203.pdf"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5" Type="http://schemas.openxmlformats.org/officeDocument/2006/relationships/image" Target="../media/image593.png"/><Relationship Id="rId4" Type="http://schemas.openxmlformats.org/officeDocument/2006/relationships/image" Target="../media/image592.png"/></Relationships>
</file>

<file path=ppt/slides/_rels/slide335.xml.rels><?xml version="1.0" encoding="UTF-8" standalone="yes"?>
<Relationships xmlns="http://schemas.openxmlformats.org/package/2006/relationships"><Relationship Id="rId3" Type="http://schemas.openxmlformats.org/officeDocument/2006/relationships/hyperlink" Target="https://arxiv.org/pdf/1606.09375.pdf" TargetMode="External"/><Relationship Id="rId7" Type="http://schemas.openxmlformats.org/officeDocument/2006/relationships/image" Target="../media/image597.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596.png"/><Relationship Id="rId5" Type="http://schemas.openxmlformats.org/officeDocument/2006/relationships/image" Target="../media/image595.png"/><Relationship Id="rId4" Type="http://schemas.openxmlformats.org/officeDocument/2006/relationships/image" Target="../media/image594.png"/></Relationships>
</file>

<file path=ppt/slides/_rels/slide336.xml.rels><?xml version="1.0" encoding="UTF-8" standalone="yes"?>
<Relationships xmlns="http://schemas.openxmlformats.org/package/2006/relationships"><Relationship Id="rId3" Type="http://schemas.openxmlformats.org/officeDocument/2006/relationships/hyperlink" Target="https://arxiv.org/pdf/1606.09375.pdf"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4" Type="http://schemas.openxmlformats.org/officeDocument/2006/relationships/image" Target="../media/image598.png"/></Relationships>
</file>

<file path=ppt/slides/_rels/slide337.xml.rels><?xml version="1.0" encoding="UTF-8" standalone="yes"?>
<Relationships xmlns="http://schemas.openxmlformats.org/package/2006/relationships"><Relationship Id="rId3" Type="http://schemas.openxmlformats.org/officeDocument/2006/relationships/hyperlink" Target="https://arxiv.org/pdf/1609.02907.pdf"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4" Type="http://schemas.openxmlformats.org/officeDocument/2006/relationships/image" Target="../media/image599.png"/></Relationships>
</file>

<file path=ppt/slides/_rels/slide338.xml.rels><?xml version="1.0" encoding="UTF-8" standalone="yes"?>
<Relationships xmlns="http://schemas.openxmlformats.org/package/2006/relationships"><Relationship Id="rId3" Type="http://schemas.openxmlformats.org/officeDocument/2006/relationships/hyperlink" Target="https://arxiv.org/pdf/1609.02907.pdf" TargetMode="External"/><Relationship Id="rId2" Type="http://schemas.openxmlformats.org/officeDocument/2006/relationships/notesSlide" Target="../notesSlides/notesSlide162.xml"/><Relationship Id="rId1" Type="http://schemas.openxmlformats.org/officeDocument/2006/relationships/slideLayout" Target="../slideLayouts/slideLayout7.xml"/><Relationship Id="rId5" Type="http://schemas.openxmlformats.org/officeDocument/2006/relationships/image" Target="../media/image601.png"/><Relationship Id="rId4" Type="http://schemas.openxmlformats.org/officeDocument/2006/relationships/image" Target="../media/image600.png"/></Relationships>
</file>

<file path=ppt/slides/_rels/slide339.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163.xml"/><Relationship Id="rId1" Type="http://schemas.openxmlformats.org/officeDocument/2006/relationships/slideLayout" Target="../slideLayouts/slideLayout7.xml"/><Relationship Id="rId4" Type="http://schemas.openxmlformats.org/officeDocument/2006/relationships/image" Target="../media/image603.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604.png"/><Relationship Id="rId2" Type="http://schemas.openxmlformats.org/officeDocument/2006/relationships/notesSlide" Target="../notesSlides/notesSlide164.xml"/><Relationship Id="rId1" Type="http://schemas.openxmlformats.org/officeDocument/2006/relationships/slideLayout" Target="../slideLayouts/slideLayout7.xml"/><Relationship Id="rId4" Type="http://schemas.openxmlformats.org/officeDocument/2006/relationships/image" Target="../media/image605.png"/></Relationships>
</file>

<file path=ppt/slides/_rels/slide341.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609.png"/><Relationship Id="rId2" Type="http://schemas.openxmlformats.org/officeDocument/2006/relationships/notesSlide" Target="../notesSlides/notesSlide168.xml"/><Relationship Id="rId1" Type="http://schemas.openxmlformats.org/officeDocument/2006/relationships/slideLayout" Target="../slideLayouts/slideLayout7.xml"/><Relationship Id="rId5" Type="http://schemas.openxmlformats.org/officeDocument/2006/relationships/image" Target="../media/image611.png"/><Relationship Id="rId4" Type="http://schemas.openxmlformats.org/officeDocument/2006/relationships/image" Target="../media/image610.png"/></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26.bin"/><Relationship Id="rId18" Type="http://schemas.openxmlformats.org/officeDocument/2006/relationships/image" Target="../media/image39.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36.wmf"/><Relationship Id="rId17" Type="http://schemas.openxmlformats.org/officeDocument/2006/relationships/oleObject" Target="../embeddings/oleObject28.bin"/><Relationship Id="rId2" Type="http://schemas.openxmlformats.org/officeDocument/2006/relationships/image" Target="../media/image31.wmf"/><Relationship Id="rId16" Type="http://schemas.openxmlformats.org/officeDocument/2006/relationships/image" Target="../media/image38.wmf"/><Relationship Id="rId1" Type="http://schemas.openxmlformats.org/officeDocument/2006/relationships/slideLayout" Target="../slideLayouts/slideLayout2.xml"/><Relationship Id="rId6" Type="http://schemas.openxmlformats.org/officeDocument/2006/relationships/image" Target="../media/image33.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oleObject" Target="../embeddings/oleObject27.bin"/><Relationship Id="rId10" Type="http://schemas.openxmlformats.org/officeDocument/2006/relationships/image" Target="../media/image35.wmf"/><Relationship Id="rId19" Type="http://schemas.openxmlformats.org/officeDocument/2006/relationships/image" Target="../media/image30.png"/><Relationship Id="rId4" Type="http://schemas.openxmlformats.org/officeDocument/2006/relationships/image" Target="../media/image32.wmf"/><Relationship Id="rId9" Type="http://schemas.openxmlformats.org/officeDocument/2006/relationships/oleObject" Target="../embeddings/oleObject24.bin"/><Relationship Id="rId14" Type="http://schemas.openxmlformats.org/officeDocument/2006/relationships/image" Target="../media/image37.wmf"/></Relationships>
</file>

<file path=ppt/slides/_rels/slide350.xml.rels><?xml version="1.0" encoding="UTF-8" standalone="yes"?>
<Relationships xmlns="http://schemas.openxmlformats.org/package/2006/relationships"><Relationship Id="rId3" Type="http://schemas.openxmlformats.org/officeDocument/2006/relationships/image" Target="../media/image615.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notesSlide" Target="../notesSlides/notesSlide176.xml"/><Relationship Id="rId1" Type="http://schemas.openxmlformats.org/officeDocument/2006/relationships/slideLayout" Target="../slideLayouts/slideLayout7.xml"/><Relationship Id="rId4" Type="http://schemas.openxmlformats.org/officeDocument/2006/relationships/image" Target="../media/image617.png"/></Relationships>
</file>

<file path=ppt/slides/_rels/slide353.xml.rels><?xml version="1.0" encoding="UTF-8" standalone="yes"?>
<Relationships xmlns="http://schemas.openxmlformats.org/package/2006/relationships"><Relationship Id="rId3" Type="http://schemas.openxmlformats.org/officeDocument/2006/relationships/image" Target="../media/image618.png"/><Relationship Id="rId2" Type="http://schemas.openxmlformats.org/officeDocument/2006/relationships/notesSlide" Target="../notesSlides/notesSlide177.xml"/><Relationship Id="rId1" Type="http://schemas.openxmlformats.org/officeDocument/2006/relationships/slideLayout" Target="../slideLayouts/slideLayout7.xml"/><Relationship Id="rId5" Type="http://schemas.openxmlformats.org/officeDocument/2006/relationships/image" Target="../media/image620.png"/><Relationship Id="rId4" Type="http://schemas.openxmlformats.org/officeDocument/2006/relationships/image" Target="../media/image619.png"/></Relationships>
</file>

<file path=ppt/slides/_rels/slide354.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image" Target="../media/image621.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624.png"/><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627.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628.png"/><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3" Type="http://schemas.openxmlformats.org/officeDocument/2006/relationships/image" Target="../media/image632.png"/><Relationship Id="rId2" Type="http://schemas.openxmlformats.org/officeDocument/2006/relationships/notesSlide" Target="../notesSlides/notesSlide187.xml"/><Relationship Id="rId1" Type="http://schemas.openxmlformats.org/officeDocument/2006/relationships/slideLayout" Target="../slideLayouts/slideLayout7.xml"/><Relationship Id="rId4" Type="http://schemas.openxmlformats.org/officeDocument/2006/relationships/image" Target="../media/image633.png"/></Relationships>
</file>

<file path=ppt/slides/_rels/slide365.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635.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4.wmf"/><Relationship Id="rId12" Type="http://schemas.openxmlformats.org/officeDocument/2006/relationships/oleObject" Target="../embeddings/oleObject34.bin"/><Relationship Id="rId2" Type="http://schemas.openxmlformats.org/officeDocument/2006/relationships/oleObject" Target="../embeddings/oleObject29.bin"/><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oleObject" Target="../embeddings/oleObject31.bin"/><Relationship Id="rId11" Type="http://schemas.openxmlformats.org/officeDocument/2006/relationships/image" Target="../media/image46.wmf"/><Relationship Id="rId5" Type="http://schemas.openxmlformats.org/officeDocument/2006/relationships/image" Target="../media/image43.wmf"/><Relationship Id="rId15" Type="http://schemas.openxmlformats.org/officeDocument/2006/relationships/image" Target="../media/image48.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45.wmf"/><Relationship Id="rId14" Type="http://schemas.openxmlformats.org/officeDocument/2006/relationships/oleObject" Target="../embeddings/oleObject35.bin"/></Relationships>
</file>

<file path=ppt/slides/_rels/slide42.xml.rels><?xml version="1.0" encoding="UTF-8" standalone="yes"?>
<Relationships xmlns="http://schemas.openxmlformats.org/package/2006/relationships"><Relationship Id="rId3" Type="http://schemas.openxmlformats.org/officeDocument/2006/relationships/image" Target="../media/image49.wmf"/><Relationship Id="rId7" Type="http://schemas.openxmlformats.org/officeDocument/2006/relationships/image" Target="../media/image51.wmf"/><Relationship Id="rId2" Type="http://schemas.openxmlformats.org/officeDocument/2006/relationships/oleObject" Target="../embeddings/oleObject36.bin"/><Relationship Id="rId1" Type="http://schemas.openxmlformats.org/officeDocument/2006/relationships/slideLayout" Target="../slideLayouts/slideLayout2.xml"/><Relationship Id="rId6" Type="http://schemas.openxmlformats.org/officeDocument/2006/relationships/oleObject" Target="../embeddings/oleObject38.bin"/><Relationship Id="rId5" Type="http://schemas.openxmlformats.org/officeDocument/2006/relationships/image" Target="../media/image50.wmf"/><Relationship Id="rId4" Type="http://schemas.openxmlformats.org/officeDocument/2006/relationships/oleObject" Target="../embeddings/oleObject37.bin"/></Relationships>
</file>

<file path=ppt/slides/_rels/slide43.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39.bin"/><Relationship Id="rId1" Type="http://schemas.openxmlformats.org/officeDocument/2006/relationships/slideLayout" Target="../slideLayouts/slideLayout2.xml"/><Relationship Id="rId5" Type="http://schemas.openxmlformats.org/officeDocument/2006/relationships/image" Target="../media/image53.wmf"/><Relationship Id="rId4" Type="http://schemas.openxmlformats.org/officeDocument/2006/relationships/oleObject" Target="../embeddings/oleObject40.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41.bin"/><Relationship Id="rId1" Type="http://schemas.openxmlformats.org/officeDocument/2006/relationships/slideLayout" Target="../slideLayouts/slideLayout2.xml"/><Relationship Id="rId6" Type="http://schemas.openxmlformats.org/officeDocument/2006/relationships/oleObject" Target="../embeddings/oleObject43.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57.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64.wmf"/><Relationship Id="rId3" Type="http://schemas.openxmlformats.org/officeDocument/2006/relationships/image" Target="../media/image59.wmf"/><Relationship Id="rId7" Type="http://schemas.openxmlformats.org/officeDocument/2006/relationships/image" Target="../media/image61.wmf"/><Relationship Id="rId12" Type="http://schemas.openxmlformats.org/officeDocument/2006/relationships/oleObject" Target="../embeddings/oleObject51.bin"/><Relationship Id="rId2" Type="http://schemas.openxmlformats.org/officeDocument/2006/relationships/oleObject" Target="../embeddings/oleObject46.bin"/><Relationship Id="rId1" Type="http://schemas.openxmlformats.org/officeDocument/2006/relationships/slideLayout" Target="../slideLayouts/slideLayout2.xml"/><Relationship Id="rId6" Type="http://schemas.openxmlformats.org/officeDocument/2006/relationships/oleObject" Target="../embeddings/oleObject48.bin"/><Relationship Id="rId11" Type="http://schemas.openxmlformats.org/officeDocument/2006/relationships/image" Target="../media/image63.wmf"/><Relationship Id="rId5" Type="http://schemas.openxmlformats.org/officeDocument/2006/relationships/image" Target="../media/image60.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62.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70.wmf"/><Relationship Id="rId3" Type="http://schemas.openxmlformats.org/officeDocument/2006/relationships/image" Target="../media/image65.wmf"/><Relationship Id="rId7" Type="http://schemas.openxmlformats.org/officeDocument/2006/relationships/image" Target="../media/image67.wmf"/><Relationship Id="rId12" Type="http://schemas.openxmlformats.org/officeDocument/2006/relationships/oleObject" Target="../embeddings/oleObject57.bin"/><Relationship Id="rId17" Type="http://schemas.openxmlformats.org/officeDocument/2006/relationships/image" Target="../media/image72.wmf"/><Relationship Id="rId2" Type="http://schemas.openxmlformats.org/officeDocument/2006/relationships/oleObject" Target="../embeddings/oleObject52.bin"/><Relationship Id="rId16" Type="http://schemas.openxmlformats.org/officeDocument/2006/relationships/oleObject" Target="../embeddings/oleObject59.bin"/><Relationship Id="rId1" Type="http://schemas.openxmlformats.org/officeDocument/2006/relationships/slideLayout" Target="../slideLayouts/slideLayout2.xml"/><Relationship Id="rId6" Type="http://schemas.openxmlformats.org/officeDocument/2006/relationships/oleObject" Target="../embeddings/oleObject54.bin"/><Relationship Id="rId11" Type="http://schemas.openxmlformats.org/officeDocument/2006/relationships/image" Target="../media/image69.wmf"/><Relationship Id="rId5" Type="http://schemas.openxmlformats.org/officeDocument/2006/relationships/image" Target="../media/image66.wmf"/><Relationship Id="rId15" Type="http://schemas.openxmlformats.org/officeDocument/2006/relationships/image" Target="../media/image71.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68.wmf"/><Relationship Id="rId14" Type="http://schemas.openxmlformats.org/officeDocument/2006/relationships/oleObject" Target="../embeddings/oleObject58.bin"/></Relationships>
</file>

<file path=ppt/slides/_rels/slide48.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60.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image" Target="../media/image74.wmf"/><Relationship Id="rId7" Type="http://schemas.openxmlformats.org/officeDocument/2006/relationships/image" Target="../media/image76.wmf"/><Relationship Id="rId2" Type="http://schemas.openxmlformats.org/officeDocument/2006/relationships/oleObject" Target="../embeddings/oleObject61.bin"/><Relationship Id="rId1" Type="http://schemas.openxmlformats.org/officeDocument/2006/relationships/slideLayout" Target="../slideLayouts/slideLayout2.xml"/><Relationship Id="rId6" Type="http://schemas.openxmlformats.org/officeDocument/2006/relationships/oleObject" Target="../embeddings/oleObject63.bin"/><Relationship Id="rId5" Type="http://schemas.openxmlformats.org/officeDocument/2006/relationships/image" Target="../media/image75.wmf"/><Relationship Id="rId4" Type="http://schemas.openxmlformats.org/officeDocument/2006/relationships/oleObject" Target="../embeddings/oleObject62.bin"/><Relationship Id="rId9" Type="http://schemas.openxmlformats.org/officeDocument/2006/relationships/image" Target="../media/image77.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oleObject" Target="../embeddings/oleObject65.bin"/><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79.wmf"/><Relationship Id="rId4" Type="http://schemas.openxmlformats.org/officeDocument/2006/relationships/oleObject" Target="../embeddings/oleObject66.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image" Target="../media/image80.wmf"/><Relationship Id="rId7" Type="http://schemas.openxmlformats.org/officeDocument/2006/relationships/image" Target="../media/image82.wmf"/><Relationship Id="rId2" Type="http://schemas.openxmlformats.org/officeDocument/2006/relationships/oleObject" Target="../embeddings/oleObject67.bin"/><Relationship Id="rId1" Type="http://schemas.openxmlformats.org/officeDocument/2006/relationships/slideLayout" Target="../slideLayouts/slideLayout2.xml"/><Relationship Id="rId6" Type="http://schemas.openxmlformats.org/officeDocument/2006/relationships/oleObject" Target="../embeddings/oleObject69.bin"/><Relationship Id="rId11" Type="http://schemas.openxmlformats.org/officeDocument/2006/relationships/image" Target="../media/image84.wmf"/><Relationship Id="rId5" Type="http://schemas.openxmlformats.org/officeDocument/2006/relationships/image" Target="../media/image81.wmf"/><Relationship Id="rId10" Type="http://schemas.openxmlformats.org/officeDocument/2006/relationships/oleObject" Target="../embeddings/oleObject71.bin"/><Relationship Id="rId4" Type="http://schemas.openxmlformats.org/officeDocument/2006/relationships/oleObject" Target="../embeddings/oleObject68.bin"/><Relationship Id="rId9" Type="http://schemas.openxmlformats.org/officeDocument/2006/relationships/image" Target="../media/image83.wmf"/></Relationships>
</file>

<file path=ppt/slides/_rels/slide52.xml.rels><?xml version="1.0" encoding="UTF-8" standalone="yes"?>
<Relationships xmlns="http://schemas.openxmlformats.org/package/2006/relationships"><Relationship Id="rId3" Type="http://schemas.openxmlformats.org/officeDocument/2006/relationships/image" Target="../media/image85.wmf"/><Relationship Id="rId7" Type="http://schemas.openxmlformats.org/officeDocument/2006/relationships/image" Target="../media/image87.wmf"/><Relationship Id="rId2" Type="http://schemas.openxmlformats.org/officeDocument/2006/relationships/oleObject" Target="../embeddings/oleObject72.bin"/><Relationship Id="rId1" Type="http://schemas.openxmlformats.org/officeDocument/2006/relationships/slideLayout" Target="../slideLayouts/slideLayout2.xml"/><Relationship Id="rId6" Type="http://schemas.openxmlformats.org/officeDocument/2006/relationships/oleObject" Target="../embeddings/oleObject74.bin"/><Relationship Id="rId5" Type="http://schemas.openxmlformats.org/officeDocument/2006/relationships/image" Target="../media/image86.wmf"/><Relationship Id="rId4" Type="http://schemas.openxmlformats.org/officeDocument/2006/relationships/oleObject" Target="../embeddings/oleObject73.bin"/></Relationships>
</file>

<file path=ppt/slides/_rels/slide53.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75.bin"/><Relationship Id="rId1" Type="http://schemas.openxmlformats.org/officeDocument/2006/relationships/slideLayout" Target="../slideLayouts/slideLayout2.xml"/><Relationship Id="rId5" Type="http://schemas.openxmlformats.org/officeDocument/2006/relationships/image" Target="../media/image89.wmf"/><Relationship Id="rId4" Type="http://schemas.openxmlformats.org/officeDocument/2006/relationships/oleObject" Target="../embeddings/oleObject76.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image" Target="../media/image90.wmf"/><Relationship Id="rId7" Type="http://schemas.openxmlformats.org/officeDocument/2006/relationships/image" Target="../media/image92.wmf"/><Relationship Id="rId2" Type="http://schemas.openxmlformats.org/officeDocument/2006/relationships/oleObject" Target="../embeddings/oleObject77.bin"/><Relationship Id="rId1" Type="http://schemas.openxmlformats.org/officeDocument/2006/relationships/slideLayout" Target="../slideLayouts/slideLayout2.xml"/><Relationship Id="rId6" Type="http://schemas.openxmlformats.org/officeDocument/2006/relationships/oleObject" Target="../embeddings/oleObject79.bin"/><Relationship Id="rId5" Type="http://schemas.openxmlformats.org/officeDocument/2006/relationships/image" Target="../media/image91.wmf"/><Relationship Id="rId4" Type="http://schemas.openxmlformats.org/officeDocument/2006/relationships/oleObject" Target="../embeddings/oleObject78.bin"/><Relationship Id="rId9" Type="http://schemas.openxmlformats.org/officeDocument/2006/relationships/image" Target="../media/image93.wmf"/></Relationships>
</file>

<file path=ppt/slides/_rels/slide55.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81.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image" Target="../media/image100.wmf"/><Relationship Id="rId3" Type="http://schemas.openxmlformats.org/officeDocument/2006/relationships/image" Target="../media/image95.wmf"/><Relationship Id="rId7" Type="http://schemas.openxmlformats.org/officeDocument/2006/relationships/image" Target="../media/image97.wmf"/><Relationship Id="rId12" Type="http://schemas.openxmlformats.org/officeDocument/2006/relationships/oleObject" Target="../embeddings/oleObject87.bin"/><Relationship Id="rId2" Type="http://schemas.openxmlformats.org/officeDocument/2006/relationships/oleObject" Target="../embeddings/oleObject82.bin"/><Relationship Id="rId1" Type="http://schemas.openxmlformats.org/officeDocument/2006/relationships/slideLayout" Target="../slideLayouts/slideLayout2.xml"/><Relationship Id="rId6" Type="http://schemas.openxmlformats.org/officeDocument/2006/relationships/oleObject" Target="../embeddings/oleObject84.bin"/><Relationship Id="rId11" Type="http://schemas.openxmlformats.org/officeDocument/2006/relationships/image" Target="../media/image99.wmf"/><Relationship Id="rId5" Type="http://schemas.openxmlformats.org/officeDocument/2006/relationships/image" Target="../media/image96.wmf"/><Relationship Id="rId10" Type="http://schemas.openxmlformats.org/officeDocument/2006/relationships/oleObject" Target="../embeddings/oleObject86.bin"/><Relationship Id="rId4" Type="http://schemas.openxmlformats.org/officeDocument/2006/relationships/oleObject" Target="../embeddings/oleObject83.bin"/><Relationship Id="rId9" Type="http://schemas.openxmlformats.org/officeDocument/2006/relationships/image" Target="../media/image98.wmf"/></Relationships>
</file>

<file path=ppt/slides/_rels/slide58.xml.rels><?xml version="1.0" encoding="UTF-8" standalone="yes"?>
<Relationships xmlns="http://schemas.openxmlformats.org/package/2006/relationships"><Relationship Id="rId3" Type="http://schemas.openxmlformats.org/officeDocument/2006/relationships/image" Target="../media/image101.wmf"/><Relationship Id="rId7" Type="http://schemas.openxmlformats.org/officeDocument/2006/relationships/image" Target="../media/image103.wmf"/><Relationship Id="rId2" Type="http://schemas.openxmlformats.org/officeDocument/2006/relationships/oleObject" Target="../embeddings/oleObject88.bin"/><Relationship Id="rId1" Type="http://schemas.openxmlformats.org/officeDocument/2006/relationships/slideLayout" Target="../slideLayouts/slideLayout2.xml"/><Relationship Id="rId6" Type="http://schemas.openxmlformats.org/officeDocument/2006/relationships/oleObject" Target="../embeddings/oleObject90.bin"/><Relationship Id="rId5" Type="http://schemas.openxmlformats.org/officeDocument/2006/relationships/image" Target="../media/image102.wmf"/><Relationship Id="rId4" Type="http://schemas.openxmlformats.org/officeDocument/2006/relationships/oleObject" Target="../embeddings/oleObject89.bin"/></Relationships>
</file>

<file path=ppt/slides/_rels/slide59.xml.rels><?xml version="1.0" encoding="UTF-8" standalone="yes"?>
<Relationships xmlns="http://schemas.openxmlformats.org/package/2006/relationships"><Relationship Id="rId3" Type="http://schemas.openxmlformats.org/officeDocument/2006/relationships/image" Target="../media/image104.wmf"/><Relationship Id="rId7" Type="http://schemas.openxmlformats.org/officeDocument/2006/relationships/image" Target="../media/image106.wmf"/><Relationship Id="rId2" Type="http://schemas.openxmlformats.org/officeDocument/2006/relationships/oleObject" Target="../embeddings/oleObject91.bin"/><Relationship Id="rId1" Type="http://schemas.openxmlformats.org/officeDocument/2006/relationships/slideLayout" Target="../slideLayouts/slideLayout2.xml"/><Relationship Id="rId6" Type="http://schemas.openxmlformats.org/officeDocument/2006/relationships/oleObject" Target="../embeddings/oleObject93.bin"/><Relationship Id="rId5" Type="http://schemas.openxmlformats.org/officeDocument/2006/relationships/image" Target="../media/image105.wmf"/><Relationship Id="rId4" Type="http://schemas.openxmlformats.org/officeDocument/2006/relationships/oleObject" Target="../embeddings/oleObject92.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wmf"/><Relationship Id="rId7" Type="http://schemas.openxmlformats.org/officeDocument/2006/relationships/image" Target="../media/image109.wmf"/><Relationship Id="rId2" Type="http://schemas.openxmlformats.org/officeDocument/2006/relationships/oleObject" Target="../embeddings/oleObject94.bin"/><Relationship Id="rId1" Type="http://schemas.openxmlformats.org/officeDocument/2006/relationships/slideLayout" Target="../slideLayouts/slideLayout2.xml"/><Relationship Id="rId6" Type="http://schemas.openxmlformats.org/officeDocument/2006/relationships/oleObject" Target="../embeddings/oleObject96.bin"/><Relationship Id="rId5" Type="http://schemas.openxmlformats.org/officeDocument/2006/relationships/image" Target="../media/image108.wmf"/><Relationship Id="rId4" Type="http://schemas.openxmlformats.org/officeDocument/2006/relationships/oleObject" Target="../embeddings/oleObject95.bin"/></Relationships>
</file>

<file path=ppt/slides/_rels/slide61.x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2.wmf"/><Relationship Id="rId2" Type="http://schemas.openxmlformats.org/officeDocument/2006/relationships/oleObject" Target="../embeddings/oleObject97.bin"/><Relationship Id="rId1" Type="http://schemas.openxmlformats.org/officeDocument/2006/relationships/slideLayout" Target="../slideLayouts/slideLayout2.xml"/><Relationship Id="rId6" Type="http://schemas.openxmlformats.org/officeDocument/2006/relationships/oleObject" Target="../embeddings/oleObject99.bin"/><Relationship Id="rId5" Type="http://schemas.openxmlformats.org/officeDocument/2006/relationships/image" Target="../media/image111.wmf"/><Relationship Id="rId4" Type="http://schemas.openxmlformats.org/officeDocument/2006/relationships/oleObject" Target="../embeddings/oleObject98.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100.bin"/><Relationship Id="rId1" Type="http://schemas.openxmlformats.org/officeDocument/2006/relationships/slideLayout" Target="../slideLayouts/slideLayout2.xml"/><Relationship Id="rId5" Type="http://schemas.openxmlformats.org/officeDocument/2006/relationships/image" Target="../media/image114.wmf"/><Relationship Id="rId4" Type="http://schemas.openxmlformats.org/officeDocument/2006/relationships/oleObject" Target="../embeddings/oleObject101.bin"/></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116.png"/><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image" Target="../media/image116.png"/><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GIF"/><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9.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6.jpeg"/></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oleObject" Target="../embeddings/oleObject102.bin"/><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image" Target="../media/image162.wmf"/><Relationship Id="rId7" Type="http://schemas.openxmlformats.org/officeDocument/2006/relationships/image" Target="../media/image164.wmf"/><Relationship Id="rId2" Type="http://schemas.openxmlformats.org/officeDocument/2006/relationships/oleObject" Target="../embeddings/oleObject103.bin"/><Relationship Id="rId1" Type="http://schemas.openxmlformats.org/officeDocument/2006/relationships/slideLayout" Target="../slideLayouts/slideLayout2.xml"/><Relationship Id="rId6" Type="http://schemas.openxmlformats.org/officeDocument/2006/relationships/oleObject" Target="../embeddings/oleObject105.bin"/><Relationship Id="rId5" Type="http://schemas.openxmlformats.org/officeDocument/2006/relationships/image" Target="../media/image163.wmf"/><Relationship Id="rId4" Type="http://schemas.openxmlformats.org/officeDocument/2006/relationships/oleObject" Target="../embeddings/oleObject104.bin"/><Relationship Id="rId9" Type="http://schemas.openxmlformats.org/officeDocument/2006/relationships/image" Target="../media/image165.emf"/></Relationships>
</file>

<file path=ppt/slides/_rels/slide9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人工智能的三大流派</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3" name="Rectangle 5"/>
          <p:cNvSpPr>
            <a:spLocks noChangeArrowheads="1"/>
          </p:cNvSpPr>
          <p:nvPr/>
        </p:nvSpPr>
        <p:spPr bwMode="auto">
          <a:xfrm>
            <a:off x="1746250" y="1892300"/>
            <a:ext cx="2749550" cy="3641725"/>
          </a:xfrm>
          <a:prstGeom prst="rect">
            <a:avLst/>
          </a:prstGeom>
          <a:solidFill>
            <a:srgbClr val="FFFFFF"/>
          </a:solidFill>
          <a:ln w="12700" algn="ctr">
            <a:solidFill>
              <a:srgbClr val="4E8542"/>
            </a:solidFill>
            <a:miter lim="800000"/>
          </a:ln>
        </p:spPr>
        <p:txBody>
          <a:bodyPr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120000"/>
              </a:lnSpc>
              <a:spcBef>
                <a:spcPct val="0"/>
              </a:spcBef>
              <a:buClrTx/>
              <a:buFontTx/>
              <a:buNone/>
            </a:pPr>
            <a:endParaRPr lang="en-US" altLang="zh-CN" sz="1000">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800">
                <a:solidFill>
                  <a:srgbClr val="000000"/>
                </a:solidFill>
                <a:latin typeface="Calibri" panose="020F0502020204030204" pitchFamily="34" charset="0"/>
                <a:ea typeface="宋体" panose="02010600030101010101" pitchFamily="2" charset="-122"/>
              </a:rPr>
              <a:t>、</a:t>
            </a:r>
          </a:p>
        </p:txBody>
      </p:sp>
      <p:sp>
        <p:nvSpPr>
          <p:cNvPr id="5" name="AutoShape 7"/>
          <p:cNvSpPr>
            <a:spLocks noChangeArrowheads="1"/>
          </p:cNvSpPr>
          <p:nvPr/>
        </p:nvSpPr>
        <p:spPr bwMode="gray">
          <a:xfrm>
            <a:off x="1746250" y="1676401"/>
            <a:ext cx="2749550" cy="639763"/>
          </a:xfrm>
          <a:prstGeom prst="roundRect">
            <a:avLst>
              <a:gd name="adj" fmla="val 50000"/>
            </a:avLst>
          </a:prstGeom>
          <a:solidFill>
            <a:srgbClr val="4E8542"/>
          </a:solidFill>
          <a:ln w="12700" algn="ctr">
            <a:solidFill>
              <a:srgbClr val="37602E"/>
            </a:solidFill>
            <a:miter lim="800000"/>
          </a:ln>
        </p:spPr>
        <p:txBody>
          <a:bodyPr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FFFF"/>
                </a:solidFill>
                <a:latin typeface="黑体" panose="02010609060101010101" pitchFamily="49" charset="-122"/>
                <a:ea typeface="黑体" panose="02010609060101010101" pitchFamily="49" charset="-122"/>
              </a:rPr>
              <a:t>符号主义</a:t>
            </a:r>
            <a:endParaRPr lang="en-US" altLang="zh-CN" b="1">
              <a:solidFill>
                <a:srgbClr val="FFFFFF"/>
              </a:solidFill>
              <a:latin typeface="黑体" panose="02010609060101010101" pitchFamily="49" charset="-122"/>
              <a:ea typeface="黑体" panose="02010609060101010101" pitchFamily="49" charset="-122"/>
            </a:endParaRPr>
          </a:p>
        </p:txBody>
      </p:sp>
      <p:sp>
        <p:nvSpPr>
          <p:cNvPr id="6" name="Rectangle 5"/>
          <p:cNvSpPr>
            <a:spLocks noChangeArrowheads="1"/>
          </p:cNvSpPr>
          <p:nvPr/>
        </p:nvSpPr>
        <p:spPr bwMode="auto">
          <a:xfrm>
            <a:off x="4794250" y="1892300"/>
            <a:ext cx="2749550" cy="3641725"/>
          </a:xfrm>
          <a:prstGeom prst="rect">
            <a:avLst/>
          </a:prstGeom>
          <a:solidFill>
            <a:srgbClr val="FFFFFF"/>
          </a:solidFill>
          <a:ln w="12700" algn="ctr">
            <a:solidFill>
              <a:srgbClr val="4E8542"/>
            </a:solidFill>
            <a:miter lim="800000"/>
          </a:ln>
        </p:spPr>
        <p:txBody>
          <a:bodyPr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120000"/>
              </a:lnSpc>
              <a:spcBef>
                <a:spcPct val="0"/>
              </a:spcBef>
              <a:buClrTx/>
              <a:buFontTx/>
              <a:buNone/>
            </a:pPr>
            <a:endParaRPr lang="en-US" altLang="zh-CN" sz="1000">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800">
                <a:solidFill>
                  <a:srgbClr val="000000"/>
                </a:solidFill>
                <a:latin typeface="Calibri" panose="020F0502020204030204" pitchFamily="34" charset="0"/>
                <a:ea typeface="宋体" panose="02010600030101010101" pitchFamily="2" charset="-122"/>
              </a:rPr>
              <a:t>、</a:t>
            </a:r>
          </a:p>
        </p:txBody>
      </p:sp>
      <p:sp>
        <p:nvSpPr>
          <p:cNvPr id="12" name="AutoShape 7"/>
          <p:cNvSpPr>
            <a:spLocks noChangeArrowheads="1"/>
          </p:cNvSpPr>
          <p:nvPr/>
        </p:nvSpPr>
        <p:spPr bwMode="gray">
          <a:xfrm>
            <a:off x="4794250" y="1676401"/>
            <a:ext cx="2749550" cy="639763"/>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anchor="ctr"/>
          <a:lstStyle>
            <a:lvl1pPr eaLnBrk="0" hangingPunct="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defRPr/>
            </a:pPr>
            <a:r>
              <a:rPr lang="zh-CN" altLang="en-US" b="1">
                <a:solidFill>
                  <a:srgbClr val="FFFFFF"/>
                </a:solidFill>
                <a:latin typeface="黑体" panose="02010609060101010101" pitchFamily="49" charset="-122"/>
                <a:ea typeface="黑体" panose="02010609060101010101" pitchFamily="49" charset="-122"/>
              </a:rPr>
              <a:t>联结主义</a:t>
            </a:r>
            <a:endParaRPr lang="en-US" altLang="zh-CN" b="1">
              <a:solidFill>
                <a:srgbClr val="FFFFFF"/>
              </a:solidFill>
              <a:latin typeface="黑体" panose="02010609060101010101" pitchFamily="49" charset="-122"/>
              <a:ea typeface="黑体" panose="02010609060101010101" pitchFamily="49" charset="-122"/>
            </a:endParaRPr>
          </a:p>
        </p:txBody>
      </p:sp>
      <p:sp>
        <p:nvSpPr>
          <p:cNvPr id="13" name="Rectangle 5"/>
          <p:cNvSpPr>
            <a:spLocks noChangeArrowheads="1"/>
          </p:cNvSpPr>
          <p:nvPr/>
        </p:nvSpPr>
        <p:spPr bwMode="auto">
          <a:xfrm>
            <a:off x="7766050" y="1920876"/>
            <a:ext cx="2749550" cy="3641725"/>
          </a:xfrm>
          <a:prstGeom prst="rect">
            <a:avLst/>
          </a:prstGeom>
          <a:solidFill>
            <a:srgbClr val="FFFFFF"/>
          </a:solidFill>
          <a:ln w="12700" algn="ctr">
            <a:solidFill>
              <a:srgbClr val="4E8542"/>
            </a:solidFill>
            <a:miter lim="800000"/>
          </a:ln>
        </p:spPr>
        <p:txBody>
          <a:bodyPr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120000"/>
              </a:lnSpc>
              <a:spcBef>
                <a:spcPct val="0"/>
              </a:spcBef>
              <a:buClrTx/>
              <a:buFontTx/>
              <a:buNone/>
            </a:pPr>
            <a:endParaRPr lang="en-US" altLang="zh-CN" sz="1000">
              <a:solidFill>
                <a:srgbClr val="000000"/>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800">
                <a:solidFill>
                  <a:srgbClr val="000000"/>
                </a:solidFill>
                <a:latin typeface="Calibri" panose="020F0502020204030204" pitchFamily="34" charset="0"/>
                <a:ea typeface="宋体" panose="02010600030101010101" pitchFamily="2" charset="-122"/>
              </a:rPr>
              <a:t>、</a:t>
            </a:r>
          </a:p>
        </p:txBody>
      </p:sp>
      <p:sp>
        <p:nvSpPr>
          <p:cNvPr id="20" name="AutoShape 7"/>
          <p:cNvSpPr>
            <a:spLocks noChangeArrowheads="1"/>
          </p:cNvSpPr>
          <p:nvPr/>
        </p:nvSpPr>
        <p:spPr bwMode="gray">
          <a:xfrm>
            <a:off x="7766050" y="1704975"/>
            <a:ext cx="2749550" cy="639763"/>
          </a:xfrm>
          <a:prstGeom prst="roundRect">
            <a:avLst>
              <a:gd name="adj" fmla="val 50000"/>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defRPr/>
            </a:pPr>
            <a:r>
              <a:rPr lang="zh-CN" altLang="en-US" b="1">
                <a:solidFill>
                  <a:srgbClr val="FFFFFF"/>
                </a:solidFill>
                <a:latin typeface="黑体" panose="02010609060101010101" pitchFamily="49" charset="-122"/>
                <a:ea typeface="黑体" panose="02010609060101010101" pitchFamily="49" charset="-122"/>
              </a:rPr>
              <a:t>行为主义</a:t>
            </a:r>
            <a:endParaRPr lang="en-US" altLang="zh-CN" b="1">
              <a:solidFill>
                <a:srgbClr val="FFFFFF"/>
              </a:solidFill>
              <a:latin typeface="黑体" panose="02010609060101010101" pitchFamily="49" charset="-122"/>
              <a:ea typeface="黑体" panose="02010609060101010101" pitchFamily="49" charset="-122"/>
            </a:endParaRPr>
          </a:p>
        </p:txBody>
      </p:sp>
      <p:pic>
        <p:nvPicPr>
          <p:cNvPr id="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38" y="2667000"/>
            <a:ext cx="2424112"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矩形 8"/>
          <p:cNvSpPr>
            <a:spLocks noChangeArrowheads="1"/>
          </p:cNvSpPr>
          <p:nvPr/>
        </p:nvSpPr>
        <p:spPr bwMode="auto">
          <a:xfrm>
            <a:off x="5294314" y="4953000"/>
            <a:ext cx="1749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solidFill>
                  <a:schemeClr val="tx2"/>
                </a:solidFill>
                <a:latin typeface="黑体" panose="02010609060101010101" pitchFamily="49" charset="-122"/>
                <a:ea typeface="黑体" panose="02010609060101010101" pitchFamily="49" charset="-122"/>
              </a:rPr>
              <a:t>神经网络</a:t>
            </a:r>
            <a:endParaRPr lang="en-US" altLang="zh-CN" sz="2400">
              <a:solidFill>
                <a:schemeClr val="tx2"/>
              </a:solidFill>
              <a:latin typeface="黑体" panose="02010609060101010101" pitchFamily="49" charset="-122"/>
              <a:ea typeface="黑体" panose="02010609060101010101" pitchFamily="49" charset="-122"/>
            </a:endParaRPr>
          </a:p>
        </p:txBody>
      </p:sp>
      <p:pic>
        <p:nvPicPr>
          <p:cNvPr id="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9613" y="3292476"/>
            <a:ext cx="1622425" cy="1141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矩形 8"/>
          <p:cNvSpPr>
            <a:spLocks noChangeArrowheads="1"/>
          </p:cNvSpPr>
          <p:nvPr/>
        </p:nvSpPr>
        <p:spPr bwMode="auto">
          <a:xfrm>
            <a:off x="8245476" y="4430714"/>
            <a:ext cx="174942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dirty="0">
                <a:solidFill>
                  <a:schemeClr val="tx2"/>
                </a:solidFill>
                <a:latin typeface="黑体" panose="02010609060101010101" pitchFamily="49" charset="-122"/>
                <a:ea typeface="黑体" panose="02010609060101010101" pitchFamily="49" charset="-122"/>
              </a:rPr>
              <a:t>模糊逻辑</a:t>
            </a:r>
            <a:endParaRPr lang="en-US" altLang="zh-CN" sz="2400" dirty="0">
              <a:solidFill>
                <a:schemeClr val="tx2"/>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2400" dirty="0">
                <a:solidFill>
                  <a:schemeClr val="tx2"/>
                </a:solidFill>
                <a:latin typeface="黑体" panose="02010609060101010101" pitchFamily="49" charset="-122"/>
                <a:ea typeface="黑体" panose="02010609060101010101" pitchFamily="49" charset="-122"/>
              </a:rPr>
              <a:t>进化计算</a:t>
            </a:r>
            <a:endParaRPr lang="en-US" altLang="zh-CN" sz="2400" dirty="0">
              <a:solidFill>
                <a:schemeClr val="tx2"/>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2400" dirty="0">
                <a:solidFill>
                  <a:schemeClr val="tx2"/>
                </a:solidFill>
                <a:latin typeface="黑体" panose="02010609060101010101" pitchFamily="49" charset="-122"/>
                <a:ea typeface="黑体" panose="02010609060101010101" pitchFamily="49" charset="-122"/>
              </a:rPr>
              <a:t>群体智能</a:t>
            </a:r>
            <a:endParaRPr lang="en-US" altLang="zh-CN" sz="2400" dirty="0">
              <a:solidFill>
                <a:schemeClr val="tx2"/>
              </a:solidFill>
              <a:latin typeface="黑体" panose="02010609060101010101" pitchFamily="49" charset="-122"/>
              <a:ea typeface="黑体" panose="02010609060101010101" pitchFamily="49" charset="-122"/>
            </a:endParaRPr>
          </a:p>
        </p:txBody>
      </p:sp>
      <p:pic>
        <p:nvPicPr>
          <p:cNvPr id="31" name="Picture 3" descr="图3"/>
          <p:cNvPicPr>
            <a:picLocks noChangeAspect="1" noChangeArrowheads="1"/>
          </p:cNvPicPr>
          <p:nvPr/>
        </p:nvPicPr>
        <p:blipFill>
          <a:blip r:embed="rId4" cstate="print">
            <a:extLst>
              <a:ext uri="{28A0092B-C50C-407E-A947-70E740481C1C}">
                <a14:useLocalDpi xmlns:a14="http://schemas.microsoft.com/office/drawing/2010/main" val="0"/>
              </a:ext>
            </a:extLst>
          </a:blip>
          <a:srcRect t="-2" r="41260" b="-7935"/>
          <a:stretch>
            <a:fillRect/>
          </a:stretch>
        </p:blipFill>
        <p:spPr bwMode="auto">
          <a:xfrm>
            <a:off x="7845426" y="2557463"/>
            <a:ext cx="25908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
          <p:cNvPicPr>
            <a:picLocks noChangeAspect="1" noChangeArrowheads="1"/>
          </p:cNvPicPr>
          <p:nvPr/>
        </p:nvPicPr>
        <p:blipFill>
          <a:blip r:embed="rId5"/>
          <a:srcRect/>
          <a:stretch>
            <a:fillRect/>
          </a:stretch>
        </p:blipFill>
        <p:spPr bwMode="auto">
          <a:xfrm>
            <a:off x="1851025" y="2584450"/>
            <a:ext cx="2540000" cy="1555750"/>
          </a:xfrm>
          <a:prstGeom prst="rect">
            <a:avLst/>
          </a:prstGeom>
          <a:noFill/>
          <a:ln>
            <a:noFill/>
          </a:ln>
          <a:effectLst/>
        </p:spPr>
      </p:pic>
      <p:sp>
        <p:nvSpPr>
          <p:cNvPr id="35" name="矩形 8"/>
          <p:cNvSpPr>
            <a:spLocks noChangeArrowheads="1"/>
          </p:cNvSpPr>
          <p:nvPr/>
        </p:nvSpPr>
        <p:spPr bwMode="auto">
          <a:xfrm>
            <a:off x="2246313" y="4502150"/>
            <a:ext cx="1749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solidFill>
                  <a:schemeClr val="tx2"/>
                </a:solidFill>
                <a:latin typeface="黑体" panose="02010609060101010101" pitchFamily="49" charset="-122"/>
                <a:ea typeface="黑体" panose="02010609060101010101" pitchFamily="49" charset="-122"/>
              </a:rPr>
              <a:t>决策树</a:t>
            </a:r>
            <a:endParaRPr lang="en-US" altLang="zh-CN" sz="2400">
              <a:solidFill>
                <a:schemeClr val="tx2"/>
              </a:solidFill>
              <a:latin typeface="黑体" panose="02010609060101010101" pitchFamily="49" charset="-122"/>
              <a:ea typeface="黑体" panose="02010609060101010101" pitchFamily="49" charset="-122"/>
            </a:endParaRPr>
          </a:p>
        </p:txBody>
      </p:sp>
      <p:sp>
        <p:nvSpPr>
          <p:cNvPr id="36" name="矩形 8"/>
          <p:cNvSpPr>
            <a:spLocks noChangeArrowheads="1"/>
          </p:cNvSpPr>
          <p:nvPr/>
        </p:nvSpPr>
        <p:spPr bwMode="auto">
          <a:xfrm>
            <a:off x="2246313" y="4948238"/>
            <a:ext cx="1749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solidFill>
                  <a:schemeClr val="tx2"/>
                </a:solidFill>
                <a:latin typeface="黑体" panose="02010609060101010101" pitchFamily="49" charset="-122"/>
                <a:ea typeface="黑体" panose="02010609060101010101" pitchFamily="49" charset="-122"/>
              </a:rPr>
              <a:t>专家系统</a:t>
            </a:r>
            <a:endParaRPr lang="en-US" altLang="zh-CN" sz="2400">
              <a:solidFill>
                <a:schemeClr val="tx2"/>
              </a:solidFill>
              <a:latin typeface="黑体" panose="02010609060101010101" pitchFamily="49" charset="-122"/>
              <a:ea typeface="黑体" panose="02010609060101010101" pitchFamily="49" charset="-122"/>
            </a:endParaRPr>
          </a:p>
        </p:txBody>
      </p:sp>
    </p:spTree>
  </p:cSld>
  <p:clrMapOvr>
    <a:masterClrMapping/>
  </p:clrMapOvr>
  <p:transition spd="slow" advTm="18981">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产生式系统</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2" name="Rectangle 648"/>
          <p:cNvSpPr txBox="1">
            <a:spLocks noChangeArrowheads="1"/>
          </p:cNvSpPr>
          <p:nvPr/>
        </p:nvSpPr>
        <p:spPr>
          <a:xfrm>
            <a:off x="1762788" y="1588760"/>
            <a:ext cx="8666423" cy="4714477"/>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190500" indent="-190500"/>
            <a:r>
              <a:rPr lang="ru-RU" altLang="zh-CN" sz="2800" dirty="0">
                <a:ea typeface="新宋体" panose="02010609030101010101" pitchFamily="49" charset="-122"/>
              </a:rPr>
              <a:t> </a:t>
            </a:r>
            <a:r>
              <a:rPr lang="zh-CN" altLang="ru-RU" sz="2800" dirty="0">
                <a:ea typeface="新宋体" panose="02010609030101010101" pitchFamily="49" charset="-122"/>
              </a:rPr>
              <a:t>设已知初始事实存放在</a:t>
            </a:r>
            <a:r>
              <a:rPr lang="zh-CN" altLang="ru-RU" sz="2800" b="1" dirty="0">
                <a:solidFill>
                  <a:schemeClr val="folHlink"/>
                </a:solidFill>
                <a:ea typeface="新宋体" panose="02010609030101010101" pitchFamily="49" charset="-122"/>
              </a:rPr>
              <a:t>综合数据库</a:t>
            </a:r>
            <a:r>
              <a:rPr lang="zh-CN" altLang="ru-RU" sz="2800" dirty="0">
                <a:ea typeface="新宋体" panose="02010609030101010101" pitchFamily="49" charset="-122"/>
              </a:rPr>
              <a:t>中：</a:t>
            </a:r>
          </a:p>
          <a:p>
            <a:pPr marL="190500" indent="-190500">
              <a:buFont typeface="Wingdings" panose="05000000000000000000" pitchFamily="2" charset="2"/>
              <a:buNone/>
            </a:pPr>
            <a:r>
              <a:rPr lang="zh-CN" altLang="ru-RU" sz="2800" b="1" dirty="0">
                <a:ea typeface="新宋体" panose="02010609030101010101" pitchFamily="49" charset="-122"/>
              </a:rPr>
              <a:t>     </a:t>
            </a:r>
            <a:r>
              <a:rPr lang="zh-CN" altLang="ru-RU" sz="2800" b="1" dirty="0">
                <a:solidFill>
                  <a:schemeClr val="accent2"/>
                </a:solidFill>
                <a:ea typeface="新宋体" panose="02010609030101010101" pitchFamily="49" charset="-122"/>
              </a:rPr>
              <a:t>该动物身上有：暗斑点，长脖子，长腿，奶，蹄</a:t>
            </a:r>
          </a:p>
          <a:p>
            <a:pPr marL="190500" indent="-190500"/>
            <a:r>
              <a:rPr lang="zh-CN" altLang="ru-RU" sz="2800" b="1" dirty="0">
                <a:latin typeface="宋体" panose="02010600030101010101" pitchFamily="2" charset="-122"/>
                <a:ea typeface="新宋体" panose="02010609030101010101" pitchFamily="49" charset="-122"/>
              </a:rPr>
              <a:t> 推理机构的工作过程</a:t>
            </a:r>
            <a:r>
              <a:rPr lang="zh-CN" altLang="ru-RU" sz="2800" b="1" dirty="0">
                <a:ea typeface="新宋体" panose="02010609030101010101" pitchFamily="49" charset="-122"/>
              </a:rPr>
              <a:t> ：</a:t>
            </a:r>
          </a:p>
          <a:p>
            <a:pPr marL="190500" indent="-190500">
              <a:buFont typeface="Wingdings" panose="05000000000000000000" pitchFamily="2" charset="2"/>
              <a:buNone/>
            </a:pPr>
            <a:r>
              <a:rPr lang="zh-CN" altLang="ru-RU" sz="2800" dirty="0">
                <a:latin typeface="Times New Roman" panose="02020603050405020304" pitchFamily="18" charset="0"/>
                <a:ea typeface="新宋体" panose="02010609030101010101" pitchFamily="49" charset="-122"/>
              </a:rPr>
              <a:t>（</a:t>
            </a:r>
            <a:r>
              <a:rPr lang="ru-RU" altLang="zh-CN" sz="2800" dirty="0">
                <a:latin typeface="Times New Roman" panose="02020603050405020304" pitchFamily="18" charset="0"/>
                <a:ea typeface="新宋体" panose="02010609030101010101" pitchFamily="49" charset="-122"/>
              </a:rPr>
              <a:t>1</a:t>
            </a:r>
            <a:r>
              <a:rPr lang="zh-CN" altLang="ru-RU" sz="2800" dirty="0">
                <a:latin typeface="宋体" panose="02010600030101010101" pitchFamily="2" charset="-122"/>
                <a:ea typeface="新宋体" panose="02010609030101010101" pitchFamily="49" charset="-122"/>
              </a:rPr>
              <a:t>）从规则库中取出</a:t>
            </a:r>
            <a:r>
              <a:rPr lang="ru-RU" altLang="zh-CN" sz="2800" i="1" dirty="0">
                <a:latin typeface="Times New Roman" panose="02020603050405020304" pitchFamily="18" charset="0"/>
                <a:ea typeface="新宋体" panose="02010609030101010101" pitchFamily="49" charset="-122"/>
              </a:rPr>
              <a:t>r</a:t>
            </a:r>
            <a:r>
              <a:rPr lang="ru-RU" altLang="zh-CN" sz="2800" baseline="-30000" dirty="0">
                <a:latin typeface="Times New Roman" panose="02020603050405020304" pitchFamily="18" charset="0"/>
                <a:ea typeface="新宋体" panose="02010609030101010101" pitchFamily="49" charset="-122"/>
              </a:rPr>
              <a:t>1</a:t>
            </a:r>
            <a:r>
              <a:rPr lang="zh-CN" altLang="ru-RU" sz="2800" dirty="0">
                <a:latin typeface="宋体" panose="02010600030101010101" pitchFamily="2" charset="-122"/>
                <a:ea typeface="新宋体" panose="02010609030101010101" pitchFamily="49" charset="-122"/>
              </a:rPr>
              <a:t>，检查其前提是否可与综合数据库中的已知事实匹配。匹配失败则</a:t>
            </a:r>
            <a:r>
              <a:rPr lang="ru-RU" altLang="zh-CN" sz="2800" i="1" dirty="0">
                <a:latin typeface="Times New Roman" panose="02020603050405020304" pitchFamily="18" charset="0"/>
                <a:ea typeface="新宋体" panose="02010609030101010101" pitchFamily="49" charset="-122"/>
              </a:rPr>
              <a:t>r</a:t>
            </a:r>
            <a:r>
              <a:rPr lang="ru-RU" altLang="zh-CN" sz="2800" baseline="-30000" dirty="0">
                <a:latin typeface="宋体" panose="02010600030101010101" pitchFamily="2" charset="-122"/>
                <a:ea typeface="新宋体" panose="02010609030101010101" pitchFamily="49" charset="-122"/>
              </a:rPr>
              <a:t>1</a:t>
            </a:r>
            <a:r>
              <a:rPr lang="zh-CN" altLang="ru-RU" sz="2800" dirty="0">
                <a:latin typeface="宋体" panose="02010600030101010101" pitchFamily="2" charset="-122"/>
                <a:ea typeface="新宋体" panose="02010609030101010101" pitchFamily="49" charset="-122"/>
              </a:rPr>
              <a:t>不能被用于推理。然后取</a:t>
            </a:r>
            <a:r>
              <a:rPr lang="ru-RU" altLang="zh-CN" sz="2800" i="1" dirty="0">
                <a:latin typeface="Times New Roman" panose="02020603050405020304" pitchFamily="18" charset="0"/>
                <a:ea typeface="新宋体" panose="02010609030101010101" pitchFamily="49" charset="-122"/>
              </a:rPr>
              <a:t>r</a:t>
            </a:r>
            <a:r>
              <a:rPr lang="ru-RU" altLang="zh-CN" sz="2800" baseline="-30000" dirty="0">
                <a:latin typeface="宋体" panose="02010600030101010101" pitchFamily="2" charset="-122"/>
                <a:ea typeface="新宋体" panose="02010609030101010101" pitchFamily="49" charset="-122"/>
              </a:rPr>
              <a:t>2</a:t>
            </a:r>
            <a:r>
              <a:rPr lang="zh-CN" altLang="ru-RU" sz="2800" dirty="0">
                <a:latin typeface="宋体" panose="02010600030101010101" pitchFamily="2" charset="-122"/>
                <a:ea typeface="新宋体" panose="02010609030101010101" pitchFamily="49" charset="-122"/>
              </a:rPr>
              <a:t>进行同样的工作。匹配成功则</a:t>
            </a:r>
            <a:r>
              <a:rPr lang="ru-RU" altLang="zh-CN" sz="2800" i="1" dirty="0">
                <a:latin typeface="Times New Roman" panose="02020603050405020304" pitchFamily="18" charset="0"/>
                <a:ea typeface="新宋体" panose="02010609030101010101" pitchFamily="49" charset="-122"/>
              </a:rPr>
              <a:t>r</a:t>
            </a:r>
            <a:r>
              <a:rPr lang="ru-RU" altLang="zh-CN" sz="2800" baseline="-30000" dirty="0">
                <a:latin typeface="宋体" panose="02010600030101010101" pitchFamily="2" charset="-122"/>
                <a:ea typeface="新宋体" panose="02010609030101010101" pitchFamily="49" charset="-122"/>
              </a:rPr>
              <a:t>2</a:t>
            </a:r>
            <a:r>
              <a:rPr lang="zh-CN" altLang="ru-RU" sz="2800" dirty="0">
                <a:latin typeface="宋体" panose="02010600030101010101" pitchFamily="2" charset="-122"/>
                <a:ea typeface="新宋体" panose="02010609030101010101" pitchFamily="49" charset="-122"/>
              </a:rPr>
              <a:t>被执行。</a:t>
            </a:r>
          </a:p>
          <a:p>
            <a:pPr marL="190500" indent="-190500">
              <a:buClr>
                <a:srgbClr val="0000FF"/>
              </a:buClr>
              <a:buFont typeface="Wingdings" panose="05000000000000000000" pitchFamily="2" charset="2"/>
              <a:buChar char="§"/>
            </a:pPr>
            <a:r>
              <a:rPr lang="zh-CN" altLang="ru-RU" sz="2800" b="1" dirty="0">
                <a:solidFill>
                  <a:schemeClr val="folHlink"/>
                </a:solidFill>
                <a:latin typeface="宋体" panose="02010600030101010101" pitchFamily="2" charset="-122"/>
                <a:ea typeface="新宋体" panose="02010609030101010101" pitchFamily="49" charset="-122"/>
              </a:rPr>
              <a:t> 综合数据库</a:t>
            </a:r>
            <a:r>
              <a:rPr lang="zh-CN" altLang="ru-RU" sz="2800" b="1" dirty="0">
                <a:latin typeface="宋体" panose="02010600030101010101" pitchFamily="2" charset="-122"/>
                <a:ea typeface="新宋体" panose="02010609030101010101" pitchFamily="49" charset="-122"/>
              </a:rPr>
              <a:t> ：</a:t>
            </a:r>
          </a:p>
          <a:p>
            <a:pPr marL="190500" indent="-190500">
              <a:buFont typeface="Wingdings" panose="05000000000000000000" pitchFamily="2" charset="2"/>
              <a:buNone/>
            </a:pPr>
            <a:r>
              <a:rPr lang="zh-CN" altLang="ru-RU" sz="2800" b="1" dirty="0">
                <a:latin typeface="宋体" panose="02010600030101010101" pitchFamily="2" charset="-122"/>
                <a:ea typeface="新宋体" panose="02010609030101010101" pitchFamily="49" charset="-122"/>
              </a:rPr>
              <a:t> </a:t>
            </a:r>
            <a:r>
              <a:rPr lang="zh-CN" altLang="ru-RU" sz="2800" b="1" dirty="0">
                <a:solidFill>
                  <a:schemeClr val="accent2"/>
                </a:solidFill>
                <a:latin typeface="宋体" panose="02010600030101010101" pitchFamily="2" charset="-122"/>
                <a:ea typeface="新宋体" panose="02010609030101010101" pitchFamily="49" charset="-122"/>
              </a:rPr>
              <a:t>该动物身上有：暗斑点，长脖子，长腿，奶，蹄，哺乳动物</a:t>
            </a:r>
            <a:r>
              <a:rPr lang="zh-CN" altLang="ru-RU" sz="2800" b="1" dirty="0">
                <a:latin typeface="宋体" panose="02010600030101010101" pitchFamily="2" charset="-122"/>
                <a:ea typeface="新宋体" panose="02010609030101010101" pitchFamily="49" charset="-122"/>
              </a:rPr>
              <a:t>  </a:t>
            </a:r>
            <a:r>
              <a:rPr lang="zh-CN" altLang="ru-RU" sz="2800" b="1" dirty="0">
                <a:ea typeface="新宋体" panose="02010609030101010101" pitchFamily="49" charset="-122"/>
              </a:rPr>
              <a:t> </a:t>
            </a:r>
          </a:p>
        </p:txBody>
      </p:sp>
    </p:spTree>
  </p:cSld>
  <p:clrMapOvr>
    <a:masterClrMapping/>
  </p:clrMapOvr>
  <p:transition spd="slow" advTm="18981">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100</a:t>
            </a:fld>
            <a:endParaRPr lang="zh-CN" altLang="en-US" sz="1205"/>
          </a:p>
        </p:txBody>
      </p:sp>
      <p:sp>
        <p:nvSpPr>
          <p:cNvPr id="6" name="TextBox 43"/>
          <p:cNvSpPr txBox="1"/>
          <p:nvPr/>
        </p:nvSpPr>
        <p:spPr>
          <a:xfrm>
            <a:off x="1826889" y="1178392"/>
            <a:ext cx="2743926" cy="492760"/>
          </a:xfrm>
          <a:prstGeom prst="rect">
            <a:avLst/>
          </a:prstGeom>
          <a:noFill/>
        </p:spPr>
        <p:txBody>
          <a:bodyPr wrap="square">
            <a:spAutoFit/>
          </a:bodyPr>
          <a:lstStyle/>
          <a:p>
            <a:pPr eaLnBrk="1" fontAlgn="auto" hangingPunct="1">
              <a:spcBef>
                <a:spcPts val="0"/>
              </a:spcBef>
              <a:spcAft>
                <a:spcPts val="0"/>
              </a:spcAft>
              <a:defRPr/>
            </a:pPr>
            <a:r>
              <a:rPr lang="zh-CN" altLang="en-US" sz="2605" b="1" dirty="0">
                <a:solidFill>
                  <a:srgbClr val="C00000"/>
                </a:solidFill>
                <a:latin typeface="+mn-lt"/>
                <a:ea typeface="+mn-ea"/>
              </a:rPr>
              <a:t>锦标赛选择</a:t>
            </a:r>
            <a:endParaRPr lang="en-US" altLang="zh-CN" sz="2605" b="1" dirty="0">
              <a:solidFill>
                <a:srgbClr val="C00000"/>
              </a:solidFill>
              <a:latin typeface="+mn-lt"/>
              <a:ea typeface="+mn-ea"/>
            </a:endParaRPr>
          </a:p>
        </p:txBody>
      </p:sp>
      <p:sp>
        <p:nvSpPr>
          <p:cNvPr id="10" name="文本框 6"/>
          <p:cNvSpPr txBox="1">
            <a:spLocks noChangeArrowheads="1"/>
          </p:cNvSpPr>
          <p:nvPr/>
        </p:nvSpPr>
        <p:spPr bwMode="auto">
          <a:xfrm>
            <a:off x="1605419" y="1680663"/>
            <a:ext cx="8981162" cy="275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indent="0" algn="just">
              <a:lnSpc>
                <a:spcPct val="150000"/>
              </a:lnSpc>
              <a:spcBef>
                <a:spcPct val="0"/>
              </a:spcBef>
              <a:buFontTx/>
              <a:buNone/>
            </a:pPr>
            <a:r>
              <a:rPr lang="en-US" altLang="zh-CN" sz="2305" b="1" dirty="0">
                <a:solidFill>
                  <a:srgbClr val="333333"/>
                </a:solidFill>
                <a:latin typeface="Times New Roman" panose="02020603050405020304" pitchFamily="18" charset="0"/>
                <a:cs typeface="Times New Roman" panose="02020603050405020304" pitchFamily="18" charset="0"/>
              </a:rPr>
              <a:t>(1)</a:t>
            </a:r>
            <a:r>
              <a:rPr lang="zh-CN" altLang="zh-CN" sz="2305" b="1" dirty="0">
                <a:solidFill>
                  <a:srgbClr val="333333"/>
                </a:solidFill>
                <a:latin typeface="Times New Roman" panose="02020603050405020304" pitchFamily="18" charset="0"/>
                <a:cs typeface="Times New Roman" panose="02020603050405020304" pitchFamily="18" charset="0"/>
              </a:rPr>
              <a:t>确定每次选择的个体数量</a:t>
            </a:r>
            <a:r>
              <a:rPr lang="en-US" altLang="zh-CN" sz="2305" b="1" dirty="0">
                <a:solidFill>
                  <a:srgbClr val="333333"/>
                </a:solidFill>
                <a:latin typeface="Times New Roman" panose="02020603050405020304" pitchFamily="18" charset="0"/>
                <a:cs typeface="Times New Roman" panose="02020603050405020304" pitchFamily="18" charset="0"/>
              </a:rPr>
              <a:t>N</a:t>
            </a:r>
            <a:r>
              <a:rPr lang="zh-CN" altLang="en-US" sz="2305" b="1" dirty="0">
                <a:solidFill>
                  <a:srgbClr val="333333"/>
                </a:solidFill>
                <a:latin typeface="Times New Roman" panose="02020603050405020304" pitchFamily="18" charset="0"/>
                <a:cs typeface="Times New Roman" panose="02020603050405020304" pitchFamily="18" charset="0"/>
              </a:rPr>
              <a:t>；</a:t>
            </a:r>
            <a:r>
              <a:rPr lang="zh-CN" altLang="zh-CN" sz="2305" b="1" dirty="0">
                <a:solidFill>
                  <a:srgbClr val="333333"/>
                </a:solidFill>
                <a:latin typeface="Times New Roman" panose="02020603050405020304" pitchFamily="18" charset="0"/>
                <a:cs typeface="Times New Roman" panose="02020603050405020304" pitchFamily="18" charset="0"/>
              </a:rPr>
              <a:t>（二元锦标赛选择即选择</a:t>
            </a:r>
            <a:r>
              <a:rPr lang="en-US" altLang="zh-CN" sz="2305" b="1" dirty="0">
                <a:solidFill>
                  <a:srgbClr val="333333"/>
                </a:solidFill>
                <a:latin typeface="Times New Roman" panose="02020603050405020304" pitchFamily="18" charset="0"/>
                <a:cs typeface="Times New Roman" panose="02020603050405020304" pitchFamily="18" charset="0"/>
              </a:rPr>
              <a:t>2</a:t>
            </a:r>
            <a:r>
              <a:rPr lang="zh-CN" altLang="zh-CN" sz="2305" b="1" dirty="0">
                <a:solidFill>
                  <a:srgbClr val="333333"/>
                </a:solidFill>
                <a:latin typeface="Times New Roman" panose="02020603050405020304" pitchFamily="18" charset="0"/>
                <a:cs typeface="Times New Roman" panose="02020603050405020304" pitchFamily="18" charset="0"/>
              </a:rPr>
              <a:t>个个体）</a:t>
            </a:r>
            <a:endParaRPr lang="zh-CN" altLang="zh-CN" sz="2305" b="1" dirty="0">
              <a:latin typeface="Times New Roman" panose="02020603050405020304" pitchFamily="18" charset="0"/>
              <a:cs typeface="Times New Roman" panose="02020603050405020304" pitchFamily="18" charset="0"/>
            </a:endParaRPr>
          </a:p>
          <a:p>
            <a:pPr indent="0" algn="just">
              <a:lnSpc>
                <a:spcPct val="150000"/>
              </a:lnSpc>
              <a:spcBef>
                <a:spcPct val="0"/>
              </a:spcBef>
              <a:buFontTx/>
              <a:buNone/>
            </a:pPr>
            <a:r>
              <a:rPr lang="en-US" altLang="zh-CN" sz="2305" b="1" dirty="0">
                <a:solidFill>
                  <a:srgbClr val="333333"/>
                </a:solidFill>
                <a:latin typeface="Times New Roman" panose="02020603050405020304" pitchFamily="18" charset="0"/>
                <a:cs typeface="Times New Roman" panose="02020603050405020304" pitchFamily="18" charset="0"/>
              </a:rPr>
              <a:t>(2)</a:t>
            </a:r>
            <a:r>
              <a:rPr lang="zh-CN" altLang="zh-CN" sz="2305" b="1" dirty="0">
                <a:solidFill>
                  <a:srgbClr val="333333"/>
                </a:solidFill>
                <a:latin typeface="Times New Roman" panose="02020603050405020304" pitchFamily="18" charset="0"/>
                <a:cs typeface="Times New Roman" panose="02020603050405020304" pitchFamily="18" charset="0"/>
              </a:rPr>
              <a:t>从种群中随机选择</a:t>
            </a:r>
            <a:r>
              <a:rPr lang="en-US" altLang="zh-CN" sz="2305" b="1" dirty="0">
                <a:solidFill>
                  <a:srgbClr val="333333"/>
                </a:solidFill>
                <a:latin typeface="Times New Roman" panose="02020603050405020304" pitchFamily="18" charset="0"/>
                <a:cs typeface="Times New Roman" panose="02020603050405020304" pitchFamily="18" charset="0"/>
              </a:rPr>
              <a:t>N</a:t>
            </a:r>
            <a:r>
              <a:rPr lang="zh-CN" altLang="zh-CN" sz="2305" b="1" dirty="0">
                <a:solidFill>
                  <a:srgbClr val="333333"/>
                </a:solidFill>
                <a:latin typeface="Times New Roman" panose="02020603050405020304" pitchFamily="18" charset="0"/>
                <a:cs typeface="Times New Roman" panose="02020603050405020304" pitchFamily="18" charset="0"/>
              </a:rPr>
              <a:t>个个体</a:t>
            </a:r>
            <a:r>
              <a:rPr lang="en-US" altLang="zh-CN" sz="2305" b="1" dirty="0">
                <a:solidFill>
                  <a:srgbClr val="333333"/>
                </a:solidFill>
                <a:latin typeface="Times New Roman" panose="02020603050405020304" pitchFamily="18" charset="0"/>
                <a:cs typeface="Times New Roman" panose="02020603050405020304" pitchFamily="18" charset="0"/>
              </a:rPr>
              <a:t>(</a:t>
            </a:r>
            <a:r>
              <a:rPr lang="zh-CN" altLang="zh-CN" sz="2305" b="1" dirty="0">
                <a:solidFill>
                  <a:srgbClr val="333333"/>
                </a:solidFill>
                <a:latin typeface="Times New Roman" panose="02020603050405020304" pitchFamily="18" charset="0"/>
                <a:cs typeface="Times New Roman" panose="02020603050405020304" pitchFamily="18" charset="0"/>
              </a:rPr>
              <a:t>每个个体被选择的概率相同</a:t>
            </a:r>
            <a:r>
              <a:rPr lang="en-US" altLang="zh-CN" sz="2305" b="1" dirty="0">
                <a:solidFill>
                  <a:srgbClr val="333333"/>
                </a:solidFill>
                <a:latin typeface="Times New Roman" panose="02020603050405020304" pitchFamily="18" charset="0"/>
                <a:cs typeface="Times New Roman" panose="02020603050405020304" pitchFamily="18" charset="0"/>
              </a:rPr>
              <a:t>) </a:t>
            </a:r>
            <a:r>
              <a:rPr lang="zh-CN" altLang="zh-CN" sz="2305" b="1" dirty="0">
                <a:solidFill>
                  <a:srgbClr val="333333"/>
                </a:solidFill>
                <a:latin typeface="Times New Roman" panose="02020603050405020304" pitchFamily="18" charset="0"/>
                <a:cs typeface="Times New Roman" panose="02020603050405020304" pitchFamily="18" charset="0"/>
              </a:rPr>
              <a:t>，根据每个个体的适应度值，选择其中适应度值最好的个体进入下一代种群。</a:t>
            </a:r>
            <a:endParaRPr lang="zh-CN" altLang="zh-CN" sz="2305" b="1" dirty="0">
              <a:latin typeface="Times New Roman" panose="02020603050405020304" pitchFamily="18" charset="0"/>
              <a:cs typeface="Times New Roman" panose="02020603050405020304" pitchFamily="18" charset="0"/>
            </a:endParaRPr>
          </a:p>
          <a:p>
            <a:pPr indent="0" algn="just">
              <a:lnSpc>
                <a:spcPct val="150000"/>
              </a:lnSpc>
              <a:spcBef>
                <a:spcPct val="0"/>
              </a:spcBef>
              <a:buFontTx/>
              <a:buNone/>
            </a:pPr>
            <a:r>
              <a:rPr lang="en-US" altLang="zh-CN" sz="2305" b="1" dirty="0">
                <a:solidFill>
                  <a:srgbClr val="333333"/>
                </a:solidFill>
                <a:latin typeface="Times New Roman" panose="02020603050405020304" pitchFamily="18" charset="0"/>
                <a:cs typeface="Times New Roman" panose="02020603050405020304" pitchFamily="18" charset="0"/>
              </a:rPr>
              <a:t>(3)</a:t>
            </a:r>
            <a:r>
              <a:rPr lang="zh-CN" altLang="zh-CN" sz="2305" b="1" dirty="0">
                <a:solidFill>
                  <a:srgbClr val="333333"/>
                </a:solidFill>
                <a:latin typeface="Times New Roman" panose="02020603050405020304" pitchFamily="18" charset="0"/>
                <a:cs typeface="Times New Roman" panose="02020603050405020304" pitchFamily="18" charset="0"/>
              </a:rPr>
              <a:t>重复步骤</a:t>
            </a:r>
            <a:r>
              <a:rPr lang="en-US" altLang="zh-CN" sz="2305" b="1" dirty="0">
                <a:solidFill>
                  <a:srgbClr val="333333"/>
                </a:solidFill>
                <a:latin typeface="Times New Roman" panose="02020603050405020304" pitchFamily="18" charset="0"/>
                <a:cs typeface="Times New Roman" panose="02020603050405020304" pitchFamily="18" charset="0"/>
              </a:rPr>
              <a:t>(2)</a:t>
            </a:r>
            <a:r>
              <a:rPr lang="zh-CN" altLang="zh-CN" sz="2305" b="1" dirty="0">
                <a:solidFill>
                  <a:srgbClr val="333333"/>
                </a:solidFill>
                <a:latin typeface="Times New Roman" panose="02020603050405020304" pitchFamily="18" charset="0"/>
                <a:cs typeface="Times New Roman" panose="02020603050405020304" pitchFamily="18" charset="0"/>
              </a:rPr>
              <a:t>多次（重复次数为种群的大小），直到新的种群规模达到原来的种群规模。</a:t>
            </a:r>
            <a:endParaRPr lang="zh-CN" altLang="zh-CN" sz="2305" b="1" dirty="0">
              <a:latin typeface="Times New Roman" panose="02020603050405020304" pitchFamily="18" charset="0"/>
              <a:cs typeface="Times New Roman" panose="02020603050405020304" pitchFamily="18" charset="0"/>
            </a:endParaRPr>
          </a:p>
        </p:txBody>
      </p:sp>
      <p:sp>
        <p:nvSpPr>
          <p:cNvPr id="11" name="矩形 10"/>
          <p:cNvSpPr/>
          <p:nvPr/>
        </p:nvSpPr>
        <p:spPr>
          <a:xfrm>
            <a:off x="1691276" y="4545903"/>
            <a:ext cx="2246201" cy="1061811"/>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rPr>
              <a:t>确定锦标赛规模</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rPr>
              <a:t>N(</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rPr>
              <a:t>二元</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rPr>
              <a:t>/</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rPr>
              <a:t>三元</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rPr>
              <a:t>)</a:t>
            </a:r>
            <a:endPar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12" name="矩形 11"/>
          <p:cNvSpPr/>
          <p:nvPr/>
        </p:nvSpPr>
        <p:spPr>
          <a:xfrm>
            <a:off x="4938348" y="4545903"/>
            <a:ext cx="1950105" cy="106817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rPr>
              <a:t>随机选择</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rPr>
              <a:t>N</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rPr>
              <a:t>个个体</a:t>
            </a:r>
          </a:p>
        </p:txBody>
      </p:sp>
      <p:sp>
        <p:nvSpPr>
          <p:cNvPr id="13" name="矩形 12"/>
          <p:cNvSpPr/>
          <p:nvPr/>
        </p:nvSpPr>
        <p:spPr>
          <a:xfrm>
            <a:off x="7540171" y="4545903"/>
            <a:ext cx="2972441" cy="1061811"/>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rPr>
              <a:t>N</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Times New Roman" panose="02020603050405020304" pitchFamily="18" charset="0"/>
              </a:rPr>
              <a:t>个个体进行比赛，选出冠军进入种群中</a:t>
            </a:r>
          </a:p>
        </p:txBody>
      </p:sp>
      <p:cxnSp>
        <p:nvCxnSpPr>
          <p:cNvPr id="14" name="连接符: 肘形 13"/>
          <p:cNvCxnSpPr>
            <a:stCxn id="13" idx="2"/>
            <a:endCxn id="12" idx="2"/>
          </p:cNvCxnSpPr>
          <p:nvPr/>
        </p:nvCxnSpPr>
        <p:spPr>
          <a:xfrm rot="5400000">
            <a:off x="7466713" y="4054403"/>
            <a:ext cx="6368" cy="3112990"/>
          </a:xfrm>
          <a:prstGeom prst="bentConnector3">
            <a:avLst>
              <a:gd name="adj1" fmla="val 352510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本框 16"/>
          <p:cNvSpPr txBox="1">
            <a:spLocks noChangeArrowheads="1"/>
          </p:cNvSpPr>
          <p:nvPr/>
        </p:nvSpPr>
        <p:spPr bwMode="auto">
          <a:xfrm>
            <a:off x="6818085" y="5910328"/>
            <a:ext cx="1322070" cy="46164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zh-CN" altLang="en-US" sz="2405" b="1">
                <a:latin typeface="Times New Roman" panose="02020603050405020304" pitchFamily="18" charset="0"/>
                <a:cs typeface="Times New Roman" panose="02020603050405020304" pitchFamily="18" charset="0"/>
              </a:rPr>
              <a:t>重复</a:t>
            </a:r>
            <a:r>
              <a:rPr lang="en-US" altLang="zh-CN" sz="2405" b="1">
                <a:latin typeface="Times New Roman" panose="02020603050405020304" pitchFamily="18" charset="0"/>
                <a:cs typeface="Times New Roman" panose="02020603050405020304" pitchFamily="18" charset="0"/>
              </a:rPr>
              <a:t>N</a:t>
            </a:r>
            <a:r>
              <a:rPr lang="zh-CN" altLang="en-US" sz="2405" b="1">
                <a:latin typeface="Times New Roman" panose="02020603050405020304" pitchFamily="18" charset="0"/>
                <a:cs typeface="Times New Roman" panose="02020603050405020304" pitchFamily="18" charset="0"/>
              </a:rPr>
              <a:t>次</a:t>
            </a:r>
          </a:p>
        </p:txBody>
      </p:sp>
      <p:cxnSp>
        <p:nvCxnSpPr>
          <p:cNvPr id="16" name="直接箭头连接符 15"/>
          <p:cNvCxnSpPr>
            <a:stCxn id="11" idx="3"/>
            <a:endCxn id="12" idx="1"/>
          </p:cNvCxnSpPr>
          <p:nvPr/>
        </p:nvCxnSpPr>
        <p:spPr>
          <a:xfrm>
            <a:off x="3937477" y="5076808"/>
            <a:ext cx="1000871" cy="31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2" idx="3"/>
            <a:endCxn id="13" idx="1"/>
          </p:cNvCxnSpPr>
          <p:nvPr/>
        </p:nvCxnSpPr>
        <p:spPr>
          <a:xfrm flipV="1">
            <a:off x="6888453" y="5076808"/>
            <a:ext cx="651717" cy="31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43"/>
          <p:cNvSpPr txBox="1"/>
          <p:nvPr/>
        </p:nvSpPr>
        <p:spPr>
          <a:xfrm>
            <a:off x="5157288" y="1171147"/>
            <a:ext cx="3249387" cy="492760"/>
          </a:xfrm>
          <a:prstGeom prst="rect">
            <a:avLst/>
          </a:prstGeom>
          <a:noFill/>
        </p:spPr>
        <p:txBody>
          <a:bodyPr wrap="square">
            <a:spAutoFit/>
          </a:bodyPr>
          <a:lstStyle/>
          <a:p>
            <a:pPr eaLnBrk="1" fontAlgn="auto" hangingPunct="1">
              <a:spcBef>
                <a:spcPts val="0"/>
              </a:spcBef>
              <a:spcAft>
                <a:spcPts val="0"/>
              </a:spcAft>
              <a:defRPr/>
            </a:pPr>
            <a:r>
              <a:rPr lang="zh-CN" altLang="en-US" sz="2605" b="1" dirty="0">
                <a:solidFill>
                  <a:srgbClr val="C00000"/>
                </a:solidFill>
                <a:latin typeface="+mn-lt"/>
                <a:ea typeface="+mn-ea"/>
              </a:rPr>
              <a:t>有放回的随机采样</a:t>
            </a:r>
            <a:endParaRPr lang="en-US" altLang="zh-CN" sz="2605" b="1" dirty="0">
              <a:solidFill>
                <a:srgbClr val="C00000"/>
              </a:solidFill>
              <a:latin typeface="+mn-lt"/>
              <a:ea typeface="+mn-ea"/>
            </a:endParaRPr>
          </a:p>
        </p:txBody>
      </p:sp>
      <p:sp>
        <p:nvSpPr>
          <p:cNvPr id="28" name="文本框 27"/>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选择算子</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barn(inVertical)">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barn(inVertical)">
                                      <p:cBhvr>
                                        <p:cTn id="26" dur="500"/>
                                        <p:tgtEl>
                                          <p:spTgt spid="10">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arn(inVertical)">
                                      <p:cBhvr>
                                        <p:cTn id="39" dur="500"/>
                                        <p:tgtEl>
                                          <p:spTgt spid="1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xEl>
                                              <p:pRg st="2" end="2"/>
                                            </p:txEl>
                                          </p:spTgt>
                                        </p:tgtEl>
                                        <p:attrNameLst>
                                          <p:attrName>style.visibility</p:attrName>
                                        </p:attrNameLst>
                                      </p:cBhvr>
                                      <p:to>
                                        <p:strVal val="visible"/>
                                      </p:to>
                                    </p:set>
                                    <p:animEffect transition="in" filter="barn(inVertical)">
                                      <p:cBhvr>
                                        <p:cTn id="47" dur="500"/>
                                        <p:tgtEl>
                                          <p:spTgt spid="10">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arn(inVertical)">
                                      <p:cBhvr>
                                        <p:cTn id="52" dur="500"/>
                                        <p:tgtEl>
                                          <p:spTgt spid="14"/>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arn(inVertical)">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bldLvl="0" animBg="1"/>
      <p:bldP spid="12" grpId="0" bldLvl="0" animBg="1"/>
      <p:bldP spid="13" grpId="0" bldLvl="0" animBg="1"/>
      <p:bldP spid="15" grpId="0" bldLvl="0" animBg="1"/>
      <p:bldP spid="2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101</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交叉算子</a:t>
            </a:r>
          </a:p>
        </p:txBody>
      </p:sp>
      <p:sp>
        <p:nvSpPr>
          <p:cNvPr id="10" name="文本框 9"/>
          <p:cNvSpPr txBox="1"/>
          <p:nvPr/>
        </p:nvSpPr>
        <p:spPr>
          <a:xfrm>
            <a:off x="1691277" y="1535105"/>
            <a:ext cx="4247713" cy="1722120"/>
          </a:xfrm>
          <a:prstGeom prst="rect">
            <a:avLst/>
          </a:prstGeom>
          <a:noFill/>
        </p:spPr>
        <p:txBody>
          <a:bodyPr wrap="square">
            <a:spAutoFit/>
          </a:bodyPr>
          <a:lstStyle/>
          <a:p>
            <a:pPr algn="just">
              <a:lnSpc>
                <a:spcPct val="120000"/>
              </a:lnSpc>
              <a:defRPr/>
            </a:pPr>
            <a:r>
              <a:rPr lang="zh-CN" altLang="en-US" sz="2205" b="1" kern="100" dirty="0">
                <a:solidFill>
                  <a:srgbClr val="FF0000"/>
                </a:solidFill>
                <a:latin typeface="微软雅黑" panose="020B0503020204020204" charset="-122"/>
                <a:ea typeface="微软雅黑" panose="020B0503020204020204" charset="-122"/>
                <a:cs typeface="Times New Roman" panose="02020603050405020304" pitchFamily="18" charset="0"/>
              </a:rPr>
              <a:t>单</a:t>
            </a:r>
            <a:r>
              <a:rPr lang="zh-CN" altLang="zh-CN" sz="2205" b="1" kern="100" dirty="0">
                <a:solidFill>
                  <a:srgbClr val="FF0000"/>
                </a:solidFill>
                <a:latin typeface="微软雅黑" panose="020B0503020204020204" charset="-122"/>
                <a:ea typeface="微软雅黑" panose="020B0503020204020204" charset="-122"/>
                <a:cs typeface="Times New Roman" panose="02020603050405020304" pitchFamily="18" charset="0"/>
              </a:rPr>
              <a:t>点交叉</a:t>
            </a:r>
            <a:r>
              <a:rPr lang="zh-CN" altLang="zh-CN" sz="2005" b="1" kern="100" dirty="0">
                <a:solidFill>
                  <a:srgbClr val="333333"/>
                </a:solidFill>
                <a:latin typeface="微软雅黑" panose="020B0503020204020204" charset="-122"/>
                <a:ea typeface="微软雅黑" panose="020B0503020204020204" charset="-122"/>
                <a:cs typeface="Times New Roman" panose="02020603050405020304" pitchFamily="18" charset="0"/>
              </a:rPr>
              <a:t>（</a:t>
            </a:r>
            <a:r>
              <a:rPr lang="en-US" altLang="zh-CN" sz="2005" b="1" kern="100" dirty="0">
                <a:solidFill>
                  <a:srgbClr val="333333"/>
                </a:solidFill>
                <a:latin typeface="微软雅黑" panose="020B0503020204020204" charset="-122"/>
                <a:ea typeface="微软雅黑" panose="020B0503020204020204" charset="-122"/>
                <a:cs typeface="Times New Roman" panose="02020603050405020304" pitchFamily="18" charset="0"/>
              </a:rPr>
              <a:t>One-point Crossover</a:t>
            </a:r>
            <a:r>
              <a:rPr lang="zh-CN" altLang="zh-CN" sz="2005" b="1" kern="100" dirty="0">
                <a:solidFill>
                  <a:srgbClr val="333333"/>
                </a:solidFill>
                <a:latin typeface="微软雅黑" panose="020B0503020204020204" charset="-122"/>
                <a:ea typeface="微软雅黑" panose="020B0503020204020204" charset="-122"/>
                <a:cs typeface="Times New Roman" panose="02020603050405020304" pitchFamily="18" charset="0"/>
              </a:rPr>
              <a:t>）</a:t>
            </a:r>
            <a:endParaRPr lang="en-US" altLang="zh-CN" sz="2005" b="1" kern="100" dirty="0">
              <a:solidFill>
                <a:srgbClr val="333333"/>
              </a:solidFill>
              <a:latin typeface="微软雅黑" panose="020B0503020204020204" charset="-122"/>
              <a:ea typeface="微软雅黑" panose="020B0503020204020204" charset="-122"/>
              <a:cs typeface="Times New Roman" panose="02020603050405020304" pitchFamily="18" charset="0"/>
            </a:endParaRPr>
          </a:p>
          <a:p>
            <a:pPr algn="just">
              <a:lnSpc>
                <a:spcPct val="120000"/>
              </a:lnSpc>
              <a:defRPr/>
            </a:pPr>
            <a:r>
              <a:rPr lang="zh-CN" altLang="zh-CN" sz="2205" b="1" kern="100" dirty="0">
                <a:solidFill>
                  <a:srgbClr val="333333"/>
                </a:solidFill>
                <a:latin typeface="微软雅黑" panose="020B0503020204020204" charset="-122"/>
                <a:ea typeface="微软雅黑" panose="020B0503020204020204" charset="-122"/>
                <a:cs typeface="Times New Roman" panose="02020603050405020304" pitchFamily="18" charset="0"/>
              </a:rPr>
              <a:t>指在个体编码串中只随机设置一个交叉点，然后再该点相互交换两个配对个体的部分染色体。</a:t>
            </a:r>
            <a:endParaRPr lang="zh-CN" altLang="zh-CN" sz="2205" b="1" kern="100" dirty="0">
              <a:latin typeface="微软雅黑" panose="020B0503020204020204" charset="-122"/>
              <a:ea typeface="微软雅黑" panose="020B0503020204020204" charset="-122"/>
              <a:cs typeface="Times New Roman" panose="02020603050405020304" pitchFamily="18" charset="0"/>
            </a:endParaRPr>
          </a:p>
        </p:txBody>
      </p:sp>
      <p:pic>
        <p:nvPicPr>
          <p:cNvPr id="1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823" y="3206981"/>
            <a:ext cx="1493248" cy="114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a:spLocks noChangeArrowheads="1"/>
          </p:cNvSpPr>
          <p:nvPr/>
        </p:nvSpPr>
        <p:spPr bwMode="auto">
          <a:xfrm>
            <a:off x="6139532" y="1535105"/>
            <a:ext cx="439213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50000"/>
              </a:lnSpc>
              <a:spcBef>
                <a:spcPct val="0"/>
              </a:spcBef>
              <a:buFontTx/>
              <a:buNone/>
            </a:pPr>
            <a:r>
              <a:rPr lang="zh-CN" altLang="zh-CN" sz="2205" b="1" dirty="0">
                <a:solidFill>
                  <a:srgbClr val="333333"/>
                </a:solidFill>
                <a:latin typeface="Times New Roman" panose="02020603050405020304" pitchFamily="18" charset="0"/>
                <a:cs typeface="Times New Roman" panose="02020603050405020304" pitchFamily="18" charset="0"/>
              </a:rPr>
              <a:t> </a:t>
            </a:r>
            <a:r>
              <a:rPr lang="zh-CN" altLang="zh-CN" sz="2205" b="1" dirty="0">
                <a:solidFill>
                  <a:srgbClr val="FF0000"/>
                </a:solidFill>
                <a:latin typeface="Times New Roman" panose="02020603050405020304" pitchFamily="18" charset="0"/>
                <a:cs typeface="Times New Roman" panose="02020603050405020304" pitchFamily="18" charset="0"/>
              </a:rPr>
              <a:t>两点交叉</a:t>
            </a:r>
            <a:r>
              <a:rPr lang="zh-CN" altLang="zh-CN" sz="2005" b="1" dirty="0">
                <a:solidFill>
                  <a:srgbClr val="333333"/>
                </a:solidFill>
                <a:latin typeface="Times New Roman" panose="02020603050405020304" pitchFamily="18" charset="0"/>
                <a:cs typeface="Times New Roman" panose="02020603050405020304" pitchFamily="18" charset="0"/>
              </a:rPr>
              <a:t>（</a:t>
            </a:r>
            <a:r>
              <a:rPr lang="en-US" altLang="zh-CN" sz="2005" b="1" dirty="0">
                <a:solidFill>
                  <a:srgbClr val="333333"/>
                </a:solidFill>
                <a:latin typeface="Times New Roman" panose="02020603050405020304" pitchFamily="18" charset="0"/>
                <a:cs typeface="Times New Roman" panose="02020603050405020304" pitchFamily="18" charset="0"/>
              </a:rPr>
              <a:t>Two-point Crossover</a:t>
            </a:r>
            <a:r>
              <a:rPr lang="zh-CN" altLang="zh-CN" sz="2005" b="1" dirty="0">
                <a:solidFill>
                  <a:srgbClr val="333333"/>
                </a:solidFill>
                <a:latin typeface="Times New Roman" panose="02020603050405020304" pitchFamily="18" charset="0"/>
                <a:cs typeface="Times New Roman" panose="02020603050405020304" pitchFamily="18" charset="0"/>
              </a:rPr>
              <a:t>）</a:t>
            </a:r>
            <a:r>
              <a:rPr lang="zh-CN" altLang="zh-CN" sz="2205" b="1" dirty="0">
                <a:solidFill>
                  <a:srgbClr val="333333"/>
                </a:solidFill>
                <a:latin typeface="Times New Roman" panose="02020603050405020304" pitchFamily="18" charset="0"/>
                <a:cs typeface="Times New Roman" panose="02020603050405020304" pitchFamily="18" charset="0"/>
              </a:rPr>
              <a:t>在个体编码串中随机设置了两个交叉点，然后再进行部分基因交换</a:t>
            </a:r>
            <a:r>
              <a:rPr lang="zh-CN" altLang="en-US" sz="2205" b="1" dirty="0">
                <a:solidFill>
                  <a:srgbClr val="333333"/>
                </a:solidFill>
                <a:latin typeface="Times New Roman" panose="02020603050405020304" pitchFamily="18" charset="0"/>
                <a:cs typeface="Times New Roman" panose="02020603050405020304" pitchFamily="18" charset="0"/>
              </a:rPr>
              <a:t>。</a:t>
            </a:r>
            <a:endParaRPr lang="zh-CN" altLang="en-US" sz="2205" b="1" dirty="0">
              <a:latin typeface="Times New Roman" panose="02020603050405020304" pitchFamily="18" charset="0"/>
              <a:cs typeface="Times New Roman" panose="02020603050405020304" pitchFamily="18" charset="0"/>
            </a:endParaRPr>
          </a:p>
        </p:txBody>
      </p:sp>
      <p:pic>
        <p:nvPicPr>
          <p:cNvPr id="19" name="图片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4589" y="3100745"/>
            <a:ext cx="1515186" cy="120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8"/>
          <p:cNvSpPr txBox="1">
            <a:spLocks noChangeArrowheads="1"/>
          </p:cNvSpPr>
          <p:nvPr/>
        </p:nvSpPr>
        <p:spPr bwMode="auto">
          <a:xfrm>
            <a:off x="1723136" y="1047954"/>
            <a:ext cx="7180580" cy="49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zh-CN" altLang="en-US" sz="2605" b="1" dirty="0">
                <a:solidFill>
                  <a:srgbClr val="C00000"/>
                </a:solidFill>
                <a:latin typeface="Times New Roman" panose="02020603050405020304" pitchFamily="18" charset="0"/>
                <a:cs typeface="Times New Roman" panose="02020603050405020304" pitchFamily="18" charset="0"/>
              </a:rPr>
              <a:t>每个染色体以</a:t>
            </a:r>
            <a:r>
              <a:rPr lang="en-US" altLang="zh-CN" sz="2605" b="1" dirty="0">
                <a:solidFill>
                  <a:srgbClr val="C00000"/>
                </a:solidFill>
                <a:latin typeface="Times New Roman" panose="02020603050405020304" pitchFamily="18" charset="0"/>
                <a:cs typeface="Times New Roman" panose="02020603050405020304" pitchFamily="18" charset="0"/>
              </a:rPr>
              <a:t>Px</a:t>
            </a:r>
            <a:r>
              <a:rPr lang="zh-CN" altLang="en-US" sz="2605" b="1" dirty="0">
                <a:solidFill>
                  <a:srgbClr val="C00000"/>
                </a:solidFill>
                <a:latin typeface="Times New Roman" panose="02020603050405020304" pitchFamily="18" charset="0"/>
                <a:cs typeface="Times New Roman" panose="02020603050405020304" pitchFamily="18" charset="0"/>
              </a:rPr>
              <a:t>的概率参与交叉</a:t>
            </a:r>
            <a:r>
              <a:rPr lang="en-US" altLang="zh-CN" sz="2605" b="1" dirty="0">
                <a:solidFill>
                  <a:srgbClr val="C00000"/>
                </a:solidFill>
                <a:latin typeface="Times New Roman" panose="02020603050405020304" pitchFamily="18" charset="0"/>
                <a:cs typeface="Times New Roman" panose="02020603050405020304" pitchFamily="18" charset="0"/>
              </a:rPr>
              <a:t>———</a:t>
            </a:r>
            <a:r>
              <a:rPr lang="zh-CN" altLang="en-US" sz="2605" b="1" dirty="0">
                <a:solidFill>
                  <a:srgbClr val="C00000"/>
                </a:solidFill>
                <a:latin typeface="Times New Roman" panose="02020603050405020304" pitchFamily="18" charset="0"/>
                <a:cs typeface="Times New Roman" panose="02020603050405020304" pitchFamily="18" charset="0"/>
              </a:rPr>
              <a:t>信息交换</a:t>
            </a:r>
          </a:p>
        </p:txBody>
      </p:sp>
      <p:pic>
        <p:nvPicPr>
          <p:cNvPr id="2" name="图片 1"/>
          <p:cNvPicPr>
            <a:picLocks noChangeAspect="1"/>
          </p:cNvPicPr>
          <p:nvPr/>
        </p:nvPicPr>
        <p:blipFill>
          <a:blip r:embed="rId4"/>
          <a:stretch>
            <a:fillRect/>
          </a:stretch>
        </p:blipFill>
        <p:spPr>
          <a:xfrm>
            <a:off x="1723136" y="4502075"/>
            <a:ext cx="3971472" cy="1934656"/>
          </a:xfrm>
          <a:prstGeom prst="rect">
            <a:avLst/>
          </a:prstGeom>
        </p:spPr>
      </p:pic>
      <p:pic>
        <p:nvPicPr>
          <p:cNvPr id="3" name="图片 2"/>
          <p:cNvPicPr>
            <a:picLocks noChangeAspect="1"/>
          </p:cNvPicPr>
          <p:nvPr/>
        </p:nvPicPr>
        <p:blipFill>
          <a:blip r:embed="rId5"/>
          <a:stretch>
            <a:fillRect/>
          </a:stretch>
        </p:blipFill>
        <p:spPr>
          <a:xfrm>
            <a:off x="6384834" y="4439920"/>
            <a:ext cx="4105654" cy="1996811"/>
          </a:xfrm>
          <a:prstGeom prst="rect">
            <a:avLst/>
          </a:prstGeom>
        </p:spPr>
      </p:pic>
      <p:sp>
        <p:nvSpPr>
          <p:cNvPr id="4" name="箭头: 右 3"/>
          <p:cNvSpPr/>
          <p:nvPr/>
        </p:nvSpPr>
        <p:spPr>
          <a:xfrm rot="5400000">
            <a:off x="3486791" y="4213594"/>
            <a:ext cx="380443" cy="649877"/>
          </a:xfrm>
          <a:prstGeom prst="rightArrow">
            <a:avLst>
              <a:gd name="adj1" fmla="val 50000"/>
              <a:gd name="adj2" fmla="val 70492"/>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805"/>
          </a:p>
        </p:txBody>
      </p:sp>
      <p:sp>
        <p:nvSpPr>
          <p:cNvPr id="58" name="箭头: 右 57"/>
          <p:cNvSpPr/>
          <p:nvPr/>
        </p:nvSpPr>
        <p:spPr>
          <a:xfrm rot="5400000">
            <a:off x="8252557" y="4167347"/>
            <a:ext cx="380443" cy="649877"/>
          </a:xfrm>
          <a:prstGeom prst="rightArrow">
            <a:avLst>
              <a:gd name="adj1" fmla="val 50000"/>
              <a:gd name="adj2" fmla="val 70492"/>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805"/>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barn(inVertical)">
                                      <p:cBhvr>
                                        <p:cTn id="40" dur="500"/>
                                        <p:tgtEl>
                                          <p:spTgt spid="58"/>
                                        </p:tgtEl>
                                      </p:cBhvr>
                                    </p:animEffect>
                                  </p:childTnLst>
                                </p:cTn>
                              </p:par>
                              <p:par>
                                <p:cTn id="41" presetID="16" presetClass="entr" presetSubtype="21"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inVertical)">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6" grpId="0"/>
      <p:bldP spid="4" grpId="0" bldLvl="0" animBg="1"/>
      <p:bldP spid="58"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865" y="2490288"/>
            <a:ext cx="6318998" cy="164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102</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变异算子</a:t>
            </a:r>
          </a:p>
        </p:txBody>
      </p:sp>
      <p:sp>
        <p:nvSpPr>
          <p:cNvPr id="10" name="文本框 24"/>
          <p:cNvSpPr txBox="1">
            <a:spLocks noChangeArrowheads="1"/>
          </p:cNvSpPr>
          <p:nvPr/>
        </p:nvSpPr>
        <p:spPr bwMode="auto">
          <a:xfrm>
            <a:off x="1752543" y="1479368"/>
            <a:ext cx="8754243" cy="120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50000"/>
              </a:lnSpc>
              <a:spcBef>
                <a:spcPct val="0"/>
              </a:spcBef>
              <a:buFontTx/>
              <a:buNone/>
            </a:pPr>
            <a:r>
              <a:rPr lang="zh-CN" altLang="zh-CN" sz="2405" b="1" dirty="0">
                <a:solidFill>
                  <a:srgbClr val="404040"/>
                </a:solidFill>
                <a:latin typeface="微软雅黑" panose="020B0503020204020204" charset="-122"/>
              </a:rPr>
              <a:t>变异运算</a:t>
            </a:r>
            <a:r>
              <a:rPr lang="zh-CN" altLang="en-US" sz="2405" b="1" dirty="0">
                <a:solidFill>
                  <a:srgbClr val="404040"/>
                </a:solidFill>
                <a:latin typeface="微软雅黑" panose="020B0503020204020204" charset="-122"/>
              </a:rPr>
              <a:t>：</a:t>
            </a:r>
            <a:r>
              <a:rPr lang="zh-CN" altLang="zh-CN" sz="2405" b="1" dirty="0">
                <a:solidFill>
                  <a:srgbClr val="404040"/>
                </a:solidFill>
                <a:latin typeface="微软雅黑" panose="020B0503020204020204" charset="-122"/>
              </a:rPr>
              <a:t>将个体染色体编码串中的某些基因座上的基因值用该基因座上的其它等位基因来替换，从而形成新的个体。</a:t>
            </a:r>
            <a:endParaRPr lang="zh-CN" altLang="zh-CN" sz="2405" b="1" dirty="0">
              <a:latin typeface="微软雅黑" panose="020B0503020204020204" charset="-122"/>
            </a:endParaRPr>
          </a:p>
        </p:txBody>
      </p:sp>
      <p:sp>
        <p:nvSpPr>
          <p:cNvPr id="12" name="文本框 11"/>
          <p:cNvSpPr txBox="1"/>
          <p:nvPr/>
        </p:nvSpPr>
        <p:spPr>
          <a:xfrm>
            <a:off x="1718358" y="3926095"/>
            <a:ext cx="8815510" cy="1758950"/>
          </a:xfrm>
          <a:prstGeom prst="rect">
            <a:avLst/>
          </a:prstGeom>
          <a:noFill/>
        </p:spPr>
        <p:txBody>
          <a:bodyPr wrap="square">
            <a:spAutoFit/>
          </a:bodyPr>
          <a:lstStyle>
            <a:lvl1pPr indent="266700">
              <a:defRPr>
                <a:solidFill>
                  <a:schemeClr val="tx1"/>
                </a:solidFill>
                <a:latin typeface="Calibri" panose="020F0502020204030204" pitchFamily="34" charset="0"/>
                <a:ea typeface="微软雅黑" panose="020B0503020204020204" charset="-122"/>
              </a:defRPr>
            </a:lvl1pPr>
            <a:lvl2pPr marL="742950" indent="-285750">
              <a:defRPr>
                <a:solidFill>
                  <a:schemeClr val="tx1"/>
                </a:solidFill>
                <a:latin typeface="Calibri" panose="020F0502020204030204" pitchFamily="34" charset="0"/>
                <a:ea typeface="微软雅黑" panose="020B0503020204020204" charset="-122"/>
              </a:defRPr>
            </a:lvl2pPr>
            <a:lvl3pPr marL="1143000" indent="-228600">
              <a:defRPr>
                <a:solidFill>
                  <a:schemeClr val="tx1"/>
                </a:solidFill>
                <a:latin typeface="Calibri" panose="020F0502020204030204" pitchFamily="34" charset="0"/>
                <a:ea typeface="微软雅黑" panose="020B0503020204020204" charset="-122"/>
              </a:defRPr>
            </a:lvl3pPr>
            <a:lvl4pPr marL="1600200" indent="-228600">
              <a:defRPr>
                <a:solidFill>
                  <a:schemeClr val="tx1"/>
                </a:solidFill>
                <a:latin typeface="Calibri" panose="020F0502020204030204" pitchFamily="34" charset="0"/>
                <a:ea typeface="微软雅黑" panose="020B0503020204020204" charset="-122"/>
              </a:defRPr>
            </a:lvl4pPr>
            <a:lvl5pPr marL="2057400" indent="-228600">
              <a:defRPr>
                <a:solidFill>
                  <a:schemeClr val="tx1"/>
                </a:solidFill>
                <a:latin typeface="Calibri" panose="020F0502020204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charset="-122"/>
              </a:defRPr>
            </a:lvl9pPr>
          </a:lstStyle>
          <a:p>
            <a:pPr marL="342900" indent="-342900" algn="just">
              <a:lnSpc>
                <a:spcPct val="150000"/>
              </a:lnSpc>
              <a:buFont typeface="Wingdings" panose="05000000000000000000" pitchFamily="2" charset="2"/>
              <a:buChar char="p"/>
            </a:pPr>
            <a:r>
              <a:rPr lang="zh-CN" altLang="zh-CN" sz="2405" b="1" dirty="0">
                <a:solidFill>
                  <a:srgbClr val="FF0000"/>
                </a:solidFill>
                <a:latin typeface="微软雅黑" panose="020B0503020204020204" charset="-122"/>
              </a:rPr>
              <a:t>均匀变异（</a:t>
            </a:r>
            <a:r>
              <a:rPr lang="en-US" altLang="zh-CN" sz="2405" b="1" dirty="0">
                <a:solidFill>
                  <a:srgbClr val="FF0000"/>
                </a:solidFill>
                <a:latin typeface="微软雅黑" panose="020B0503020204020204" charset="-122"/>
              </a:rPr>
              <a:t>Uniform Mutation</a:t>
            </a:r>
            <a:r>
              <a:rPr lang="zh-CN" altLang="zh-CN" sz="2405" b="1" dirty="0">
                <a:solidFill>
                  <a:srgbClr val="FF0000"/>
                </a:solidFill>
                <a:latin typeface="微软雅黑" panose="020B0503020204020204" charset="-122"/>
              </a:rPr>
              <a:t>）</a:t>
            </a:r>
            <a:endParaRPr lang="en-US" altLang="zh-CN" sz="2405" b="1" dirty="0">
              <a:solidFill>
                <a:srgbClr val="404040"/>
              </a:solidFill>
              <a:latin typeface="微软雅黑" panose="020B0503020204020204" charset="-122"/>
            </a:endParaRPr>
          </a:p>
          <a:p>
            <a:pPr marL="1085850" lvl="1" indent="-342900" algn="just">
              <a:lnSpc>
                <a:spcPct val="150000"/>
              </a:lnSpc>
              <a:buFont typeface="Wingdings" panose="05000000000000000000" pitchFamily="2" charset="2"/>
              <a:buChar char="p"/>
            </a:pPr>
            <a:r>
              <a:rPr lang="zh-CN" altLang="zh-CN" sz="2405" b="1" dirty="0">
                <a:solidFill>
                  <a:srgbClr val="404040"/>
                </a:solidFill>
                <a:latin typeface="微软雅黑" panose="020B0503020204020204" charset="-122"/>
              </a:rPr>
              <a:t>用某一范围内均匀分布的随机数，以某一较小的概率来替换个体编码串中各个基因座上的原有基因值。</a:t>
            </a:r>
            <a:endParaRPr lang="zh-CN" altLang="zh-CN" sz="2405" b="1" dirty="0">
              <a:latin typeface="微软雅黑" panose="020B0503020204020204" charset="-122"/>
              <a:cs typeface="Times New Roman" panose="02020603050405020304" pitchFamily="18" charset="0"/>
            </a:endParaRPr>
          </a:p>
        </p:txBody>
      </p:sp>
      <p:cxnSp>
        <p:nvCxnSpPr>
          <p:cNvPr id="13" name="直接箭头连接符 12"/>
          <p:cNvCxnSpPr>
            <a:stCxn id="17" idx="3"/>
            <a:endCxn id="18" idx="1"/>
          </p:cNvCxnSpPr>
          <p:nvPr/>
        </p:nvCxnSpPr>
        <p:spPr>
          <a:xfrm>
            <a:off x="5115568" y="5917559"/>
            <a:ext cx="1419747" cy="26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文本框 20"/>
          <p:cNvSpPr txBox="1">
            <a:spLocks noChangeArrowheads="1"/>
          </p:cNvSpPr>
          <p:nvPr/>
        </p:nvSpPr>
        <p:spPr bwMode="auto">
          <a:xfrm>
            <a:off x="5231708" y="5941309"/>
            <a:ext cx="120396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zh-CN" altLang="en-US" sz="2005" b="1" dirty="0">
                <a:solidFill>
                  <a:srgbClr val="0000FF"/>
                </a:solidFill>
              </a:rPr>
              <a:t>均匀变异</a:t>
            </a:r>
          </a:p>
        </p:txBody>
      </p:sp>
      <p:sp>
        <p:nvSpPr>
          <p:cNvPr id="15" name="文本框 25"/>
          <p:cNvSpPr txBox="1">
            <a:spLocks noChangeArrowheads="1"/>
          </p:cNvSpPr>
          <p:nvPr/>
        </p:nvSpPr>
        <p:spPr bwMode="auto">
          <a:xfrm>
            <a:off x="8045632" y="6201095"/>
            <a:ext cx="1767205"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en-US" altLang="zh-CN" sz="1805" b="1" dirty="0">
                <a:solidFill>
                  <a:srgbClr val="C00000"/>
                </a:solidFill>
                <a:latin typeface="Times New Roman" panose="02020603050405020304" pitchFamily="18" charset="0"/>
                <a:cs typeface="Times New Roman" panose="02020603050405020304" pitchFamily="18" charset="0"/>
              </a:rPr>
              <a:t>X</a:t>
            </a:r>
            <a:r>
              <a:rPr lang="zh-CN" altLang="en-US" sz="1805" b="1" dirty="0">
                <a:solidFill>
                  <a:srgbClr val="C00000"/>
                </a:solidFill>
                <a:latin typeface="Times New Roman" panose="02020603050405020304" pitchFamily="18" charset="0"/>
                <a:cs typeface="Times New Roman" panose="02020603050405020304" pitchFamily="18" charset="0"/>
              </a:rPr>
              <a:t>∈</a:t>
            </a:r>
            <a:r>
              <a:rPr lang="en-US" altLang="zh-CN" sz="1805" b="1" dirty="0">
                <a:solidFill>
                  <a:srgbClr val="C00000"/>
                </a:solidFill>
                <a:latin typeface="Times New Roman" panose="02020603050405020304" pitchFamily="18" charset="0"/>
                <a:cs typeface="Times New Roman" panose="02020603050405020304" pitchFamily="18" charset="0"/>
              </a:rPr>
              <a:t>[min</a:t>
            </a:r>
            <a:r>
              <a:rPr lang="zh-CN" altLang="en-US" sz="1805" b="1" dirty="0">
                <a:solidFill>
                  <a:srgbClr val="C00000"/>
                </a:solidFill>
                <a:latin typeface="Times New Roman" panose="02020603050405020304" pitchFamily="18" charset="0"/>
                <a:cs typeface="Times New Roman" panose="02020603050405020304" pitchFamily="18" charset="0"/>
              </a:rPr>
              <a:t>，</a:t>
            </a:r>
            <a:r>
              <a:rPr lang="en-US" altLang="zh-CN" sz="1805" b="1" dirty="0">
                <a:solidFill>
                  <a:srgbClr val="C00000"/>
                </a:solidFill>
                <a:latin typeface="Times New Roman" panose="02020603050405020304" pitchFamily="18" charset="0"/>
                <a:cs typeface="Times New Roman" panose="02020603050405020304" pitchFamily="18" charset="0"/>
              </a:rPr>
              <a:t>max]</a:t>
            </a:r>
            <a:endParaRPr lang="zh-CN" altLang="en-US" sz="1805" b="1" dirty="0">
              <a:solidFill>
                <a:srgbClr val="C00000"/>
              </a:solidFill>
              <a:latin typeface="Times New Roman" panose="02020603050405020304" pitchFamily="18" charset="0"/>
              <a:cs typeface="Times New Roman" panose="02020603050405020304" pitchFamily="18" charset="0"/>
            </a:endParaRPr>
          </a:p>
        </p:txBody>
      </p:sp>
      <p:sp>
        <p:nvSpPr>
          <p:cNvPr id="16" name="文本框 37"/>
          <p:cNvSpPr txBox="1">
            <a:spLocks noChangeArrowheads="1"/>
          </p:cNvSpPr>
          <p:nvPr/>
        </p:nvSpPr>
        <p:spPr bwMode="auto">
          <a:xfrm>
            <a:off x="1746480" y="1041717"/>
            <a:ext cx="5568543" cy="49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zh-CN" altLang="en-US" sz="2605" b="1" dirty="0">
                <a:solidFill>
                  <a:srgbClr val="C00000"/>
                </a:solidFill>
              </a:rPr>
              <a:t>每个基因有</a:t>
            </a:r>
            <a:r>
              <a:rPr lang="en-US" altLang="zh-CN" sz="2605" b="1" dirty="0">
                <a:solidFill>
                  <a:srgbClr val="C00000"/>
                </a:solidFill>
              </a:rPr>
              <a:t>Pm</a:t>
            </a:r>
            <a:r>
              <a:rPr lang="zh-CN" altLang="en-US" sz="2605" b="1" dirty="0">
                <a:solidFill>
                  <a:srgbClr val="C00000"/>
                </a:solidFill>
              </a:rPr>
              <a:t>的概率进行变异</a:t>
            </a:r>
          </a:p>
        </p:txBody>
      </p:sp>
      <p:pic>
        <p:nvPicPr>
          <p:cNvPr id="17"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1277" y="5664829"/>
            <a:ext cx="3424291" cy="5054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35314" y="5667466"/>
            <a:ext cx="3971472" cy="5054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barn(inVertical)">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barn(inVertical)">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par>
                                <p:cTn id="39" presetID="16" presetClass="entr" presetSubtype="21"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arn(inVertical)">
                                      <p:cBhvr>
                                        <p:cTn id="41" dur="500"/>
                                        <p:tgtEl>
                                          <p:spTgt spid="17"/>
                                        </p:tgtEl>
                                      </p:cBhvr>
                                    </p:animEffect>
                                  </p:childTnLst>
                                </p:cTn>
                              </p:par>
                              <p:par>
                                <p:cTn id="42" presetID="16" presetClass="entr" presetSubtype="21"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103</a:t>
            </a:fld>
            <a:endParaRPr lang="zh-CN" altLang="en-US" sz="1205"/>
          </a:p>
        </p:txBody>
      </p:sp>
      <p:sp>
        <p:nvSpPr>
          <p:cNvPr id="6" name="文本框 15"/>
          <p:cNvSpPr txBox="1">
            <a:spLocks noChangeArrowheads="1"/>
          </p:cNvSpPr>
          <p:nvPr/>
        </p:nvSpPr>
        <p:spPr bwMode="auto">
          <a:xfrm>
            <a:off x="1691277" y="973908"/>
            <a:ext cx="8823501" cy="120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00000"/>
              </a:lnSpc>
              <a:spcBef>
                <a:spcPct val="0"/>
              </a:spcBef>
              <a:buFont typeface="Wingdings" panose="05000000000000000000" pitchFamily="2" charset="2"/>
              <a:buChar char="p"/>
            </a:pPr>
            <a:r>
              <a:rPr lang="zh-CN" altLang="zh-CN" sz="2405" b="1" dirty="0">
                <a:solidFill>
                  <a:srgbClr val="FF0000"/>
                </a:solidFill>
                <a:latin typeface="微软雅黑" panose="020B0503020204020204" charset="-122"/>
              </a:rPr>
              <a:t>边界变异</a:t>
            </a:r>
            <a:endParaRPr lang="en-US" altLang="zh-CN" sz="2405" b="1" dirty="0">
              <a:solidFill>
                <a:srgbClr val="FF0000"/>
              </a:solidFill>
              <a:latin typeface="微软雅黑" panose="020B0503020204020204" charset="-122"/>
            </a:endParaRPr>
          </a:p>
          <a:p>
            <a:pPr lvl="1" algn="just">
              <a:lnSpc>
                <a:spcPct val="100000"/>
              </a:lnSpc>
              <a:spcBef>
                <a:spcPct val="0"/>
              </a:spcBef>
              <a:buFont typeface="Wingdings" panose="05000000000000000000" pitchFamily="2" charset="2"/>
              <a:buChar char="p"/>
            </a:pPr>
            <a:r>
              <a:rPr lang="zh-CN" altLang="zh-CN" sz="2405" b="1" dirty="0">
                <a:solidFill>
                  <a:srgbClr val="404040"/>
                </a:solidFill>
                <a:latin typeface="微软雅黑" panose="020B0503020204020204" charset="-122"/>
              </a:rPr>
              <a:t>随机取基因的两个对应边界值之一替代原有基因值</a:t>
            </a:r>
            <a:r>
              <a:rPr lang="zh-CN" altLang="en-US" sz="2405" b="1" dirty="0">
                <a:solidFill>
                  <a:srgbClr val="404040"/>
                </a:solidFill>
                <a:latin typeface="微软雅黑" panose="020B0503020204020204" charset="-122"/>
              </a:rPr>
              <a:t>；</a:t>
            </a:r>
            <a:r>
              <a:rPr lang="zh-CN" altLang="zh-CN" sz="2405" b="1" dirty="0">
                <a:solidFill>
                  <a:srgbClr val="404040"/>
                </a:solidFill>
                <a:latin typeface="微软雅黑" panose="020B0503020204020204" charset="-122"/>
              </a:rPr>
              <a:t>适用于最优点位于或接近于可行解的边界时的一类问题。</a:t>
            </a:r>
            <a:endParaRPr lang="zh-CN" altLang="zh-CN" sz="2405" b="1" dirty="0">
              <a:latin typeface="微软雅黑" panose="020B0503020204020204" charset="-122"/>
              <a:cs typeface="Times New Roman" panose="02020603050405020304" pitchFamily="18" charset="0"/>
            </a:endParaRPr>
          </a:p>
        </p:txBody>
      </p:sp>
      <p:sp>
        <p:nvSpPr>
          <p:cNvPr id="14" name="文本框 23"/>
          <p:cNvSpPr txBox="1">
            <a:spLocks noChangeArrowheads="1"/>
          </p:cNvSpPr>
          <p:nvPr/>
        </p:nvSpPr>
        <p:spPr bwMode="auto">
          <a:xfrm>
            <a:off x="7697304" y="1984828"/>
            <a:ext cx="191262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en-US" altLang="zh-CN" sz="2405" b="1" dirty="0"/>
              <a:t>x=min</a:t>
            </a:r>
            <a:r>
              <a:rPr lang="zh-CN" altLang="en-US" sz="2405" b="1" dirty="0"/>
              <a:t> </a:t>
            </a:r>
            <a:r>
              <a:rPr lang="en-US" altLang="zh-CN" sz="2405" b="1" dirty="0"/>
              <a:t>or max</a:t>
            </a:r>
            <a:endParaRPr lang="zh-CN" altLang="en-US" sz="2405" b="1" dirty="0"/>
          </a:p>
        </p:txBody>
      </p:sp>
      <p:sp>
        <p:nvSpPr>
          <p:cNvPr id="15" name="文本框 27"/>
          <p:cNvSpPr txBox="1">
            <a:spLocks noChangeArrowheads="1"/>
          </p:cNvSpPr>
          <p:nvPr/>
        </p:nvSpPr>
        <p:spPr bwMode="auto">
          <a:xfrm>
            <a:off x="1593769" y="2857321"/>
            <a:ext cx="9005353" cy="120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00000"/>
              </a:lnSpc>
              <a:spcBef>
                <a:spcPct val="0"/>
              </a:spcBef>
              <a:buFont typeface="Wingdings" panose="05000000000000000000" pitchFamily="2" charset="2"/>
              <a:buChar char="p"/>
            </a:pPr>
            <a:r>
              <a:rPr lang="zh-CN" altLang="zh-CN" sz="2405" b="1" dirty="0">
                <a:solidFill>
                  <a:srgbClr val="FF0000"/>
                </a:solidFill>
                <a:latin typeface="微软雅黑" panose="020B0503020204020204" charset="-122"/>
              </a:rPr>
              <a:t>高斯近似变异</a:t>
            </a:r>
            <a:endParaRPr lang="en-US" altLang="zh-CN" sz="2405" b="1" dirty="0">
              <a:solidFill>
                <a:srgbClr val="404040"/>
              </a:solidFill>
              <a:latin typeface="微软雅黑" panose="020B0503020204020204" charset="-122"/>
            </a:endParaRPr>
          </a:p>
          <a:p>
            <a:pPr lvl="1" algn="just">
              <a:lnSpc>
                <a:spcPct val="100000"/>
              </a:lnSpc>
              <a:spcBef>
                <a:spcPct val="0"/>
              </a:spcBef>
              <a:buFont typeface="Wingdings" panose="05000000000000000000" pitchFamily="2" charset="2"/>
              <a:buChar char="p"/>
            </a:pPr>
            <a:r>
              <a:rPr lang="zh-CN" altLang="zh-CN" sz="2405" b="1" dirty="0">
                <a:solidFill>
                  <a:srgbClr val="404040"/>
                </a:solidFill>
                <a:latin typeface="微软雅黑" panose="020B0503020204020204" charset="-122"/>
              </a:rPr>
              <a:t>进行变异操作时用</a:t>
            </a:r>
            <a:r>
              <a:rPr lang="zh-CN" altLang="en-US" sz="2405" b="1" dirty="0">
                <a:solidFill>
                  <a:srgbClr val="404040"/>
                </a:solidFill>
                <a:latin typeface="微软雅黑" panose="020B0503020204020204" charset="-122"/>
              </a:rPr>
              <a:t>当前基因值为</a:t>
            </a:r>
            <a:r>
              <a:rPr lang="zh-CN" altLang="zh-CN" sz="2405" b="1" dirty="0">
                <a:solidFill>
                  <a:srgbClr val="404040"/>
                </a:solidFill>
                <a:latin typeface="微软雅黑" panose="020B0503020204020204" charset="-122"/>
              </a:rPr>
              <a:t>均值，方差为</a:t>
            </a:r>
            <a:r>
              <a:rPr lang="en-US" altLang="zh-CN" sz="2405" b="1" dirty="0">
                <a:solidFill>
                  <a:srgbClr val="404040"/>
                </a:solidFill>
                <a:latin typeface="微软雅黑" panose="020B0503020204020204" charset="-122"/>
              </a:rPr>
              <a:t>δ</a:t>
            </a:r>
            <a:r>
              <a:rPr lang="zh-CN" altLang="zh-CN" sz="2405" b="1" dirty="0">
                <a:solidFill>
                  <a:srgbClr val="404040"/>
                </a:solidFill>
                <a:latin typeface="微软雅黑" panose="020B0503020204020204" charset="-122"/>
              </a:rPr>
              <a:t>的正态分布</a:t>
            </a:r>
            <a:r>
              <a:rPr lang="zh-CN" altLang="en-US" sz="2405" b="1" dirty="0">
                <a:solidFill>
                  <a:srgbClr val="404040"/>
                </a:solidFill>
                <a:latin typeface="微软雅黑" panose="020B0503020204020204" charset="-122"/>
              </a:rPr>
              <a:t>采样</a:t>
            </a:r>
            <a:r>
              <a:rPr lang="zh-CN" altLang="zh-CN" sz="2405" b="1" dirty="0">
                <a:solidFill>
                  <a:srgbClr val="404040"/>
                </a:solidFill>
                <a:latin typeface="微软雅黑" panose="020B0503020204020204" charset="-122"/>
              </a:rPr>
              <a:t>一个随机数来替换原有的基因值。</a:t>
            </a:r>
            <a:endParaRPr lang="zh-CN" altLang="zh-CN" sz="2405" b="1" dirty="0">
              <a:latin typeface="微软雅黑" panose="020B0503020204020204" charset="-122"/>
              <a:cs typeface="Times New Roman" panose="02020603050405020304" pitchFamily="18" charset="0"/>
            </a:endParaRPr>
          </a:p>
        </p:txBody>
      </p:sp>
      <p:sp>
        <p:nvSpPr>
          <p:cNvPr id="21" name="文本框 33"/>
          <p:cNvSpPr txBox="1">
            <a:spLocks noChangeArrowheads="1"/>
          </p:cNvSpPr>
          <p:nvPr/>
        </p:nvSpPr>
        <p:spPr bwMode="auto">
          <a:xfrm>
            <a:off x="1593769" y="4512129"/>
            <a:ext cx="9026072" cy="157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00000"/>
              </a:lnSpc>
              <a:spcBef>
                <a:spcPct val="0"/>
              </a:spcBef>
              <a:buFont typeface="Wingdings" panose="05000000000000000000" pitchFamily="2" charset="2"/>
              <a:buChar char="p"/>
            </a:pPr>
            <a:r>
              <a:rPr lang="zh-CN" altLang="zh-CN" sz="2405" b="1" dirty="0">
                <a:solidFill>
                  <a:srgbClr val="FF0000"/>
                </a:solidFill>
                <a:latin typeface="微软雅黑" panose="020B0503020204020204" charset="-122"/>
              </a:rPr>
              <a:t>非均匀变异</a:t>
            </a:r>
            <a:endParaRPr lang="en-US" altLang="zh-CN" sz="2405" b="1" dirty="0">
              <a:solidFill>
                <a:srgbClr val="404040"/>
              </a:solidFill>
              <a:latin typeface="微软雅黑" panose="020B0503020204020204" charset="-122"/>
            </a:endParaRPr>
          </a:p>
          <a:p>
            <a:pPr lvl="1" algn="just">
              <a:lnSpc>
                <a:spcPct val="100000"/>
              </a:lnSpc>
              <a:spcBef>
                <a:spcPct val="0"/>
              </a:spcBef>
              <a:buFont typeface="Wingdings" panose="05000000000000000000" pitchFamily="2" charset="2"/>
              <a:buChar char="p"/>
            </a:pPr>
            <a:r>
              <a:rPr lang="zh-CN" altLang="zh-CN" sz="2405" b="1" dirty="0">
                <a:solidFill>
                  <a:srgbClr val="404040"/>
                </a:solidFill>
                <a:latin typeface="微软雅黑" panose="020B0503020204020204" charset="-122"/>
              </a:rPr>
              <a:t>对原有基因值做随机扰动，以扰动后的结果作为变异后的新基因值。对每个基因都以相同的概率进行变异之后，相当于整个解向量作了一次轻微的变动。</a:t>
            </a:r>
            <a:endParaRPr lang="zh-CN" altLang="zh-CN" sz="2405" b="1" dirty="0">
              <a:latin typeface="微软雅黑" panose="020B0503020204020204" charset="-122"/>
              <a:cs typeface="Times New Roman" panose="02020603050405020304" pitchFamily="18" charset="0"/>
            </a:endParaRPr>
          </a:p>
        </p:txBody>
      </p:sp>
      <p:sp>
        <p:nvSpPr>
          <p:cNvPr id="27" name="文本框 26"/>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变异算子</a:t>
            </a:r>
          </a:p>
        </p:txBody>
      </p:sp>
      <p:pic>
        <p:nvPicPr>
          <p:cNvPr id="2" name="图片 1"/>
          <p:cNvPicPr>
            <a:picLocks noChangeAspect="1"/>
          </p:cNvPicPr>
          <p:nvPr/>
        </p:nvPicPr>
        <p:blipFill>
          <a:blip r:embed="rId3"/>
          <a:stretch>
            <a:fillRect/>
          </a:stretch>
        </p:blipFill>
        <p:spPr>
          <a:xfrm>
            <a:off x="2124528" y="2129631"/>
            <a:ext cx="8137082" cy="701501"/>
          </a:xfrm>
          <a:prstGeom prst="rect">
            <a:avLst/>
          </a:prstGeom>
        </p:spPr>
      </p:pic>
      <p:pic>
        <p:nvPicPr>
          <p:cNvPr id="3" name="图片 2"/>
          <p:cNvPicPr>
            <a:picLocks noChangeAspect="1"/>
          </p:cNvPicPr>
          <p:nvPr/>
        </p:nvPicPr>
        <p:blipFill>
          <a:blip r:embed="rId4"/>
          <a:stretch>
            <a:fillRect/>
          </a:stretch>
        </p:blipFill>
        <p:spPr>
          <a:xfrm>
            <a:off x="2052320" y="3862251"/>
            <a:ext cx="8137082" cy="722086"/>
          </a:xfrm>
          <a:prstGeom prst="rect">
            <a:avLst/>
          </a:prstGeom>
        </p:spPr>
      </p:pic>
      <p:pic>
        <p:nvPicPr>
          <p:cNvPr id="4" name="图片 3"/>
          <p:cNvPicPr>
            <a:picLocks noChangeAspect="1"/>
          </p:cNvPicPr>
          <p:nvPr/>
        </p:nvPicPr>
        <p:blipFill>
          <a:blip r:embed="rId5"/>
          <a:stretch>
            <a:fillRect/>
          </a:stretch>
        </p:blipFill>
        <p:spPr>
          <a:xfrm>
            <a:off x="8048421" y="3665362"/>
            <a:ext cx="1473356" cy="372924"/>
          </a:xfrm>
          <a:prstGeom prst="rect">
            <a:avLst/>
          </a:prstGeom>
        </p:spPr>
      </p:pic>
      <p:pic>
        <p:nvPicPr>
          <p:cNvPr id="31" name="图片 30"/>
          <p:cNvPicPr>
            <a:picLocks noChangeAspect="1"/>
          </p:cNvPicPr>
          <p:nvPr/>
        </p:nvPicPr>
        <p:blipFill>
          <a:blip r:embed="rId6"/>
          <a:stretch>
            <a:fillRect/>
          </a:stretch>
        </p:blipFill>
        <p:spPr>
          <a:xfrm>
            <a:off x="1984665" y="5940959"/>
            <a:ext cx="8137082" cy="593010"/>
          </a:xfrm>
          <a:prstGeom prst="rect">
            <a:avLst/>
          </a:prstGeom>
        </p:spPr>
      </p:pic>
      <p:pic>
        <p:nvPicPr>
          <p:cNvPr id="32" name="图片 31"/>
          <p:cNvPicPr>
            <a:picLocks noChangeAspect="1"/>
          </p:cNvPicPr>
          <p:nvPr/>
        </p:nvPicPr>
        <p:blipFill>
          <a:blip r:embed="rId7"/>
          <a:stretch>
            <a:fillRect/>
          </a:stretch>
        </p:blipFill>
        <p:spPr>
          <a:xfrm>
            <a:off x="6818086" y="5733907"/>
            <a:ext cx="4047144" cy="366811"/>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barn(inVertical)">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5">
                                            <p:txEl>
                                              <p:pRg st="1" end="1"/>
                                            </p:txEl>
                                          </p:spTgt>
                                        </p:tgtEl>
                                        <p:attrNameLst>
                                          <p:attrName>style.visibility</p:attrName>
                                        </p:attrNameLst>
                                      </p:cBhvr>
                                      <p:to>
                                        <p:strVal val="visible"/>
                                      </p:to>
                                    </p:set>
                                    <p:animEffect transition="in" filter="barn(inVertical)">
                                      <p:cBhvr>
                                        <p:cTn id="34" dur="500"/>
                                        <p:tgtEl>
                                          <p:spTgt spid="1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barn(inVertical)">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barn(inVertical)">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barn(inVertical)">
                                      <p:cBhvr>
                                        <p:cTn id="49" dur="500"/>
                                        <p:tgtEl>
                                          <p:spTgt spid="21">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21">
                                            <p:txEl>
                                              <p:pRg st="1" end="1"/>
                                            </p:txEl>
                                          </p:spTgt>
                                        </p:tgtEl>
                                        <p:attrNameLst>
                                          <p:attrName>style.visibility</p:attrName>
                                        </p:attrNameLst>
                                      </p:cBhvr>
                                      <p:to>
                                        <p:strVal val="visible"/>
                                      </p:to>
                                    </p:set>
                                    <p:animEffect transition="in" filter="barn(inVertical)">
                                      <p:cBhvr>
                                        <p:cTn id="54" dur="500"/>
                                        <p:tgtEl>
                                          <p:spTgt spid="21">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barn(inVertical)">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barn(inVertical)">
                                      <p:cBhvr>
                                        <p:cTn id="6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104</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遗传算法的基本原理</a:t>
            </a:r>
          </a:p>
        </p:txBody>
      </p:sp>
      <p:sp>
        <p:nvSpPr>
          <p:cNvPr id="6" name="TextBox 43"/>
          <p:cNvSpPr txBox="1"/>
          <p:nvPr/>
        </p:nvSpPr>
        <p:spPr>
          <a:xfrm>
            <a:off x="1691277" y="1048357"/>
            <a:ext cx="1555546" cy="461645"/>
          </a:xfrm>
          <a:prstGeom prst="rect">
            <a:avLst/>
          </a:prstGeom>
          <a:noFill/>
          <a:ln>
            <a:noFill/>
          </a:ln>
        </p:spPr>
        <p:txBody>
          <a:bodyPr wrap="square">
            <a:spAutoFit/>
          </a:bodyPr>
          <a:lstStyle/>
          <a:p>
            <a:pPr eaLnBrk="1" fontAlgn="auto" hangingPunct="1">
              <a:spcBef>
                <a:spcPts val="0"/>
              </a:spcBef>
              <a:spcAft>
                <a:spcPts val="0"/>
              </a:spcAft>
              <a:defRPr/>
            </a:pPr>
            <a:r>
              <a:rPr lang="en-US" altLang="zh-CN" sz="2405" b="1" dirty="0">
                <a:solidFill>
                  <a:srgbClr val="F2463D"/>
                </a:solidFill>
                <a:latin typeface="+mn-lt"/>
                <a:ea typeface="+mn-ea"/>
              </a:rPr>
              <a:t>1.</a:t>
            </a:r>
            <a:r>
              <a:rPr lang="zh-CN" altLang="en-US" sz="2405" b="1" dirty="0">
                <a:solidFill>
                  <a:srgbClr val="F2463D"/>
                </a:solidFill>
                <a:latin typeface="+mn-lt"/>
                <a:ea typeface="+mn-ea"/>
              </a:rPr>
              <a:t>初始化</a:t>
            </a:r>
            <a:endParaRPr lang="en-US" altLang="zh-CN" sz="2405" b="1" dirty="0">
              <a:solidFill>
                <a:srgbClr val="F2463D"/>
              </a:solidFill>
              <a:latin typeface="+mn-lt"/>
              <a:ea typeface="+mn-ea"/>
            </a:endParaRPr>
          </a:p>
        </p:txBody>
      </p:sp>
      <p:sp>
        <p:nvSpPr>
          <p:cNvPr id="10" name="文本框 3"/>
          <p:cNvSpPr txBox="1">
            <a:spLocks noChangeArrowheads="1"/>
          </p:cNvSpPr>
          <p:nvPr/>
        </p:nvSpPr>
        <p:spPr bwMode="auto">
          <a:xfrm>
            <a:off x="1763486" y="1554694"/>
            <a:ext cx="1227546" cy="2254885"/>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00000"/>
              </a:lnSpc>
              <a:spcBef>
                <a:spcPct val="0"/>
              </a:spcBef>
              <a:buFontTx/>
              <a:buNone/>
            </a:pPr>
            <a:r>
              <a:rPr lang="zh-CN" altLang="en-US" sz="2005" dirty="0"/>
              <a:t>确定好编码方式之后，就可以对种群里的</a:t>
            </a:r>
            <a:r>
              <a:rPr lang="en-US" altLang="zh-CN" sz="2005" dirty="0"/>
              <a:t>NP</a:t>
            </a:r>
            <a:r>
              <a:rPr lang="zh-CN" altLang="en-US" sz="2005" dirty="0"/>
              <a:t>个体进行初始化</a:t>
            </a:r>
          </a:p>
        </p:txBody>
      </p:sp>
      <p:sp>
        <p:nvSpPr>
          <p:cNvPr id="11" name="TextBox 43"/>
          <p:cNvSpPr txBox="1"/>
          <p:nvPr/>
        </p:nvSpPr>
        <p:spPr>
          <a:xfrm>
            <a:off x="3135448" y="1048357"/>
            <a:ext cx="2090383" cy="461645"/>
          </a:xfrm>
          <a:prstGeom prst="rect">
            <a:avLst/>
          </a:prstGeom>
          <a:noFill/>
          <a:ln>
            <a:noFill/>
          </a:ln>
        </p:spPr>
        <p:txBody>
          <a:bodyPr wrap="square">
            <a:spAutoFit/>
          </a:bodyPr>
          <a:lstStyle/>
          <a:p>
            <a:pPr eaLnBrk="1" fontAlgn="auto" hangingPunct="1">
              <a:spcBef>
                <a:spcPts val="0"/>
              </a:spcBef>
              <a:spcAft>
                <a:spcPts val="0"/>
              </a:spcAft>
              <a:defRPr/>
            </a:pPr>
            <a:r>
              <a:rPr lang="en-US" altLang="zh-CN" sz="2405" b="1" dirty="0">
                <a:solidFill>
                  <a:srgbClr val="F2463D"/>
                </a:solidFill>
                <a:latin typeface="+mn-lt"/>
                <a:ea typeface="+mn-ea"/>
              </a:rPr>
              <a:t>2.</a:t>
            </a:r>
            <a:r>
              <a:rPr lang="zh-CN" altLang="en-US" sz="2405" b="1" dirty="0">
                <a:solidFill>
                  <a:srgbClr val="F2463D"/>
                </a:solidFill>
                <a:latin typeface="+mn-lt"/>
                <a:ea typeface="+mn-ea"/>
              </a:rPr>
              <a:t>适应度评价</a:t>
            </a:r>
            <a:endParaRPr lang="en-US" altLang="zh-CN" sz="2405" b="1" dirty="0">
              <a:solidFill>
                <a:srgbClr val="F2463D"/>
              </a:solidFill>
              <a:latin typeface="+mn-lt"/>
              <a:ea typeface="+mn-ea"/>
            </a:endParaRPr>
          </a:p>
        </p:txBody>
      </p:sp>
      <p:sp>
        <p:nvSpPr>
          <p:cNvPr id="12" name="文本框 4"/>
          <p:cNvSpPr txBox="1">
            <a:spLocks noChangeArrowheads="1"/>
          </p:cNvSpPr>
          <p:nvPr/>
        </p:nvSpPr>
        <p:spPr bwMode="auto">
          <a:xfrm>
            <a:off x="3437557" y="1554694"/>
            <a:ext cx="1227546" cy="1945640"/>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00000"/>
              </a:lnSpc>
              <a:spcBef>
                <a:spcPct val="0"/>
              </a:spcBef>
              <a:buFontTx/>
              <a:buNone/>
            </a:pPr>
            <a:r>
              <a:rPr lang="zh-CN" altLang="en-US" sz="2005" dirty="0"/>
              <a:t>评价函数用于评估每个染色体的适应值，进而区分优劣</a:t>
            </a:r>
          </a:p>
        </p:txBody>
      </p:sp>
      <p:sp>
        <p:nvSpPr>
          <p:cNvPr id="13" name="TextBox 43"/>
          <p:cNvSpPr txBox="1"/>
          <p:nvPr/>
        </p:nvSpPr>
        <p:spPr>
          <a:xfrm>
            <a:off x="5245633" y="1048357"/>
            <a:ext cx="2248574" cy="461645"/>
          </a:xfrm>
          <a:prstGeom prst="rect">
            <a:avLst/>
          </a:prstGeom>
          <a:noFill/>
          <a:ln>
            <a:noFill/>
          </a:ln>
        </p:spPr>
        <p:txBody>
          <a:bodyPr wrap="square">
            <a:spAutoFit/>
          </a:bodyPr>
          <a:lstStyle/>
          <a:p>
            <a:pPr eaLnBrk="1" fontAlgn="auto" hangingPunct="1">
              <a:spcBef>
                <a:spcPts val="0"/>
              </a:spcBef>
              <a:spcAft>
                <a:spcPts val="0"/>
              </a:spcAft>
              <a:defRPr/>
            </a:pPr>
            <a:r>
              <a:rPr lang="en-US" altLang="zh-CN" sz="2405" b="1" dirty="0">
                <a:solidFill>
                  <a:srgbClr val="F2463D"/>
                </a:solidFill>
                <a:latin typeface="+mn-lt"/>
                <a:ea typeface="+mn-ea"/>
              </a:rPr>
              <a:t>3.</a:t>
            </a:r>
            <a:r>
              <a:rPr lang="zh-CN" altLang="en-US" sz="2405" b="1" dirty="0">
                <a:solidFill>
                  <a:srgbClr val="F2463D"/>
                </a:solidFill>
                <a:latin typeface="+mn-lt"/>
                <a:ea typeface="+mn-ea"/>
              </a:rPr>
              <a:t>选择</a:t>
            </a:r>
            <a:endParaRPr lang="en-US" altLang="zh-CN" sz="2405" b="1" dirty="0">
              <a:solidFill>
                <a:srgbClr val="F2463D"/>
              </a:solidFill>
              <a:latin typeface="+mn-lt"/>
              <a:ea typeface="+mn-ea"/>
            </a:endParaRPr>
          </a:p>
        </p:txBody>
      </p:sp>
      <p:sp>
        <p:nvSpPr>
          <p:cNvPr id="14" name="文本框 5"/>
          <p:cNvSpPr txBox="1">
            <a:spLocks noChangeArrowheads="1"/>
          </p:cNvSpPr>
          <p:nvPr/>
        </p:nvSpPr>
        <p:spPr bwMode="auto">
          <a:xfrm>
            <a:off x="5111629" y="1554694"/>
            <a:ext cx="1318869" cy="2254885"/>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00000"/>
              </a:lnSpc>
              <a:spcBef>
                <a:spcPct val="0"/>
              </a:spcBef>
              <a:buFontTx/>
              <a:buNone/>
            </a:pPr>
            <a:r>
              <a:rPr lang="zh-CN" altLang="en-US" sz="2005" dirty="0"/>
              <a:t>按照一定的随机性选出原始种群中优秀的染色体，组成新的种群</a:t>
            </a:r>
          </a:p>
        </p:txBody>
      </p:sp>
      <p:sp>
        <p:nvSpPr>
          <p:cNvPr id="15" name="TextBox 43"/>
          <p:cNvSpPr txBox="1"/>
          <p:nvPr/>
        </p:nvSpPr>
        <p:spPr>
          <a:xfrm>
            <a:off x="7023956" y="1048357"/>
            <a:ext cx="2112981" cy="461645"/>
          </a:xfrm>
          <a:prstGeom prst="rect">
            <a:avLst/>
          </a:prstGeom>
          <a:noFill/>
          <a:ln>
            <a:noFill/>
          </a:ln>
        </p:spPr>
        <p:txBody>
          <a:bodyPr wrap="square">
            <a:spAutoFit/>
          </a:bodyPr>
          <a:lstStyle/>
          <a:p>
            <a:pPr eaLnBrk="1" fontAlgn="auto" hangingPunct="1">
              <a:spcBef>
                <a:spcPts val="0"/>
              </a:spcBef>
              <a:spcAft>
                <a:spcPts val="0"/>
              </a:spcAft>
              <a:defRPr/>
            </a:pPr>
            <a:r>
              <a:rPr lang="en-US" altLang="zh-CN" sz="2405" b="1" dirty="0">
                <a:solidFill>
                  <a:srgbClr val="F2463D"/>
                </a:solidFill>
                <a:latin typeface="+mn-lt"/>
                <a:ea typeface="+mn-ea"/>
              </a:rPr>
              <a:t>4.</a:t>
            </a:r>
            <a:r>
              <a:rPr lang="zh-CN" altLang="en-US" sz="2405" b="1" dirty="0">
                <a:solidFill>
                  <a:srgbClr val="F2463D"/>
                </a:solidFill>
                <a:latin typeface="+mn-lt"/>
                <a:ea typeface="+mn-ea"/>
              </a:rPr>
              <a:t>交叉</a:t>
            </a:r>
            <a:endParaRPr lang="en-US" altLang="zh-CN" sz="2405" b="1" dirty="0">
              <a:solidFill>
                <a:srgbClr val="F2463D"/>
              </a:solidFill>
              <a:latin typeface="+mn-lt"/>
              <a:ea typeface="+mn-ea"/>
            </a:endParaRPr>
          </a:p>
        </p:txBody>
      </p:sp>
      <p:sp>
        <p:nvSpPr>
          <p:cNvPr id="16" name="文本框 6"/>
          <p:cNvSpPr txBox="1">
            <a:spLocks noChangeArrowheads="1"/>
          </p:cNvSpPr>
          <p:nvPr/>
        </p:nvSpPr>
        <p:spPr bwMode="auto">
          <a:xfrm>
            <a:off x="6877023" y="1554694"/>
            <a:ext cx="1516380" cy="2563495"/>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00000"/>
              </a:lnSpc>
              <a:spcBef>
                <a:spcPct val="0"/>
              </a:spcBef>
              <a:buFontTx/>
              <a:buNone/>
            </a:pPr>
            <a:r>
              <a:rPr lang="zh-CN" altLang="en-US" sz="2005" dirty="0"/>
              <a:t>按照一定的随机性选出原始种群中两条优秀的染色体组成父代，通过交叉操作产生子代</a:t>
            </a:r>
          </a:p>
        </p:txBody>
      </p:sp>
      <p:sp>
        <p:nvSpPr>
          <p:cNvPr id="17" name="TextBox 43"/>
          <p:cNvSpPr txBox="1"/>
          <p:nvPr/>
        </p:nvSpPr>
        <p:spPr>
          <a:xfrm>
            <a:off x="9082670" y="1048357"/>
            <a:ext cx="1913359" cy="461645"/>
          </a:xfrm>
          <a:prstGeom prst="rect">
            <a:avLst/>
          </a:prstGeom>
          <a:noFill/>
          <a:ln>
            <a:noFill/>
          </a:ln>
        </p:spPr>
        <p:txBody>
          <a:bodyPr wrap="square">
            <a:spAutoFit/>
          </a:bodyPr>
          <a:lstStyle/>
          <a:p>
            <a:pPr eaLnBrk="1" fontAlgn="auto" hangingPunct="1">
              <a:spcBef>
                <a:spcPts val="0"/>
              </a:spcBef>
              <a:spcAft>
                <a:spcPts val="0"/>
              </a:spcAft>
              <a:defRPr/>
            </a:pPr>
            <a:r>
              <a:rPr lang="en-US" altLang="zh-CN" sz="2405" b="1" dirty="0">
                <a:solidFill>
                  <a:srgbClr val="F2463D"/>
                </a:solidFill>
                <a:latin typeface="+mn-lt"/>
                <a:ea typeface="+mn-ea"/>
              </a:rPr>
              <a:t>5.</a:t>
            </a:r>
            <a:r>
              <a:rPr lang="zh-CN" altLang="en-US" sz="2405" b="1" dirty="0">
                <a:solidFill>
                  <a:srgbClr val="F2463D"/>
                </a:solidFill>
                <a:latin typeface="+mn-lt"/>
                <a:ea typeface="+mn-ea"/>
              </a:rPr>
              <a:t>变异</a:t>
            </a:r>
            <a:endParaRPr lang="en-US" altLang="zh-CN" sz="2405" b="1" dirty="0">
              <a:solidFill>
                <a:srgbClr val="F2463D"/>
              </a:solidFill>
              <a:latin typeface="+mn-lt"/>
              <a:ea typeface="+mn-ea"/>
            </a:endParaRPr>
          </a:p>
        </p:txBody>
      </p:sp>
      <p:sp>
        <p:nvSpPr>
          <p:cNvPr id="18" name="文本框 7"/>
          <p:cNvSpPr txBox="1">
            <a:spLocks noChangeArrowheads="1"/>
          </p:cNvSpPr>
          <p:nvPr/>
        </p:nvSpPr>
        <p:spPr bwMode="auto">
          <a:xfrm>
            <a:off x="8839926" y="1554694"/>
            <a:ext cx="1443647" cy="2254885"/>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00000"/>
              </a:lnSpc>
              <a:spcBef>
                <a:spcPct val="0"/>
              </a:spcBef>
              <a:buFontTx/>
              <a:buNone/>
            </a:pPr>
            <a:r>
              <a:rPr lang="zh-CN" altLang="en-US" sz="2005" dirty="0"/>
              <a:t>对重新组成的种群进行基因变异操作，最后形成当前代最终的种群</a:t>
            </a:r>
          </a:p>
        </p:txBody>
      </p:sp>
      <p:sp>
        <p:nvSpPr>
          <p:cNvPr id="19" name="矩形: 圆角 18"/>
          <p:cNvSpPr/>
          <p:nvPr/>
        </p:nvSpPr>
        <p:spPr>
          <a:xfrm>
            <a:off x="2991031" y="4223817"/>
            <a:ext cx="1330934" cy="916947"/>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5" b="1" dirty="0">
                <a:ln w="0"/>
                <a:solidFill>
                  <a:schemeClr val="tx1"/>
                </a:solidFill>
                <a:effectLst>
                  <a:outerShdw blurRad="38100" dist="19050" dir="2700000" algn="tl" rotWithShape="0">
                    <a:schemeClr val="dk1">
                      <a:alpha val="40000"/>
                    </a:schemeClr>
                  </a:outerShdw>
                </a:effectLst>
              </a:rPr>
              <a:t>初始化</a:t>
            </a:r>
          </a:p>
        </p:txBody>
      </p:sp>
      <p:sp>
        <p:nvSpPr>
          <p:cNvPr id="20" name="矩形: 圆角 19"/>
          <p:cNvSpPr/>
          <p:nvPr/>
        </p:nvSpPr>
        <p:spPr>
          <a:xfrm>
            <a:off x="4639765" y="4212674"/>
            <a:ext cx="1864142" cy="916947"/>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5" b="1" dirty="0">
                <a:ln w="0"/>
                <a:solidFill>
                  <a:schemeClr val="tx1"/>
                </a:solidFill>
                <a:effectLst>
                  <a:outerShdw blurRad="38100" dist="19050" dir="2700000" algn="tl" rotWithShape="0">
                    <a:schemeClr val="dk1">
                      <a:alpha val="40000"/>
                    </a:schemeClr>
                  </a:outerShdw>
                </a:effectLst>
              </a:rPr>
              <a:t>评价</a:t>
            </a:r>
          </a:p>
        </p:txBody>
      </p:sp>
      <p:sp>
        <p:nvSpPr>
          <p:cNvPr id="21" name="矩形: 圆角 20"/>
          <p:cNvSpPr/>
          <p:nvPr/>
        </p:nvSpPr>
        <p:spPr>
          <a:xfrm>
            <a:off x="6749061" y="4187811"/>
            <a:ext cx="1864141" cy="916947"/>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5" b="1" dirty="0">
                <a:ln w="0"/>
                <a:solidFill>
                  <a:schemeClr val="tx1"/>
                </a:solidFill>
                <a:effectLst>
                  <a:outerShdw blurRad="38100" dist="19050" dir="2700000" algn="tl" rotWithShape="0">
                    <a:schemeClr val="dk1">
                      <a:alpha val="40000"/>
                    </a:schemeClr>
                  </a:outerShdw>
                </a:effectLst>
              </a:rPr>
              <a:t>择优选择</a:t>
            </a:r>
          </a:p>
        </p:txBody>
      </p:sp>
      <p:sp>
        <p:nvSpPr>
          <p:cNvPr id="22" name="矩形: 圆角 21"/>
          <p:cNvSpPr/>
          <p:nvPr/>
        </p:nvSpPr>
        <p:spPr>
          <a:xfrm>
            <a:off x="6745877" y="5472605"/>
            <a:ext cx="1864141" cy="916947"/>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5" b="1" dirty="0">
                <a:ln w="0"/>
                <a:solidFill>
                  <a:schemeClr val="tx1"/>
                </a:solidFill>
                <a:effectLst>
                  <a:outerShdw blurRad="38100" dist="19050" dir="2700000" algn="tl" rotWithShape="0">
                    <a:schemeClr val="dk1">
                      <a:alpha val="40000"/>
                    </a:schemeClr>
                  </a:outerShdw>
                </a:effectLst>
              </a:rPr>
              <a:t>按概率</a:t>
            </a:r>
            <a:r>
              <a:rPr lang="en-US" altLang="zh-CN" sz="2405" b="1" dirty="0">
                <a:ln w="0"/>
                <a:solidFill>
                  <a:schemeClr val="tx1"/>
                </a:solidFill>
                <a:effectLst>
                  <a:outerShdw blurRad="38100" dist="19050" dir="2700000" algn="tl" rotWithShape="0">
                    <a:schemeClr val="dk1">
                      <a:alpha val="40000"/>
                    </a:schemeClr>
                  </a:outerShdw>
                </a:effectLst>
              </a:rPr>
              <a:t>Px</a:t>
            </a:r>
            <a:r>
              <a:rPr lang="zh-CN" altLang="en-US" sz="2405" b="1" dirty="0">
                <a:ln w="0"/>
                <a:solidFill>
                  <a:schemeClr val="tx1"/>
                </a:solidFill>
                <a:effectLst>
                  <a:outerShdw blurRad="38100" dist="19050" dir="2700000" algn="tl" rotWithShape="0">
                    <a:schemeClr val="dk1">
                      <a:alpha val="40000"/>
                    </a:schemeClr>
                  </a:outerShdw>
                </a:effectLst>
              </a:rPr>
              <a:t>染色体交叉</a:t>
            </a:r>
            <a:endParaRPr lang="en-US" altLang="zh-CN" sz="2405" b="1" dirty="0">
              <a:ln w="0"/>
              <a:solidFill>
                <a:schemeClr val="tx1"/>
              </a:solidFill>
              <a:effectLst>
                <a:outerShdw blurRad="38100" dist="19050" dir="2700000" algn="tl" rotWithShape="0">
                  <a:schemeClr val="dk1">
                    <a:alpha val="40000"/>
                  </a:schemeClr>
                </a:outerShdw>
              </a:effectLst>
            </a:endParaRPr>
          </a:p>
        </p:txBody>
      </p:sp>
      <p:sp>
        <p:nvSpPr>
          <p:cNvPr id="23" name="矩形: 圆角 22"/>
          <p:cNvSpPr/>
          <p:nvPr/>
        </p:nvSpPr>
        <p:spPr>
          <a:xfrm>
            <a:off x="4639765" y="5472605"/>
            <a:ext cx="1864142" cy="916947"/>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5" b="1" dirty="0">
                <a:ln w="0"/>
                <a:solidFill>
                  <a:schemeClr val="tx1"/>
                </a:solidFill>
                <a:effectLst>
                  <a:outerShdw blurRad="38100" dist="19050" dir="2700000" algn="tl" rotWithShape="0">
                    <a:schemeClr val="dk1">
                      <a:alpha val="40000"/>
                    </a:schemeClr>
                  </a:outerShdw>
                </a:effectLst>
              </a:rPr>
              <a:t>按概率</a:t>
            </a:r>
            <a:r>
              <a:rPr lang="en-US" altLang="zh-CN" sz="2405" b="1" dirty="0">
                <a:ln w="0"/>
                <a:solidFill>
                  <a:schemeClr val="tx1"/>
                </a:solidFill>
                <a:effectLst>
                  <a:outerShdw blurRad="38100" dist="19050" dir="2700000" algn="tl" rotWithShape="0">
                    <a:schemeClr val="dk1">
                      <a:alpha val="40000"/>
                    </a:schemeClr>
                  </a:outerShdw>
                </a:effectLst>
              </a:rPr>
              <a:t>Pm</a:t>
            </a:r>
            <a:r>
              <a:rPr lang="zh-CN" altLang="en-US" sz="2405" b="1" dirty="0">
                <a:ln w="0"/>
                <a:solidFill>
                  <a:schemeClr val="tx1"/>
                </a:solidFill>
                <a:effectLst>
                  <a:outerShdw blurRad="38100" dist="19050" dir="2700000" algn="tl" rotWithShape="0">
                    <a:schemeClr val="dk1">
                      <a:alpha val="40000"/>
                    </a:schemeClr>
                  </a:outerShdw>
                </a:effectLst>
              </a:rPr>
              <a:t>基因变异</a:t>
            </a:r>
          </a:p>
        </p:txBody>
      </p:sp>
      <p:cxnSp>
        <p:nvCxnSpPr>
          <p:cNvPr id="24" name="直接箭头连接符 23"/>
          <p:cNvCxnSpPr>
            <a:stCxn id="19" idx="3"/>
            <a:endCxn id="20" idx="1"/>
          </p:cNvCxnSpPr>
          <p:nvPr/>
        </p:nvCxnSpPr>
        <p:spPr>
          <a:xfrm flipV="1">
            <a:off x="4321965" y="4671147"/>
            <a:ext cx="317800" cy="11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0" idx="3"/>
            <a:endCxn id="21" idx="1"/>
          </p:cNvCxnSpPr>
          <p:nvPr/>
        </p:nvCxnSpPr>
        <p:spPr>
          <a:xfrm flipV="1">
            <a:off x="6503907" y="4646284"/>
            <a:ext cx="245154" cy="248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1" idx="2"/>
            <a:endCxn id="22" idx="0"/>
          </p:cNvCxnSpPr>
          <p:nvPr/>
        </p:nvCxnSpPr>
        <p:spPr>
          <a:xfrm flipH="1">
            <a:off x="7677948" y="5104758"/>
            <a:ext cx="3184" cy="3678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2" idx="1"/>
            <a:endCxn id="23" idx="3"/>
          </p:cNvCxnSpPr>
          <p:nvPr/>
        </p:nvCxnSpPr>
        <p:spPr>
          <a:xfrm flipH="1">
            <a:off x="6503907" y="5931078"/>
            <a:ext cx="24197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3" idx="0"/>
            <a:endCxn id="20" idx="2"/>
          </p:cNvCxnSpPr>
          <p:nvPr/>
        </p:nvCxnSpPr>
        <p:spPr>
          <a:xfrm flipV="1">
            <a:off x="5571836" y="5129621"/>
            <a:ext cx="0" cy="3429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inVertical)">
                                      <p:cBhvr>
                                        <p:cTn id="50" dur="500"/>
                                        <p:tgtEl>
                                          <p:spTgt spid="20"/>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arn(inVertical)">
                                      <p:cBhvr>
                                        <p:cTn id="53" dur="500"/>
                                        <p:tgtEl>
                                          <p:spTgt spid="21"/>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arn(inVertical)">
                                      <p:cBhvr>
                                        <p:cTn id="56" dur="500"/>
                                        <p:tgtEl>
                                          <p:spTgt spid="2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barn(inVertical)">
                                      <p:cBhvr>
                                        <p:cTn id="59" dur="500"/>
                                        <p:tgtEl>
                                          <p:spTgt spid="23"/>
                                        </p:tgtEl>
                                      </p:cBhvr>
                                    </p:animEffect>
                                  </p:childTnLst>
                                </p:cTn>
                              </p:par>
                              <p:par>
                                <p:cTn id="60" presetID="16" presetClass="entr" presetSubtype="21"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arn(inVertical)">
                                      <p:cBhvr>
                                        <p:cTn id="62" dur="500"/>
                                        <p:tgtEl>
                                          <p:spTgt spid="24"/>
                                        </p:tgtEl>
                                      </p:cBhvr>
                                    </p:animEffect>
                                  </p:childTnLst>
                                </p:cTn>
                              </p:par>
                              <p:par>
                                <p:cTn id="63" presetID="16" presetClass="entr" presetSubtype="21"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barn(inVertical)">
                                      <p:cBhvr>
                                        <p:cTn id="65" dur="500"/>
                                        <p:tgtEl>
                                          <p:spTgt spid="25"/>
                                        </p:tgtEl>
                                      </p:cBhvr>
                                    </p:animEffect>
                                  </p:childTnLst>
                                </p:cTn>
                              </p:par>
                              <p:par>
                                <p:cTn id="66" presetID="16" presetClass="entr" presetSubtype="21"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barn(inVertical)">
                                      <p:cBhvr>
                                        <p:cTn id="68" dur="500"/>
                                        <p:tgtEl>
                                          <p:spTgt spid="26"/>
                                        </p:tgtEl>
                                      </p:cBhvr>
                                    </p:animEffect>
                                  </p:childTnLst>
                                </p:cTn>
                              </p:par>
                              <p:par>
                                <p:cTn id="69" presetID="16" presetClass="entr" presetSubtype="21"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barn(inVertical)">
                                      <p:cBhvr>
                                        <p:cTn id="71" dur="500"/>
                                        <p:tgtEl>
                                          <p:spTgt spid="27"/>
                                        </p:tgtEl>
                                      </p:cBhvr>
                                    </p:animEffect>
                                  </p:childTnLst>
                                </p:cTn>
                              </p:par>
                              <p:par>
                                <p:cTn id="72" presetID="16" presetClass="entr" presetSubtype="21"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barn(inVertical)">
                                      <p:cBhvr>
                                        <p:cTn id="7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ldLvl="0" animBg="1"/>
      <p:bldP spid="11" grpId="0"/>
      <p:bldP spid="12" grpId="0" bldLvl="0" animBg="1"/>
      <p:bldP spid="13" grpId="0"/>
      <p:bldP spid="14" grpId="0" bldLvl="0" animBg="1"/>
      <p:bldP spid="15" grpId="0"/>
      <p:bldP spid="16" grpId="0" bldLvl="0" animBg="1"/>
      <p:bldP spid="17" grpId="0"/>
      <p:bldP spid="18" grpId="0" bldLvl="0" animBg="1"/>
      <p:bldP spid="19" grpId="0" bldLvl="0" animBg="1"/>
      <p:bldP spid="20" grpId="0" bldLvl="0" animBg="1"/>
      <p:bldP spid="21" grpId="0" bldLvl="0" animBg="1"/>
      <p:bldP spid="22" grpId="0" bldLvl="0" animBg="1"/>
      <p:bldP spid="23" grpId="0" bldLvl="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105</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遗传算法的基本原理</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4" y="1060306"/>
            <a:ext cx="8520612" cy="5329245"/>
          </a:xfrm>
          <a:prstGeom prst="rect">
            <a:avLst/>
          </a:prstGeom>
        </p:spPr>
      </p:pic>
      <p:pic>
        <p:nvPicPr>
          <p:cNvPr id="4" name="图片 3">
            <a:extLst>
              <a:ext uri="{FF2B5EF4-FFF2-40B4-BE49-F238E27FC236}">
                <a16:creationId xmlns:a16="http://schemas.microsoft.com/office/drawing/2014/main" id="{317D1519-C31D-86DC-6618-7DF2775282D2}"/>
              </a:ext>
            </a:extLst>
          </p:cNvPr>
          <p:cNvPicPr>
            <a:picLocks noChangeAspect="1"/>
          </p:cNvPicPr>
          <p:nvPr/>
        </p:nvPicPr>
        <p:blipFill>
          <a:blip r:embed="rId4"/>
          <a:stretch>
            <a:fillRect/>
          </a:stretch>
        </p:blipFill>
        <p:spPr>
          <a:xfrm>
            <a:off x="0" y="16031"/>
            <a:ext cx="4466252" cy="692785"/>
          </a:xfrm>
          <a:prstGeom prst="rect">
            <a:avLst/>
          </a:prstGeom>
        </p:spPr>
      </p:pic>
    </p:spTree>
  </p:cSld>
  <p:clrMapOvr>
    <a:masterClrMapping/>
  </p:clrMapOvr>
  <p:transition spd="slow" advTm="18981">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a:solidFill>
                  <a:schemeClr val="bg1"/>
                </a:solidFill>
                <a:latin typeface="微软雅黑" panose="020B0503020204020204" charset="-122"/>
                <a:ea typeface="微软雅黑" panose="020B0503020204020204" charset="-122"/>
                <a:cs typeface="+mn-cs"/>
              </a:rPr>
              <a:t>  分布估计算法</a:t>
            </a:r>
            <a:r>
              <a:rPr lang="zh-CN" altLang="en-US" sz="4410" b="1" dirty="0">
                <a:solidFill>
                  <a:schemeClr val="bg1"/>
                </a:solidFill>
                <a:latin typeface="微软雅黑" panose="020B0503020204020204" charset="-122"/>
                <a:ea typeface="微软雅黑" panose="020B0503020204020204" charset="-122"/>
                <a:cs typeface="+mn-cs"/>
              </a:rPr>
              <a:t>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grpSp>
        <p:nvGrpSpPr>
          <p:cNvPr id="7" name="Group 4"/>
          <p:cNvGrpSpPr/>
          <p:nvPr/>
        </p:nvGrpSpPr>
        <p:grpSpPr bwMode="auto">
          <a:xfrm>
            <a:off x="8505026" y="1550886"/>
            <a:ext cx="2085418" cy="1394524"/>
            <a:chOff x="1303" y="1686"/>
            <a:chExt cx="2573" cy="1669"/>
          </a:xfrm>
        </p:grpSpPr>
        <p:grpSp>
          <p:nvGrpSpPr>
            <p:cNvPr id="10" name="Group 5"/>
            <p:cNvGrpSpPr/>
            <p:nvPr/>
          </p:nvGrpSpPr>
          <p:grpSpPr bwMode="auto">
            <a:xfrm>
              <a:off x="1303" y="2760"/>
              <a:ext cx="2573" cy="595"/>
              <a:chOff x="1303" y="2760"/>
              <a:chExt cx="2573" cy="595"/>
            </a:xfrm>
          </p:grpSpPr>
          <p:sp>
            <p:nvSpPr>
              <p:cNvPr id="78" name="Freeform 6"/>
              <p:cNvSpPr/>
              <p:nvPr/>
            </p:nvSpPr>
            <p:spPr bwMode="auto">
              <a:xfrm>
                <a:off x="1303" y="2760"/>
                <a:ext cx="2573" cy="481"/>
              </a:xfrm>
              <a:custGeom>
                <a:avLst/>
                <a:gdLst>
                  <a:gd name="T0" fmla="*/ 197 w 5145"/>
                  <a:gd name="T1" fmla="*/ 0 h 963"/>
                  <a:gd name="T2" fmla="*/ 644 w 5145"/>
                  <a:gd name="T3" fmla="*/ 0 h 963"/>
                  <a:gd name="T4" fmla="*/ 523 w 5145"/>
                  <a:gd name="T5" fmla="*/ 120 h 963"/>
                  <a:gd name="T6" fmla="*/ 0 w 5145"/>
                  <a:gd name="T7" fmla="*/ 120 h 963"/>
                  <a:gd name="T8" fmla="*/ 197 w 5145"/>
                  <a:gd name="T9" fmla="*/ 0 h 9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5" h="963">
                    <a:moveTo>
                      <a:pt x="1570" y="0"/>
                    </a:moveTo>
                    <a:lnTo>
                      <a:pt x="5145" y="0"/>
                    </a:lnTo>
                    <a:lnTo>
                      <a:pt x="4182" y="963"/>
                    </a:lnTo>
                    <a:lnTo>
                      <a:pt x="0" y="963"/>
                    </a:lnTo>
                    <a:lnTo>
                      <a:pt x="1570" y="0"/>
                    </a:lnTo>
                    <a:close/>
                  </a:path>
                </a:pathLst>
              </a:custGeom>
              <a:solidFill>
                <a:srgbClr val="C06000"/>
              </a:solidFill>
              <a:ln w="7938">
                <a:solidFill>
                  <a:srgbClr val="000000"/>
                </a:solidFill>
                <a:prstDash val="solid"/>
                <a:round/>
              </a:ln>
            </p:spPr>
            <p:txBody>
              <a:bodyPr/>
              <a:lstStyle/>
              <a:p>
                <a:endParaRPr lang="zh-CN" altLang="en-US" sz="1805" b="1"/>
              </a:p>
            </p:txBody>
          </p:sp>
          <p:sp>
            <p:nvSpPr>
              <p:cNvPr id="79" name="Rectangle 7"/>
              <p:cNvSpPr>
                <a:spLocks noChangeArrowheads="1"/>
              </p:cNvSpPr>
              <p:nvPr/>
            </p:nvSpPr>
            <p:spPr bwMode="auto">
              <a:xfrm>
                <a:off x="1305" y="3243"/>
                <a:ext cx="2088" cy="110"/>
              </a:xfrm>
              <a:prstGeom prst="rect">
                <a:avLst/>
              </a:prstGeom>
              <a:solidFill>
                <a:srgbClr val="804000"/>
              </a:solidFill>
              <a:ln w="7938">
                <a:solidFill>
                  <a:srgbClr val="000000"/>
                </a:solidFill>
                <a:miter lim="800000"/>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b="1"/>
              </a:p>
            </p:txBody>
          </p:sp>
          <p:sp>
            <p:nvSpPr>
              <p:cNvPr id="80" name="Freeform 8"/>
              <p:cNvSpPr/>
              <p:nvPr/>
            </p:nvSpPr>
            <p:spPr bwMode="auto">
              <a:xfrm>
                <a:off x="3394" y="2760"/>
                <a:ext cx="482" cy="595"/>
              </a:xfrm>
              <a:custGeom>
                <a:avLst/>
                <a:gdLst>
                  <a:gd name="T0" fmla="*/ 121 w 963"/>
                  <a:gd name="T1" fmla="*/ 0 h 1192"/>
                  <a:gd name="T2" fmla="*/ 0 w 963"/>
                  <a:gd name="T3" fmla="*/ 120 h 1192"/>
                  <a:gd name="T4" fmla="*/ 0 w 963"/>
                  <a:gd name="T5" fmla="*/ 148 h 1192"/>
                  <a:gd name="T6" fmla="*/ 121 w 963"/>
                  <a:gd name="T7" fmla="*/ 27 h 1192"/>
                  <a:gd name="T8" fmla="*/ 121 w 963"/>
                  <a:gd name="T9" fmla="*/ 0 h 1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3" h="1192">
                    <a:moveTo>
                      <a:pt x="963" y="0"/>
                    </a:moveTo>
                    <a:lnTo>
                      <a:pt x="0" y="963"/>
                    </a:lnTo>
                    <a:lnTo>
                      <a:pt x="0" y="1192"/>
                    </a:lnTo>
                    <a:lnTo>
                      <a:pt x="963" y="223"/>
                    </a:lnTo>
                    <a:lnTo>
                      <a:pt x="963" y="0"/>
                    </a:lnTo>
                    <a:close/>
                  </a:path>
                </a:pathLst>
              </a:custGeom>
              <a:solidFill>
                <a:srgbClr val="603000"/>
              </a:solidFill>
              <a:ln w="7938">
                <a:solidFill>
                  <a:srgbClr val="000000"/>
                </a:solidFill>
                <a:prstDash val="solid"/>
                <a:round/>
              </a:ln>
            </p:spPr>
            <p:txBody>
              <a:bodyPr/>
              <a:lstStyle/>
              <a:p>
                <a:endParaRPr lang="zh-CN" altLang="en-US" sz="1805" b="1"/>
              </a:p>
            </p:txBody>
          </p:sp>
        </p:grpSp>
        <p:sp>
          <p:nvSpPr>
            <p:cNvPr id="11" name="Freeform 9"/>
            <p:cNvSpPr/>
            <p:nvPr/>
          </p:nvSpPr>
          <p:spPr bwMode="auto">
            <a:xfrm>
              <a:off x="2239" y="2128"/>
              <a:ext cx="20" cy="48"/>
            </a:xfrm>
            <a:custGeom>
              <a:avLst/>
              <a:gdLst>
                <a:gd name="T0" fmla="*/ 0 w 39"/>
                <a:gd name="T1" fmla="*/ 4 h 95"/>
                <a:gd name="T2" fmla="*/ 2 w 39"/>
                <a:gd name="T3" fmla="*/ 2 h 95"/>
                <a:gd name="T4" fmla="*/ 5 w 39"/>
                <a:gd name="T5" fmla="*/ 0 h 95"/>
                <a:gd name="T6" fmla="*/ 5 w 39"/>
                <a:gd name="T7" fmla="*/ 12 h 95"/>
                <a:gd name="T8" fmla="*/ 4 w 39"/>
                <a:gd name="T9" fmla="*/ 11 h 95"/>
                <a:gd name="T10" fmla="*/ 3 w 39"/>
                <a:gd name="T11" fmla="*/ 9 h 95"/>
                <a:gd name="T12" fmla="*/ 1 w 39"/>
                <a:gd name="T13" fmla="*/ 7 h 95"/>
                <a:gd name="T14" fmla="*/ 0 w 39"/>
                <a:gd name="T15" fmla="*/ 4 h 9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95">
                  <a:moveTo>
                    <a:pt x="0" y="29"/>
                  </a:moveTo>
                  <a:lnTo>
                    <a:pt x="11" y="15"/>
                  </a:lnTo>
                  <a:lnTo>
                    <a:pt x="39" y="0"/>
                  </a:lnTo>
                  <a:lnTo>
                    <a:pt x="38" y="95"/>
                  </a:lnTo>
                  <a:lnTo>
                    <a:pt x="30" y="83"/>
                  </a:lnTo>
                  <a:lnTo>
                    <a:pt x="21" y="70"/>
                  </a:lnTo>
                  <a:lnTo>
                    <a:pt x="8" y="49"/>
                  </a:lnTo>
                  <a:lnTo>
                    <a:pt x="0" y="29"/>
                  </a:lnTo>
                  <a:close/>
                </a:path>
              </a:pathLst>
            </a:custGeom>
            <a:solidFill>
              <a:srgbClr val="E0E0E0"/>
            </a:solidFill>
            <a:ln w="7938">
              <a:solidFill>
                <a:srgbClr val="000000"/>
              </a:solidFill>
              <a:prstDash val="solid"/>
              <a:round/>
            </a:ln>
          </p:spPr>
          <p:txBody>
            <a:bodyPr/>
            <a:lstStyle/>
            <a:p>
              <a:endParaRPr lang="zh-CN" altLang="en-US" sz="1805" b="1"/>
            </a:p>
          </p:txBody>
        </p:sp>
        <p:grpSp>
          <p:nvGrpSpPr>
            <p:cNvPr id="13" name="Group 10"/>
            <p:cNvGrpSpPr/>
            <p:nvPr/>
          </p:nvGrpSpPr>
          <p:grpSpPr bwMode="auto">
            <a:xfrm>
              <a:off x="2801" y="1975"/>
              <a:ext cx="67" cy="57"/>
              <a:chOff x="2801" y="1975"/>
              <a:chExt cx="67" cy="57"/>
            </a:xfrm>
          </p:grpSpPr>
          <p:sp>
            <p:nvSpPr>
              <p:cNvPr id="76" name="Oval 11"/>
              <p:cNvSpPr>
                <a:spLocks noChangeArrowheads="1"/>
              </p:cNvSpPr>
              <p:nvPr/>
            </p:nvSpPr>
            <p:spPr bwMode="auto">
              <a:xfrm>
                <a:off x="2801" y="1975"/>
                <a:ext cx="67" cy="57"/>
              </a:xfrm>
              <a:prstGeom prst="ellipse">
                <a:avLst/>
              </a:prstGeom>
              <a:solidFill>
                <a:srgbClr val="FF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b="1"/>
              </a:p>
            </p:txBody>
          </p:sp>
          <p:sp>
            <p:nvSpPr>
              <p:cNvPr id="77" name="Oval 12"/>
              <p:cNvSpPr>
                <a:spLocks noChangeArrowheads="1"/>
              </p:cNvSpPr>
              <p:nvPr/>
            </p:nvSpPr>
            <p:spPr bwMode="auto">
              <a:xfrm>
                <a:off x="2825" y="1982"/>
                <a:ext cx="34" cy="35"/>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b="1"/>
              </a:p>
            </p:txBody>
          </p:sp>
        </p:grpSp>
        <p:grpSp>
          <p:nvGrpSpPr>
            <p:cNvPr id="15" name="Group 13"/>
            <p:cNvGrpSpPr/>
            <p:nvPr/>
          </p:nvGrpSpPr>
          <p:grpSpPr bwMode="auto">
            <a:xfrm>
              <a:off x="2973" y="1980"/>
              <a:ext cx="67" cy="57"/>
              <a:chOff x="2973" y="1980"/>
              <a:chExt cx="67" cy="57"/>
            </a:xfrm>
          </p:grpSpPr>
          <p:sp>
            <p:nvSpPr>
              <p:cNvPr id="74" name="Oval 14"/>
              <p:cNvSpPr>
                <a:spLocks noChangeArrowheads="1"/>
              </p:cNvSpPr>
              <p:nvPr/>
            </p:nvSpPr>
            <p:spPr bwMode="auto">
              <a:xfrm>
                <a:off x="2973" y="1980"/>
                <a:ext cx="67" cy="57"/>
              </a:xfrm>
              <a:prstGeom prst="ellipse">
                <a:avLst/>
              </a:prstGeom>
              <a:solidFill>
                <a:srgbClr val="FF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b="1"/>
              </a:p>
            </p:txBody>
          </p:sp>
          <p:sp>
            <p:nvSpPr>
              <p:cNvPr id="75" name="Oval 15"/>
              <p:cNvSpPr>
                <a:spLocks noChangeArrowheads="1"/>
              </p:cNvSpPr>
              <p:nvPr/>
            </p:nvSpPr>
            <p:spPr bwMode="auto">
              <a:xfrm>
                <a:off x="2996" y="1987"/>
                <a:ext cx="35" cy="36"/>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b="1"/>
              </a:p>
            </p:txBody>
          </p:sp>
        </p:grpSp>
        <p:grpSp>
          <p:nvGrpSpPr>
            <p:cNvPr id="16" name="Group 16"/>
            <p:cNvGrpSpPr/>
            <p:nvPr/>
          </p:nvGrpSpPr>
          <p:grpSpPr bwMode="auto">
            <a:xfrm>
              <a:off x="2169" y="1686"/>
              <a:ext cx="1380" cy="1387"/>
              <a:chOff x="2169" y="1686"/>
              <a:chExt cx="1380" cy="1387"/>
            </a:xfrm>
          </p:grpSpPr>
          <p:grpSp>
            <p:nvGrpSpPr>
              <p:cNvPr id="54" name="Group 17"/>
              <p:cNvGrpSpPr/>
              <p:nvPr/>
            </p:nvGrpSpPr>
            <p:grpSpPr bwMode="auto">
              <a:xfrm>
                <a:off x="2169" y="1686"/>
                <a:ext cx="1236" cy="1387"/>
                <a:chOff x="2169" y="1686"/>
                <a:chExt cx="1236" cy="1387"/>
              </a:xfrm>
            </p:grpSpPr>
            <p:sp>
              <p:nvSpPr>
                <p:cNvPr id="57" name="Freeform 18"/>
                <p:cNvSpPr/>
                <p:nvPr/>
              </p:nvSpPr>
              <p:spPr bwMode="auto">
                <a:xfrm>
                  <a:off x="3081" y="1941"/>
                  <a:ext cx="64" cy="155"/>
                </a:xfrm>
                <a:custGeom>
                  <a:avLst/>
                  <a:gdLst>
                    <a:gd name="T0" fmla="*/ 8 w 128"/>
                    <a:gd name="T1" fmla="*/ 2 h 311"/>
                    <a:gd name="T2" fmla="*/ 12 w 128"/>
                    <a:gd name="T3" fmla="*/ 0 h 311"/>
                    <a:gd name="T4" fmla="*/ 14 w 128"/>
                    <a:gd name="T5" fmla="*/ 2 h 311"/>
                    <a:gd name="T6" fmla="*/ 16 w 128"/>
                    <a:gd name="T7" fmla="*/ 7 h 311"/>
                    <a:gd name="T8" fmla="*/ 16 w 128"/>
                    <a:gd name="T9" fmla="*/ 15 h 311"/>
                    <a:gd name="T10" fmla="*/ 16 w 128"/>
                    <a:gd name="T11" fmla="*/ 24 h 311"/>
                    <a:gd name="T12" fmla="*/ 13 w 128"/>
                    <a:gd name="T13" fmla="*/ 32 h 311"/>
                    <a:gd name="T14" fmla="*/ 10 w 128"/>
                    <a:gd name="T15" fmla="*/ 38 h 311"/>
                    <a:gd name="T16" fmla="*/ 5 w 128"/>
                    <a:gd name="T17" fmla="*/ 38 h 311"/>
                    <a:gd name="T18" fmla="*/ 0 w 128"/>
                    <a:gd name="T19" fmla="*/ 27 h 311"/>
                    <a:gd name="T20" fmla="*/ 8 w 128"/>
                    <a:gd name="T21" fmla="*/ 2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8" h="311">
                      <a:moveTo>
                        <a:pt x="58" y="18"/>
                      </a:moveTo>
                      <a:lnTo>
                        <a:pt x="93" y="0"/>
                      </a:lnTo>
                      <a:lnTo>
                        <a:pt x="110" y="18"/>
                      </a:lnTo>
                      <a:lnTo>
                        <a:pt x="122" y="63"/>
                      </a:lnTo>
                      <a:lnTo>
                        <a:pt x="128" y="126"/>
                      </a:lnTo>
                      <a:lnTo>
                        <a:pt x="122" y="195"/>
                      </a:lnTo>
                      <a:lnTo>
                        <a:pt x="104" y="259"/>
                      </a:lnTo>
                      <a:lnTo>
                        <a:pt x="75" y="305"/>
                      </a:lnTo>
                      <a:lnTo>
                        <a:pt x="35" y="311"/>
                      </a:lnTo>
                      <a:lnTo>
                        <a:pt x="0" y="218"/>
                      </a:lnTo>
                      <a:lnTo>
                        <a:pt x="58" y="18"/>
                      </a:lnTo>
                      <a:close/>
                    </a:path>
                  </a:pathLst>
                </a:custGeom>
                <a:solidFill>
                  <a:srgbClr val="FFE0C0"/>
                </a:solidFill>
                <a:ln w="7938">
                  <a:solidFill>
                    <a:srgbClr val="000000"/>
                  </a:solidFill>
                  <a:prstDash val="solid"/>
                  <a:round/>
                </a:ln>
              </p:spPr>
              <p:txBody>
                <a:bodyPr/>
                <a:lstStyle/>
                <a:p>
                  <a:endParaRPr lang="zh-CN" altLang="en-US" sz="1805" b="1"/>
                </a:p>
              </p:txBody>
            </p:sp>
            <p:sp>
              <p:nvSpPr>
                <p:cNvPr id="58" name="Freeform 19"/>
                <p:cNvSpPr/>
                <p:nvPr/>
              </p:nvSpPr>
              <p:spPr bwMode="auto">
                <a:xfrm>
                  <a:off x="2667" y="1945"/>
                  <a:ext cx="63" cy="155"/>
                </a:xfrm>
                <a:custGeom>
                  <a:avLst/>
                  <a:gdLst>
                    <a:gd name="T0" fmla="*/ 9 w 126"/>
                    <a:gd name="T1" fmla="*/ 2 h 311"/>
                    <a:gd name="T2" fmla="*/ 5 w 126"/>
                    <a:gd name="T3" fmla="*/ 0 h 311"/>
                    <a:gd name="T4" fmla="*/ 3 w 126"/>
                    <a:gd name="T5" fmla="*/ 2 h 311"/>
                    <a:gd name="T6" fmla="*/ 1 w 126"/>
                    <a:gd name="T7" fmla="*/ 7 h 311"/>
                    <a:gd name="T8" fmla="*/ 0 w 126"/>
                    <a:gd name="T9" fmla="*/ 15 h 311"/>
                    <a:gd name="T10" fmla="*/ 1 w 126"/>
                    <a:gd name="T11" fmla="*/ 24 h 311"/>
                    <a:gd name="T12" fmla="*/ 3 w 126"/>
                    <a:gd name="T13" fmla="*/ 32 h 311"/>
                    <a:gd name="T14" fmla="*/ 7 w 126"/>
                    <a:gd name="T15" fmla="*/ 38 h 311"/>
                    <a:gd name="T16" fmla="*/ 12 w 126"/>
                    <a:gd name="T17" fmla="*/ 38 h 311"/>
                    <a:gd name="T18" fmla="*/ 16 w 126"/>
                    <a:gd name="T19" fmla="*/ 27 h 311"/>
                    <a:gd name="T20" fmla="*/ 9 w 126"/>
                    <a:gd name="T21" fmla="*/ 2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311">
                      <a:moveTo>
                        <a:pt x="69" y="16"/>
                      </a:moveTo>
                      <a:lnTo>
                        <a:pt x="33" y="0"/>
                      </a:lnTo>
                      <a:lnTo>
                        <a:pt x="17" y="16"/>
                      </a:lnTo>
                      <a:lnTo>
                        <a:pt x="5" y="62"/>
                      </a:lnTo>
                      <a:lnTo>
                        <a:pt x="0" y="126"/>
                      </a:lnTo>
                      <a:lnTo>
                        <a:pt x="5" y="195"/>
                      </a:lnTo>
                      <a:lnTo>
                        <a:pt x="23" y="259"/>
                      </a:lnTo>
                      <a:lnTo>
                        <a:pt x="51" y="305"/>
                      </a:lnTo>
                      <a:lnTo>
                        <a:pt x="91" y="311"/>
                      </a:lnTo>
                      <a:lnTo>
                        <a:pt x="126" y="218"/>
                      </a:lnTo>
                      <a:lnTo>
                        <a:pt x="69" y="16"/>
                      </a:lnTo>
                      <a:close/>
                    </a:path>
                  </a:pathLst>
                </a:custGeom>
                <a:solidFill>
                  <a:srgbClr val="FFE0C0"/>
                </a:solidFill>
                <a:ln w="7938">
                  <a:solidFill>
                    <a:srgbClr val="000000"/>
                  </a:solidFill>
                  <a:prstDash val="solid"/>
                  <a:round/>
                </a:ln>
              </p:spPr>
              <p:txBody>
                <a:bodyPr/>
                <a:lstStyle/>
                <a:p>
                  <a:endParaRPr lang="zh-CN" altLang="en-US" sz="1805" b="1"/>
                </a:p>
              </p:txBody>
            </p:sp>
            <p:grpSp>
              <p:nvGrpSpPr>
                <p:cNvPr id="59" name="Group 20"/>
                <p:cNvGrpSpPr/>
                <p:nvPr/>
              </p:nvGrpSpPr>
              <p:grpSpPr bwMode="auto">
                <a:xfrm>
                  <a:off x="2169" y="2067"/>
                  <a:ext cx="1236" cy="1006"/>
                  <a:chOff x="2169" y="2067"/>
                  <a:chExt cx="1236" cy="1006"/>
                </a:xfrm>
              </p:grpSpPr>
              <p:sp>
                <p:nvSpPr>
                  <p:cNvPr id="70" name="Freeform 21"/>
                  <p:cNvSpPr/>
                  <p:nvPr/>
                </p:nvSpPr>
                <p:spPr bwMode="auto">
                  <a:xfrm>
                    <a:off x="2169" y="2107"/>
                    <a:ext cx="1236" cy="655"/>
                  </a:xfrm>
                  <a:custGeom>
                    <a:avLst/>
                    <a:gdLst>
                      <a:gd name="T0" fmla="*/ 70 w 2472"/>
                      <a:gd name="T1" fmla="*/ 164 h 1310"/>
                      <a:gd name="T2" fmla="*/ 70 w 2472"/>
                      <a:gd name="T3" fmla="*/ 158 h 1310"/>
                      <a:gd name="T4" fmla="*/ 70 w 2472"/>
                      <a:gd name="T5" fmla="*/ 148 h 1310"/>
                      <a:gd name="T6" fmla="*/ 71 w 2472"/>
                      <a:gd name="T7" fmla="*/ 137 h 1310"/>
                      <a:gd name="T8" fmla="*/ 64 w 2472"/>
                      <a:gd name="T9" fmla="*/ 141 h 1310"/>
                      <a:gd name="T10" fmla="*/ 58 w 2472"/>
                      <a:gd name="T11" fmla="*/ 145 h 1310"/>
                      <a:gd name="T12" fmla="*/ 45 w 2472"/>
                      <a:gd name="T13" fmla="*/ 150 h 1310"/>
                      <a:gd name="T14" fmla="*/ 34 w 2472"/>
                      <a:gd name="T15" fmla="*/ 151 h 1310"/>
                      <a:gd name="T16" fmla="*/ 26 w 2472"/>
                      <a:gd name="T17" fmla="*/ 151 h 1310"/>
                      <a:gd name="T18" fmla="*/ 21 w 2472"/>
                      <a:gd name="T19" fmla="*/ 148 h 1310"/>
                      <a:gd name="T20" fmla="*/ 15 w 2472"/>
                      <a:gd name="T21" fmla="*/ 141 h 1310"/>
                      <a:gd name="T22" fmla="*/ 9 w 2472"/>
                      <a:gd name="T23" fmla="*/ 129 h 1310"/>
                      <a:gd name="T24" fmla="*/ 5 w 2472"/>
                      <a:gd name="T25" fmla="*/ 120 h 1310"/>
                      <a:gd name="T26" fmla="*/ 3 w 2472"/>
                      <a:gd name="T27" fmla="*/ 112 h 1310"/>
                      <a:gd name="T28" fmla="*/ 2 w 2472"/>
                      <a:gd name="T29" fmla="*/ 104 h 1310"/>
                      <a:gd name="T30" fmla="*/ 1 w 2472"/>
                      <a:gd name="T31" fmla="*/ 97 h 1310"/>
                      <a:gd name="T32" fmla="*/ 0 w 2472"/>
                      <a:gd name="T33" fmla="*/ 89 h 1310"/>
                      <a:gd name="T34" fmla="*/ 0 w 2472"/>
                      <a:gd name="T35" fmla="*/ 78 h 1310"/>
                      <a:gd name="T36" fmla="*/ 1 w 2472"/>
                      <a:gd name="T37" fmla="*/ 69 h 1310"/>
                      <a:gd name="T38" fmla="*/ 2 w 2472"/>
                      <a:gd name="T39" fmla="*/ 60 h 1310"/>
                      <a:gd name="T40" fmla="*/ 4 w 2472"/>
                      <a:gd name="T41" fmla="*/ 51 h 1310"/>
                      <a:gd name="T42" fmla="*/ 5 w 2472"/>
                      <a:gd name="T43" fmla="*/ 42 h 1310"/>
                      <a:gd name="T44" fmla="*/ 8 w 2472"/>
                      <a:gd name="T45" fmla="*/ 34 h 1310"/>
                      <a:gd name="T46" fmla="*/ 11 w 2472"/>
                      <a:gd name="T47" fmla="*/ 23 h 1310"/>
                      <a:gd name="T48" fmla="*/ 14 w 2472"/>
                      <a:gd name="T49" fmla="*/ 17 h 1310"/>
                      <a:gd name="T50" fmla="*/ 18 w 2472"/>
                      <a:gd name="T51" fmla="*/ 10 h 1310"/>
                      <a:gd name="T52" fmla="*/ 21 w 2472"/>
                      <a:gd name="T53" fmla="*/ 15 h 1310"/>
                      <a:gd name="T54" fmla="*/ 24 w 2472"/>
                      <a:gd name="T55" fmla="*/ 19 h 1310"/>
                      <a:gd name="T56" fmla="*/ 30 w 2472"/>
                      <a:gd name="T57" fmla="*/ 26 h 1310"/>
                      <a:gd name="T58" fmla="*/ 34 w 2472"/>
                      <a:gd name="T59" fmla="*/ 29 h 1310"/>
                      <a:gd name="T60" fmla="*/ 40 w 2472"/>
                      <a:gd name="T61" fmla="*/ 30 h 1310"/>
                      <a:gd name="T62" fmla="*/ 50 w 2472"/>
                      <a:gd name="T63" fmla="*/ 28 h 1310"/>
                      <a:gd name="T64" fmla="*/ 60 w 2472"/>
                      <a:gd name="T65" fmla="*/ 22 h 1310"/>
                      <a:gd name="T66" fmla="*/ 61 w 2472"/>
                      <a:gd name="T67" fmla="*/ 35 h 1310"/>
                      <a:gd name="T68" fmla="*/ 65 w 2472"/>
                      <a:gd name="T69" fmla="*/ 64 h 1310"/>
                      <a:gd name="T70" fmla="*/ 64 w 2472"/>
                      <a:gd name="T71" fmla="*/ 78 h 1310"/>
                      <a:gd name="T72" fmla="*/ 74 w 2472"/>
                      <a:gd name="T73" fmla="*/ 58 h 1310"/>
                      <a:gd name="T74" fmla="*/ 83 w 2472"/>
                      <a:gd name="T75" fmla="*/ 44 h 1310"/>
                      <a:gd name="T76" fmla="*/ 91 w 2472"/>
                      <a:gd name="T77" fmla="*/ 34 h 1310"/>
                      <a:gd name="T78" fmla="*/ 103 w 2472"/>
                      <a:gd name="T79" fmla="*/ 22 h 1310"/>
                      <a:gd name="T80" fmla="*/ 113 w 2472"/>
                      <a:gd name="T81" fmla="*/ 13 h 1310"/>
                      <a:gd name="T82" fmla="*/ 133 w 2472"/>
                      <a:gd name="T83" fmla="*/ 5 h 1310"/>
                      <a:gd name="T84" fmla="*/ 156 w 2472"/>
                      <a:gd name="T85" fmla="*/ 0 h 1310"/>
                      <a:gd name="T86" fmla="*/ 183 w 2472"/>
                      <a:gd name="T87" fmla="*/ 0 h 1310"/>
                      <a:gd name="T88" fmla="*/ 229 w 2472"/>
                      <a:gd name="T89" fmla="*/ 8 h 1310"/>
                      <a:gd name="T90" fmla="*/ 259 w 2472"/>
                      <a:gd name="T91" fmla="*/ 21 h 1310"/>
                      <a:gd name="T92" fmla="*/ 278 w 2472"/>
                      <a:gd name="T93" fmla="*/ 36 h 1310"/>
                      <a:gd name="T94" fmla="*/ 291 w 2472"/>
                      <a:gd name="T95" fmla="*/ 55 h 1310"/>
                      <a:gd name="T96" fmla="*/ 302 w 2472"/>
                      <a:gd name="T97" fmla="*/ 74 h 1310"/>
                      <a:gd name="T98" fmla="*/ 308 w 2472"/>
                      <a:gd name="T99" fmla="*/ 93 h 1310"/>
                      <a:gd name="T100" fmla="*/ 309 w 2472"/>
                      <a:gd name="T101" fmla="*/ 133 h 1310"/>
                      <a:gd name="T102" fmla="*/ 308 w 2472"/>
                      <a:gd name="T103" fmla="*/ 164 h 1310"/>
                      <a:gd name="T104" fmla="*/ 70 w 2472"/>
                      <a:gd name="T105" fmla="*/ 164 h 13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72" h="1310">
                        <a:moveTo>
                          <a:pt x="555" y="1310"/>
                        </a:moveTo>
                        <a:lnTo>
                          <a:pt x="553" y="1263"/>
                        </a:lnTo>
                        <a:lnTo>
                          <a:pt x="555" y="1180"/>
                        </a:lnTo>
                        <a:lnTo>
                          <a:pt x="565" y="1093"/>
                        </a:lnTo>
                        <a:lnTo>
                          <a:pt x="510" y="1128"/>
                        </a:lnTo>
                        <a:lnTo>
                          <a:pt x="461" y="1159"/>
                        </a:lnTo>
                        <a:lnTo>
                          <a:pt x="359" y="1194"/>
                        </a:lnTo>
                        <a:lnTo>
                          <a:pt x="267" y="1206"/>
                        </a:lnTo>
                        <a:lnTo>
                          <a:pt x="206" y="1203"/>
                        </a:lnTo>
                        <a:lnTo>
                          <a:pt x="164" y="1183"/>
                        </a:lnTo>
                        <a:lnTo>
                          <a:pt x="117" y="1124"/>
                        </a:lnTo>
                        <a:lnTo>
                          <a:pt x="65" y="1032"/>
                        </a:lnTo>
                        <a:lnTo>
                          <a:pt x="39" y="955"/>
                        </a:lnTo>
                        <a:lnTo>
                          <a:pt x="24" y="890"/>
                        </a:lnTo>
                        <a:lnTo>
                          <a:pt x="11" y="828"/>
                        </a:lnTo>
                        <a:lnTo>
                          <a:pt x="5" y="773"/>
                        </a:lnTo>
                        <a:lnTo>
                          <a:pt x="0" y="705"/>
                        </a:lnTo>
                        <a:lnTo>
                          <a:pt x="0" y="622"/>
                        </a:lnTo>
                        <a:lnTo>
                          <a:pt x="2" y="546"/>
                        </a:lnTo>
                        <a:lnTo>
                          <a:pt x="14" y="475"/>
                        </a:lnTo>
                        <a:lnTo>
                          <a:pt x="25" y="403"/>
                        </a:lnTo>
                        <a:lnTo>
                          <a:pt x="39" y="336"/>
                        </a:lnTo>
                        <a:lnTo>
                          <a:pt x="57" y="271"/>
                        </a:lnTo>
                        <a:lnTo>
                          <a:pt x="82" y="183"/>
                        </a:lnTo>
                        <a:lnTo>
                          <a:pt x="112" y="133"/>
                        </a:lnTo>
                        <a:lnTo>
                          <a:pt x="142" y="79"/>
                        </a:lnTo>
                        <a:lnTo>
                          <a:pt x="164" y="114"/>
                        </a:lnTo>
                        <a:lnTo>
                          <a:pt x="189" y="152"/>
                        </a:lnTo>
                        <a:lnTo>
                          <a:pt x="234" y="202"/>
                        </a:lnTo>
                        <a:lnTo>
                          <a:pt x="272" y="225"/>
                        </a:lnTo>
                        <a:lnTo>
                          <a:pt x="315" y="237"/>
                        </a:lnTo>
                        <a:lnTo>
                          <a:pt x="393" y="218"/>
                        </a:lnTo>
                        <a:lnTo>
                          <a:pt x="478" y="176"/>
                        </a:lnTo>
                        <a:lnTo>
                          <a:pt x="484" y="275"/>
                        </a:lnTo>
                        <a:lnTo>
                          <a:pt x="518" y="505"/>
                        </a:lnTo>
                        <a:lnTo>
                          <a:pt x="507" y="621"/>
                        </a:lnTo>
                        <a:lnTo>
                          <a:pt x="588" y="460"/>
                        </a:lnTo>
                        <a:lnTo>
                          <a:pt x="657" y="345"/>
                        </a:lnTo>
                        <a:lnTo>
                          <a:pt x="726" y="265"/>
                        </a:lnTo>
                        <a:lnTo>
                          <a:pt x="818" y="173"/>
                        </a:lnTo>
                        <a:lnTo>
                          <a:pt x="899" y="102"/>
                        </a:lnTo>
                        <a:lnTo>
                          <a:pt x="1060" y="34"/>
                        </a:lnTo>
                        <a:lnTo>
                          <a:pt x="1244" y="0"/>
                        </a:lnTo>
                        <a:lnTo>
                          <a:pt x="1461" y="0"/>
                        </a:lnTo>
                        <a:lnTo>
                          <a:pt x="1830" y="57"/>
                        </a:lnTo>
                        <a:lnTo>
                          <a:pt x="2071" y="161"/>
                        </a:lnTo>
                        <a:lnTo>
                          <a:pt x="2219" y="287"/>
                        </a:lnTo>
                        <a:lnTo>
                          <a:pt x="2323" y="439"/>
                        </a:lnTo>
                        <a:lnTo>
                          <a:pt x="2415" y="587"/>
                        </a:lnTo>
                        <a:lnTo>
                          <a:pt x="2461" y="737"/>
                        </a:lnTo>
                        <a:lnTo>
                          <a:pt x="2472" y="1059"/>
                        </a:lnTo>
                        <a:lnTo>
                          <a:pt x="2461" y="1310"/>
                        </a:lnTo>
                        <a:lnTo>
                          <a:pt x="555" y="1310"/>
                        </a:lnTo>
                        <a:close/>
                      </a:path>
                    </a:pathLst>
                  </a:custGeom>
                  <a:solidFill>
                    <a:srgbClr val="C0C0FF"/>
                  </a:solidFill>
                  <a:ln w="7938">
                    <a:solidFill>
                      <a:srgbClr val="000000"/>
                    </a:solidFill>
                    <a:prstDash val="solid"/>
                    <a:round/>
                  </a:ln>
                </p:spPr>
                <p:txBody>
                  <a:bodyPr/>
                  <a:lstStyle/>
                  <a:p>
                    <a:endParaRPr lang="zh-CN" altLang="en-US" sz="1805" b="1"/>
                  </a:p>
                </p:txBody>
              </p:sp>
              <p:grpSp>
                <p:nvGrpSpPr>
                  <p:cNvPr id="71" name="Group 22"/>
                  <p:cNvGrpSpPr/>
                  <p:nvPr/>
                </p:nvGrpSpPr>
                <p:grpSpPr bwMode="auto">
                  <a:xfrm>
                    <a:off x="2681" y="2067"/>
                    <a:ext cx="449" cy="1006"/>
                    <a:chOff x="2681" y="2067"/>
                    <a:chExt cx="449" cy="1006"/>
                  </a:xfrm>
                </p:grpSpPr>
                <p:sp>
                  <p:nvSpPr>
                    <p:cNvPr id="72" name="Freeform 23"/>
                    <p:cNvSpPr/>
                    <p:nvPr/>
                  </p:nvSpPr>
                  <p:spPr bwMode="auto">
                    <a:xfrm>
                      <a:off x="2681" y="2067"/>
                      <a:ext cx="449" cy="404"/>
                    </a:xfrm>
                    <a:custGeom>
                      <a:avLst/>
                      <a:gdLst>
                        <a:gd name="T0" fmla="*/ 3 w 896"/>
                        <a:gd name="T1" fmla="*/ 21 h 808"/>
                        <a:gd name="T2" fmla="*/ 0 w 896"/>
                        <a:gd name="T3" fmla="*/ 38 h 808"/>
                        <a:gd name="T4" fmla="*/ 5 w 896"/>
                        <a:gd name="T5" fmla="*/ 57 h 808"/>
                        <a:gd name="T6" fmla="*/ 6 w 896"/>
                        <a:gd name="T7" fmla="*/ 68 h 808"/>
                        <a:gd name="T8" fmla="*/ 7 w 896"/>
                        <a:gd name="T9" fmla="*/ 73 h 808"/>
                        <a:gd name="T10" fmla="*/ 9 w 896"/>
                        <a:gd name="T11" fmla="*/ 79 h 808"/>
                        <a:gd name="T12" fmla="*/ 12 w 896"/>
                        <a:gd name="T13" fmla="*/ 85 h 808"/>
                        <a:gd name="T14" fmla="*/ 17 w 896"/>
                        <a:gd name="T15" fmla="*/ 92 h 808"/>
                        <a:gd name="T16" fmla="*/ 21 w 896"/>
                        <a:gd name="T17" fmla="*/ 97 h 808"/>
                        <a:gd name="T18" fmla="*/ 26 w 896"/>
                        <a:gd name="T19" fmla="*/ 101 h 808"/>
                        <a:gd name="T20" fmla="*/ 49 w 896"/>
                        <a:gd name="T21" fmla="*/ 74 h 808"/>
                        <a:gd name="T22" fmla="*/ 75 w 896"/>
                        <a:gd name="T23" fmla="*/ 101 h 808"/>
                        <a:gd name="T24" fmla="*/ 81 w 896"/>
                        <a:gd name="T25" fmla="*/ 96 h 808"/>
                        <a:gd name="T26" fmla="*/ 86 w 896"/>
                        <a:gd name="T27" fmla="*/ 90 h 808"/>
                        <a:gd name="T28" fmla="*/ 90 w 896"/>
                        <a:gd name="T29" fmla="*/ 82 h 808"/>
                        <a:gd name="T30" fmla="*/ 95 w 896"/>
                        <a:gd name="T31" fmla="*/ 74 h 808"/>
                        <a:gd name="T32" fmla="*/ 104 w 896"/>
                        <a:gd name="T33" fmla="*/ 57 h 808"/>
                        <a:gd name="T34" fmla="*/ 110 w 896"/>
                        <a:gd name="T35" fmla="*/ 31 h 808"/>
                        <a:gd name="T36" fmla="*/ 113 w 896"/>
                        <a:gd name="T37" fmla="*/ 18 h 808"/>
                        <a:gd name="T38" fmla="*/ 94 w 896"/>
                        <a:gd name="T39" fmla="*/ 6 h 808"/>
                        <a:gd name="T40" fmla="*/ 74 w 896"/>
                        <a:gd name="T41" fmla="*/ 0 h 808"/>
                        <a:gd name="T42" fmla="*/ 42 w 896"/>
                        <a:gd name="T43" fmla="*/ 2 h 808"/>
                        <a:gd name="T44" fmla="*/ 19 w 896"/>
                        <a:gd name="T45" fmla="*/ 8 h 808"/>
                        <a:gd name="T46" fmla="*/ 3 w 896"/>
                        <a:gd name="T47" fmla="*/ 21 h 8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96" h="808">
                          <a:moveTo>
                            <a:pt x="23" y="161"/>
                          </a:moveTo>
                          <a:lnTo>
                            <a:pt x="0" y="299"/>
                          </a:lnTo>
                          <a:lnTo>
                            <a:pt x="35" y="449"/>
                          </a:lnTo>
                          <a:lnTo>
                            <a:pt x="46" y="541"/>
                          </a:lnTo>
                          <a:lnTo>
                            <a:pt x="52" y="578"/>
                          </a:lnTo>
                          <a:lnTo>
                            <a:pt x="72" y="631"/>
                          </a:lnTo>
                          <a:lnTo>
                            <a:pt x="90" y="677"/>
                          </a:lnTo>
                          <a:lnTo>
                            <a:pt x="133" y="731"/>
                          </a:lnTo>
                          <a:lnTo>
                            <a:pt x="163" y="769"/>
                          </a:lnTo>
                          <a:lnTo>
                            <a:pt x="207" y="805"/>
                          </a:lnTo>
                          <a:lnTo>
                            <a:pt x="391" y="587"/>
                          </a:lnTo>
                          <a:lnTo>
                            <a:pt x="595" y="808"/>
                          </a:lnTo>
                          <a:lnTo>
                            <a:pt x="641" y="765"/>
                          </a:lnTo>
                          <a:lnTo>
                            <a:pt x="680" y="716"/>
                          </a:lnTo>
                          <a:lnTo>
                            <a:pt x="714" y="654"/>
                          </a:lnTo>
                          <a:lnTo>
                            <a:pt x="759" y="587"/>
                          </a:lnTo>
                          <a:lnTo>
                            <a:pt x="827" y="449"/>
                          </a:lnTo>
                          <a:lnTo>
                            <a:pt x="873" y="242"/>
                          </a:lnTo>
                          <a:lnTo>
                            <a:pt x="896" y="138"/>
                          </a:lnTo>
                          <a:lnTo>
                            <a:pt x="747" y="47"/>
                          </a:lnTo>
                          <a:lnTo>
                            <a:pt x="586" y="0"/>
                          </a:lnTo>
                          <a:lnTo>
                            <a:pt x="332" y="13"/>
                          </a:lnTo>
                          <a:lnTo>
                            <a:pt x="149" y="59"/>
                          </a:lnTo>
                          <a:lnTo>
                            <a:pt x="23" y="161"/>
                          </a:lnTo>
                          <a:close/>
                        </a:path>
                      </a:pathLst>
                    </a:custGeom>
                    <a:solidFill>
                      <a:srgbClr val="FFFFFF"/>
                    </a:solidFill>
                    <a:ln w="7938">
                      <a:solidFill>
                        <a:srgbClr val="000000"/>
                      </a:solidFill>
                      <a:prstDash val="solid"/>
                      <a:round/>
                    </a:ln>
                  </p:spPr>
                  <p:txBody>
                    <a:bodyPr/>
                    <a:lstStyle/>
                    <a:p>
                      <a:endParaRPr lang="zh-CN" altLang="en-US" sz="1805" b="1"/>
                    </a:p>
                  </p:txBody>
                </p:sp>
                <p:sp>
                  <p:nvSpPr>
                    <p:cNvPr id="73" name="Freeform 24"/>
                    <p:cNvSpPr/>
                    <p:nvPr/>
                  </p:nvSpPr>
                  <p:spPr bwMode="auto">
                    <a:xfrm>
                      <a:off x="2750" y="2360"/>
                      <a:ext cx="276" cy="713"/>
                    </a:xfrm>
                    <a:custGeom>
                      <a:avLst/>
                      <a:gdLst>
                        <a:gd name="T0" fmla="*/ 31 w 553"/>
                        <a:gd name="T1" fmla="*/ 0 h 1424"/>
                        <a:gd name="T2" fmla="*/ 15 w 553"/>
                        <a:gd name="T3" fmla="*/ 20 h 1424"/>
                        <a:gd name="T4" fmla="*/ 21 w 553"/>
                        <a:gd name="T5" fmla="*/ 36 h 1424"/>
                        <a:gd name="T6" fmla="*/ 10 w 553"/>
                        <a:gd name="T7" fmla="*/ 58 h 1424"/>
                        <a:gd name="T8" fmla="*/ 3 w 553"/>
                        <a:gd name="T9" fmla="*/ 88 h 1424"/>
                        <a:gd name="T10" fmla="*/ 0 w 553"/>
                        <a:gd name="T11" fmla="*/ 108 h 1424"/>
                        <a:gd name="T12" fmla="*/ 3 w 553"/>
                        <a:gd name="T13" fmla="*/ 127 h 1424"/>
                        <a:gd name="T14" fmla="*/ 8 w 553"/>
                        <a:gd name="T15" fmla="*/ 150 h 1424"/>
                        <a:gd name="T16" fmla="*/ 36 w 553"/>
                        <a:gd name="T17" fmla="*/ 179 h 1424"/>
                        <a:gd name="T18" fmla="*/ 63 w 553"/>
                        <a:gd name="T19" fmla="*/ 144 h 1424"/>
                        <a:gd name="T20" fmla="*/ 69 w 553"/>
                        <a:gd name="T21" fmla="*/ 112 h 1424"/>
                        <a:gd name="T22" fmla="*/ 64 w 553"/>
                        <a:gd name="T23" fmla="*/ 82 h 1424"/>
                        <a:gd name="T24" fmla="*/ 57 w 553"/>
                        <a:gd name="T25" fmla="*/ 56 h 1424"/>
                        <a:gd name="T26" fmla="*/ 46 w 553"/>
                        <a:gd name="T27" fmla="*/ 35 h 1424"/>
                        <a:gd name="T28" fmla="*/ 54 w 553"/>
                        <a:gd name="T29" fmla="*/ 25 h 1424"/>
                        <a:gd name="T30" fmla="*/ 31 w 553"/>
                        <a:gd name="T31" fmla="*/ 0 h 14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53" h="1424">
                          <a:moveTo>
                            <a:pt x="254" y="0"/>
                          </a:moveTo>
                          <a:lnTo>
                            <a:pt x="121" y="160"/>
                          </a:lnTo>
                          <a:lnTo>
                            <a:pt x="173" y="287"/>
                          </a:lnTo>
                          <a:lnTo>
                            <a:pt x="82" y="460"/>
                          </a:lnTo>
                          <a:lnTo>
                            <a:pt x="25" y="700"/>
                          </a:lnTo>
                          <a:lnTo>
                            <a:pt x="0" y="861"/>
                          </a:lnTo>
                          <a:lnTo>
                            <a:pt x="25" y="1011"/>
                          </a:lnTo>
                          <a:lnTo>
                            <a:pt x="70" y="1194"/>
                          </a:lnTo>
                          <a:lnTo>
                            <a:pt x="288" y="1424"/>
                          </a:lnTo>
                          <a:lnTo>
                            <a:pt x="506" y="1149"/>
                          </a:lnTo>
                          <a:lnTo>
                            <a:pt x="553" y="895"/>
                          </a:lnTo>
                          <a:lnTo>
                            <a:pt x="518" y="654"/>
                          </a:lnTo>
                          <a:lnTo>
                            <a:pt x="460" y="448"/>
                          </a:lnTo>
                          <a:lnTo>
                            <a:pt x="368" y="275"/>
                          </a:lnTo>
                          <a:lnTo>
                            <a:pt x="437" y="195"/>
                          </a:lnTo>
                          <a:lnTo>
                            <a:pt x="254" y="0"/>
                          </a:lnTo>
                          <a:close/>
                        </a:path>
                      </a:pathLst>
                    </a:custGeom>
                    <a:solidFill>
                      <a:srgbClr val="A000A0"/>
                    </a:solidFill>
                    <a:ln w="7938">
                      <a:solidFill>
                        <a:srgbClr val="000000"/>
                      </a:solidFill>
                      <a:prstDash val="solid"/>
                      <a:round/>
                    </a:ln>
                  </p:spPr>
                  <p:txBody>
                    <a:bodyPr/>
                    <a:lstStyle/>
                    <a:p>
                      <a:endParaRPr lang="zh-CN" altLang="en-US" sz="1805" b="1"/>
                    </a:p>
                  </p:txBody>
                </p:sp>
              </p:grpSp>
            </p:grpSp>
            <p:sp>
              <p:nvSpPr>
                <p:cNvPr id="60" name="Freeform 25"/>
                <p:cNvSpPr/>
                <p:nvPr/>
              </p:nvSpPr>
              <p:spPr bwMode="auto">
                <a:xfrm>
                  <a:off x="2939" y="2008"/>
                  <a:ext cx="347" cy="436"/>
                </a:xfrm>
                <a:custGeom>
                  <a:avLst/>
                  <a:gdLst>
                    <a:gd name="T0" fmla="*/ 42 w 693"/>
                    <a:gd name="T1" fmla="*/ 4 h 873"/>
                    <a:gd name="T2" fmla="*/ 44 w 693"/>
                    <a:gd name="T3" fmla="*/ 1 h 873"/>
                    <a:gd name="T4" fmla="*/ 49 w 693"/>
                    <a:gd name="T5" fmla="*/ 0 h 873"/>
                    <a:gd name="T6" fmla="*/ 52 w 693"/>
                    <a:gd name="T7" fmla="*/ 0 h 873"/>
                    <a:gd name="T8" fmla="*/ 53 w 693"/>
                    <a:gd name="T9" fmla="*/ 2 h 873"/>
                    <a:gd name="T10" fmla="*/ 55 w 693"/>
                    <a:gd name="T11" fmla="*/ 6 h 873"/>
                    <a:gd name="T12" fmla="*/ 55 w 693"/>
                    <a:gd name="T13" fmla="*/ 14 h 873"/>
                    <a:gd name="T14" fmla="*/ 55 w 693"/>
                    <a:gd name="T15" fmla="*/ 21 h 873"/>
                    <a:gd name="T16" fmla="*/ 54 w 693"/>
                    <a:gd name="T17" fmla="*/ 26 h 873"/>
                    <a:gd name="T18" fmla="*/ 56 w 693"/>
                    <a:gd name="T19" fmla="*/ 37 h 873"/>
                    <a:gd name="T20" fmla="*/ 58 w 693"/>
                    <a:gd name="T21" fmla="*/ 45 h 873"/>
                    <a:gd name="T22" fmla="*/ 59 w 693"/>
                    <a:gd name="T23" fmla="*/ 48 h 873"/>
                    <a:gd name="T24" fmla="*/ 62 w 693"/>
                    <a:gd name="T25" fmla="*/ 53 h 873"/>
                    <a:gd name="T26" fmla="*/ 67 w 693"/>
                    <a:gd name="T27" fmla="*/ 70 h 873"/>
                    <a:gd name="T28" fmla="*/ 71 w 693"/>
                    <a:gd name="T29" fmla="*/ 74 h 873"/>
                    <a:gd name="T30" fmla="*/ 78 w 693"/>
                    <a:gd name="T31" fmla="*/ 81 h 873"/>
                    <a:gd name="T32" fmla="*/ 87 w 693"/>
                    <a:gd name="T33" fmla="*/ 90 h 873"/>
                    <a:gd name="T34" fmla="*/ 53 w 693"/>
                    <a:gd name="T35" fmla="*/ 109 h 873"/>
                    <a:gd name="T36" fmla="*/ 33 w 693"/>
                    <a:gd name="T37" fmla="*/ 86 h 873"/>
                    <a:gd name="T38" fmla="*/ 25 w 693"/>
                    <a:gd name="T39" fmla="*/ 89 h 873"/>
                    <a:gd name="T40" fmla="*/ 12 w 693"/>
                    <a:gd name="T41" fmla="*/ 92 h 873"/>
                    <a:gd name="T42" fmla="*/ 4 w 693"/>
                    <a:gd name="T43" fmla="*/ 90 h 873"/>
                    <a:gd name="T44" fmla="*/ 0 w 693"/>
                    <a:gd name="T45" fmla="*/ 87 h 873"/>
                    <a:gd name="T46" fmla="*/ 0 w 693"/>
                    <a:gd name="T47" fmla="*/ 83 h 873"/>
                    <a:gd name="T48" fmla="*/ 3 w 693"/>
                    <a:gd name="T49" fmla="*/ 79 h 873"/>
                    <a:gd name="T50" fmla="*/ 10 w 693"/>
                    <a:gd name="T51" fmla="*/ 76 h 873"/>
                    <a:gd name="T52" fmla="*/ 20 w 693"/>
                    <a:gd name="T53" fmla="*/ 74 h 873"/>
                    <a:gd name="T54" fmla="*/ 27 w 693"/>
                    <a:gd name="T55" fmla="*/ 71 h 873"/>
                    <a:gd name="T56" fmla="*/ 31 w 693"/>
                    <a:gd name="T57" fmla="*/ 68 h 873"/>
                    <a:gd name="T58" fmla="*/ 35 w 693"/>
                    <a:gd name="T59" fmla="*/ 63 h 873"/>
                    <a:gd name="T60" fmla="*/ 38 w 693"/>
                    <a:gd name="T61" fmla="*/ 60 h 873"/>
                    <a:gd name="T62" fmla="*/ 41 w 693"/>
                    <a:gd name="T63" fmla="*/ 56 h 873"/>
                    <a:gd name="T64" fmla="*/ 41 w 693"/>
                    <a:gd name="T65" fmla="*/ 47 h 873"/>
                    <a:gd name="T66" fmla="*/ 40 w 693"/>
                    <a:gd name="T67" fmla="*/ 37 h 873"/>
                    <a:gd name="T68" fmla="*/ 38 w 693"/>
                    <a:gd name="T69" fmla="*/ 27 h 873"/>
                    <a:gd name="T70" fmla="*/ 40 w 693"/>
                    <a:gd name="T71" fmla="*/ 12 h 873"/>
                    <a:gd name="T72" fmla="*/ 42 w 693"/>
                    <a:gd name="T73" fmla="*/ 4 h 87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solidFill>
                <a:ln w="7938">
                  <a:solidFill>
                    <a:srgbClr val="000000"/>
                  </a:solidFill>
                  <a:prstDash val="solid"/>
                  <a:round/>
                </a:ln>
              </p:spPr>
              <p:txBody>
                <a:bodyPr/>
                <a:lstStyle/>
                <a:p>
                  <a:endParaRPr lang="zh-CN" altLang="en-US" sz="1805" b="1"/>
                </a:p>
              </p:txBody>
            </p:sp>
            <p:sp>
              <p:nvSpPr>
                <p:cNvPr id="61" name="Freeform 26"/>
                <p:cNvSpPr/>
                <p:nvPr/>
              </p:nvSpPr>
              <p:spPr bwMode="auto">
                <a:xfrm>
                  <a:off x="2681" y="1740"/>
                  <a:ext cx="438" cy="621"/>
                </a:xfrm>
                <a:custGeom>
                  <a:avLst/>
                  <a:gdLst>
                    <a:gd name="T0" fmla="*/ 32 w 874"/>
                    <a:gd name="T1" fmla="*/ 2 h 1244"/>
                    <a:gd name="T2" fmla="*/ 24 w 874"/>
                    <a:gd name="T3" fmla="*/ 8 h 1244"/>
                    <a:gd name="T4" fmla="*/ 19 w 874"/>
                    <a:gd name="T5" fmla="*/ 12 h 1244"/>
                    <a:gd name="T6" fmla="*/ 15 w 874"/>
                    <a:gd name="T7" fmla="*/ 18 h 1244"/>
                    <a:gd name="T8" fmla="*/ 10 w 874"/>
                    <a:gd name="T9" fmla="*/ 25 h 1244"/>
                    <a:gd name="T10" fmla="*/ 8 w 874"/>
                    <a:gd name="T11" fmla="*/ 34 h 1244"/>
                    <a:gd name="T12" fmla="*/ 6 w 874"/>
                    <a:gd name="T13" fmla="*/ 41 h 1244"/>
                    <a:gd name="T14" fmla="*/ 6 w 874"/>
                    <a:gd name="T15" fmla="*/ 50 h 1244"/>
                    <a:gd name="T16" fmla="*/ 8 w 874"/>
                    <a:gd name="T17" fmla="*/ 62 h 1244"/>
                    <a:gd name="T18" fmla="*/ 9 w 874"/>
                    <a:gd name="T19" fmla="*/ 73 h 1244"/>
                    <a:gd name="T20" fmla="*/ 6 w 874"/>
                    <a:gd name="T21" fmla="*/ 85 h 1244"/>
                    <a:gd name="T22" fmla="*/ 3 w 874"/>
                    <a:gd name="T23" fmla="*/ 96 h 1244"/>
                    <a:gd name="T24" fmla="*/ 0 w 874"/>
                    <a:gd name="T25" fmla="*/ 106 h 1244"/>
                    <a:gd name="T26" fmla="*/ 0 w 874"/>
                    <a:gd name="T27" fmla="*/ 115 h 1244"/>
                    <a:gd name="T28" fmla="*/ 1 w 874"/>
                    <a:gd name="T29" fmla="*/ 123 h 1244"/>
                    <a:gd name="T30" fmla="*/ 3 w 874"/>
                    <a:gd name="T31" fmla="*/ 129 h 1244"/>
                    <a:gd name="T32" fmla="*/ 6 w 874"/>
                    <a:gd name="T33" fmla="*/ 136 h 1244"/>
                    <a:gd name="T34" fmla="*/ 10 w 874"/>
                    <a:gd name="T35" fmla="*/ 140 h 1244"/>
                    <a:gd name="T36" fmla="*/ 15 w 874"/>
                    <a:gd name="T37" fmla="*/ 144 h 1244"/>
                    <a:gd name="T38" fmla="*/ 25 w 874"/>
                    <a:gd name="T39" fmla="*/ 150 h 1244"/>
                    <a:gd name="T40" fmla="*/ 36 w 874"/>
                    <a:gd name="T41" fmla="*/ 153 h 1244"/>
                    <a:gd name="T42" fmla="*/ 48 w 874"/>
                    <a:gd name="T43" fmla="*/ 155 h 1244"/>
                    <a:gd name="T44" fmla="*/ 59 w 874"/>
                    <a:gd name="T45" fmla="*/ 153 h 1244"/>
                    <a:gd name="T46" fmla="*/ 68 w 874"/>
                    <a:gd name="T47" fmla="*/ 152 h 1244"/>
                    <a:gd name="T48" fmla="*/ 78 w 874"/>
                    <a:gd name="T49" fmla="*/ 147 h 1244"/>
                    <a:gd name="T50" fmla="*/ 87 w 874"/>
                    <a:gd name="T51" fmla="*/ 143 h 1244"/>
                    <a:gd name="T52" fmla="*/ 94 w 874"/>
                    <a:gd name="T53" fmla="*/ 137 h 1244"/>
                    <a:gd name="T54" fmla="*/ 103 w 874"/>
                    <a:gd name="T55" fmla="*/ 127 h 1244"/>
                    <a:gd name="T56" fmla="*/ 106 w 874"/>
                    <a:gd name="T57" fmla="*/ 122 h 1244"/>
                    <a:gd name="T58" fmla="*/ 108 w 874"/>
                    <a:gd name="T59" fmla="*/ 115 h 1244"/>
                    <a:gd name="T60" fmla="*/ 110 w 874"/>
                    <a:gd name="T61" fmla="*/ 107 h 1244"/>
                    <a:gd name="T62" fmla="*/ 110 w 874"/>
                    <a:gd name="T63" fmla="*/ 101 h 1244"/>
                    <a:gd name="T64" fmla="*/ 109 w 874"/>
                    <a:gd name="T65" fmla="*/ 93 h 1244"/>
                    <a:gd name="T66" fmla="*/ 107 w 874"/>
                    <a:gd name="T67" fmla="*/ 85 h 1244"/>
                    <a:gd name="T68" fmla="*/ 105 w 874"/>
                    <a:gd name="T69" fmla="*/ 70 h 1244"/>
                    <a:gd name="T70" fmla="*/ 106 w 874"/>
                    <a:gd name="T71" fmla="*/ 62 h 1244"/>
                    <a:gd name="T72" fmla="*/ 109 w 874"/>
                    <a:gd name="T73" fmla="*/ 54 h 1244"/>
                    <a:gd name="T74" fmla="*/ 110 w 874"/>
                    <a:gd name="T75" fmla="*/ 39 h 1244"/>
                    <a:gd name="T76" fmla="*/ 109 w 874"/>
                    <a:gd name="T77" fmla="*/ 26 h 1244"/>
                    <a:gd name="T78" fmla="*/ 106 w 874"/>
                    <a:gd name="T79" fmla="*/ 17 h 1244"/>
                    <a:gd name="T80" fmla="*/ 101 w 874"/>
                    <a:gd name="T81" fmla="*/ 11 h 1244"/>
                    <a:gd name="T82" fmla="*/ 89 w 874"/>
                    <a:gd name="T83" fmla="*/ 5 h 1244"/>
                    <a:gd name="T84" fmla="*/ 74 w 874"/>
                    <a:gd name="T85" fmla="*/ 1 h 1244"/>
                    <a:gd name="T86" fmla="*/ 50 w 874"/>
                    <a:gd name="T87" fmla="*/ 0 h 1244"/>
                    <a:gd name="T88" fmla="*/ 32 w 874"/>
                    <a:gd name="T89" fmla="*/ 2 h 12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74" h="1244">
                      <a:moveTo>
                        <a:pt x="254" y="21"/>
                      </a:moveTo>
                      <a:lnTo>
                        <a:pt x="192" y="64"/>
                      </a:lnTo>
                      <a:lnTo>
                        <a:pt x="149" y="101"/>
                      </a:lnTo>
                      <a:lnTo>
                        <a:pt x="118" y="150"/>
                      </a:lnTo>
                      <a:lnTo>
                        <a:pt x="80" y="203"/>
                      </a:lnTo>
                      <a:lnTo>
                        <a:pt x="63" y="277"/>
                      </a:lnTo>
                      <a:lnTo>
                        <a:pt x="46" y="335"/>
                      </a:lnTo>
                      <a:lnTo>
                        <a:pt x="46" y="405"/>
                      </a:lnTo>
                      <a:lnTo>
                        <a:pt x="63" y="501"/>
                      </a:lnTo>
                      <a:lnTo>
                        <a:pt x="67" y="590"/>
                      </a:lnTo>
                      <a:lnTo>
                        <a:pt x="43" y="683"/>
                      </a:lnTo>
                      <a:lnTo>
                        <a:pt x="17" y="772"/>
                      </a:lnTo>
                      <a:lnTo>
                        <a:pt x="0" y="853"/>
                      </a:lnTo>
                      <a:lnTo>
                        <a:pt x="0" y="922"/>
                      </a:lnTo>
                      <a:lnTo>
                        <a:pt x="5" y="985"/>
                      </a:lnTo>
                      <a:lnTo>
                        <a:pt x="17" y="1036"/>
                      </a:lnTo>
                      <a:lnTo>
                        <a:pt x="41" y="1089"/>
                      </a:lnTo>
                      <a:lnTo>
                        <a:pt x="74" y="1128"/>
                      </a:lnTo>
                      <a:lnTo>
                        <a:pt x="115" y="1157"/>
                      </a:lnTo>
                      <a:lnTo>
                        <a:pt x="196" y="1207"/>
                      </a:lnTo>
                      <a:lnTo>
                        <a:pt x="286" y="1230"/>
                      </a:lnTo>
                      <a:lnTo>
                        <a:pt x="378" y="1244"/>
                      </a:lnTo>
                      <a:lnTo>
                        <a:pt x="465" y="1232"/>
                      </a:lnTo>
                      <a:lnTo>
                        <a:pt x="540" y="1218"/>
                      </a:lnTo>
                      <a:lnTo>
                        <a:pt x="621" y="1183"/>
                      </a:lnTo>
                      <a:lnTo>
                        <a:pt x="690" y="1149"/>
                      </a:lnTo>
                      <a:lnTo>
                        <a:pt x="747" y="1103"/>
                      </a:lnTo>
                      <a:lnTo>
                        <a:pt x="816" y="1022"/>
                      </a:lnTo>
                      <a:lnTo>
                        <a:pt x="845" y="979"/>
                      </a:lnTo>
                      <a:lnTo>
                        <a:pt x="862" y="922"/>
                      </a:lnTo>
                      <a:lnTo>
                        <a:pt x="873" y="864"/>
                      </a:lnTo>
                      <a:lnTo>
                        <a:pt x="874" y="811"/>
                      </a:lnTo>
                      <a:lnTo>
                        <a:pt x="864" y="745"/>
                      </a:lnTo>
                      <a:lnTo>
                        <a:pt x="853" y="683"/>
                      </a:lnTo>
                      <a:lnTo>
                        <a:pt x="837" y="563"/>
                      </a:lnTo>
                      <a:lnTo>
                        <a:pt x="845" y="503"/>
                      </a:lnTo>
                      <a:lnTo>
                        <a:pt x="864" y="437"/>
                      </a:lnTo>
                      <a:lnTo>
                        <a:pt x="873" y="319"/>
                      </a:lnTo>
                      <a:lnTo>
                        <a:pt x="864" y="213"/>
                      </a:lnTo>
                      <a:lnTo>
                        <a:pt x="845" y="141"/>
                      </a:lnTo>
                      <a:lnTo>
                        <a:pt x="805" y="92"/>
                      </a:lnTo>
                      <a:lnTo>
                        <a:pt x="704" y="42"/>
                      </a:lnTo>
                      <a:lnTo>
                        <a:pt x="586" y="11"/>
                      </a:lnTo>
                      <a:lnTo>
                        <a:pt x="393" y="0"/>
                      </a:lnTo>
                      <a:lnTo>
                        <a:pt x="254" y="21"/>
                      </a:lnTo>
                      <a:close/>
                    </a:path>
                  </a:pathLst>
                </a:custGeom>
                <a:solidFill>
                  <a:srgbClr val="FFE0C0"/>
                </a:solidFill>
                <a:ln w="7938">
                  <a:solidFill>
                    <a:srgbClr val="000000"/>
                  </a:solidFill>
                  <a:prstDash val="solid"/>
                  <a:round/>
                </a:ln>
              </p:spPr>
              <p:txBody>
                <a:bodyPr/>
                <a:lstStyle/>
                <a:p>
                  <a:endParaRPr lang="zh-CN" altLang="en-US" sz="1805" b="1"/>
                </a:p>
              </p:txBody>
            </p:sp>
            <p:grpSp>
              <p:nvGrpSpPr>
                <p:cNvPr id="62" name="Group 27"/>
                <p:cNvGrpSpPr/>
                <p:nvPr/>
              </p:nvGrpSpPr>
              <p:grpSpPr bwMode="auto">
                <a:xfrm>
                  <a:off x="2802" y="2002"/>
                  <a:ext cx="216" cy="233"/>
                  <a:chOff x="2802" y="2002"/>
                  <a:chExt cx="216" cy="233"/>
                </a:xfrm>
              </p:grpSpPr>
              <p:sp>
                <p:nvSpPr>
                  <p:cNvPr id="67" name="Freeform 28"/>
                  <p:cNvSpPr/>
                  <p:nvPr/>
                </p:nvSpPr>
                <p:spPr bwMode="auto">
                  <a:xfrm>
                    <a:off x="2802" y="2206"/>
                    <a:ext cx="216" cy="9"/>
                  </a:xfrm>
                  <a:custGeom>
                    <a:avLst/>
                    <a:gdLst>
                      <a:gd name="T0" fmla="*/ 0 w 431"/>
                      <a:gd name="T1" fmla="*/ 0 h 19"/>
                      <a:gd name="T2" fmla="*/ 5 w 431"/>
                      <a:gd name="T3" fmla="*/ 0 h 19"/>
                      <a:gd name="T4" fmla="*/ 13 w 431"/>
                      <a:gd name="T5" fmla="*/ 0 h 19"/>
                      <a:gd name="T6" fmla="*/ 19 w 431"/>
                      <a:gd name="T7" fmla="*/ 0 h 19"/>
                      <a:gd name="T8" fmla="*/ 28 w 431"/>
                      <a:gd name="T9" fmla="*/ 1 h 19"/>
                      <a:gd name="T10" fmla="*/ 37 w 431"/>
                      <a:gd name="T11" fmla="*/ 1 h 19"/>
                      <a:gd name="T12" fmla="*/ 46 w 431"/>
                      <a:gd name="T13" fmla="*/ 1 h 19"/>
                      <a:gd name="T14" fmla="*/ 54 w 431"/>
                      <a:gd name="T15" fmla="*/ 2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1" h="19">
                        <a:moveTo>
                          <a:pt x="0" y="4"/>
                        </a:moveTo>
                        <a:lnTo>
                          <a:pt x="39" y="0"/>
                        </a:lnTo>
                        <a:lnTo>
                          <a:pt x="98" y="0"/>
                        </a:lnTo>
                        <a:lnTo>
                          <a:pt x="151" y="0"/>
                        </a:lnTo>
                        <a:lnTo>
                          <a:pt x="217" y="11"/>
                        </a:lnTo>
                        <a:lnTo>
                          <a:pt x="292" y="11"/>
                        </a:lnTo>
                        <a:lnTo>
                          <a:pt x="365" y="11"/>
                        </a:lnTo>
                        <a:lnTo>
                          <a:pt x="431" y="19"/>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b="1"/>
                  </a:p>
                </p:txBody>
              </p:sp>
              <p:sp>
                <p:nvSpPr>
                  <p:cNvPr id="68" name="Freeform 29"/>
                  <p:cNvSpPr/>
                  <p:nvPr/>
                </p:nvSpPr>
                <p:spPr bwMode="auto">
                  <a:xfrm>
                    <a:off x="2877" y="2232"/>
                    <a:ext cx="46" cy="3"/>
                  </a:xfrm>
                  <a:custGeom>
                    <a:avLst/>
                    <a:gdLst>
                      <a:gd name="T0" fmla="*/ 0 w 92"/>
                      <a:gd name="T1" fmla="*/ 1 h 5"/>
                      <a:gd name="T2" fmla="*/ 9 w 92"/>
                      <a:gd name="T3" fmla="*/ 0 h 5"/>
                      <a:gd name="T4" fmla="*/ 12 w 92"/>
                      <a:gd name="T5" fmla="*/ 1 h 5"/>
                      <a:gd name="T6" fmla="*/ 0 60000 65536"/>
                      <a:gd name="T7" fmla="*/ 0 60000 65536"/>
                      <a:gd name="T8" fmla="*/ 0 60000 65536"/>
                    </a:gdLst>
                    <a:ahLst/>
                    <a:cxnLst>
                      <a:cxn ang="T6">
                        <a:pos x="T0" y="T1"/>
                      </a:cxn>
                      <a:cxn ang="T7">
                        <a:pos x="T2" y="T3"/>
                      </a:cxn>
                      <a:cxn ang="T8">
                        <a:pos x="T4" y="T5"/>
                      </a:cxn>
                    </a:cxnLst>
                    <a:rect l="0" t="0" r="r" b="b"/>
                    <a:pathLst>
                      <a:path w="92" h="5">
                        <a:moveTo>
                          <a:pt x="0" y="5"/>
                        </a:moveTo>
                        <a:lnTo>
                          <a:pt x="67" y="0"/>
                        </a:lnTo>
                        <a:lnTo>
                          <a:pt x="92" y="5"/>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b="1"/>
                  </a:p>
                </p:txBody>
              </p:sp>
              <p:sp>
                <p:nvSpPr>
                  <p:cNvPr id="69" name="Freeform 30"/>
                  <p:cNvSpPr/>
                  <p:nvPr/>
                </p:nvSpPr>
                <p:spPr bwMode="auto">
                  <a:xfrm>
                    <a:off x="2859" y="2002"/>
                    <a:ext cx="101" cy="155"/>
                  </a:xfrm>
                  <a:custGeom>
                    <a:avLst/>
                    <a:gdLst>
                      <a:gd name="T0" fmla="*/ 18 w 202"/>
                      <a:gd name="T1" fmla="*/ 0 h 309"/>
                      <a:gd name="T2" fmla="*/ 17 w 202"/>
                      <a:gd name="T3" fmla="*/ 7 h 309"/>
                      <a:gd name="T4" fmla="*/ 18 w 202"/>
                      <a:gd name="T5" fmla="*/ 13 h 309"/>
                      <a:gd name="T6" fmla="*/ 20 w 202"/>
                      <a:gd name="T7" fmla="*/ 18 h 309"/>
                      <a:gd name="T8" fmla="*/ 23 w 202"/>
                      <a:gd name="T9" fmla="*/ 24 h 309"/>
                      <a:gd name="T10" fmla="*/ 24 w 202"/>
                      <a:gd name="T11" fmla="*/ 28 h 309"/>
                      <a:gd name="T12" fmla="*/ 26 w 202"/>
                      <a:gd name="T13" fmla="*/ 33 h 309"/>
                      <a:gd name="T14" fmla="*/ 24 w 202"/>
                      <a:gd name="T15" fmla="*/ 37 h 309"/>
                      <a:gd name="T16" fmla="*/ 22 w 202"/>
                      <a:gd name="T17" fmla="*/ 38 h 309"/>
                      <a:gd name="T18" fmla="*/ 18 w 202"/>
                      <a:gd name="T19" fmla="*/ 39 h 309"/>
                      <a:gd name="T20" fmla="*/ 14 w 202"/>
                      <a:gd name="T21" fmla="*/ 37 h 309"/>
                      <a:gd name="T22" fmla="*/ 8 w 202"/>
                      <a:gd name="T23" fmla="*/ 36 h 309"/>
                      <a:gd name="T24" fmla="*/ 0 w 202"/>
                      <a:gd name="T25" fmla="*/ 38 h 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309">
                        <a:moveTo>
                          <a:pt x="138" y="0"/>
                        </a:moveTo>
                        <a:lnTo>
                          <a:pt x="132" y="53"/>
                        </a:lnTo>
                        <a:lnTo>
                          <a:pt x="143" y="104"/>
                        </a:lnTo>
                        <a:lnTo>
                          <a:pt x="155" y="139"/>
                        </a:lnTo>
                        <a:lnTo>
                          <a:pt x="177" y="190"/>
                        </a:lnTo>
                        <a:lnTo>
                          <a:pt x="189" y="223"/>
                        </a:lnTo>
                        <a:lnTo>
                          <a:pt x="202" y="264"/>
                        </a:lnTo>
                        <a:lnTo>
                          <a:pt x="189" y="293"/>
                        </a:lnTo>
                        <a:lnTo>
                          <a:pt x="173" y="303"/>
                        </a:lnTo>
                        <a:lnTo>
                          <a:pt x="143" y="309"/>
                        </a:lnTo>
                        <a:lnTo>
                          <a:pt x="109" y="293"/>
                        </a:lnTo>
                        <a:lnTo>
                          <a:pt x="63" y="287"/>
                        </a:lnTo>
                        <a:lnTo>
                          <a:pt x="0" y="297"/>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b="1"/>
                  </a:p>
                </p:txBody>
              </p:sp>
            </p:grpSp>
            <p:grpSp>
              <p:nvGrpSpPr>
                <p:cNvPr id="63" name="Group 31"/>
                <p:cNvGrpSpPr/>
                <p:nvPr/>
              </p:nvGrpSpPr>
              <p:grpSpPr bwMode="auto">
                <a:xfrm>
                  <a:off x="2780" y="1904"/>
                  <a:ext cx="287" cy="26"/>
                  <a:chOff x="2780" y="1904"/>
                  <a:chExt cx="287" cy="26"/>
                </a:xfrm>
              </p:grpSpPr>
              <p:sp>
                <p:nvSpPr>
                  <p:cNvPr id="65" name="Freeform 32"/>
                  <p:cNvSpPr/>
                  <p:nvPr/>
                </p:nvSpPr>
                <p:spPr bwMode="auto">
                  <a:xfrm>
                    <a:off x="2780" y="1904"/>
                    <a:ext cx="116" cy="24"/>
                  </a:xfrm>
                  <a:custGeom>
                    <a:avLst/>
                    <a:gdLst>
                      <a:gd name="T0" fmla="*/ 0 w 232"/>
                      <a:gd name="T1" fmla="*/ 6 h 49"/>
                      <a:gd name="T2" fmla="*/ 5 w 232"/>
                      <a:gd name="T3" fmla="*/ 3 h 49"/>
                      <a:gd name="T4" fmla="*/ 8 w 232"/>
                      <a:gd name="T5" fmla="*/ 1 h 49"/>
                      <a:gd name="T6" fmla="*/ 13 w 232"/>
                      <a:gd name="T7" fmla="*/ 0 h 49"/>
                      <a:gd name="T8" fmla="*/ 16 w 232"/>
                      <a:gd name="T9" fmla="*/ 0 h 49"/>
                      <a:gd name="T10" fmla="*/ 19 w 232"/>
                      <a:gd name="T11" fmla="*/ 0 h 49"/>
                      <a:gd name="T12" fmla="*/ 24 w 232"/>
                      <a:gd name="T13" fmla="*/ 1 h 49"/>
                      <a:gd name="T14" fmla="*/ 29 w 232"/>
                      <a:gd name="T15" fmla="*/ 3 h 49"/>
                      <a:gd name="T16" fmla="*/ 29 w 232"/>
                      <a:gd name="T17" fmla="*/ 4 h 49"/>
                      <a:gd name="T18" fmla="*/ 27 w 232"/>
                      <a:gd name="T19" fmla="*/ 5 h 49"/>
                      <a:gd name="T20" fmla="*/ 24 w 232"/>
                      <a:gd name="T21" fmla="*/ 4 h 49"/>
                      <a:gd name="T22" fmla="*/ 19 w 232"/>
                      <a:gd name="T23" fmla="*/ 3 h 49"/>
                      <a:gd name="T24" fmla="*/ 15 w 232"/>
                      <a:gd name="T25" fmla="*/ 3 h 49"/>
                      <a:gd name="T26" fmla="*/ 12 w 232"/>
                      <a:gd name="T27" fmla="*/ 4 h 49"/>
                      <a:gd name="T28" fmla="*/ 8 w 232"/>
                      <a:gd name="T29" fmla="*/ 5 h 49"/>
                      <a:gd name="T30" fmla="*/ 5 w 232"/>
                      <a:gd name="T31" fmla="*/ 5 h 49"/>
                      <a:gd name="T32" fmla="*/ 0 w 232"/>
                      <a:gd name="T33" fmla="*/ 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2" h="49">
                        <a:moveTo>
                          <a:pt x="0" y="49"/>
                        </a:moveTo>
                        <a:lnTo>
                          <a:pt x="33" y="28"/>
                        </a:lnTo>
                        <a:lnTo>
                          <a:pt x="64" y="14"/>
                        </a:lnTo>
                        <a:lnTo>
                          <a:pt x="98" y="6"/>
                        </a:lnTo>
                        <a:lnTo>
                          <a:pt x="126" y="3"/>
                        </a:lnTo>
                        <a:lnTo>
                          <a:pt x="148" y="0"/>
                        </a:lnTo>
                        <a:lnTo>
                          <a:pt x="187" y="11"/>
                        </a:lnTo>
                        <a:lnTo>
                          <a:pt x="232" y="25"/>
                        </a:lnTo>
                        <a:lnTo>
                          <a:pt x="230" y="38"/>
                        </a:lnTo>
                        <a:lnTo>
                          <a:pt x="211" y="41"/>
                        </a:lnTo>
                        <a:lnTo>
                          <a:pt x="187" y="33"/>
                        </a:lnTo>
                        <a:lnTo>
                          <a:pt x="146" y="29"/>
                        </a:lnTo>
                        <a:lnTo>
                          <a:pt x="120" y="28"/>
                        </a:lnTo>
                        <a:lnTo>
                          <a:pt x="96" y="33"/>
                        </a:lnTo>
                        <a:lnTo>
                          <a:pt x="64" y="41"/>
                        </a:lnTo>
                        <a:lnTo>
                          <a:pt x="36" y="46"/>
                        </a:lnTo>
                        <a:lnTo>
                          <a:pt x="0" y="49"/>
                        </a:lnTo>
                        <a:close/>
                      </a:path>
                    </a:pathLst>
                  </a:custGeom>
                  <a:solidFill>
                    <a:srgbClr val="804000"/>
                  </a:solidFill>
                  <a:ln w="7938">
                    <a:solidFill>
                      <a:srgbClr val="000000"/>
                    </a:solidFill>
                    <a:prstDash val="solid"/>
                    <a:round/>
                  </a:ln>
                </p:spPr>
                <p:txBody>
                  <a:bodyPr/>
                  <a:lstStyle/>
                  <a:p>
                    <a:endParaRPr lang="zh-CN" altLang="en-US" sz="1805" b="1"/>
                  </a:p>
                </p:txBody>
              </p:sp>
              <p:sp>
                <p:nvSpPr>
                  <p:cNvPr id="66" name="Freeform 33"/>
                  <p:cNvSpPr/>
                  <p:nvPr/>
                </p:nvSpPr>
                <p:spPr bwMode="auto">
                  <a:xfrm>
                    <a:off x="2954" y="1906"/>
                    <a:ext cx="113" cy="24"/>
                  </a:xfrm>
                  <a:custGeom>
                    <a:avLst/>
                    <a:gdLst>
                      <a:gd name="T0" fmla="*/ 29 w 226"/>
                      <a:gd name="T1" fmla="*/ 6 h 48"/>
                      <a:gd name="T2" fmla="*/ 25 w 226"/>
                      <a:gd name="T3" fmla="*/ 4 h 48"/>
                      <a:gd name="T4" fmla="*/ 21 w 226"/>
                      <a:gd name="T5" fmla="*/ 2 h 48"/>
                      <a:gd name="T6" fmla="*/ 17 w 226"/>
                      <a:gd name="T7" fmla="*/ 1 h 48"/>
                      <a:gd name="T8" fmla="*/ 13 w 226"/>
                      <a:gd name="T9" fmla="*/ 1 h 48"/>
                      <a:gd name="T10" fmla="*/ 11 w 226"/>
                      <a:gd name="T11" fmla="*/ 0 h 48"/>
                      <a:gd name="T12" fmla="*/ 6 w 226"/>
                      <a:gd name="T13" fmla="*/ 2 h 48"/>
                      <a:gd name="T14" fmla="*/ 0 w 226"/>
                      <a:gd name="T15" fmla="*/ 3 h 48"/>
                      <a:gd name="T16" fmla="*/ 1 w 226"/>
                      <a:gd name="T17" fmla="*/ 5 h 48"/>
                      <a:gd name="T18" fmla="*/ 3 w 226"/>
                      <a:gd name="T19" fmla="*/ 5 h 48"/>
                      <a:gd name="T20" fmla="*/ 6 w 226"/>
                      <a:gd name="T21" fmla="*/ 4 h 48"/>
                      <a:gd name="T22" fmla="*/ 11 w 226"/>
                      <a:gd name="T23" fmla="*/ 4 h 48"/>
                      <a:gd name="T24" fmla="*/ 14 w 226"/>
                      <a:gd name="T25" fmla="*/ 4 h 48"/>
                      <a:gd name="T26" fmla="*/ 17 w 226"/>
                      <a:gd name="T27" fmla="*/ 4 h 48"/>
                      <a:gd name="T28" fmla="*/ 21 w 226"/>
                      <a:gd name="T29" fmla="*/ 5 h 48"/>
                      <a:gd name="T30" fmla="*/ 24 w 226"/>
                      <a:gd name="T31" fmla="*/ 6 h 48"/>
                      <a:gd name="T32" fmla="*/ 29 w 226"/>
                      <a:gd name="T33" fmla="*/ 6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 h="48">
                        <a:moveTo>
                          <a:pt x="226" y="48"/>
                        </a:moveTo>
                        <a:lnTo>
                          <a:pt x="194" y="26"/>
                        </a:lnTo>
                        <a:lnTo>
                          <a:pt x="162" y="13"/>
                        </a:lnTo>
                        <a:lnTo>
                          <a:pt x="131" y="6"/>
                        </a:lnTo>
                        <a:lnTo>
                          <a:pt x="104" y="2"/>
                        </a:lnTo>
                        <a:lnTo>
                          <a:pt x="83" y="0"/>
                        </a:lnTo>
                        <a:lnTo>
                          <a:pt x="45" y="10"/>
                        </a:lnTo>
                        <a:lnTo>
                          <a:pt x="0" y="23"/>
                        </a:lnTo>
                        <a:lnTo>
                          <a:pt x="3" y="37"/>
                        </a:lnTo>
                        <a:lnTo>
                          <a:pt x="21" y="40"/>
                        </a:lnTo>
                        <a:lnTo>
                          <a:pt x="45" y="32"/>
                        </a:lnTo>
                        <a:lnTo>
                          <a:pt x="85" y="29"/>
                        </a:lnTo>
                        <a:lnTo>
                          <a:pt x="110" y="26"/>
                        </a:lnTo>
                        <a:lnTo>
                          <a:pt x="133" y="32"/>
                        </a:lnTo>
                        <a:lnTo>
                          <a:pt x="162" y="40"/>
                        </a:lnTo>
                        <a:lnTo>
                          <a:pt x="191" y="46"/>
                        </a:lnTo>
                        <a:lnTo>
                          <a:pt x="226" y="48"/>
                        </a:lnTo>
                        <a:close/>
                      </a:path>
                    </a:pathLst>
                  </a:custGeom>
                  <a:solidFill>
                    <a:srgbClr val="804000"/>
                  </a:solidFill>
                  <a:ln w="7938">
                    <a:solidFill>
                      <a:srgbClr val="000000"/>
                    </a:solidFill>
                    <a:prstDash val="solid"/>
                    <a:round/>
                  </a:ln>
                </p:spPr>
                <p:txBody>
                  <a:bodyPr/>
                  <a:lstStyle/>
                  <a:p>
                    <a:endParaRPr lang="zh-CN" altLang="en-US" sz="1805" b="1"/>
                  </a:p>
                </p:txBody>
              </p:sp>
            </p:grpSp>
            <p:sp>
              <p:nvSpPr>
                <p:cNvPr id="64" name="Freeform 34"/>
                <p:cNvSpPr/>
                <p:nvPr/>
              </p:nvSpPr>
              <p:spPr bwMode="auto">
                <a:xfrm>
                  <a:off x="2693" y="1686"/>
                  <a:ext cx="451" cy="294"/>
                </a:xfrm>
                <a:custGeom>
                  <a:avLst/>
                  <a:gdLst>
                    <a:gd name="T0" fmla="*/ 2 w 903"/>
                    <a:gd name="T1" fmla="*/ 73 h 586"/>
                    <a:gd name="T2" fmla="*/ 8 w 903"/>
                    <a:gd name="T3" fmla="*/ 74 h 586"/>
                    <a:gd name="T4" fmla="*/ 7 w 903"/>
                    <a:gd name="T5" fmla="*/ 63 h 586"/>
                    <a:gd name="T6" fmla="*/ 13 w 903"/>
                    <a:gd name="T7" fmla="*/ 54 h 586"/>
                    <a:gd name="T8" fmla="*/ 14 w 903"/>
                    <a:gd name="T9" fmla="*/ 43 h 586"/>
                    <a:gd name="T10" fmla="*/ 22 w 903"/>
                    <a:gd name="T11" fmla="*/ 36 h 586"/>
                    <a:gd name="T12" fmla="*/ 22 w 903"/>
                    <a:gd name="T13" fmla="*/ 27 h 586"/>
                    <a:gd name="T14" fmla="*/ 29 w 903"/>
                    <a:gd name="T15" fmla="*/ 26 h 586"/>
                    <a:gd name="T16" fmla="*/ 35 w 903"/>
                    <a:gd name="T17" fmla="*/ 21 h 586"/>
                    <a:gd name="T18" fmla="*/ 46 w 903"/>
                    <a:gd name="T19" fmla="*/ 28 h 586"/>
                    <a:gd name="T20" fmla="*/ 48 w 903"/>
                    <a:gd name="T21" fmla="*/ 24 h 586"/>
                    <a:gd name="T22" fmla="*/ 59 w 903"/>
                    <a:gd name="T23" fmla="*/ 28 h 586"/>
                    <a:gd name="T24" fmla="*/ 56 w 903"/>
                    <a:gd name="T25" fmla="*/ 21 h 586"/>
                    <a:gd name="T26" fmla="*/ 70 w 903"/>
                    <a:gd name="T27" fmla="*/ 29 h 586"/>
                    <a:gd name="T28" fmla="*/ 71 w 903"/>
                    <a:gd name="T29" fmla="*/ 24 h 586"/>
                    <a:gd name="T30" fmla="*/ 84 w 903"/>
                    <a:gd name="T31" fmla="*/ 32 h 586"/>
                    <a:gd name="T32" fmla="*/ 90 w 903"/>
                    <a:gd name="T33" fmla="*/ 30 h 586"/>
                    <a:gd name="T34" fmla="*/ 94 w 903"/>
                    <a:gd name="T35" fmla="*/ 38 h 586"/>
                    <a:gd name="T36" fmla="*/ 98 w 903"/>
                    <a:gd name="T37" fmla="*/ 38 h 586"/>
                    <a:gd name="T38" fmla="*/ 101 w 903"/>
                    <a:gd name="T39" fmla="*/ 43 h 586"/>
                    <a:gd name="T40" fmla="*/ 98 w 903"/>
                    <a:gd name="T41" fmla="*/ 53 h 586"/>
                    <a:gd name="T42" fmla="*/ 99 w 903"/>
                    <a:gd name="T43" fmla="*/ 62 h 586"/>
                    <a:gd name="T44" fmla="*/ 102 w 903"/>
                    <a:gd name="T45" fmla="*/ 72 h 586"/>
                    <a:gd name="T46" fmla="*/ 105 w 903"/>
                    <a:gd name="T47" fmla="*/ 72 h 586"/>
                    <a:gd name="T48" fmla="*/ 109 w 903"/>
                    <a:gd name="T49" fmla="*/ 65 h 586"/>
                    <a:gd name="T50" fmla="*/ 111 w 903"/>
                    <a:gd name="T51" fmla="*/ 58 h 586"/>
                    <a:gd name="T52" fmla="*/ 112 w 903"/>
                    <a:gd name="T53" fmla="*/ 48 h 586"/>
                    <a:gd name="T54" fmla="*/ 111 w 903"/>
                    <a:gd name="T55" fmla="*/ 33 h 586"/>
                    <a:gd name="T56" fmla="*/ 105 w 903"/>
                    <a:gd name="T57" fmla="*/ 23 h 586"/>
                    <a:gd name="T58" fmla="*/ 101 w 903"/>
                    <a:gd name="T59" fmla="*/ 17 h 586"/>
                    <a:gd name="T60" fmla="*/ 94 w 903"/>
                    <a:gd name="T61" fmla="*/ 10 h 586"/>
                    <a:gd name="T62" fmla="*/ 83 w 903"/>
                    <a:gd name="T63" fmla="*/ 5 h 586"/>
                    <a:gd name="T64" fmla="*/ 72 w 903"/>
                    <a:gd name="T65" fmla="*/ 2 h 586"/>
                    <a:gd name="T66" fmla="*/ 56 w 903"/>
                    <a:gd name="T67" fmla="*/ 0 h 586"/>
                    <a:gd name="T68" fmla="*/ 42 w 903"/>
                    <a:gd name="T69" fmla="*/ 2 h 586"/>
                    <a:gd name="T70" fmla="*/ 32 w 903"/>
                    <a:gd name="T71" fmla="*/ 3 h 586"/>
                    <a:gd name="T72" fmla="*/ 24 w 903"/>
                    <a:gd name="T73" fmla="*/ 6 h 586"/>
                    <a:gd name="T74" fmla="*/ 15 w 903"/>
                    <a:gd name="T75" fmla="*/ 12 h 586"/>
                    <a:gd name="T76" fmla="*/ 7 w 903"/>
                    <a:gd name="T77" fmla="*/ 22 h 586"/>
                    <a:gd name="T78" fmla="*/ 3 w 903"/>
                    <a:gd name="T79" fmla="*/ 28 h 586"/>
                    <a:gd name="T80" fmla="*/ 0 w 903"/>
                    <a:gd name="T81" fmla="*/ 41 h 586"/>
                    <a:gd name="T82" fmla="*/ 0 w 903"/>
                    <a:gd name="T83" fmla="*/ 56 h 586"/>
                    <a:gd name="T84" fmla="*/ 0 w 903"/>
                    <a:gd name="T85" fmla="*/ 65 h 586"/>
                    <a:gd name="T86" fmla="*/ 2 w 903"/>
                    <a:gd name="T87" fmla="*/ 73 h 5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3" h="586">
                      <a:moveTo>
                        <a:pt x="23" y="580"/>
                      </a:moveTo>
                      <a:lnTo>
                        <a:pt x="67" y="586"/>
                      </a:lnTo>
                      <a:lnTo>
                        <a:pt x="57" y="503"/>
                      </a:lnTo>
                      <a:lnTo>
                        <a:pt x="110" y="428"/>
                      </a:lnTo>
                      <a:lnTo>
                        <a:pt x="114" y="337"/>
                      </a:lnTo>
                      <a:lnTo>
                        <a:pt x="179" y="286"/>
                      </a:lnTo>
                      <a:lnTo>
                        <a:pt x="179" y="212"/>
                      </a:lnTo>
                      <a:lnTo>
                        <a:pt x="235" y="207"/>
                      </a:lnTo>
                      <a:lnTo>
                        <a:pt x="287" y="166"/>
                      </a:lnTo>
                      <a:lnTo>
                        <a:pt x="372" y="217"/>
                      </a:lnTo>
                      <a:lnTo>
                        <a:pt x="390" y="189"/>
                      </a:lnTo>
                      <a:lnTo>
                        <a:pt x="476" y="217"/>
                      </a:lnTo>
                      <a:lnTo>
                        <a:pt x="453" y="166"/>
                      </a:lnTo>
                      <a:lnTo>
                        <a:pt x="563" y="229"/>
                      </a:lnTo>
                      <a:lnTo>
                        <a:pt x="574" y="189"/>
                      </a:lnTo>
                      <a:lnTo>
                        <a:pt x="673" y="252"/>
                      </a:lnTo>
                      <a:lnTo>
                        <a:pt x="724" y="240"/>
                      </a:lnTo>
                      <a:lnTo>
                        <a:pt x="752" y="303"/>
                      </a:lnTo>
                      <a:lnTo>
                        <a:pt x="787" y="296"/>
                      </a:lnTo>
                      <a:lnTo>
                        <a:pt x="814" y="341"/>
                      </a:lnTo>
                      <a:lnTo>
                        <a:pt x="790" y="421"/>
                      </a:lnTo>
                      <a:lnTo>
                        <a:pt x="799" y="488"/>
                      </a:lnTo>
                      <a:lnTo>
                        <a:pt x="820" y="574"/>
                      </a:lnTo>
                      <a:lnTo>
                        <a:pt x="845" y="574"/>
                      </a:lnTo>
                      <a:lnTo>
                        <a:pt x="872" y="517"/>
                      </a:lnTo>
                      <a:lnTo>
                        <a:pt x="890" y="463"/>
                      </a:lnTo>
                      <a:lnTo>
                        <a:pt x="903" y="383"/>
                      </a:lnTo>
                      <a:lnTo>
                        <a:pt x="890" y="264"/>
                      </a:lnTo>
                      <a:lnTo>
                        <a:pt x="844" y="182"/>
                      </a:lnTo>
                      <a:lnTo>
                        <a:pt x="810" y="132"/>
                      </a:lnTo>
                      <a:lnTo>
                        <a:pt x="752" y="79"/>
                      </a:lnTo>
                      <a:lnTo>
                        <a:pt x="667" y="40"/>
                      </a:lnTo>
                      <a:lnTo>
                        <a:pt x="580" y="16"/>
                      </a:lnTo>
                      <a:lnTo>
                        <a:pt x="453" y="0"/>
                      </a:lnTo>
                      <a:lnTo>
                        <a:pt x="337" y="16"/>
                      </a:lnTo>
                      <a:lnTo>
                        <a:pt x="258" y="22"/>
                      </a:lnTo>
                      <a:lnTo>
                        <a:pt x="196" y="44"/>
                      </a:lnTo>
                      <a:lnTo>
                        <a:pt x="121" y="90"/>
                      </a:lnTo>
                      <a:lnTo>
                        <a:pt x="57" y="172"/>
                      </a:lnTo>
                      <a:lnTo>
                        <a:pt x="29" y="223"/>
                      </a:lnTo>
                      <a:lnTo>
                        <a:pt x="0" y="326"/>
                      </a:lnTo>
                      <a:lnTo>
                        <a:pt x="0" y="440"/>
                      </a:lnTo>
                      <a:lnTo>
                        <a:pt x="0" y="516"/>
                      </a:lnTo>
                      <a:lnTo>
                        <a:pt x="23" y="580"/>
                      </a:lnTo>
                      <a:close/>
                    </a:path>
                  </a:pathLst>
                </a:custGeom>
                <a:solidFill>
                  <a:srgbClr val="804000"/>
                </a:solidFill>
                <a:ln w="7938">
                  <a:solidFill>
                    <a:srgbClr val="000000"/>
                  </a:solidFill>
                  <a:prstDash val="solid"/>
                  <a:round/>
                </a:ln>
              </p:spPr>
              <p:txBody>
                <a:bodyPr/>
                <a:lstStyle/>
                <a:p>
                  <a:endParaRPr lang="zh-CN" altLang="en-US" sz="1805" b="1"/>
                </a:p>
              </p:txBody>
            </p:sp>
          </p:grpSp>
          <p:sp>
            <p:nvSpPr>
              <p:cNvPr id="55" name="Freeform 35"/>
              <p:cNvSpPr/>
              <p:nvPr/>
            </p:nvSpPr>
            <p:spPr bwMode="auto">
              <a:xfrm>
                <a:off x="3072" y="2309"/>
                <a:ext cx="477" cy="509"/>
              </a:xfrm>
              <a:custGeom>
                <a:avLst/>
                <a:gdLst>
                  <a:gd name="T0" fmla="*/ 9 w 954"/>
                  <a:gd name="T1" fmla="*/ 18 h 1017"/>
                  <a:gd name="T2" fmla="*/ 27 w 954"/>
                  <a:gd name="T3" fmla="*/ 14 h 1017"/>
                  <a:gd name="T4" fmla="*/ 37 w 954"/>
                  <a:gd name="T5" fmla="*/ 7 h 1017"/>
                  <a:gd name="T6" fmla="*/ 43 w 954"/>
                  <a:gd name="T7" fmla="*/ 0 h 1017"/>
                  <a:gd name="T8" fmla="*/ 59 w 954"/>
                  <a:gd name="T9" fmla="*/ 15 h 1017"/>
                  <a:gd name="T10" fmla="*/ 78 w 954"/>
                  <a:gd name="T11" fmla="*/ 33 h 1017"/>
                  <a:gd name="T12" fmla="*/ 94 w 954"/>
                  <a:gd name="T13" fmla="*/ 48 h 1017"/>
                  <a:gd name="T14" fmla="*/ 100 w 954"/>
                  <a:gd name="T15" fmla="*/ 56 h 1017"/>
                  <a:gd name="T16" fmla="*/ 104 w 954"/>
                  <a:gd name="T17" fmla="*/ 61 h 1017"/>
                  <a:gd name="T18" fmla="*/ 109 w 954"/>
                  <a:gd name="T19" fmla="*/ 67 h 1017"/>
                  <a:gd name="T20" fmla="*/ 113 w 954"/>
                  <a:gd name="T21" fmla="*/ 75 h 1017"/>
                  <a:gd name="T22" fmla="*/ 116 w 954"/>
                  <a:gd name="T23" fmla="*/ 81 h 1017"/>
                  <a:gd name="T24" fmla="*/ 118 w 954"/>
                  <a:gd name="T25" fmla="*/ 88 h 1017"/>
                  <a:gd name="T26" fmla="*/ 120 w 954"/>
                  <a:gd name="T27" fmla="*/ 101 h 1017"/>
                  <a:gd name="T28" fmla="*/ 118 w 954"/>
                  <a:gd name="T29" fmla="*/ 108 h 1017"/>
                  <a:gd name="T30" fmla="*/ 116 w 954"/>
                  <a:gd name="T31" fmla="*/ 114 h 1017"/>
                  <a:gd name="T32" fmla="*/ 108 w 954"/>
                  <a:gd name="T33" fmla="*/ 120 h 1017"/>
                  <a:gd name="T34" fmla="*/ 101 w 954"/>
                  <a:gd name="T35" fmla="*/ 123 h 1017"/>
                  <a:gd name="T36" fmla="*/ 91 w 954"/>
                  <a:gd name="T37" fmla="*/ 126 h 1017"/>
                  <a:gd name="T38" fmla="*/ 83 w 954"/>
                  <a:gd name="T39" fmla="*/ 128 h 1017"/>
                  <a:gd name="T40" fmla="*/ 76 w 954"/>
                  <a:gd name="T41" fmla="*/ 127 h 1017"/>
                  <a:gd name="T42" fmla="*/ 70 w 954"/>
                  <a:gd name="T43" fmla="*/ 126 h 1017"/>
                  <a:gd name="T44" fmla="*/ 64 w 954"/>
                  <a:gd name="T45" fmla="*/ 125 h 1017"/>
                  <a:gd name="T46" fmla="*/ 58 w 954"/>
                  <a:gd name="T47" fmla="*/ 122 h 1017"/>
                  <a:gd name="T48" fmla="*/ 52 w 954"/>
                  <a:gd name="T49" fmla="*/ 118 h 1017"/>
                  <a:gd name="T50" fmla="*/ 47 w 954"/>
                  <a:gd name="T51" fmla="*/ 114 h 1017"/>
                  <a:gd name="T52" fmla="*/ 42 w 954"/>
                  <a:gd name="T53" fmla="*/ 107 h 1017"/>
                  <a:gd name="T54" fmla="*/ 39 w 954"/>
                  <a:gd name="T55" fmla="*/ 102 h 1017"/>
                  <a:gd name="T56" fmla="*/ 32 w 954"/>
                  <a:gd name="T57" fmla="*/ 86 h 1017"/>
                  <a:gd name="T58" fmla="*/ 23 w 954"/>
                  <a:gd name="T59" fmla="*/ 66 h 1017"/>
                  <a:gd name="T60" fmla="*/ 17 w 954"/>
                  <a:gd name="T61" fmla="*/ 50 h 1017"/>
                  <a:gd name="T62" fmla="*/ 6 w 954"/>
                  <a:gd name="T63" fmla="*/ 31 h 1017"/>
                  <a:gd name="T64" fmla="*/ 0 w 954"/>
                  <a:gd name="T65" fmla="*/ 20 h 1017"/>
                  <a:gd name="T66" fmla="*/ 9 w 954"/>
                  <a:gd name="T67" fmla="*/ 18 h 10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C0C0FF"/>
              </a:solidFill>
              <a:ln w="7938">
                <a:solidFill>
                  <a:srgbClr val="000000"/>
                </a:solidFill>
                <a:prstDash val="solid"/>
                <a:round/>
              </a:ln>
            </p:spPr>
            <p:txBody>
              <a:bodyPr/>
              <a:lstStyle/>
              <a:p>
                <a:endParaRPr lang="zh-CN" altLang="en-US" sz="1805" b="1"/>
              </a:p>
            </p:txBody>
          </p:sp>
          <p:sp>
            <p:nvSpPr>
              <p:cNvPr id="56" name="Freeform 36"/>
              <p:cNvSpPr/>
              <p:nvPr/>
            </p:nvSpPr>
            <p:spPr bwMode="auto">
              <a:xfrm>
                <a:off x="3065" y="2297"/>
                <a:ext cx="291" cy="243"/>
              </a:xfrm>
              <a:custGeom>
                <a:avLst/>
                <a:gdLst>
                  <a:gd name="T0" fmla="*/ 0 w 581"/>
                  <a:gd name="T1" fmla="*/ 22 h 486"/>
                  <a:gd name="T2" fmla="*/ 6 w 581"/>
                  <a:gd name="T3" fmla="*/ 22 h 486"/>
                  <a:gd name="T4" fmla="*/ 12 w 581"/>
                  <a:gd name="T5" fmla="*/ 20 h 486"/>
                  <a:gd name="T6" fmla="*/ 20 w 581"/>
                  <a:gd name="T7" fmla="*/ 19 h 486"/>
                  <a:gd name="T8" fmla="*/ 24 w 581"/>
                  <a:gd name="T9" fmla="*/ 18 h 486"/>
                  <a:gd name="T10" fmla="*/ 34 w 581"/>
                  <a:gd name="T11" fmla="*/ 13 h 486"/>
                  <a:gd name="T12" fmla="*/ 42 w 581"/>
                  <a:gd name="T13" fmla="*/ 6 h 486"/>
                  <a:gd name="T14" fmla="*/ 47 w 581"/>
                  <a:gd name="T15" fmla="*/ 0 h 486"/>
                  <a:gd name="T16" fmla="*/ 73 w 581"/>
                  <a:gd name="T17" fmla="*/ 27 h 486"/>
                  <a:gd name="T18" fmla="*/ 73 w 581"/>
                  <a:gd name="T19" fmla="*/ 31 h 486"/>
                  <a:gd name="T20" fmla="*/ 71 w 581"/>
                  <a:gd name="T21" fmla="*/ 36 h 486"/>
                  <a:gd name="T22" fmla="*/ 66 w 581"/>
                  <a:gd name="T23" fmla="*/ 41 h 486"/>
                  <a:gd name="T24" fmla="*/ 62 w 581"/>
                  <a:gd name="T25" fmla="*/ 45 h 486"/>
                  <a:gd name="T26" fmla="*/ 57 w 581"/>
                  <a:gd name="T27" fmla="*/ 48 h 486"/>
                  <a:gd name="T28" fmla="*/ 50 w 581"/>
                  <a:gd name="T29" fmla="*/ 52 h 486"/>
                  <a:gd name="T30" fmla="*/ 42 w 581"/>
                  <a:gd name="T31" fmla="*/ 55 h 486"/>
                  <a:gd name="T32" fmla="*/ 32 w 581"/>
                  <a:gd name="T33" fmla="*/ 58 h 486"/>
                  <a:gd name="T34" fmla="*/ 24 w 581"/>
                  <a:gd name="T35" fmla="*/ 60 h 486"/>
                  <a:gd name="T36" fmla="*/ 18 w 581"/>
                  <a:gd name="T37" fmla="*/ 61 h 486"/>
                  <a:gd name="T38" fmla="*/ 0 w 581"/>
                  <a:gd name="T39" fmla="*/ 22 h 4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solidFill>
              <a:ln w="7938">
                <a:solidFill>
                  <a:srgbClr val="000000"/>
                </a:solidFill>
                <a:prstDash val="solid"/>
                <a:round/>
              </a:ln>
            </p:spPr>
            <p:txBody>
              <a:bodyPr/>
              <a:lstStyle/>
              <a:p>
                <a:endParaRPr lang="zh-CN" altLang="en-US" sz="1805" b="1"/>
              </a:p>
            </p:txBody>
          </p:sp>
        </p:grpSp>
        <p:grpSp>
          <p:nvGrpSpPr>
            <p:cNvPr id="17" name="Group 37"/>
            <p:cNvGrpSpPr/>
            <p:nvPr/>
          </p:nvGrpSpPr>
          <p:grpSpPr bwMode="auto">
            <a:xfrm>
              <a:off x="2692" y="1940"/>
              <a:ext cx="431" cy="125"/>
              <a:chOff x="2692" y="1940"/>
              <a:chExt cx="431" cy="125"/>
            </a:xfrm>
          </p:grpSpPr>
          <p:grpSp>
            <p:nvGrpSpPr>
              <p:cNvPr id="42" name="Group 38"/>
              <p:cNvGrpSpPr/>
              <p:nvPr/>
            </p:nvGrpSpPr>
            <p:grpSpPr bwMode="auto">
              <a:xfrm>
                <a:off x="2692" y="1940"/>
                <a:ext cx="431" cy="125"/>
                <a:chOff x="2692" y="1940"/>
                <a:chExt cx="431" cy="125"/>
              </a:xfrm>
            </p:grpSpPr>
            <p:sp>
              <p:nvSpPr>
                <p:cNvPr id="49" name="Freeform 39"/>
                <p:cNvSpPr/>
                <p:nvPr/>
              </p:nvSpPr>
              <p:spPr bwMode="auto">
                <a:xfrm>
                  <a:off x="2756" y="1940"/>
                  <a:ext cx="155" cy="124"/>
                </a:xfrm>
                <a:custGeom>
                  <a:avLst/>
                  <a:gdLst>
                    <a:gd name="T0" fmla="*/ 4 w 309"/>
                    <a:gd name="T1" fmla="*/ 2 h 246"/>
                    <a:gd name="T2" fmla="*/ 11 w 309"/>
                    <a:gd name="T3" fmla="*/ 0 h 246"/>
                    <a:gd name="T4" fmla="*/ 19 w 309"/>
                    <a:gd name="T5" fmla="*/ 0 h 246"/>
                    <a:gd name="T6" fmla="*/ 31 w 309"/>
                    <a:gd name="T7" fmla="*/ 1 h 246"/>
                    <a:gd name="T8" fmla="*/ 35 w 309"/>
                    <a:gd name="T9" fmla="*/ 2 h 246"/>
                    <a:gd name="T10" fmla="*/ 39 w 309"/>
                    <a:gd name="T11" fmla="*/ 4 h 246"/>
                    <a:gd name="T12" fmla="*/ 39 w 309"/>
                    <a:gd name="T13" fmla="*/ 9 h 246"/>
                    <a:gd name="T14" fmla="*/ 39 w 309"/>
                    <a:gd name="T15" fmla="*/ 14 h 246"/>
                    <a:gd name="T16" fmla="*/ 38 w 309"/>
                    <a:gd name="T17" fmla="*/ 18 h 246"/>
                    <a:gd name="T18" fmla="*/ 36 w 309"/>
                    <a:gd name="T19" fmla="*/ 21 h 246"/>
                    <a:gd name="T20" fmla="*/ 35 w 309"/>
                    <a:gd name="T21" fmla="*/ 24 h 246"/>
                    <a:gd name="T22" fmla="*/ 34 w 309"/>
                    <a:gd name="T23" fmla="*/ 27 h 246"/>
                    <a:gd name="T24" fmla="*/ 31 w 309"/>
                    <a:gd name="T25" fmla="*/ 29 h 246"/>
                    <a:gd name="T26" fmla="*/ 28 w 309"/>
                    <a:gd name="T27" fmla="*/ 30 h 246"/>
                    <a:gd name="T28" fmla="*/ 23 w 309"/>
                    <a:gd name="T29" fmla="*/ 31 h 246"/>
                    <a:gd name="T30" fmla="*/ 18 w 309"/>
                    <a:gd name="T31" fmla="*/ 32 h 246"/>
                    <a:gd name="T32" fmla="*/ 13 w 309"/>
                    <a:gd name="T33" fmla="*/ 31 h 246"/>
                    <a:gd name="T34" fmla="*/ 10 w 309"/>
                    <a:gd name="T35" fmla="*/ 30 h 246"/>
                    <a:gd name="T36" fmla="*/ 6 w 309"/>
                    <a:gd name="T37" fmla="*/ 29 h 246"/>
                    <a:gd name="T38" fmla="*/ 3 w 309"/>
                    <a:gd name="T39" fmla="*/ 26 h 246"/>
                    <a:gd name="T40" fmla="*/ 2 w 309"/>
                    <a:gd name="T41" fmla="*/ 24 h 246"/>
                    <a:gd name="T42" fmla="*/ 0 w 309"/>
                    <a:gd name="T43" fmla="*/ 17 h 246"/>
                    <a:gd name="T44" fmla="*/ 0 w 309"/>
                    <a:gd name="T45" fmla="*/ 11 h 246"/>
                    <a:gd name="T46" fmla="*/ 0 w 309"/>
                    <a:gd name="T47" fmla="*/ 6 h 246"/>
                    <a:gd name="T48" fmla="*/ 4 w 309"/>
                    <a:gd name="T49" fmla="*/ 2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9" h="246">
                      <a:moveTo>
                        <a:pt x="30" y="13"/>
                      </a:moveTo>
                      <a:lnTo>
                        <a:pt x="88" y="0"/>
                      </a:lnTo>
                      <a:lnTo>
                        <a:pt x="150" y="0"/>
                      </a:lnTo>
                      <a:lnTo>
                        <a:pt x="243" y="7"/>
                      </a:lnTo>
                      <a:lnTo>
                        <a:pt x="276" y="13"/>
                      </a:lnTo>
                      <a:lnTo>
                        <a:pt x="309" y="29"/>
                      </a:lnTo>
                      <a:lnTo>
                        <a:pt x="309" y="65"/>
                      </a:lnTo>
                      <a:lnTo>
                        <a:pt x="309" y="105"/>
                      </a:lnTo>
                      <a:lnTo>
                        <a:pt x="299" y="142"/>
                      </a:lnTo>
                      <a:lnTo>
                        <a:pt x="288" y="167"/>
                      </a:lnTo>
                      <a:lnTo>
                        <a:pt x="279" y="190"/>
                      </a:lnTo>
                      <a:lnTo>
                        <a:pt x="266" y="208"/>
                      </a:lnTo>
                      <a:lnTo>
                        <a:pt x="248" y="225"/>
                      </a:lnTo>
                      <a:lnTo>
                        <a:pt x="218" y="235"/>
                      </a:lnTo>
                      <a:lnTo>
                        <a:pt x="180" y="242"/>
                      </a:lnTo>
                      <a:lnTo>
                        <a:pt x="137" y="246"/>
                      </a:lnTo>
                      <a:lnTo>
                        <a:pt x="103" y="242"/>
                      </a:lnTo>
                      <a:lnTo>
                        <a:pt x="75" y="237"/>
                      </a:lnTo>
                      <a:lnTo>
                        <a:pt x="47" y="225"/>
                      </a:lnTo>
                      <a:lnTo>
                        <a:pt x="23" y="204"/>
                      </a:lnTo>
                      <a:lnTo>
                        <a:pt x="11" y="184"/>
                      </a:lnTo>
                      <a:lnTo>
                        <a:pt x="0" y="133"/>
                      </a:lnTo>
                      <a:lnTo>
                        <a:pt x="0" y="87"/>
                      </a:lnTo>
                      <a:lnTo>
                        <a:pt x="0" y="41"/>
                      </a:lnTo>
                      <a:lnTo>
                        <a:pt x="30" y="13"/>
                      </a:lnTo>
                      <a:close/>
                    </a:path>
                  </a:pathLst>
                </a:custGeom>
                <a:solidFill>
                  <a:srgbClr val="C0FFFF"/>
                </a:solidFill>
                <a:ln w="7938">
                  <a:solidFill>
                    <a:srgbClr val="000000"/>
                  </a:solidFill>
                  <a:prstDash val="solid"/>
                  <a:round/>
                </a:ln>
              </p:spPr>
              <p:txBody>
                <a:bodyPr/>
                <a:lstStyle/>
                <a:p>
                  <a:endParaRPr lang="zh-CN" altLang="en-US" sz="1805" b="1"/>
                </a:p>
              </p:txBody>
            </p:sp>
            <p:sp>
              <p:nvSpPr>
                <p:cNvPr id="50" name="Freeform 40"/>
                <p:cNvSpPr/>
                <p:nvPr/>
              </p:nvSpPr>
              <p:spPr bwMode="auto">
                <a:xfrm>
                  <a:off x="2932" y="1943"/>
                  <a:ext cx="154" cy="122"/>
                </a:xfrm>
                <a:custGeom>
                  <a:avLst/>
                  <a:gdLst>
                    <a:gd name="T0" fmla="*/ 34 w 308"/>
                    <a:gd name="T1" fmla="*/ 1 h 245"/>
                    <a:gd name="T2" fmla="*/ 27 w 308"/>
                    <a:gd name="T3" fmla="*/ 0 h 245"/>
                    <a:gd name="T4" fmla="*/ 20 w 308"/>
                    <a:gd name="T5" fmla="*/ 0 h 245"/>
                    <a:gd name="T6" fmla="*/ 14 w 308"/>
                    <a:gd name="T7" fmla="*/ 0 h 245"/>
                    <a:gd name="T8" fmla="*/ 8 w 308"/>
                    <a:gd name="T9" fmla="*/ 0 h 245"/>
                    <a:gd name="T10" fmla="*/ 4 w 308"/>
                    <a:gd name="T11" fmla="*/ 1 h 245"/>
                    <a:gd name="T12" fmla="*/ 0 w 308"/>
                    <a:gd name="T13" fmla="*/ 3 h 245"/>
                    <a:gd name="T14" fmla="*/ 0 w 308"/>
                    <a:gd name="T15" fmla="*/ 13 h 245"/>
                    <a:gd name="T16" fmla="*/ 1 w 308"/>
                    <a:gd name="T17" fmla="*/ 19 h 245"/>
                    <a:gd name="T18" fmla="*/ 3 w 308"/>
                    <a:gd name="T19" fmla="*/ 23 h 245"/>
                    <a:gd name="T20" fmla="*/ 5 w 308"/>
                    <a:gd name="T21" fmla="*/ 25 h 245"/>
                    <a:gd name="T22" fmla="*/ 8 w 308"/>
                    <a:gd name="T23" fmla="*/ 27 h 245"/>
                    <a:gd name="T24" fmla="*/ 10 w 308"/>
                    <a:gd name="T25" fmla="*/ 29 h 245"/>
                    <a:gd name="T26" fmla="*/ 13 w 308"/>
                    <a:gd name="T27" fmla="*/ 29 h 245"/>
                    <a:gd name="T28" fmla="*/ 16 w 308"/>
                    <a:gd name="T29" fmla="*/ 30 h 245"/>
                    <a:gd name="T30" fmla="*/ 20 w 308"/>
                    <a:gd name="T31" fmla="*/ 30 h 245"/>
                    <a:gd name="T32" fmla="*/ 26 w 308"/>
                    <a:gd name="T33" fmla="*/ 30 h 245"/>
                    <a:gd name="T34" fmla="*/ 30 w 308"/>
                    <a:gd name="T35" fmla="*/ 29 h 245"/>
                    <a:gd name="T36" fmla="*/ 33 w 308"/>
                    <a:gd name="T37" fmla="*/ 28 h 245"/>
                    <a:gd name="T38" fmla="*/ 36 w 308"/>
                    <a:gd name="T39" fmla="*/ 25 h 245"/>
                    <a:gd name="T40" fmla="*/ 38 w 308"/>
                    <a:gd name="T41" fmla="*/ 21 h 245"/>
                    <a:gd name="T42" fmla="*/ 39 w 308"/>
                    <a:gd name="T43" fmla="*/ 16 h 245"/>
                    <a:gd name="T44" fmla="*/ 39 w 308"/>
                    <a:gd name="T45" fmla="*/ 10 h 245"/>
                    <a:gd name="T46" fmla="*/ 39 w 308"/>
                    <a:gd name="T47" fmla="*/ 5 h 245"/>
                    <a:gd name="T48" fmla="*/ 34 w 308"/>
                    <a:gd name="T49" fmla="*/ 1 h 2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8" h="245">
                      <a:moveTo>
                        <a:pt x="269" y="12"/>
                      </a:moveTo>
                      <a:lnTo>
                        <a:pt x="212" y="2"/>
                      </a:lnTo>
                      <a:lnTo>
                        <a:pt x="158" y="2"/>
                      </a:lnTo>
                      <a:lnTo>
                        <a:pt x="107" y="0"/>
                      </a:lnTo>
                      <a:lnTo>
                        <a:pt x="61" y="3"/>
                      </a:lnTo>
                      <a:lnTo>
                        <a:pt x="28" y="12"/>
                      </a:lnTo>
                      <a:lnTo>
                        <a:pt x="0" y="26"/>
                      </a:lnTo>
                      <a:lnTo>
                        <a:pt x="0" y="107"/>
                      </a:lnTo>
                      <a:lnTo>
                        <a:pt x="8" y="153"/>
                      </a:lnTo>
                      <a:lnTo>
                        <a:pt x="22" y="185"/>
                      </a:lnTo>
                      <a:lnTo>
                        <a:pt x="39" y="207"/>
                      </a:lnTo>
                      <a:lnTo>
                        <a:pt x="57" y="220"/>
                      </a:lnTo>
                      <a:lnTo>
                        <a:pt x="80" y="232"/>
                      </a:lnTo>
                      <a:lnTo>
                        <a:pt x="102" y="239"/>
                      </a:lnTo>
                      <a:lnTo>
                        <a:pt x="128" y="242"/>
                      </a:lnTo>
                      <a:lnTo>
                        <a:pt x="157" y="245"/>
                      </a:lnTo>
                      <a:lnTo>
                        <a:pt x="205" y="242"/>
                      </a:lnTo>
                      <a:lnTo>
                        <a:pt x="235" y="235"/>
                      </a:lnTo>
                      <a:lnTo>
                        <a:pt x="262" y="226"/>
                      </a:lnTo>
                      <a:lnTo>
                        <a:pt x="283" y="200"/>
                      </a:lnTo>
                      <a:lnTo>
                        <a:pt x="297" y="168"/>
                      </a:lnTo>
                      <a:lnTo>
                        <a:pt x="308" y="134"/>
                      </a:lnTo>
                      <a:lnTo>
                        <a:pt x="308" y="87"/>
                      </a:lnTo>
                      <a:lnTo>
                        <a:pt x="308" y="42"/>
                      </a:lnTo>
                      <a:lnTo>
                        <a:pt x="269" y="12"/>
                      </a:lnTo>
                      <a:close/>
                    </a:path>
                  </a:pathLst>
                </a:custGeom>
                <a:solidFill>
                  <a:srgbClr val="C0FFFF"/>
                </a:solidFill>
                <a:ln w="7938">
                  <a:solidFill>
                    <a:srgbClr val="000000"/>
                  </a:solidFill>
                  <a:prstDash val="solid"/>
                  <a:round/>
                </a:ln>
              </p:spPr>
              <p:txBody>
                <a:bodyPr/>
                <a:lstStyle/>
                <a:p>
                  <a:endParaRPr lang="zh-CN" altLang="en-US" sz="1805" b="1"/>
                </a:p>
              </p:txBody>
            </p:sp>
            <p:sp>
              <p:nvSpPr>
                <p:cNvPr id="51" name="Freeform 41"/>
                <p:cNvSpPr/>
                <p:nvPr/>
              </p:nvSpPr>
              <p:spPr bwMode="auto">
                <a:xfrm>
                  <a:off x="2911" y="1958"/>
                  <a:ext cx="22" cy="16"/>
                </a:xfrm>
                <a:custGeom>
                  <a:avLst/>
                  <a:gdLst>
                    <a:gd name="T0" fmla="*/ 0 w 45"/>
                    <a:gd name="T1" fmla="*/ 1 h 33"/>
                    <a:gd name="T2" fmla="*/ 0 w 45"/>
                    <a:gd name="T3" fmla="*/ 0 h 33"/>
                    <a:gd name="T4" fmla="*/ 2 w 45"/>
                    <a:gd name="T5" fmla="*/ 0 h 33"/>
                    <a:gd name="T6" fmla="*/ 3 w 45"/>
                    <a:gd name="T7" fmla="*/ 0 h 33"/>
                    <a:gd name="T8" fmla="*/ 5 w 45"/>
                    <a:gd name="T9" fmla="*/ 0 h 33"/>
                    <a:gd name="T10" fmla="*/ 5 w 45"/>
                    <a:gd name="T11" fmla="*/ 3 h 33"/>
                    <a:gd name="T12" fmla="*/ 4 w 45"/>
                    <a:gd name="T13" fmla="*/ 3 h 33"/>
                    <a:gd name="T14" fmla="*/ 3 w 45"/>
                    <a:gd name="T15" fmla="*/ 3 h 33"/>
                    <a:gd name="T16" fmla="*/ 1 w 45"/>
                    <a:gd name="T17" fmla="*/ 3 h 33"/>
                    <a:gd name="T18" fmla="*/ 0 w 45"/>
                    <a:gd name="T19" fmla="*/ 4 h 33"/>
                    <a:gd name="T20" fmla="*/ 0 w 45"/>
                    <a:gd name="T21" fmla="*/ 1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33">
                      <a:moveTo>
                        <a:pt x="0" y="10"/>
                      </a:moveTo>
                      <a:lnTo>
                        <a:pt x="7" y="3"/>
                      </a:lnTo>
                      <a:lnTo>
                        <a:pt x="17" y="0"/>
                      </a:lnTo>
                      <a:lnTo>
                        <a:pt x="31" y="0"/>
                      </a:lnTo>
                      <a:lnTo>
                        <a:pt x="41" y="6"/>
                      </a:lnTo>
                      <a:lnTo>
                        <a:pt x="45" y="31"/>
                      </a:lnTo>
                      <a:lnTo>
                        <a:pt x="34" y="29"/>
                      </a:lnTo>
                      <a:lnTo>
                        <a:pt x="25" y="24"/>
                      </a:lnTo>
                      <a:lnTo>
                        <a:pt x="13" y="29"/>
                      </a:lnTo>
                      <a:lnTo>
                        <a:pt x="2" y="33"/>
                      </a:lnTo>
                      <a:lnTo>
                        <a:pt x="0" y="10"/>
                      </a:lnTo>
                      <a:close/>
                    </a:path>
                  </a:pathLst>
                </a:custGeom>
                <a:solidFill>
                  <a:srgbClr val="C0C0C0"/>
                </a:solidFill>
                <a:ln w="7938">
                  <a:solidFill>
                    <a:srgbClr val="000000"/>
                  </a:solidFill>
                  <a:prstDash val="solid"/>
                  <a:round/>
                </a:ln>
              </p:spPr>
              <p:txBody>
                <a:bodyPr/>
                <a:lstStyle/>
                <a:p>
                  <a:endParaRPr lang="zh-CN" altLang="en-US" sz="1805" b="1"/>
                </a:p>
              </p:txBody>
            </p:sp>
            <p:sp>
              <p:nvSpPr>
                <p:cNvPr id="52" name="Freeform 42"/>
                <p:cNvSpPr/>
                <p:nvPr/>
              </p:nvSpPr>
              <p:spPr bwMode="auto">
                <a:xfrm>
                  <a:off x="2692" y="1951"/>
                  <a:ext cx="65" cy="26"/>
                </a:xfrm>
                <a:custGeom>
                  <a:avLst/>
                  <a:gdLst>
                    <a:gd name="T0" fmla="*/ 17 w 128"/>
                    <a:gd name="T1" fmla="*/ 3 h 52"/>
                    <a:gd name="T2" fmla="*/ 17 w 128"/>
                    <a:gd name="T3" fmla="*/ 7 h 52"/>
                    <a:gd name="T4" fmla="*/ 2 w 128"/>
                    <a:gd name="T5" fmla="*/ 3 h 52"/>
                    <a:gd name="T6" fmla="*/ 0 w 128"/>
                    <a:gd name="T7" fmla="*/ 0 h 52"/>
                    <a:gd name="T8" fmla="*/ 17 w 128"/>
                    <a:gd name="T9" fmla="*/ 3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52">
                      <a:moveTo>
                        <a:pt x="128" y="17"/>
                      </a:moveTo>
                      <a:lnTo>
                        <a:pt x="128" y="52"/>
                      </a:lnTo>
                      <a:lnTo>
                        <a:pt x="14" y="20"/>
                      </a:lnTo>
                      <a:lnTo>
                        <a:pt x="0" y="0"/>
                      </a:lnTo>
                      <a:lnTo>
                        <a:pt x="128" y="17"/>
                      </a:lnTo>
                      <a:close/>
                    </a:path>
                  </a:pathLst>
                </a:custGeom>
                <a:solidFill>
                  <a:srgbClr val="C0C0C0"/>
                </a:solidFill>
                <a:ln w="7938">
                  <a:solidFill>
                    <a:srgbClr val="000000"/>
                  </a:solidFill>
                  <a:prstDash val="solid"/>
                  <a:round/>
                </a:ln>
              </p:spPr>
              <p:txBody>
                <a:bodyPr/>
                <a:lstStyle/>
                <a:p>
                  <a:endParaRPr lang="zh-CN" altLang="en-US" sz="1805" b="1"/>
                </a:p>
              </p:txBody>
            </p:sp>
            <p:sp>
              <p:nvSpPr>
                <p:cNvPr id="53" name="Freeform 43"/>
                <p:cNvSpPr/>
                <p:nvPr/>
              </p:nvSpPr>
              <p:spPr bwMode="auto">
                <a:xfrm>
                  <a:off x="3085" y="1950"/>
                  <a:ext cx="38" cy="27"/>
                </a:xfrm>
                <a:custGeom>
                  <a:avLst/>
                  <a:gdLst>
                    <a:gd name="T0" fmla="*/ 0 w 74"/>
                    <a:gd name="T1" fmla="*/ 4 h 54"/>
                    <a:gd name="T2" fmla="*/ 0 w 74"/>
                    <a:gd name="T3" fmla="*/ 7 h 54"/>
                    <a:gd name="T4" fmla="*/ 9 w 74"/>
                    <a:gd name="T5" fmla="*/ 3 h 54"/>
                    <a:gd name="T6" fmla="*/ 10 w 74"/>
                    <a:gd name="T7" fmla="*/ 0 h 54"/>
                    <a:gd name="T8" fmla="*/ 0 w 74"/>
                    <a:gd name="T9" fmla="*/ 4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54">
                      <a:moveTo>
                        <a:pt x="0" y="29"/>
                      </a:moveTo>
                      <a:lnTo>
                        <a:pt x="0" y="54"/>
                      </a:lnTo>
                      <a:lnTo>
                        <a:pt x="70" y="22"/>
                      </a:lnTo>
                      <a:lnTo>
                        <a:pt x="74" y="0"/>
                      </a:lnTo>
                      <a:lnTo>
                        <a:pt x="0" y="29"/>
                      </a:lnTo>
                      <a:close/>
                    </a:path>
                  </a:pathLst>
                </a:custGeom>
                <a:solidFill>
                  <a:srgbClr val="C0C0C0"/>
                </a:solidFill>
                <a:ln w="7938">
                  <a:solidFill>
                    <a:srgbClr val="000000"/>
                  </a:solidFill>
                  <a:prstDash val="solid"/>
                  <a:round/>
                </a:ln>
              </p:spPr>
              <p:txBody>
                <a:bodyPr/>
                <a:lstStyle/>
                <a:p>
                  <a:endParaRPr lang="zh-CN" altLang="en-US" sz="1805" b="1"/>
                </a:p>
              </p:txBody>
            </p:sp>
          </p:grpSp>
          <p:grpSp>
            <p:nvGrpSpPr>
              <p:cNvPr id="43" name="Group 44"/>
              <p:cNvGrpSpPr/>
              <p:nvPr/>
            </p:nvGrpSpPr>
            <p:grpSpPr bwMode="auto">
              <a:xfrm>
                <a:off x="2803" y="1970"/>
                <a:ext cx="67" cy="57"/>
                <a:chOff x="2803" y="1970"/>
                <a:chExt cx="67" cy="57"/>
              </a:xfrm>
            </p:grpSpPr>
            <p:sp>
              <p:nvSpPr>
                <p:cNvPr id="47" name="Oval 45"/>
                <p:cNvSpPr>
                  <a:spLocks noChangeArrowheads="1"/>
                </p:cNvSpPr>
                <p:nvPr/>
              </p:nvSpPr>
              <p:spPr bwMode="auto">
                <a:xfrm>
                  <a:off x="2803" y="1970"/>
                  <a:ext cx="67" cy="57"/>
                </a:xfrm>
                <a:prstGeom prst="ellipse">
                  <a:avLst/>
                </a:prstGeom>
                <a:solidFill>
                  <a:srgbClr val="C0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b="1"/>
                </a:p>
              </p:txBody>
            </p:sp>
            <p:sp>
              <p:nvSpPr>
                <p:cNvPr id="48" name="Oval 46"/>
                <p:cNvSpPr>
                  <a:spLocks noChangeArrowheads="1"/>
                </p:cNvSpPr>
                <p:nvPr/>
              </p:nvSpPr>
              <p:spPr bwMode="auto">
                <a:xfrm>
                  <a:off x="2826" y="1976"/>
                  <a:ext cx="35" cy="36"/>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b="1"/>
                </a:p>
              </p:txBody>
            </p:sp>
          </p:grpSp>
          <p:grpSp>
            <p:nvGrpSpPr>
              <p:cNvPr id="44" name="Group 47"/>
              <p:cNvGrpSpPr/>
              <p:nvPr/>
            </p:nvGrpSpPr>
            <p:grpSpPr bwMode="auto">
              <a:xfrm>
                <a:off x="2975" y="1975"/>
                <a:ext cx="67" cy="57"/>
                <a:chOff x="2975" y="1975"/>
                <a:chExt cx="67" cy="57"/>
              </a:xfrm>
            </p:grpSpPr>
            <p:sp>
              <p:nvSpPr>
                <p:cNvPr id="45" name="Oval 48"/>
                <p:cNvSpPr>
                  <a:spLocks noChangeArrowheads="1"/>
                </p:cNvSpPr>
                <p:nvPr/>
              </p:nvSpPr>
              <p:spPr bwMode="auto">
                <a:xfrm>
                  <a:off x="2975" y="1975"/>
                  <a:ext cx="67" cy="57"/>
                </a:xfrm>
                <a:prstGeom prst="ellipse">
                  <a:avLst/>
                </a:prstGeom>
                <a:solidFill>
                  <a:srgbClr val="C0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b="1"/>
                </a:p>
              </p:txBody>
            </p:sp>
            <p:sp>
              <p:nvSpPr>
                <p:cNvPr id="46" name="Oval 49"/>
                <p:cNvSpPr>
                  <a:spLocks noChangeArrowheads="1"/>
                </p:cNvSpPr>
                <p:nvPr/>
              </p:nvSpPr>
              <p:spPr bwMode="auto">
                <a:xfrm>
                  <a:off x="2998" y="1982"/>
                  <a:ext cx="35" cy="35"/>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b="1"/>
                </a:p>
              </p:txBody>
            </p:sp>
          </p:grpSp>
        </p:grpSp>
        <p:sp>
          <p:nvSpPr>
            <p:cNvPr id="18" name="Freeform 50"/>
            <p:cNvSpPr/>
            <p:nvPr/>
          </p:nvSpPr>
          <p:spPr bwMode="auto">
            <a:xfrm>
              <a:off x="2208" y="2064"/>
              <a:ext cx="192" cy="192"/>
            </a:xfrm>
            <a:custGeom>
              <a:avLst/>
              <a:gdLst>
                <a:gd name="T0" fmla="*/ 6 w 487"/>
                <a:gd name="T1" fmla="*/ 0 h 424"/>
                <a:gd name="T2" fmla="*/ 7 w 487"/>
                <a:gd name="T3" fmla="*/ 3 h 424"/>
                <a:gd name="T4" fmla="*/ 7 w 487"/>
                <a:gd name="T5" fmla="*/ 5 h 424"/>
                <a:gd name="T6" fmla="*/ 9 w 487"/>
                <a:gd name="T7" fmla="*/ 8 h 424"/>
                <a:gd name="T8" fmla="*/ 9 w 487"/>
                <a:gd name="T9" fmla="*/ 10 h 424"/>
                <a:gd name="T10" fmla="*/ 11 w 487"/>
                <a:gd name="T11" fmla="*/ 11 h 424"/>
                <a:gd name="T12" fmla="*/ 12 w 487"/>
                <a:gd name="T13" fmla="*/ 13 h 424"/>
                <a:gd name="T14" fmla="*/ 15 w 487"/>
                <a:gd name="T15" fmla="*/ 15 h 424"/>
                <a:gd name="T16" fmla="*/ 18 w 487"/>
                <a:gd name="T17" fmla="*/ 15 h 424"/>
                <a:gd name="T18" fmla="*/ 20 w 487"/>
                <a:gd name="T19" fmla="*/ 15 h 424"/>
                <a:gd name="T20" fmla="*/ 23 w 487"/>
                <a:gd name="T21" fmla="*/ 13 h 424"/>
                <a:gd name="T22" fmla="*/ 27 w 487"/>
                <a:gd name="T23" fmla="*/ 11 h 424"/>
                <a:gd name="T24" fmla="*/ 27 w 487"/>
                <a:gd name="T25" fmla="*/ 13 h 424"/>
                <a:gd name="T26" fmla="*/ 29 w 487"/>
                <a:gd name="T27" fmla="*/ 28 h 424"/>
                <a:gd name="T28" fmla="*/ 30 w 487"/>
                <a:gd name="T29" fmla="*/ 36 h 424"/>
                <a:gd name="T30" fmla="*/ 26 w 487"/>
                <a:gd name="T31" fmla="*/ 38 h 424"/>
                <a:gd name="T32" fmla="*/ 20 w 487"/>
                <a:gd name="T33" fmla="*/ 39 h 424"/>
                <a:gd name="T34" fmla="*/ 17 w 487"/>
                <a:gd name="T35" fmla="*/ 39 h 424"/>
                <a:gd name="T36" fmla="*/ 11 w 487"/>
                <a:gd name="T37" fmla="*/ 37 h 424"/>
                <a:gd name="T38" fmla="*/ 7 w 487"/>
                <a:gd name="T39" fmla="*/ 34 h 424"/>
                <a:gd name="T40" fmla="*/ 4 w 487"/>
                <a:gd name="T41" fmla="*/ 30 h 424"/>
                <a:gd name="T42" fmla="*/ 2 w 487"/>
                <a:gd name="T43" fmla="*/ 26 h 424"/>
                <a:gd name="T44" fmla="*/ 0 w 487"/>
                <a:gd name="T45" fmla="*/ 21 h 424"/>
                <a:gd name="T46" fmla="*/ 1 w 487"/>
                <a:gd name="T47" fmla="*/ 16 h 424"/>
                <a:gd name="T48" fmla="*/ 2 w 487"/>
                <a:gd name="T49" fmla="*/ 10 h 424"/>
                <a:gd name="T50" fmla="*/ 4 w 487"/>
                <a:gd name="T51" fmla="*/ 6 h 424"/>
                <a:gd name="T52" fmla="*/ 6 w 487"/>
                <a:gd name="T53" fmla="*/ 0 h 4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7" h="424">
                  <a:moveTo>
                    <a:pt x="94" y="0"/>
                  </a:moveTo>
                  <a:lnTo>
                    <a:pt x="115" y="35"/>
                  </a:lnTo>
                  <a:lnTo>
                    <a:pt x="125" y="50"/>
                  </a:lnTo>
                  <a:lnTo>
                    <a:pt x="143" y="84"/>
                  </a:lnTo>
                  <a:lnTo>
                    <a:pt x="156" y="107"/>
                  </a:lnTo>
                  <a:lnTo>
                    <a:pt x="174" y="122"/>
                  </a:lnTo>
                  <a:lnTo>
                    <a:pt x="201" y="143"/>
                  </a:lnTo>
                  <a:lnTo>
                    <a:pt x="246" y="166"/>
                  </a:lnTo>
                  <a:lnTo>
                    <a:pt x="288" y="166"/>
                  </a:lnTo>
                  <a:lnTo>
                    <a:pt x="327" y="161"/>
                  </a:lnTo>
                  <a:lnTo>
                    <a:pt x="375" y="143"/>
                  </a:lnTo>
                  <a:lnTo>
                    <a:pt x="440" y="114"/>
                  </a:lnTo>
                  <a:lnTo>
                    <a:pt x="446" y="138"/>
                  </a:lnTo>
                  <a:lnTo>
                    <a:pt x="476" y="304"/>
                  </a:lnTo>
                  <a:lnTo>
                    <a:pt x="487" y="389"/>
                  </a:lnTo>
                  <a:lnTo>
                    <a:pt x="417" y="412"/>
                  </a:lnTo>
                  <a:lnTo>
                    <a:pt x="327" y="418"/>
                  </a:lnTo>
                  <a:lnTo>
                    <a:pt x="275" y="424"/>
                  </a:lnTo>
                  <a:lnTo>
                    <a:pt x="184" y="400"/>
                  </a:lnTo>
                  <a:lnTo>
                    <a:pt x="120" y="365"/>
                  </a:lnTo>
                  <a:lnTo>
                    <a:pt x="71" y="320"/>
                  </a:lnTo>
                  <a:lnTo>
                    <a:pt x="29" y="275"/>
                  </a:lnTo>
                  <a:lnTo>
                    <a:pt x="0" y="224"/>
                  </a:lnTo>
                  <a:lnTo>
                    <a:pt x="11" y="175"/>
                  </a:lnTo>
                  <a:lnTo>
                    <a:pt x="35" y="108"/>
                  </a:lnTo>
                  <a:lnTo>
                    <a:pt x="59" y="66"/>
                  </a:lnTo>
                  <a:lnTo>
                    <a:pt x="94" y="0"/>
                  </a:lnTo>
                  <a:close/>
                </a:path>
              </a:pathLst>
            </a:custGeom>
            <a:solidFill>
              <a:srgbClr val="FFFFFF"/>
            </a:solidFill>
            <a:ln w="7938">
              <a:solidFill>
                <a:srgbClr val="000000"/>
              </a:solidFill>
              <a:prstDash val="solid"/>
              <a:round/>
            </a:ln>
          </p:spPr>
          <p:txBody>
            <a:bodyPr/>
            <a:lstStyle/>
            <a:p>
              <a:endParaRPr lang="zh-CN" altLang="en-US" sz="1805" b="1"/>
            </a:p>
          </p:txBody>
        </p:sp>
        <p:grpSp>
          <p:nvGrpSpPr>
            <p:cNvPr id="19" name="Group 51"/>
            <p:cNvGrpSpPr/>
            <p:nvPr/>
          </p:nvGrpSpPr>
          <p:grpSpPr bwMode="auto">
            <a:xfrm rot="16200000" flipV="1">
              <a:off x="2006" y="1788"/>
              <a:ext cx="442" cy="322"/>
              <a:chOff x="4363" y="2585"/>
              <a:chExt cx="1104" cy="808"/>
            </a:xfrm>
          </p:grpSpPr>
          <p:sp>
            <p:nvSpPr>
              <p:cNvPr id="20" name="Freeform 52"/>
              <p:cNvSpPr/>
              <p:nvPr/>
            </p:nvSpPr>
            <p:spPr bwMode="auto">
              <a:xfrm>
                <a:off x="4363" y="2585"/>
                <a:ext cx="1104" cy="808"/>
              </a:xfrm>
              <a:custGeom>
                <a:avLst/>
                <a:gdLst>
                  <a:gd name="T0" fmla="*/ 27 w 3311"/>
                  <a:gd name="T1" fmla="*/ 4 h 2423"/>
                  <a:gd name="T2" fmla="*/ 46 w 3311"/>
                  <a:gd name="T3" fmla="*/ 0 h 2423"/>
                  <a:gd name="T4" fmla="*/ 62 w 3311"/>
                  <a:gd name="T5" fmla="*/ 3 h 2423"/>
                  <a:gd name="T6" fmla="*/ 78 w 3311"/>
                  <a:gd name="T7" fmla="*/ 10 h 2423"/>
                  <a:gd name="T8" fmla="*/ 93 w 3311"/>
                  <a:gd name="T9" fmla="*/ 16 h 2423"/>
                  <a:gd name="T10" fmla="*/ 106 w 3311"/>
                  <a:gd name="T11" fmla="*/ 22 h 2423"/>
                  <a:gd name="T12" fmla="*/ 110 w 3311"/>
                  <a:gd name="T13" fmla="*/ 25 h 2423"/>
                  <a:gd name="T14" fmla="*/ 110 w 3311"/>
                  <a:gd name="T15" fmla="*/ 31 h 2423"/>
                  <a:gd name="T16" fmla="*/ 106 w 3311"/>
                  <a:gd name="T17" fmla="*/ 34 h 2423"/>
                  <a:gd name="T18" fmla="*/ 100 w 3311"/>
                  <a:gd name="T19" fmla="*/ 35 h 2423"/>
                  <a:gd name="T20" fmla="*/ 95 w 3311"/>
                  <a:gd name="T21" fmla="*/ 34 h 2423"/>
                  <a:gd name="T22" fmla="*/ 90 w 3311"/>
                  <a:gd name="T23" fmla="*/ 33 h 2423"/>
                  <a:gd name="T24" fmla="*/ 92 w 3311"/>
                  <a:gd name="T25" fmla="*/ 36 h 2423"/>
                  <a:gd name="T26" fmla="*/ 94 w 3311"/>
                  <a:gd name="T27" fmla="*/ 39 h 2423"/>
                  <a:gd name="T28" fmla="*/ 102 w 3311"/>
                  <a:gd name="T29" fmla="*/ 44 h 2423"/>
                  <a:gd name="T30" fmla="*/ 106 w 3311"/>
                  <a:gd name="T31" fmla="*/ 49 h 2423"/>
                  <a:gd name="T32" fmla="*/ 111 w 3311"/>
                  <a:gd name="T33" fmla="*/ 53 h 2423"/>
                  <a:gd name="T34" fmla="*/ 117 w 3311"/>
                  <a:gd name="T35" fmla="*/ 58 h 2423"/>
                  <a:gd name="T36" fmla="*/ 120 w 3311"/>
                  <a:gd name="T37" fmla="*/ 62 h 2423"/>
                  <a:gd name="T38" fmla="*/ 122 w 3311"/>
                  <a:gd name="T39" fmla="*/ 66 h 2423"/>
                  <a:gd name="T40" fmla="*/ 123 w 3311"/>
                  <a:gd name="T41" fmla="*/ 70 h 2423"/>
                  <a:gd name="T42" fmla="*/ 120 w 3311"/>
                  <a:gd name="T43" fmla="*/ 73 h 2423"/>
                  <a:gd name="T44" fmla="*/ 120 w 3311"/>
                  <a:gd name="T45" fmla="*/ 76 h 2423"/>
                  <a:gd name="T46" fmla="*/ 120 w 3311"/>
                  <a:gd name="T47" fmla="*/ 79 h 2423"/>
                  <a:gd name="T48" fmla="*/ 119 w 3311"/>
                  <a:gd name="T49" fmla="*/ 82 h 2423"/>
                  <a:gd name="T50" fmla="*/ 118 w 3311"/>
                  <a:gd name="T51" fmla="*/ 83 h 2423"/>
                  <a:gd name="T52" fmla="*/ 115 w 3311"/>
                  <a:gd name="T53" fmla="*/ 84 h 2423"/>
                  <a:gd name="T54" fmla="*/ 111 w 3311"/>
                  <a:gd name="T55" fmla="*/ 84 h 2423"/>
                  <a:gd name="T56" fmla="*/ 109 w 3311"/>
                  <a:gd name="T57" fmla="*/ 85 h 2423"/>
                  <a:gd name="T58" fmla="*/ 108 w 3311"/>
                  <a:gd name="T59" fmla="*/ 88 h 2423"/>
                  <a:gd name="T60" fmla="*/ 107 w 3311"/>
                  <a:gd name="T61" fmla="*/ 89 h 2423"/>
                  <a:gd name="T62" fmla="*/ 105 w 3311"/>
                  <a:gd name="T63" fmla="*/ 90 h 2423"/>
                  <a:gd name="T64" fmla="*/ 103 w 3311"/>
                  <a:gd name="T65" fmla="*/ 90 h 2423"/>
                  <a:gd name="T66" fmla="*/ 97 w 3311"/>
                  <a:gd name="T67" fmla="*/ 88 h 2423"/>
                  <a:gd name="T68" fmla="*/ 87 w 3311"/>
                  <a:gd name="T69" fmla="*/ 82 h 2423"/>
                  <a:gd name="T70" fmla="*/ 81 w 3311"/>
                  <a:gd name="T71" fmla="*/ 81 h 2423"/>
                  <a:gd name="T72" fmla="*/ 75 w 3311"/>
                  <a:gd name="T73" fmla="*/ 80 h 2423"/>
                  <a:gd name="T74" fmla="*/ 61 w 3311"/>
                  <a:gd name="T75" fmla="*/ 74 h 2423"/>
                  <a:gd name="T76" fmla="*/ 51 w 3311"/>
                  <a:gd name="T77" fmla="*/ 69 h 2423"/>
                  <a:gd name="T78" fmla="*/ 43 w 3311"/>
                  <a:gd name="T79" fmla="*/ 65 h 2423"/>
                  <a:gd name="T80" fmla="*/ 37 w 3311"/>
                  <a:gd name="T81" fmla="*/ 63 h 2423"/>
                  <a:gd name="T82" fmla="*/ 30 w 3311"/>
                  <a:gd name="T83" fmla="*/ 58 h 2423"/>
                  <a:gd name="T84" fmla="*/ 10 w 3311"/>
                  <a:gd name="T85" fmla="*/ 39 h 2423"/>
                  <a:gd name="T86" fmla="*/ 8 w 3311"/>
                  <a:gd name="T87" fmla="*/ 8 h 2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311" h="2423">
                    <a:moveTo>
                      <a:pt x="538" y="113"/>
                    </a:moveTo>
                    <a:lnTo>
                      <a:pt x="729" y="97"/>
                    </a:lnTo>
                    <a:lnTo>
                      <a:pt x="1027" y="48"/>
                    </a:lnTo>
                    <a:lnTo>
                      <a:pt x="1249" y="0"/>
                    </a:lnTo>
                    <a:lnTo>
                      <a:pt x="1563" y="32"/>
                    </a:lnTo>
                    <a:lnTo>
                      <a:pt x="1674" y="79"/>
                    </a:lnTo>
                    <a:lnTo>
                      <a:pt x="1926" y="175"/>
                    </a:lnTo>
                    <a:lnTo>
                      <a:pt x="2115" y="271"/>
                    </a:lnTo>
                    <a:lnTo>
                      <a:pt x="2376" y="379"/>
                    </a:lnTo>
                    <a:lnTo>
                      <a:pt x="2512" y="443"/>
                    </a:lnTo>
                    <a:lnTo>
                      <a:pt x="2708" y="513"/>
                    </a:lnTo>
                    <a:lnTo>
                      <a:pt x="2874" y="584"/>
                    </a:lnTo>
                    <a:lnTo>
                      <a:pt x="2927" y="616"/>
                    </a:lnTo>
                    <a:lnTo>
                      <a:pt x="2967" y="663"/>
                    </a:lnTo>
                    <a:lnTo>
                      <a:pt x="2993" y="753"/>
                    </a:lnTo>
                    <a:lnTo>
                      <a:pt x="2971" y="829"/>
                    </a:lnTo>
                    <a:lnTo>
                      <a:pt x="2929" y="873"/>
                    </a:lnTo>
                    <a:lnTo>
                      <a:pt x="2874" y="909"/>
                    </a:lnTo>
                    <a:lnTo>
                      <a:pt x="2795" y="935"/>
                    </a:lnTo>
                    <a:lnTo>
                      <a:pt x="2708" y="938"/>
                    </a:lnTo>
                    <a:lnTo>
                      <a:pt x="2643" y="937"/>
                    </a:lnTo>
                    <a:lnTo>
                      <a:pt x="2574" y="931"/>
                    </a:lnTo>
                    <a:lnTo>
                      <a:pt x="2498" y="920"/>
                    </a:lnTo>
                    <a:lnTo>
                      <a:pt x="2424" y="900"/>
                    </a:lnTo>
                    <a:lnTo>
                      <a:pt x="2258" y="837"/>
                    </a:lnTo>
                    <a:lnTo>
                      <a:pt x="2477" y="981"/>
                    </a:lnTo>
                    <a:lnTo>
                      <a:pt x="2512" y="1013"/>
                    </a:lnTo>
                    <a:lnTo>
                      <a:pt x="2526" y="1048"/>
                    </a:lnTo>
                    <a:lnTo>
                      <a:pt x="2645" y="1115"/>
                    </a:lnTo>
                    <a:lnTo>
                      <a:pt x="2756" y="1194"/>
                    </a:lnTo>
                    <a:lnTo>
                      <a:pt x="2824" y="1275"/>
                    </a:lnTo>
                    <a:lnTo>
                      <a:pt x="2874" y="1309"/>
                    </a:lnTo>
                    <a:lnTo>
                      <a:pt x="2929" y="1351"/>
                    </a:lnTo>
                    <a:lnTo>
                      <a:pt x="2983" y="1420"/>
                    </a:lnTo>
                    <a:lnTo>
                      <a:pt x="3024" y="1475"/>
                    </a:lnTo>
                    <a:lnTo>
                      <a:pt x="3158" y="1570"/>
                    </a:lnTo>
                    <a:lnTo>
                      <a:pt x="3202" y="1613"/>
                    </a:lnTo>
                    <a:lnTo>
                      <a:pt x="3249" y="1676"/>
                    </a:lnTo>
                    <a:lnTo>
                      <a:pt x="3273" y="1722"/>
                    </a:lnTo>
                    <a:lnTo>
                      <a:pt x="3299" y="1776"/>
                    </a:lnTo>
                    <a:lnTo>
                      <a:pt x="3311" y="1829"/>
                    </a:lnTo>
                    <a:lnTo>
                      <a:pt x="3308" y="1879"/>
                    </a:lnTo>
                    <a:lnTo>
                      <a:pt x="3287" y="1928"/>
                    </a:lnTo>
                    <a:lnTo>
                      <a:pt x="3239" y="1969"/>
                    </a:lnTo>
                    <a:lnTo>
                      <a:pt x="3196" y="1988"/>
                    </a:lnTo>
                    <a:lnTo>
                      <a:pt x="3228" y="2050"/>
                    </a:lnTo>
                    <a:lnTo>
                      <a:pt x="3239" y="2087"/>
                    </a:lnTo>
                    <a:lnTo>
                      <a:pt x="3237" y="2131"/>
                    </a:lnTo>
                    <a:lnTo>
                      <a:pt x="3227" y="2179"/>
                    </a:lnTo>
                    <a:lnTo>
                      <a:pt x="3218" y="2200"/>
                    </a:lnTo>
                    <a:lnTo>
                      <a:pt x="3201" y="2226"/>
                    </a:lnTo>
                    <a:lnTo>
                      <a:pt x="3184" y="2244"/>
                    </a:lnTo>
                    <a:lnTo>
                      <a:pt x="3159" y="2262"/>
                    </a:lnTo>
                    <a:lnTo>
                      <a:pt x="3117" y="2272"/>
                    </a:lnTo>
                    <a:lnTo>
                      <a:pt x="3068" y="2281"/>
                    </a:lnTo>
                    <a:lnTo>
                      <a:pt x="3002" y="2267"/>
                    </a:lnTo>
                    <a:lnTo>
                      <a:pt x="2934" y="2245"/>
                    </a:lnTo>
                    <a:lnTo>
                      <a:pt x="2939" y="2291"/>
                    </a:lnTo>
                    <a:lnTo>
                      <a:pt x="2934" y="2342"/>
                    </a:lnTo>
                    <a:lnTo>
                      <a:pt x="2923" y="2369"/>
                    </a:lnTo>
                    <a:lnTo>
                      <a:pt x="2908" y="2394"/>
                    </a:lnTo>
                    <a:lnTo>
                      <a:pt x="2890" y="2410"/>
                    </a:lnTo>
                    <a:lnTo>
                      <a:pt x="2867" y="2420"/>
                    </a:lnTo>
                    <a:lnTo>
                      <a:pt x="2842" y="2422"/>
                    </a:lnTo>
                    <a:lnTo>
                      <a:pt x="2808" y="2423"/>
                    </a:lnTo>
                    <a:lnTo>
                      <a:pt x="2768" y="2420"/>
                    </a:lnTo>
                    <a:lnTo>
                      <a:pt x="2734" y="2410"/>
                    </a:lnTo>
                    <a:lnTo>
                      <a:pt x="2629" y="2373"/>
                    </a:lnTo>
                    <a:lnTo>
                      <a:pt x="2537" y="2325"/>
                    </a:lnTo>
                    <a:lnTo>
                      <a:pt x="2337" y="2223"/>
                    </a:lnTo>
                    <a:lnTo>
                      <a:pt x="2229" y="2147"/>
                    </a:lnTo>
                    <a:lnTo>
                      <a:pt x="2176" y="2173"/>
                    </a:lnTo>
                    <a:lnTo>
                      <a:pt x="2115" y="2173"/>
                    </a:lnTo>
                    <a:lnTo>
                      <a:pt x="2012" y="2147"/>
                    </a:lnTo>
                    <a:lnTo>
                      <a:pt x="1832" y="2084"/>
                    </a:lnTo>
                    <a:lnTo>
                      <a:pt x="1642" y="2004"/>
                    </a:lnTo>
                    <a:lnTo>
                      <a:pt x="1454" y="1910"/>
                    </a:lnTo>
                    <a:lnTo>
                      <a:pt x="1364" y="1853"/>
                    </a:lnTo>
                    <a:lnTo>
                      <a:pt x="1263" y="1800"/>
                    </a:lnTo>
                    <a:lnTo>
                      <a:pt x="1158" y="1766"/>
                    </a:lnTo>
                    <a:lnTo>
                      <a:pt x="1073" y="1729"/>
                    </a:lnTo>
                    <a:lnTo>
                      <a:pt x="995" y="1687"/>
                    </a:lnTo>
                    <a:lnTo>
                      <a:pt x="941" y="1654"/>
                    </a:lnTo>
                    <a:lnTo>
                      <a:pt x="821" y="1562"/>
                    </a:lnTo>
                    <a:lnTo>
                      <a:pt x="585" y="1341"/>
                    </a:lnTo>
                    <a:lnTo>
                      <a:pt x="270" y="1059"/>
                    </a:lnTo>
                    <a:lnTo>
                      <a:pt x="0" y="696"/>
                    </a:lnTo>
                    <a:lnTo>
                      <a:pt x="208" y="206"/>
                    </a:lnTo>
                    <a:lnTo>
                      <a:pt x="538" y="113"/>
                    </a:lnTo>
                    <a:close/>
                  </a:path>
                </a:pathLst>
              </a:custGeom>
              <a:solidFill>
                <a:srgbClr val="FFDBB7"/>
              </a:solidFill>
              <a:ln w="6350">
                <a:solidFill>
                  <a:srgbClr val="000000"/>
                </a:solidFill>
                <a:prstDash val="solid"/>
                <a:round/>
              </a:ln>
            </p:spPr>
            <p:txBody>
              <a:bodyPr/>
              <a:lstStyle/>
              <a:p>
                <a:endParaRPr lang="zh-CN" altLang="en-US" sz="1805" b="1"/>
              </a:p>
            </p:txBody>
          </p:sp>
          <p:sp>
            <p:nvSpPr>
              <p:cNvPr id="21" name="Freeform 53"/>
              <p:cNvSpPr/>
              <p:nvPr/>
            </p:nvSpPr>
            <p:spPr bwMode="auto">
              <a:xfrm>
                <a:off x="4784" y="3075"/>
                <a:ext cx="336" cy="224"/>
              </a:xfrm>
              <a:custGeom>
                <a:avLst/>
                <a:gdLst>
                  <a:gd name="T0" fmla="*/ 36 w 1008"/>
                  <a:gd name="T1" fmla="*/ 25 h 673"/>
                  <a:gd name="T2" fmla="*/ 37 w 1008"/>
                  <a:gd name="T3" fmla="*/ 23 h 673"/>
                  <a:gd name="T4" fmla="*/ 37 w 1008"/>
                  <a:gd name="T5" fmla="*/ 21 h 673"/>
                  <a:gd name="T6" fmla="*/ 37 w 1008"/>
                  <a:gd name="T7" fmla="*/ 20 h 673"/>
                  <a:gd name="T8" fmla="*/ 36 w 1008"/>
                  <a:gd name="T9" fmla="*/ 17 h 673"/>
                  <a:gd name="T10" fmla="*/ 34 w 1008"/>
                  <a:gd name="T11" fmla="*/ 16 h 673"/>
                  <a:gd name="T12" fmla="*/ 31 w 1008"/>
                  <a:gd name="T13" fmla="*/ 14 h 673"/>
                  <a:gd name="T14" fmla="*/ 28 w 1008"/>
                  <a:gd name="T15" fmla="*/ 12 h 673"/>
                  <a:gd name="T16" fmla="*/ 25 w 1008"/>
                  <a:gd name="T17" fmla="*/ 11 h 673"/>
                  <a:gd name="T18" fmla="*/ 22 w 1008"/>
                  <a:gd name="T19" fmla="*/ 11 h 673"/>
                  <a:gd name="T20" fmla="*/ 21 w 1008"/>
                  <a:gd name="T21" fmla="*/ 9 h 673"/>
                  <a:gd name="T22" fmla="*/ 19 w 1008"/>
                  <a:gd name="T23" fmla="*/ 8 h 673"/>
                  <a:gd name="T24" fmla="*/ 17 w 1008"/>
                  <a:gd name="T25" fmla="*/ 6 h 673"/>
                  <a:gd name="T26" fmla="*/ 15 w 1008"/>
                  <a:gd name="T27" fmla="*/ 5 h 673"/>
                  <a:gd name="T28" fmla="*/ 12 w 1008"/>
                  <a:gd name="T29" fmla="*/ 3 h 673"/>
                  <a:gd name="T30" fmla="*/ 11 w 1008"/>
                  <a:gd name="T31" fmla="*/ 3 h 673"/>
                  <a:gd name="T32" fmla="*/ 8 w 1008"/>
                  <a:gd name="T33" fmla="*/ 1 h 673"/>
                  <a:gd name="T34" fmla="*/ 5 w 1008"/>
                  <a:gd name="T35" fmla="*/ 0 h 673"/>
                  <a:gd name="T36" fmla="*/ 2 w 1008"/>
                  <a:gd name="T37" fmla="*/ 0 h 673"/>
                  <a:gd name="T38" fmla="*/ 0 w 1008"/>
                  <a:gd name="T39" fmla="*/ 0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8" h="673">
                    <a:moveTo>
                      <a:pt x="961" y="673"/>
                    </a:moveTo>
                    <a:lnTo>
                      <a:pt x="995" y="624"/>
                    </a:lnTo>
                    <a:lnTo>
                      <a:pt x="1008" y="572"/>
                    </a:lnTo>
                    <a:lnTo>
                      <a:pt x="1004" y="530"/>
                    </a:lnTo>
                    <a:lnTo>
                      <a:pt x="970" y="469"/>
                    </a:lnTo>
                    <a:lnTo>
                      <a:pt x="916" y="420"/>
                    </a:lnTo>
                    <a:lnTo>
                      <a:pt x="847" y="372"/>
                    </a:lnTo>
                    <a:lnTo>
                      <a:pt x="763" y="332"/>
                    </a:lnTo>
                    <a:lnTo>
                      <a:pt x="679" y="310"/>
                    </a:lnTo>
                    <a:lnTo>
                      <a:pt x="599" y="291"/>
                    </a:lnTo>
                    <a:lnTo>
                      <a:pt x="557" y="248"/>
                    </a:lnTo>
                    <a:lnTo>
                      <a:pt x="513" y="208"/>
                    </a:lnTo>
                    <a:lnTo>
                      <a:pt x="454" y="161"/>
                    </a:lnTo>
                    <a:lnTo>
                      <a:pt x="405" y="129"/>
                    </a:lnTo>
                    <a:lnTo>
                      <a:pt x="332" y="92"/>
                    </a:lnTo>
                    <a:lnTo>
                      <a:pt x="292" y="75"/>
                    </a:lnTo>
                    <a:lnTo>
                      <a:pt x="220" y="33"/>
                    </a:lnTo>
                    <a:lnTo>
                      <a:pt x="142" y="10"/>
                    </a:lnTo>
                    <a:lnTo>
                      <a:pt x="53" y="0"/>
                    </a:lnTo>
                    <a:lnTo>
                      <a:pt x="0" y="1"/>
                    </a:lnTo>
                  </a:path>
                </a:pathLst>
              </a:custGeom>
              <a:solidFill>
                <a:srgbClr val="FFDBB7"/>
              </a:solidFill>
              <a:ln w="6350">
                <a:solidFill>
                  <a:srgbClr val="000000"/>
                </a:solidFill>
                <a:prstDash val="solid"/>
                <a:round/>
              </a:ln>
            </p:spPr>
            <p:txBody>
              <a:bodyPr/>
              <a:lstStyle/>
              <a:p>
                <a:endParaRPr lang="zh-CN" altLang="en-US" sz="1805" b="1"/>
              </a:p>
            </p:txBody>
          </p:sp>
          <p:sp>
            <p:nvSpPr>
              <p:cNvPr id="22" name="Freeform 54"/>
              <p:cNvSpPr/>
              <p:nvPr/>
            </p:nvSpPr>
            <p:spPr bwMode="auto">
              <a:xfrm>
                <a:off x="4981" y="3054"/>
                <a:ext cx="359" cy="279"/>
              </a:xfrm>
              <a:custGeom>
                <a:avLst/>
                <a:gdLst>
                  <a:gd name="T0" fmla="*/ 40 w 1077"/>
                  <a:gd name="T1" fmla="*/ 31 h 838"/>
                  <a:gd name="T2" fmla="*/ 40 w 1077"/>
                  <a:gd name="T3" fmla="*/ 30 h 838"/>
                  <a:gd name="T4" fmla="*/ 39 w 1077"/>
                  <a:gd name="T5" fmla="*/ 28 h 838"/>
                  <a:gd name="T6" fmla="*/ 38 w 1077"/>
                  <a:gd name="T7" fmla="*/ 27 h 838"/>
                  <a:gd name="T8" fmla="*/ 38 w 1077"/>
                  <a:gd name="T9" fmla="*/ 26 h 838"/>
                  <a:gd name="T10" fmla="*/ 37 w 1077"/>
                  <a:gd name="T11" fmla="*/ 25 h 838"/>
                  <a:gd name="T12" fmla="*/ 34 w 1077"/>
                  <a:gd name="T13" fmla="*/ 23 h 838"/>
                  <a:gd name="T14" fmla="*/ 30 w 1077"/>
                  <a:gd name="T15" fmla="*/ 20 h 838"/>
                  <a:gd name="T16" fmla="*/ 27 w 1077"/>
                  <a:gd name="T17" fmla="*/ 19 h 838"/>
                  <a:gd name="T18" fmla="*/ 24 w 1077"/>
                  <a:gd name="T19" fmla="*/ 18 h 838"/>
                  <a:gd name="T20" fmla="*/ 20 w 1077"/>
                  <a:gd name="T21" fmla="*/ 15 h 838"/>
                  <a:gd name="T22" fmla="*/ 17 w 1077"/>
                  <a:gd name="T23" fmla="*/ 13 h 838"/>
                  <a:gd name="T24" fmla="*/ 14 w 1077"/>
                  <a:gd name="T25" fmla="*/ 10 h 838"/>
                  <a:gd name="T26" fmla="*/ 11 w 1077"/>
                  <a:gd name="T27" fmla="*/ 8 h 838"/>
                  <a:gd name="T28" fmla="*/ 7 w 1077"/>
                  <a:gd name="T29" fmla="*/ 6 h 838"/>
                  <a:gd name="T30" fmla="*/ 4 w 1077"/>
                  <a:gd name="T31" fmla="*/ 3 h 838"/>
                  <a:gd name="T32" fmla="*/ 0 w 1077"/>
                  <a:gd name="T33" fmla="*/ 0 h 8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7" h="838">
                    <a:moveTo>
                      <a:pt x="1077" y="838"/>
                    </a:moveTo>
                    <a:lnTo>
                      <a:pt x="1069" y="806"/>
                    </a:lnTo>
                    <a:lnTo>
                      <a:pt x="1057" y="769"/>
                    </a:lnTo>
                    <a:lnTo>
                      <a:pt x="1036" y="732"/>
                    </a:lnTo>
                    <a:lnTo>
                      <a:pt x="1016" y="704"/>
                    </a:lnTo>
                    <a:lnTo>
                      <a:pt x="989" y="676"/>
                    </a:lnTo>
                    <a:lnTo>
                      <a:pt x="908" y="609"/>
                    </a:lnTo>
                    <a:lnTo>
                      <a:pt x="814" y="548"/>
                    </a:lnTo>
                    <a:lnTo>
                      <a:pt x="736" y="514"/>
                    </a:lnTo>
                    <a:lnTo>
                      <a:pt x="635" y="485"/>
                    </a:lnTo>
                    <a:lnTo>
                      <a:pt x="547" y="413"/>
                    </a:lnTo>
                    <a:lnTo>
                      <a:pt x="469" y="339"/>
                    </a:lnTo>
                    <a:lnTo>
                      <a:pt x="386" y="275"/>
                    </a:lnTo>
                    <a:lnTo>
                      <a:pt x="286" y="213"/>
                    </a:lnTo>
                    <a:lnTo>
                      <a:pt x="198" y="159"/>
                    </a:lnTo>
                    <a:lnTo>
                      <a:pt x="120" y="72"/>
                    </a:lnTo>
                    <a:lnTo>
                      <a:pt x="0" y="0"/>
                    </a:lnTo>
                  </a:path>
                </a:pathLst>
              </a:custGeom>
              <a:solidFill>
                <a:srgbClr val="FFDBB7"/>
              </a:solidFill>
              <a:ln w="6350">
                <a:solidFill>
                  <a:srgbClr val="000000"/>
                </a:solidFill>
                <a:prstDash val="solid"/>
                <a:round/>
              </a:ln>
            </p:spPr>
            <p:txBody>
              <a:bodyPr/>
              <a:lstStyle/>
              <a:p>
                <a:endParaRPr lang="zh-CN" altLang="en-US" sz="1805" b="1"/>
              </a:p>
            </p:txBody>
          </p:sp>
          <p:sp>
            <p:nvSpPr>
              <p:cNvPr id="23" name="Freeform 55"/>
              <p:cNvSpPr/>
              <p:nvPr/>
            </p:nvSpPr>
            <p:spPr bwMode="auto">
              <a:xfrm>
                <a:off x="5074" y="2973"/>
                <a:ext cx="356" cy="276"/>
              </a:xfrm>
              <a:custGeom>
                <a:avLst/>
                <a:gdLst>
                  <a:gd name="T0" fmla="*/ 40 w 1069"/>
                  <a:gd name="T1" fmla="*/ 31 h 828"/>
                  <a:gd name="T2" fmla="*/ 38 w 1069"/>
                  <a:gd name="T3" fmla="*/ 29 h 828"/>
                  <a:gd name="T4" fmla="*/ 37 w 1069"/>
                  <a:gd name="T5" fmla="*/ 27 h 828"/>
                  <a:gd name="T6" fmla="*/ 35 w 1069"/>
                  <a:gd name="T7" fmla="*/ 26 h 828"/>
                  <a:gd name="T8" fmla="*/ 29 w 1069"/>
                  <a:gd name="T9" fmla="*/ 22 h 828"/>
                  <a:gd name="T10" fmla="*/ 26 w 1069"/>
                  <a:gd name="T11" fmla="*/ 20 h 828"/>
                  <a:gd name="T12" fmla="*/ 23 w 1069"/>
                  <a:gd name="T13" fmla="*/ 17 h 828"/>
                  <a:gd name="T14" fmla="*/ 20 w 1069"/>
                  <a:gd name="T15" fmla="*/ 15 h 828"/>
                  <a:gd name="T16" fmla="*/ 17 w 1069"/>
                  <a:gd name="T17" fmla="*/ 12 h 828"/>
                  <a:gd name="T18" fmla="*/ 14 w 1069"/>
                  <a:gd name="T19" fmla="*/ 10 h 828"/>
                  <a:gd name="T20" fmla="*/ 12 w 1069"/>
                  <a:gd name="T21" fmla="*/ 9 h 828"/>
                  <a:gd name="T22" fmla="*/ 8 w 1069"/>
                  <a:gd name="T23" fmla="*/ 7 h 828"/>
                  <a:gd name="T24" fmla="*/ 5 w 1069"/>
                  <a:gd name="T25" fmla="*/ 3 h 828"/>
                  <a:gd name="T26" fmla="*/ 0 w 1069"/>
                  <a:gd name="T27" fmla="*/ 0 h 8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9" h="828">
                    <a:moveTo>
                      <a:pt x="1069" y="828"/>
                    </a:moveTo>
                    <a:lnTo>
                      <a:pt x="1026" y="771"/>
                    </a:lnTo>
                    <a:lnTo>
                      <a:pt x="989" y="728"/>
                    </a:lnTo>
                    <a:lnTo>
                      <a:pt x="947" y="694"/>
                    </a:lnTo>
                    <a:lnTo>
                      <a:pt x="797" y="593"/>
                    </a:lnTo>
                    <a:lnTo>
                      <a:pt x="698" y="540"/>
                    </a:lnTo>
                    <a:lnTo>
                      <a:pt x="624" y="463"/>
                    </a:lnTo>
                    <a:lnTo>
                      <a:pt x="539" y="393"/>
                    </a:lnTo>
                    <a:lnTo>
                      <a:pt x="458" y="332"/>
                    </a:lnTo>
                    <a:lnTo>
                      <a:pt x="372" y="278"/>
                    </a:lnTo>
                    <a:lnTo>
                      <a:pt x="322" y="243"/>
                    </a:lnTo>
                    <a:lnTo>
                      <a:pt x="222" y="188"/>
                    </a:lnTo>
                    <a:lnTo>
                      <a:pt x="126" y="80"/>
                    </a:lnTo>
                    <a:lnTo>
                      <a:pt x="0" y="0"/>
                    </a:lnTo>
                  </a:path>
                </a:pathLst>
              </a:custGeom>
              <a:solidFill>
                <a:srgbClr val="FFDBB7"/>
              </a:solidFill>
              <a:ln w="6350">
                <a:solidFill>
                  <a:srgbClr val="000000"/>
                </a:solidFill>
                <a:prstDash val="solid"/>
                <a:round/>
              </a:ln>
            </p:spPr>
            <p:txBody>
              <a:bodyPr/>
              <a:lstStyle/>
              <a:p>
                <a:endParaRPr lang="zh-CN" altLang="en-US" sz="1805" b="1"/>
              </a:p>
            </p:txBody>
          </p:sp>
          <p:sp>
            <p:nvSpPr>
              <p:cNvPr id="24" name="Freeform 56"/>
              <p:cNvSpPr/>
              <p:nvPr/>
            </p:nvSpPr>
            <p:spPr bwMode="auto">
              <a:xfrm>
                <a:off x="5130" y="2749"/>
                <a:ext cx="12" cy="104"/>
              </a:xfrm>
              <a:custGeom>
                <a:avLst/>
                <a:gdLst>
                  <a:gd name="T0" fmla="*/ 1 w 36"/>
                  <a:gd name="T1" fmla="*/ 12 h 313"/>
                  <a:gd name="T2" fmla="*/ 0 w 36"/>
                  <a:gd name="T3" fmla="*/ 8 h 313"/>
                  <a:gd name="T4" fmla="*/ 0 w 36"/>
                  <a:gd name="T5" fmla="*/ 6 h 313"/>
                  <a:gd name="T6" fmla="*/ 1 w 36"/>
                  <a:gd name="T7" fmla="*/ 2 h 313"/>
                  <a:gd name="T8" fmla="*/ 1 w 36"/>
                  <a:gd name="T9" fmla="*/ 0 h 3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13">
                    <a:moveTo>
                      <a:pt x="20" y="313"/>
                    </a:moveTo>
                    <a:lnTo>
                      <a:pt x="4" y="216"/>
                    </a:lnTo>
                    <a:lnTo>
                      <a:pt x="0" y="152"/>
                    </a:lnTo>
                    <a:lnTo>
                      <a:pt x="16" y="66"/>
                    </a:lnTo>
                    <a:lnTo>
                      <a:pt x="36" y="0"/>
                    </a:lnTo>
                  </a:path>
                </a:pathLst>
              </a:custGeom>
              <a:solidFill>
                <a:srgbClr val="FFDBB7"/>
              </a:solidFill>
              <a:ln w="6350">
                <a:solidFill>
                  <a:srgbClr val="000000"/>
                </a:solidFill>
                <a:prstDash val="solid"/>
                <a:round/>
              </a:ln>
            </p:spPr>
            <p:txBody>
              <a:bodyPr/>
              <a:lstStyle/>
              <a:p>
                <a:endParaRPr lang="zh-CN" altLang="en-US" sz="1805" b="1"/>
              </a:p>
            </p:txBody>
          </p:sp>
          <p:sp>
            <p:nvSpPr>
              <p:cNvPr id="25" name="Freeform 57"/>
              <p:cNvSpPr/>
              <p:nvPr/>
            </p:nvSpPr>
            <p:spPr bwMode="auto">
              <a:xfrm>
                <a:off x="5146" y="2938"/>
                <a:ext cx="59" cy="59"/>
              </a:xfrm>
              <a:custGeom>
                <a:avLst/>
                <a:gdLst>
                  <a:gd name="T0" fmla="*/ 7 w 177"/>
                  <a:gd name="T1" fmla="*/ 0 h 175"/>
                  <a:gd name="T2" fmla="*/ 5 w 177"/>
                  <a:gd name="T3" fmla="*/ 0 h 175"/>
                  <a:gd name="T4" fmla="*/ 3 w 177"/>
                  <a:gd name="T5" fmla="*/ 1 h 175"/>
                  <a:gd name="T6" fmla="*/ 2 w 177"/>
                  <a:gd name="T7" fmla="*/ 3 h 175"/>
                  <a:gd name="T8" fmla="*/ 1 w 177"/>
                  <a:gd name="T9" fmla="*/ 4 h 175"/>
                  <a:gd name="T10" fmla="*/ 0 w 177"/>
                  <a:gd name="T11" fmla="*/ 7 h 1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 h="175">
                    <a:moveTo>
                      <a:pt x="177" y="0"/>
                    </a:moveTo>
                    <a:lnTo>
                      <a:pt x="133" y="9"/>
                    </a:lnTo>
                    <a:lnTo>
                      <a:pt x="84" y="34"/>
                    </a:lnTo>
                    <a:lnTo>
                      <a:pt x="43" y="72"/>
                    </a:lnTo>
                    <a:lnTo>
                      <a:pt x="21" y="107"/>
                    </a:lnTo>
                    <a:lnTo>
                      <a:pt x="0" y="175"/>
                    </a:lnTo>
                  </a:path>
                </a:pathLst>
              </a:custGeom>
              <a:solidFill>
                <a:srgbClr val="FFDBB7"/>
              </a:solidFill>
              <a:ln w="6350">
                <a:solidFill>
                  <a:srgbClr val="000000"/>
                </a:solidFill>
                <a:prstDash val="solid"/>
                <a:round/>
              </a:ln>
            </p:spPr>
            <p:txBody>
              <a:bodyPr/>
              <a:lstStyle/>
              <a:p>
                <a:endParaRPr lang="zh-CN" altLang="en-US" sz="1805" b="1"/>
              </a:p>
            </p:txBody>
          </p:sp>
          <p:sp>
            <p:nvSpPr>
              <p:cNvPr id="26" name="Freeform 58"/>
              <p:cNvSpPr/>
              <p:nvPr/>
            </p:nvSpPr>
            <p:spPr bwMode="auto">
              <a:xfrm>
                <a:off x="5048" y="3028"/>
                <a:ext cx="94" cy="41"/>
              </a:xfrm>
              <a:custGeom>
                <a:avLst/>
                <a:gdLst>
                  <a:gd name="T0" fmla="*/ 10 w 281"/>
                  <a:gd name="T1" fmla="*/ 0 h 123"/>
                  <a:gd name="T2" fmla="*/ 9 w 281"/>
                  <a:gd name="T3" fmla="*/ 0 h 123"/>
                  <a:gd name="T4" fmla="*/ 6 w 281"/>
                  <a:gd name="T5" fmla="*/ 0 h 123"/>
                  <a:gd name="T6" fmla="*/ 3 w 281"/>
                  <a:gd name="T7" fmla="*/ 1 h 123"/>
                  <a:gd name="T8" fmla="*/ 2 w 281"/>
                  <a:gd name="T9" fmla="*/ 2 h 123"/>
                  <a:gd name="T10" fmla="*/ 0 w 281"/>
                  <a:gd name="T11" fmla="*/ 5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123">
                    <a:moveTo>
                      <a:pt x="281" y="3"/>
                    </a:moveTo>
                    <a:lnTo>
                      <a:pt x="229" y="0"/>
                    </a:lnTo>
                    <a:lnTo>
                      <a:pt x="159" y="12"/>
                    </a:lnTo>
                    <a:lnTo>
                      <a:pt x="88" y="34"/>
                    </a:lnTo>
                    <a:lnTo>
                      <a:pt x="50" y="60"/>
                    </a:lnTo>
                    <a:lnTo>
                      <a:pt x="0" y="123"/>
                    </a:lnTo>
                  </a:path>
                </a:pathLst>
              </a:custGeom>
              <a:solidFill>
                <a:srgbClr val="FFDBB7"/>
              </a:solidFill>
              <a:ln w="6350">
                <a:solidFill>
                  <a:srgbClr val="000000"/>
                </a:solidFill>
                <a:prstDash val="solid"/>
                <a:round/>
              </a:ln>
            </p:spPr>
            <p:txBody>
              <a:bodyPr/>
              <a:lstStyle/>
              <a:p>
                <a:endParaRPr lang="zh-CN" altLang="en-US" sz="1805" b="1"/>
              </a:p>
            </p:txBody>
          </p:sp>
          <p:sp>
            <p:nvSpPr>
              <p:cNvPr id="27" name="Freeform 59"/>
              <p:cNvSpPr/>
              <p:nvPr/>
            </p:nvSpPr>
            <p:spPr bwMode="auto">
              <a:xfrm>
                <a:off x="4920" y="3088"/>
                <a:ext cx="106" cy="22"/>
              </a:xfrm>
              <a:custGeom>
                <a:avLst/>
                <a:gdLst>
                  <a:gd name="T0" fmla="*/ 12 w 319"/>
                  <a:gd name="T1" fmla="*/ 0 h 68"/>
                  <a:gd name="T2" fmla="*/ 9 w 319"/>
                  <a:gd name="T3" fmla="*/ 0 h 68"/>
                  <a:gd name="T4" fmla="*/ 6 w 319"/>
                  <a:gd name="T5" fmla="*/ 0 h 68"/>
                  <a:gd name="T6" fmla="*/ 4 w 319"/>
                  <a:gd name="T7" fmla="*/ 1 h 68"/>
                  <a:gd name="T8" fmla="*/ 2 w 319"/>
                  <a:gd name="T9" fmla="*/ 1 h 68"/>
                  <a:gd name="T10" fmla="*/ 0 w 319"/>
                  <a:gd name="T11" fmla="*/ 2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9" h="68">
                    <a:moveTo>
                      <a:pt x="319" y="5"/>
                    </a:moveTo>
                    <a:lnTo>
                      <a:pt x="247" y="0"/>
                    </a:lnTo>
                    <a:lnTo>
                      <a:pt x="171" y="3"/>
                    </a:lnTo>
                    <a:lnTo>
                      <a:pt x="108" y="21"/>
                    </a:lnTo>
                    <a:lnTo>
                      <a:pt x="42" y="41"/>
                    </a:lnTo>
                    <a:lnTo>
                      <a:pt x="0" y="68"/>
                    </a:lnTo>
                  </a:path>
                </a:pathLst>
              </a:custGeom>
              <a:solidFill>
                <a:srgbClr val="FFDBB7"/>
              </a:solidFill>
              <a:ln w="6350">
                <a:solidFill>
                  <a:srgbClr val="000000"/>
                </a:solidFill>
                <a:prstDash val="solid"/>
                <a:round/>
              </a:ln>
            </p:spPr>
            <p:txBody>
              <a:bodyPr/>
              <a:lstStyle/>
              <a:p>
                <a:endParaRPr lang="zh-CN" altLang="en-US" sz="1805" b="1"/>
              </a:p>
            </p:txBody>
          </p:sp>
          <p:sp>
            <p:nvSpPr>
              <p:cNvPr id="28" name="Freeform 60"/>
              <p:cNvSpPr/>
              <p:nvPr/>
            </p:nvSpPr>
            <p:spPr bwMode="auto">
              <a:xfrm>
                <a:off x="5251" y="3010"/>
                <a:ext cx="50" cy="35"/>
              </a:xfrm>
              <a:custGeom>
                <a:avLst/>
                <a:gdLst>
                  <a:gd name="T0" fmla="*/ 6 w 150"/>
                  <a:gd name="T1" fmla="*/ 0 h 103"/>
                  <a:gd name="T2" fmla="*/ 4 w 150"/>
                  <a:gd name="T3" fmla="*/ 0 h 103"/>
                  <a:gd name="T4" fmla="*/ 2 w 150"/>
                  <a:gd name="T5" fmla="*/ 2 h 103"/>
                  <a:gd name="T6" fmla="*/ 0 w 150"/>
                  <a:gd name="T7" fmla="*/ 4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103">
                    <a:moveTo>
                      <a:pt x="150" y="0"/>
                    </a:moveTo>
                    <a:lnTo>
                      <a:pt x="97" y="12"/>
                    </a:lnTo>
                    <a:lnTo>
                      <a:pt x="45" y="40"/>
                    </a:lnTo>
                    <a:lnTo>
                      <a:pt x="0" y="103"/>
                    </a:lnTo>
                  </a:path>
                </a:pathLst>
              </a:custGeom>
              <a:solidFill>
                <a:srgbClr val="FFDBB7"/>
              </a:solidFill>
              <a:ln w="6350">
                <a:solidFill>
                  <a:srgbClr val="000000"/>
                </a:solidFill>
                <a:prstDash val="solid"/>
                <a:round/>
              </a:ln>
            </p:spPr>
            <p:txBody>
              <a:bodyPr/>
              <a:lstStyle/>
              <a:p>
                <a:endParaRPr lang="zh-CN" altLang="en-US" sz="1805" b="1"/>
              </a:p>
            </p:txBody>
          </p:sp>
          <p:sp>
            <p:nvSpPr>
              <p:cNvPr id="29" name="Freeform 61"/>
              <p:cNvSpPr/>
              <p:nvPr/>
            </p:nvSpPr>
            <p:spPr bwMode="auto">
              <a:xfrm>
                <a:off x="5142" y="3082"/>
                <a:ext cx="81" cy="42"/>
              </a:xfrm>
              <a:custGeom>
                <a:avLst/>
                <a:gdLst>
                  <a:gd name="T0" fmla="*/ 9 w 242"/>
                  <a:gd name="T1" fmla="*/ 0 h 124"/>
                  <a:gd name="T2" fmla="*/ 6 w 242"/>
                  <a:gd name="T3" fmla="*/ 0 h 124"/>
                  <a:gd name="T4" fmla="*/ 4 w 242"/>
                  <a:gd name="T5" fmla="*/ 1 h 124"/>
                  <a:gd name="T6" fmla="*/ 2 w 242"/>
                  <a:gd name="T7" fmla="*/ 2 h 124"/>
                  <a:gd name="T8" fmla="*/ 0 w 242"/>
                  <a:gd name="T9" fmla="*/ 5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124">
                    <a:moveTo>
                      <a:pt x="242" y="3"/>
                    </a:moveTo>
                    <a:lnTo>
                      <a:pt x="165" y="0"/>
                    </a:lnTo>
                    <a:lnTo>
                      <a:pt x="114" y="19"/>
                    </a:lnTo>
                    <a:lnTo>
                      <a:pt x="59" y="57"/>
                    </a:lnTo>
                    <a:lnTo>
                      <a:pt x="0" y="124"/>
                    </a:lnTo>
                  </a:path>
                </a:pathLst>
              </a:custGeom>
              <a:solidFill>
                <a:srgbClr val="FFDBB7"/>
              </a:solidFill>
              <a:ln w="6350">
                <a:solidFill>
                  <a:srgbClr val="000000"/>
                </a:solidFill>
                <a:prstDash val="solid"/>
                <a:round/>
              </a:ln>
            </p:spPr>
            <p:txBody>
              <a:bodyPr/>
              <a:lstStyle/>
              <a:p>
                <a:endParaRPr lang="zh-CN" altLang="en-US" sz="1805" b="1"/>
              </a:p>
            </p:txBody>
          </p:sp>
          <p:sp>
            <p:nvSpPr>
              <p:cNvPr id="30" name="Freeform 62"/>
              <p:cNvSpPr/>
              <p:nvPr/>
            </p:nvSpPr>
            <p:spPr bwMode="auto">
              <a:xfrm>
                <a:off x="5262" y="3167"/>
                <a:ext cx="68" cy="32"/>
              </a:xfrm>
              <a:custGeom>
                <a:avLst/>
                <a:gdLst>
                  <a:gd name="T0" fmla="*/ 8 w 205"/>
                  <a:gd name="T1" fmla="*/ 0 h 95"/>
                  <a:gd name="T2" fmla="*/ 6 w 205"/>
                  <a:gd name="T3" fmla="*/ 0 h 95"/>
                  <a:gd name="T4" fmla="*/ 4 w 205"/>
                  <a:gd name="T5" fmla="*/ 1 h 95"/>
                  <a:gd name="T6" fmla="*/ 2 w 205"/>
                  <a:gd name="T7" fmla="*/ 2 h 95"/>
                  <a:gd name="T8" fmla="*/ 0 w 205"/>
                  <a:gd name="T9" fmla="*/ 4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95">
                    <a:moveTo>
                      <a:pt x="205" y="0"/>
                    </a:moveTo>
                    <a:lnTo>
                      <a:pt x="155" y="0"/>
                    </a:lnTo>
                    <a:lnTo>
                      <a:pt x="102" y="15"/>
                    </a:lnTo>
                    <a:lnTo>
                      <a:pt x="44" y="48"/>
                    </a:lnTo>
                    <a:lnTo>
                      <a:pt x="0" y="95"/>
                    </a:lnTo>
                  </a:path>
                </a:pathLst>
              </a:custGeom>
              <a:solidFill>
                <a:srgbClr val="FFDBB7"/>
              </a:solidFill>
              <a:ln w="6350">
                <a:solidFill>
                  <a:srgbClr val="000000"/>
                </a:solidFill>
                <a:prstDash val="solid"/>
                <a:round/>
              </a:ln>
            </p:spPr>
            <p:txBody>
              <a:bodyPr/>
              <a:lstStyle/>
              <a:p>
                <a:endParaRPr lang="zh-CN" altLang="en-US" sz="1805" b="1"/>
              </a:p>
            </p:txBody>
          </p:sp>
          <p:sp>
            <p:nvSpPr>
              <p:cNvPr id="31" name="Freeform 63"/>
              <p:cNvSpPr/>
              <p:nvPr/>
            </p:nvSpPr>
            <p:spPr bwMode="auto">
              <a:xfrm>
                <a:off x="5139" y="3221"/>
                <a:ext cx="66" cy="33"/>
              </a:xfrm>
              <a:custGeom>
                <a:avLst/>
                <a:gdLst>
                  <a:gd name="T0" fmla="*/ 7 w 199"/>
                  <a:gd name="T1" fmla="*/ 0 h 101"/>
                  <a:gd name="T2" fmla="*/ 5 w 199"/>
                  <a:gd name="T3" fmla="*/ 1 h 101"/>
                  <a:gd name="T4" fmla="*/ 3 w 199"/>
                  <a:gd name="T5" fmla="*/ 1 h 101"/>
                  <a:gd name="T6" fmla="*/ 1 w 199"/>
                  <a:gd name="T7" fmla="*/ 2 h 101"/>
                  <a:gd name="T8" fmla="*/ 0 w 199"/>
                  <a:gd name="T9" fmla="*/ 4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 h="101">
                    <a:moveTo>
                      <a:pt x="199" y="0"/>
                    </a:moveTo>
                    <a:lnTo>
                      <a:pt x="127" y="14"/>
                    </a:lnTo>
                    <a:lnTo>
                      <a:pt x="81" y="31"/>
                    </a:lnTo>
                    <a:lnTo>
                      <a:pt x="37" y="66"/>
                    </a:lnTo>
                    <a:lnTo>
                      <a:pt x="0" y="101"/>
                    </a:lnTo>
                  </a:path>
                </a:pathLst>
              </a:custGeom>
              <a:solidFill>
                <a:srgbClr val="FFDBB7"/>
              </a:solidFill>
              <a:ln w="6350">
                <a:solidFill>
                  <a:srgbClr val="000000"/>
                </a:solidFill>
                <a:prstDash val="solid"/>
                <a:round/>
              </a:ln>
            </p:spPr>
            <p:txBody>
              <a:bodyPr/>
              <a:lstStyle/>
              <a:p>
                <a:endParaRPr lang="zh-CN" altLang="en-US" sz="1805" b="1"/>
              </a:p>
            </p:txBody>
          </p:sp>
          <p:sp>
            <p:nvSpPr>
              <p:cNvPr id="32" name="Freeform 64"/>
              <p:cNvSpPr/>
              <p:nvPr/>
            </p:nvSpPr>
            <p:spPr bwMode="auto">
              <a:xfrm>
                <a:off x="5013" y="2863"/>
                <a:ext cx="98" cy="85"/>
              </a:xfrm>
              <a:custGeom>
                <a:avLst/>
                <a:gdLst>
                  <a:gd name="T0" fmla="*/ 0 w 296"/>
                  <a:gd name="T1" fmla="*/ 10 h 253"/>
                  <a:gd name="T2" fmla="*/ 2 w 296"/>
                  <a:gd name="T3" fmla="*/ 8 h 253"/>
                  <a:gd name="T4" fmla="*/ 5 w 296"/>
                  <a:gd name="T5" fmla="*/ 5 h 253"/>
                  <a:gd name="T6" fmla="*/ 8 w 296"/>
                  <a:gd name="T7" fmla="*/ 3 h 253"/>
                  <a:gd name="T8" fmla="*/ 11 w 296"/>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3">
                    <a:moveTo>
                      <a:pt x="0" y="253"/>
                    </a:moveTo>
                    <a:lnTo>
                      <a:pt x="63" y="206"/>
                    </a:lnTo>
                    <a:lnTo>
                      <a:pt x="146" y="142"/>
                    </a:lnTo>
                    <a:lnTo>
                      <a:pt x="231" y="72"/>
                    </a:lnTo>
                    <a:lnTo>
                      <a:pt x="296" y="0"/>
                    </a:lnTo>
                  </a:path>
                </a:pathLst>
              </a:custGeom>
              <a:solidFill>
                <a:srgbClr val="FFDBB7"/>
              </a:solidFill>
              <a:ln w="6350">
                <a:solidFill>
                  <a:srgbClr val="000000"/>
                </a:solidFill>
                <a:prstDash val="solid"/>
                <a:round/>
              </a:ln>
            </p:spPr>
            <p:txBody>
              <a:bodyPr/>
              <a:lstStyle/>
              <a:p>
                <a:endParaRPr lang="zh-CN" altLang="en-US" sz="1805" b="1"/>
              </a:p>
            </p:txBody>
          </p:sp>
          <p:sp>
            <p:nvSpPr>
              <p:cNvPr id="33" name="Freeform 65"/>
              <p:cNvSpPr/>
              <p:nvPr/>
            </p:nvSpPr>
            <p:spPr bwMode="auto">
              <a:xfrm>
                <a:off x="5016" y="3137"/>
                <a:ext cx="79" cy="32"/>
              </a:xfrm>
              <a:custGeom>
                <a:avLst/>
                <a:gdLst>
                  <a:gd name="T0" fmla="*/ 9 w 237"/>
                  <a:gd name="T1" fmla="*/ 0 h 96"/>
                  <a:gd name="T2" fmla="*/ 6 w 237"/>
                  <a:gd name="T3" fmla="*/ 0 h 96"/>
                  <a:gd name="T4" fmla="*/ 3 w 237"/>
                  <a:gd name="T5" fmla="*/ 1 h 96"/>
                  <a:gd name="T6" fmla="*/ 2 w 237"/>
                  <a:gd name="T7" fmla="*/ 2 h 96"/>
                  <a:gd name="T8" fmla="*/ 0 w 237"/>
                  <a:gd name="T9" fmla="*/ 4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96">
                    <a:moveTo>
                      <a:pt x="237" y="0"/>
                    </a:moveTo>
                    <a:lnTo>
                      <a:pt x="152" y="5"/>
                    </a:lnTo>
                    <a:lnTo>
                      <a:pt x="88" y="25"/>
                    </a:lnTo>
                    <a:lnTo>
                      <a:pt x="41" y="53"/>
                    </a:lnTo>
                    <a:lnTo>
                      <a:pt x="0" y="96"/>
                    </a:lnTo>
                  </a:path>
                </a:pathLst>
              </a:custGeom>
              <a:solidFill>
                <a:srgbClr val="FFDBB7"/>
              </a:solidFill>
              <a:ln w="6350">
                <a:solidFill>
                  <a:srgbClr val="000000"/>
                </a:solidFill>
                <a:prstDash val="solid"/>
                <a:round/>
              </a:ln>
            </p:spPr>
            <p:txBody>
              <a:bodyPr/>
              <a:lstStyle/>
              <a:p>
                <a:endParaRPr lang="zh-CN" altLang="en-US" sz="1805" b="1"/>
              </a:p>
            </p:txBody>
          </p:sp>
          <p:sp>
            <p:nvSpPr>
              <p:cNvPr id="34" name="Freeform 66"/>
              <p:cNvSpPr/>
              <p:nvPr/>
            </p:nvSpPr>
            <p:spPr bwMode="auto">
              <a:xfrm>
                <a:off x="5320" y="3082"/>
                <a:ext cx="66" cy="27"/>
              </a:xfrm>
              <a:custGeom>
                <a:avLst/>
                <a:gdLst>
                  <a:gd name="T0" fmla="*/ 7 w 198"/>
                  <a:gd name="T1" fmla="*/ 1 h 79"/>
                  <a:gd name="T2" fmla="*/ 5 w 198"/>
                  <a:gd name="T3" fmla="*/ 0 h 79"/>
                  <a:gd name="T4" fmla="*/ 4 w 198"/>
                  <a:gd name="T5" fmla="*/ 0 h 79"/>
                  <a:gd name="T6" fmla="*/ 2 w 198"/>
                  <a:gd name="T7" fmla="*/ 1 h 79"/>
                  <a:gd name="T8" fmla="*/ 1 w 198"/>
                  <a:gd name="T9" fmla="*/ 2 h 79"/>
                  <a:gd name="T10" fmla="*/ 0 w 198"/>
                  <a:gd name="T11" fmla="*/ 3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8" h="79">
                    <a:moveTo>
                      <a:pt x="198" y="16"/>
                    </a:moveTo>
                    <a:lnTo>
                      <a:pt x="145" y="0"/>
                    </a:lnTo>
                    <a:lnTo>
                      <a:pt x="97" y="3"/>
                    </a:lnTo>
                    <a:lnTo>
                      <a:pt x="47" y="25"/>
                    </a:lnTo>
                    <a:lnTo>
                      <a:pt x="16" y="47"/>
                    </a:lnTo>
                    <a:lnTo>
                      <a:pt x="0" y="79"/>
                    </a:lnTo>
                  </a:path>
                </a:pathLst>
              </a:custGeom>
              <a:solidFill>
                <a:srgbClr val="FFDBB7"/>
              </a:solidFill>
              <a:ln w="6350">
                <a:solidFill>
                  <a:srgbClr val="000000"/>
                </a:solidFill>
                <a:prstDash val="solid"/>
                <a:round/>
              </a:ln>
            </p:spPr>
            <p:txBody>
              <a:bodyPr/>
              <a:lstStyle/>
              <a:p>
                <a:endParaRPr lang="zh-CN" altLang="en-US" sz="1805" b="1"/>
              </a:p>
            </p:txBody>
          </p:sp>
          <p:sp>
            <p:nvSpPr>
              <p:cNvPr id="35" name="Freeform 67"/>
              <p:cNvSpPr/>
              <p:nvPr/>
            </p:nvSpPr>
            <p:spPr bwMode="auto">
              <a:xfrm>
                <a:off x="4928" y="3174"/>
                <a:ext cx="61" cy="24"/>
              </a:xfrm>
              <a:custGeom>
                <a:avLst/>
                <a:gdLst>
                  <a:gd name="T0" fmla="*/ 7 w 184"/>
                  <a:gd name="T1" fmla="*/ 0 h 72"/>
                  <a:gd name="T2" fmla="*/ 6 w 184"/>
                  <a:gd name="T3" fmla="*/ 0 h 72"/>
                  <a:gd name="T4" fmla="*/ 4 w 184"/>
                  <a:gd name="T5" fmla="*/ 0 h 72"/>
                  <a:gd name="T6" fmla="*/ 2 w 184"/>
                  <a:gd name="T7" fmla="*/ 1 h 72"/>
                  <a:gd name="T8" fmla="*/ 1 w 184"/>
                  <a:gd name="T9" fmla="*/ 1 h 72"/>
                  <a:gd name="T10" fmla="*/ 1 w 184"/>
                  <a:gd name="T11" fmla="*/ 2 h 72"/>
                  <a:gd name="T12" fmla="*/ 0 w 184"/>
                  <a:gd name="T13" fmla="*/ 3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4" h="72">
                    <a:moveTo>
                      <a:pt x="184" y="0"/>
                    </a:moveTo>
                    <a:lnTo>
                      <a:pt x="153" y="0"/>
                    </a:lnTo>
                    <a:lnTo>
                      <a:pt x="104" y="5"/>
                    </a:lnTo>
                    <a:lnTo>
                      <a:pt x="62" y="17"/>
                    </a:lnTo>
                    <a:lnTo>
                      <a:pt x="40" y="32"/>
                    </a:lnTo>
                    <a:lnTo>
                      <a:pt x="16" y="54"/>
                    </a:lnTo>
                    <a:lnTo>
                      <a:pt x="0" y="72"/>
                    </a:lnTo>
                  </a:path>
                </a:pathLst>
              </a:custGeom>
              <a:solidFill>
                <a:srgbClr val="FFDBB7"/>
              </a:solidFill>
              <a:ln w="6350">
                <a:solidFill>
                  <a:srgbClr val="000000"/>
                </a:solidFill>
                <a:prstDash val="solid"/>
                <a:round/>
              </a:ln>
            </p:spPr>
            <p:txBody>
              <a:bodyPr/>
              <a:lstStyle/>
              <a:p>
                <a:endParaRPr lang="zh-CN" altLang="en-US" sz="1805" b="1"/>
              </a:p>
            </p:txBody>
          </p:sp>
          <p:sp>
            <p:nvSpPr>
              <p:cNvPr id="36" name="Freeform 68"/>
              <p:cNvSpPr/>
              <p:nvPr/>
            </p:nvSpPr>
            <p:spPr bwMode="auto">
              <a:xfrm>
                <a:off x="4839" y="3054"/>
                <a:ext cx="12" cy="26"/>
              </a:xfrm>
              <a:custGeom>
                <a:avLst/>
                <a:gdLst>
                  <a:gd name="T0" fmla="*/ 0 w 38"/>
                  <a:gd name="T1" fmla="*/ 3 h 78"/>
                  <a:gd name="T2" fmla="*/ 0 w 38"/>
                  <a:gd name="T3" fmla="*/ 1 h 78"/>
                  <a:gd name="T4" fmla="*/ 1 w 38"/>
                  <a:gd name="T5" fmla="*/ 0 h 78"/>
                  <a:gd name="T6" fmla="*/ 1 w 38"/>
                  <a:gd name="T7" fmla="*/ 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78">
                    <a:moveTo>
                      <a:pt x="0" y="78"/>
                    </a:moveTo>
                    <a:lnTo>
                      <a:pt x="12" y="32"/>
                    </a:lnTo>
                    <a:lnTo>
                      <a:pt x="28" y="9"/>
                    </a:lnTo>
                    <a:lnTo>
                      <a:pt x="38" y="0"/>
                    </a:lnTo>
                  </a:path>
                </a:pathLst>
              </a:custGeom>
              <a:solidFill>
                <a:srgbClr val="FFDBB7"/>
              </a:solidFill>
              <a:ln w="6350">
                <a:solidFill>
                  <a:srgbClr val="000000"/>
                </a:solidFill>
                <a:prstDash val="solid"/>
                <a:round/>
              </a:ln>
            </p:spPr>
            <p:txBody>
              <a:bodyPr/>
              <a:lstStyle/>
              <a:p>
                <a:endParaRPr lang="zh-CN" altLang="en-US" sz="1805" b="1"/>
              </a:p>
            </p:txBody>
          </p:sp>
          <p:sp>
            <p:nvSpPr>
              <p:cNvPr id="37" name="Freeform 69"/>
              <p:cNvSpPr/>
              <p:nvPr/>
            </p:nvSpPr>
            <p:spPr bwMode="auto">
              <a:xfrm>
                <a:off x="4684" y="2741"/>
                <a:ext cx="342" cy="89"/>
              </a:xfrm>
              <a:custGeom>
                <a:avLst/>
                <a:gdLst>
                  <a:gd name="T0" fmla="*/ 0 w 1027"/>
                  <a:gd name="T1" fmla="*/ 0 h 266"/>
                  <a:gd name="T2" fmla="*/ 6 w 1027"/>
                  <a:gd name="T3" fmla="*/ 5 h 266"/>
                  <a:gd name="T4" fmla="*/ 10 w 1027"/>
                  <a:gd name="T5" fmla="*/ 8 h 266"/>
                  <a:gd name="T6" fmla="*/ 14 w 1027"/>
                  <a:gd name="T7" fmla="*/ 9 h 266"/>
                  <a:gd name="T8" fmla="*/ 27 w 1027"/>
                  <a:gd name="T9" fmla="*/ 10 h 266"/>
                  <a:gd name="T10" fmla="*/ 32 w 1027"/>
                  <a:gd name="T11" fmla="*/ 9 h 266"/>
                  <a:gd name="T12" fmla="*/ 35 w 1027"/>
                  <a:gd name="T13" fmla="*/ 8 h 266"/>
                  <a:gd name="T14" fmla="*/ 38 w 1027"/>
                  <a:gd name="T15" fmla="*/ 8 h 2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7" h="266">
                    <a:moveTo>
                      <a:pt x="0" y="0"/>
                    </a:moveTo>
                    <a:lnTo>
                      <a:pt x="158" y="141"/>
                    </a:lnTo>
                    <a:lnTo>
                      <a:pt x="270" y="204"/>
                    </a:lnTo>
                    <a:lnTo>
                      <a:pt x="379" y="250"/>
                    </a:lnTo>
                    <a:lnTo>
                      <a:pt x="727" y="266"/>
                    </a:lnTo>
                    <a:lnTo>
                      <a:pt x="869" y="236"/>
                    </a:lnTo>
                    <a:lnTo>
                      <a:pt x="948" y="204"/>
                    </a:lnTo>
                    <a:lnTo>
                      <a:pt x="1027" y="204"/>
                    </a:lnTo>
                  </a:path>
                </a:pathLst>
              </a:custGeom>
              <a:solidFill>
                <a:srgbClr val="FFDBB7"/>
              </a:solidFill>
              <a:ln w="6350">
                <a:solidFill>
                  <a:srgbClr val="000000"/>
                </a:solidFill>
                <a:prstDash val="solid"/>
                <a:round/>
              </a:ln>
            </p:spPr>
            <p:txBody>
              <a:bodyPr/>
              <a:lstStyle/>
              <a:p>
                <a:endParaRPr lang="zh-CN" altLang="en-US" sz="1805" b="1"/>
              </a:p>
            </p:txBody>
          </p:sp>
          <p:sp>
            <p:nvSpPr>
              <p:cNvPr id="38" name="Freeform 70"/>
              <p:cNvSpPr/>
              <p:nvPr/>
            </p:nvSpPr>
            <p:spPr bwMode="auto">
              <a:xfrm>
                <a:off x="4700" y="2762"/>
                <a:ext cx="58" cy="132"/>
              </a:xfrm>
              <a:custGeom>
                <a:avLst/>
                <a:gdLst>
                  <a:gd name="T0" fmla="*/ 0 w 174"/>
                  <a:gd name="T1" fmla="*/ 0 h 396"/>
                  <a:gd name="T2" fmla="*/ 3 w 174"/>
                  <a:gd name="T3" fmla="*/ 4 h 396"/>
                  <a:gd name="T4" fmla="*/ 5 w 174"/>
                  <a:gd name="T5" fmla="*/ 8 h 396"/>
                  <a:gd name="T6" fmla="*/ 5 w 174"/>
                  <a:gd name="T7" fmla="*/ 11 h 396"/>
                  <a:gd name="T8" fmla="*/ 6 w 174"/>
                  <a:gd name="T9" fmla="*/ 15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96">
                    <a:moveTo>
                      <a:pt x="0" y="0"/>
                    </a:moveTo>
                    <a:lnTo>
                      <a:pt x="80" y="111"/>
                    </a:lnTo>
                    <a:lnTo>
                      <a:pt x="127" y="221"/>
                    </a:lnTo>
                    <a:lnTo>
                      <a:pt x="143" y="284"/>
                    </a:lnTo>
                    <a:lnTo>
                      <a:pt x="174" y="396"/>
                    </a:lnTo>
                  </a:path>
                </a:pathLst>
              </a:custGeom>
              <a:solidFill>
                <a:srgbClr val="FFDBB7"/>
              </a:solidFill>
              <a:ln w="6350">
                <a:solidFill>
                  <a:srgbClr val="000000"/>
                </a:solidFill>
                <a:prstDash val="solid"/>
                <a:round/>
              </a:ln>
            </p:spPr>
            <p:txBody>
              <a:bodyPr/>
              <a:lstStyle/>
              <a:p>
                <a:endParaRPr lang="zh-CN" altLang="en-US" sz="1805" b="1"/>
              </a:p>
            </p:txBody>
          </p:sp>
          <p:sp>
            <p:nvSpPr>
              <p:cNvPr id="39" name="Freeform 71"/>
              <p:cNvSpPr/>
              <p:nvPr/>
            </p:nvSpPr>
            <p:spPr bwMode="auto">
              <a:xfrm>
                <a:off x="4653" y="2924"/>
                <a:ext cx="331" cy="142"/>
              </a:xfrm>
              <a:custGeom>
                <a:avLst/>
                <a:gdLst>
                  <a:gd name="T0" fmla="*/ 37 w 992"/>
                  <a:gd name="T1" fmla="*/ 0 h 425"/>
                  <a:gd name="T2" fmla="*/ 30 w 992"/>
                  <a:gd name="T3" fmla="*/ 4 h 425"/>
                  <a:gd name="T4" fmla="*/ 25 w 992"/>
                  <a:gd name="T5" fmla="*/ 5 h 425"/>
                  <a:gd name="T6" fmla="*/ 19 w 992"/>
                  <a:gd name="T7" fmla="*/ 8 h 425"/>
                  <a:gd name="T8" fmla="*/ 12 w 992"/>
                  <a:gd name="T9" fmla="*/ 9 h 425"/>
                  <a:gd name="T10" fmla="*/ 6 w 992"/>
                  <a:gd name="T11" fmla="*/ 12 h 425"/>
                  <a:gd name="T12" fmla="*/ 1 w 992"/>
                  <a:gd name="T13" fmla="*/ 15 h 425"/>
                  <a:gd name="T14" fmla="*/ 0 w 992"/>
                  <a:gd name="T15" fmla="*/ 16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2" h="425">
                    <a:moveTo>
                      <a:pt x="992" y="0"/>
                    </a:moveTo>
                    <a:lnTo>
                      <a:pt x="804" y="110"/>
                    </a:lnTo>
                    <a:lnTo>
                      <a:pt x="678" y="141"/>
                    </a:lnTo>
                    <a:lnTo>
                      <a:pt x="504" y="204"/>
                    </a:lnTo>
                    <a:lnTo>
                      <a:pt x="331" y="253"/>
                    </a:lnTo>
                    <a:lnTo>
                      <a:pt x="172" y="315"/>
                    </a:lnTo>
                    <a:lnTo>
                      <a:pt x="15" y="394"/>
                    </a:lnTo>
                    <a:lnTo>
                      <a:pt x="0" y="425"/>
                    </a:lnTo>
                  </a:path>
                </a:pathLst>
              </a:custGeom>
              <a:solidFill>
                <a:srgbClr val="FFDBB7"/>
              </a:solidFill>
              <a:ln w="6350">
                <a:solidFill>
                  <a:srgbClr val="000000"/>
                </a:solidFill>
                <a:prstDash val="solid"/>
                <a:round/>
              </a:ln>
            </p:spPr>
            <p:txBody>
              <a:bodyPr/>
              <a:lstStyle/>
              <a:p>
                <a:endParaRPr lang="zh-CN" altLang="en-US" sz="1805" b="1"/>
              </a:p>
            </p:txBody>
          </p:sp>
          <p:sp>
            <p:nvSpPr>
              <p:cNvPr id="40" name="Freeform 72"/>
              <p:cNvSpPr/>
              <p:nvPr/>
            </p:nvSpPr>
            <p:spPr bwMode="auto">
              <a:xfrm>
                <a:off x="5082" y="2939"/>
                <a:ext cx="9" cy="39"/>
              </a:xfrm>
              <a:custGeom>
                <a:avLst/>
                <a:gdLst>
                  <a:gd name="T0" fmla="*/ 1 w 27"/>
                  <a:gd name="T1" fmla="*/ 4 h 116"/>
                  <a:gd name="T2" fmla="*/ 1 w 27"/>
                  <a:gd name="T3" fmla="*/ 3 h 116"/>
                  <a:gd name="T4" fmla="*/ 0 w 27"/>
                  <a:gd name="T5" fmla="*/ 1 h 116"/>
                  <a:gd name="T6" fmla="*/ 0 w 27"/>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16">
                    <a:moveTo>
                      <a:pt x="18" y="116"/>
                    </a:moveTo>
                    <a:lnTo>
                      <a:pt x="27" y="86"/>
                    </a:lnTo>
                    <a:lnTo>
                      <a:pt x="0" y="31"/>
                    </a:lnTo>
                    <a:lnTo>
                      <a:pt x="0" y="0"/>
                    </a:lnTo>
                  </a:path>
                </a:pathLst>
              </a:custGeom>
              <a:solidFill>
                <a:srgbClr val="FFDBB7"/>
              </a:solidFill>
              <a:ln w="6350">
                <a:solidFill>
                  <a:srgbClr val="000000"/>
                </a:solidFill>
                <a:prstDash val="solid"/>
                <a:round/>
              </a:ln>
            </p:spPr>
            <p:txBody>
              <a:bodyPr/>
              <a:lstStyle/>
              <a:p>
                <a:endParaRPr lang="zh-CN" altLang="en-US" sz="1805" b="1"/>
              </a:p>
            </p:txBody>
          </p:sp>
          <p:sp>
            <p:nvSpPr>
              <p:cNvPr id="41" name="Freeform 73"/>
              <p:cNvSpPr/>
              <p:nvPr/>
            </p:nvSpPr>
            <p:spPr bwMode="auto">
              <a:xfrm>
                <a:off x="5042" y="2814"/>
                <a:ext cx="68" cy="49"/>
              </a:xfrm>
              <a:custGeom>
                <a:avLst/>
                <a:gdLst>
                  <a:gd name="T0" fmla="*/ 0 w 204"/>
                  <a:gd name="T1" fmla="*/ 0 h 149"/>
                  <a:gd name="T2" fmla="*/ 2 w 204"/>
                  <a:gd name="T3" fmla="*/ 2 h 149"/>
                  <a:gd name="T4" fmla="*/ 4 w 204"/>
                  <a:gd name="T5" fmla="*/ 3 h 149"/>
                  <a:gd name="T6" fmla="*/ 8 w 204"/>
                  <a:gd name="T7" fmla="*/ 5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 h="149">
                    <a:moveTo>
                      <a:pt x="0" y="0"/>
                    </a:moveTo>
                    <a:lnTo>
                      <a:pt x="53" y="47"/>
                    </a:lnTo>
                    <a:lnTo>
                      <a:pt x="107" y="86"/>
                    </a:lnTo>
                    <a:lnTo>
                      <a:pt x="204" y="149"/>
                    </a:lnTo>
                  </a:path>
                </a:pathLst>
              </a:custGeom>
              <a:solidFill>
                <a:srgbClr val="FFDBB7"/>
              </a:solidFill>
              <a:ln w="6350">
                <a:solidFill>
                  <a:srgbClr val="000000"/>
                </a:solidFill>
                <a:prstDash val="solid"/>
                <a:round/>
              </a:ln>
            </p:spPr>
            <p:txBody>
              <a:bodyPr/>
              <a:lstStyle/>
              <a:p>
                <a:endParaRPr lang="zh-CN" altLang="en-US" sz="1805" b="1"/>
              </a:p>
            </p:txBody>
          </p:sp>
        </p:grpSp>
      </p:grpSp>
      <p:sp>
        <p:nvSpPr>
          <p:cNvPr id="81" name="AutoShape 74"/>
          <p:cNvSpPr>
            <a:spLocks noChangeArrowheads="1"/>
          </p:cNvSpPr>
          <p:nvPr/>
        </p:nvSpPr>
        <p:spPr bwMode="auto">
          <a:xfrm>
            <a:off x="2452597" y="973908"/>
            <a:ext cx="6418630" cy="764123"/>
          </a:xfrm>
          <a:prstGeom prst="cloudCallout">
            <a:avLst>
              <a:gd name="adj1" fmla="val 52836"/>
              <a:gd name="adj2" fmla="val 90985"/>
            </a:avLst>
          </a:prstGeom>
          <a:gradFill rotWithShape="0">
            <a:gsLst>
              <a:gs pos="0">
                <a:srgbClr val="FFFFFF"/>
              </a:gs>
              <a:gs pos="100000">
                <a:srgbClr val="CCFFFF"/>
              </a:gs>
            </a:gsLst>
            <a:lin ang="2700000" scaled="1"/>
          </a:gradFill>
          <a:ln w="9525">
            <a:solidFill>
              <a:srgbClr val="CDB33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5" b="1" dirty="0">
                <a:solidFill>
                  <a:srgbClr val="000000"/>
                </a:solidFill>
                <a:latin typeface="Times New Roman" panose="02020603050405020304" pitchFamily="18" charset="0"/>
              </a:rPr>
              <a:t>什么是分布估计算法？</a:t>
            </a:r>
            <a:endParaRPr kumimoji="1" lang="zh-CN" altLang="en-US" sz="2005" b="1" dirty="0">
              <a:solidFill>
                <a:srgbClr val="000000"/>
              </a:solidFill>
              <a:latin typeface="Times New Roman" panose="02020603050405020304" pitchFamily="18" charset="0"/>
            </a:endParaRPr>
          </a:p>
        </p:txBody>
      </p:sp>
      <p:grpSp>
        <p:nvGrpSpPr>
          <p:cNvPr id="82" name="Group 75"/>
          <p:cNvGrpSpPr/>
          <p:nvPr/>
        </p:nvGrpSpPr>
        <p:grpSpPr bwMode="auto">
          <a:xfrm>
            <a:off x="2004760" y="4979532"/>
            <a:ext cx="1598290" cy="1636496"/>
            <a:chOff x="2051" y="1696"/>
            <a:chExt cx="1004" cy="1028"/>
          </a:xfrm>
        </p:grpSpPr>
        <p:sp>
          <p:nvSpPr>
            <p:cNvPr id="83" name="Freeform 76"/>
            <p:cNvSpPr/>
            <p:nvPr/>
          </p:nvSpPr>
          <p:spPr bwMode="auto">
            <a:xfrm rot="1123344">
              <a:off x="2261" y="1981"/>
              <a:ext cx="467" cy="582"/>
            </a:xfrm>
            <a:custGeom>
              <a:avLst/>
              <a:gdLst>
                <a:gd name="T0" fmla="*/ 14 w 648"/>
                <a:gd name="T1" fmla="*/ 46 h 858"/>
                <a:gd name="T2" fmla="*/ 33 w 648"/>
                <a:gd name="T3" fmla="*/ 32 h 858"/>
                <a:gd name="T4" fmla="*/ 109 w 648"/>
                <a:gd name="T5" fmla="*/ 12 h 858"/>
                <a:gd name="T6" fmla="*/ 156 w 648"/>
                <a:gd name="T7" fmla="*/ 2 h 858"/>
                <a:gd name="T8" fmla="*/ 174 w 648"/>
                <a:gd name="T9" fmla="*/ 0 h 858"/>
                <a:gd name="T10" fmla="*/ 197 w 648"/>
                <a:gd name="T11" fmla="*/ 31 h 858"/>
                <a:gd name="T12" fmla="*/ 209 w 648"/>
                <a:gd name="T13" fmla="*/ 64 h 858"/>
                <a:gd name="T14" fmla="*/ 216 w 648"/>
                <a:gd name="T15" fmla="*/ 96 h 858"/>
                <a:gd name="T16" fmla="*/ 216 w 648"/>
                <a:gd name="T17" fmla="*/ 155 h 858"/>
                <a:gd name="T18" fmla="*/ 243 w 648"/>
                <a:gd name="T19" fmla="*/ 212 h 858"/>
                <a:gd name="T20" fmla="*/ 239 w 648"/>
                <a:gd name="T21" fmla="*/ 238 h 858"/>
                <a:gd name="T22" fmla="*/ 204 w 648"/>
                <a:gd name="T23" fmla="*/ 254 h 858"/>
                <a:gd name="T24" fmla="*/ 112 w 648"/>
                <a:gd name="T25" fmla="*/ 268 h 858"/>
                <a:gd name="T26" fmla="*/ 79 w 648"/>
                <a:gd name="T27" fmla="*/ 252 h 858"/>
                <a:gd name="T28" fmla="*/ 57 w 648"/>
                <a:gd name="T29" fmla="*/ 206 h 858"/>
                <a:gd name="T30" fmla="*/ 40 w 648"/>
                <a:gd name="T31" fmla="*/ 155 h 858"/>
                <a:gd name="T32" fmla="*/ 9 w 648"/>
                <a:gd name="T33" fmla="*/ 130 h 858"/>
                <a:gd name="T34" fmla="*/ 2 w 648"/>
                <a:gd name="T35" fmla="*/ 102 h 858"/>
                <a:gd name="T36" fmla="*/ 0 w 648"/>
                <a:gd name="T37" fmla="*/ 69 h 858"/>
                <a:gd name="T38" fmla="*/ 14 w 648"/>
                <a:gd name="T39" fmla="*/ 46 h 8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8" h="858">
                  <a:moveTo>
                    <a:pt x="38" y="148"/>
                  </a:moveTo>
                  <a:lnTo>
                    <a:pt x="89" y="103"/>
                  </a:lnTo>
                  <a:lnTo>
                    <a:pt x="292" y="40"/>
                  </a:lnTo>
                  <a:lnTo>
                    <a:pt x="418" y="7"/>
                  </a:lnTo>
                  <a:lnTo>
                    <a:pt x="463" y="0"/>
                  </a:lnTo>
                  <a:lnTo>
                    <a:pt x="526" y="97"/>
                  </a:lnTo>
                  <a:lnTo>
                    <a:pt x="559" y="206"/>
                  </a:lnTo>
                  <a:lnTo>
                    <a:pt x="577" y="309"/>
                  </a:lnTo>
                  <a:lnTo>
                    <a:pt x="577" y="495"/>
                  </a:lnTo>
                  <a:lnTo>
                    <a:pt x="648" y="678"/>
                  </a:lnTo>
                  <a:lnTo>
                    <a:pt x="640" y="763"/>
                  </a:lnTo>
                  <a:lnTo>
                    <a:pt x="545" y="813"/>
                  </a:lnTo>
                  <a:lnTo>
                    <a:pt x="299" y="858"/>
                  </a:lnTo>
                  <a:lnTo>
                    <a:pt x="210" y="807"/>
                  </a:lnTo>
                  <a:lnTo>
                    <a:pt x="153" y="660"/>
                  </a:lnTo>
                  <a:lnTo>
                    <a:pt x="108" y="499"/>
                  </a:lnTo>
                  <a:lnTo>
                    <a:pt x="25" y="416"/>
                  </a:lnTo>
                  <a:lnTo>
                    <a:pt x="6" y="328"/>
                  </a:lnTo>
                  <a:lnTo>
                    <a:pt x="0" y="219"/>
                  </a:lnTo>
                  <a:lnTo>
                    <a:pt x="38" y="148"/>
                  </a:lnTo>
                  <a:close/>
                </a:path>
              </a:pathLst>
            </a:custGeom>
            <a:solidFill>
              <a:srgbClr val="FFFFFF"/>
            </a:solidFill>
            <a:ln w="12700">
              <a:solidFill>
                <a:srgbClr val="000000"/>
              </a:solidFill>
              <a:prstDash val="solid"/>
              <a:round/>
            </a:ln>
          </p:spPr>
          <p:txBody>
            <a:bodyPr/>
            <a:lstStyle/>
            <a:p>
              <a:endParaRPr lang="zh-CN" altLang="en-US" sz="1805" b="1"/>
            </a:p>
          </p:txBody>
        </p:sp>
        <p:grpSp>
          <p:nvGrpSpPr>
            <p:cNvPr id="84" name="Group 77"/>
            <p:cNvGrpSpPr/>
            <p:nvPr/>
          </p:nvGrpSpPr>
          <p:grpSpPr bwMode="auto">
            <a:xfrm rot="1123344">
              <a:off x="2441" y="2029"/>
              <a:ext cx="511" cy="637"/>
              <a:chOff x="2308" y="1206"/>
              <a:chExt cx="710" cy="940"/>
            </a:xfrm>
          </p:grpSpPr>
          <p:sp>
            <p:nvSpPr>
              <p:cNvPr id="128" name="Freeform 78"/>
              <p:cNvSpPr/>
              <p:nvPr/>
            </p:nvSpPr>
            <p:spPr bwMode="auto">
              <a:xfrm>
                <a:off x="2308" y="1206"/>
                <a:ext cx="710" cy="940"/>
              </a:xfrm>
              <a:custGeom>
                <a:avLst/>
                <a:gdLst>
                  <a:gd name="T0" fmla="*/ 0 w 710"/>
                  <a:gd name="T1" fmla="*/ 58 h 940"/>
                  <a:gd name="T2" fmla="*/ 39 w 710"/>
                  <a:gd name="T3" fmla="*/ 113 h 940"/>
                  <a:gd name="T4" fmla="*/ 90 w 710"/>
                  <a:gd name="T5" fmla="*/ 197 h 940"/>
                  <a:gd name="T6" fmla="*/ 141 w 710"/>
                  <a:gd name="T7" fmla="*/ 307 h 940"/>
                  <a:gd name="T8" fmla="*/ 182 w 710"/>
                  <a:gd name="T9" fmla="*/ 415 h 940"/>
                  <a:gd name="T10" fmla="*/ 211 w 710"/>
                  <a:gd name="T11" fmla="*/ 503 h 940"/>
                  <a:gd name="T12" fmla="*/ 261 w 710"/>
                  <a:gd name="T13" fmla="*/ 685 h 940"/>
                  <a:gd name="T14" fmla="*/ 276 w 710"/>
                  <a:gd name="T15" fmla="*/ 741 h 940"/>
                  <a:gd name="T16" fmla="*/ 297 w 710"/>
                  <a:gd name="T17" fmla="*/ 777 h 940"/>
                  <a:gd name="T18" fmla="*/ 315 w 710"/>
                  <a:gd name="T19" fmla="*/ 807 h 940"/>
                  <a:gd name="T20" fmla="*/ 455 w 710"/>
                  <a:gd name="T21" fmla="*/ 901 h 940"/>
                  <a:gd name="T22" fmla="*/ 507 w 710"/>
                  <a:gd name="T23" fmla="*/ 940 h 940"/>
                  <a:gd name="T24" fmla="*/ 500 w 710"/>
                  <a:gd name="T25" fmla="*/ 844 h 940"/>
                  <a:gd name="T26" fmla="*/ 477 w 710"/>
                  <a:gd name="T27" fmla="*/ 766 h 940"/>
                  <a:gd name="T28" fmla="*/ 450 w 710"/>
                  <a:gd name="T29" fmla="*/ 684 h 940"/>
                  <a:gd name="T30" fmla="*/ 387 w 710"/>
                  <a:gd name="T31" fmla="*/ 583 h 940"/>
                  <a:gd name="T32" fmla="*/ 347 w 710"/>
                  <a:gd name="T33" fmla="*/ 472 h 940"/>
                  <a:gd name="T34" fmla="*/ 328 w 710"/>
                  <a:gd name="T35" fmla="*/ 307 h 940"/>
                  <a:gd name="T36" fmla="*/ 411 w 710"/>
                  <a:gd name="T37" fmla="*/ 371 h 940"/>
                  <a:gd name="T38" fmla="*/ 488 w 710"/>
                  <a:gd name="T39" fmla="*/ 423 h 940"/>
                  <a:gd name="T40" fmla="*/ 564 w 710"/>
                  <a:gd name="T41" fmla="*/ 448 h 940"/>
                  <a:gd name="T42" fmla="*/ 614 w 710"/>
                  <a:gd name="T43" fmla="*/ 460 h 940"/>
                  <a:gd name="T44" fmla="*/ 653 w 710"/>
                  <a:gd name="T45" fmla="*/ 454 h 940"/>
                  <a:gd name="T46" fmla="*/ 678 w 710"/>
                  <a:gd name="T47" fmla="*/ 423 h 940"/>
                  <a:gd name="T48" fmla="*/ 704 w 710"/>
                  <a:gd name="T49" fmla="*/ 335 h 940"/>
                  <a:gd name="T50" fmla="*/ 710 w 710"/>
                  <a:gd name="T51" fmla="*/ 271 h 940"/>
                  <a:gd name="T52" fmla="*/ 710 w 710"/>
                  <a:gd name="T53" fmla="*/ 163 h 940"/>
                  <a:gd name="T54" fmla="*/ 710 w 710"/>
                  <a:gd name="T55" fmla="*/ 73 h 940"/>
                  <a:gd name="T56" fmla="*/ 595 w 710"/>
                  <a:gd name="T57" fmla="*/ 76 h 940"/>
                  <a:gd name="T58" fmla="*/ 545 w 710"/>
                  <a:gd name="T59" fmla="*/ 64 h 940"/>
                  <a:gd name="T60" fmla="*/ 538 w 710"/>
                  <a:gd name="T61" fmla="*/ 166 h 940"/>
                  <a:gd name="T62" fmla="*/ 526 w 710"/>
                  <a:gd name="T63" fmla="*/ 198 h 940"/>
                  <a:gd name="T64" fmla="*/ 450 w 710"/>
                  <a:gd name="T65" fmla="*/ 160 h 940"/>
                  <a:gd name="T66" fmla="*/ 398 w 710"/>
                  <a:gd name="T67" fmla="*/ 116 h 940"/>
                  <a:gd name="T68" fmla="*/ 302 w 710"/>
                  <a:gd name="T69" fmla="*/ 64 h 940"/>
                  <a:gd name="T70" fmla="*/ 233 w 710"/>
                  <a:gd name="T71" fmla="*/ 19 h 940"/>
                  <a:gd name="T72" fmla="*/ 171 w 710"/>
                  <a:gd name="T73" fmla="*/ 0 h 940"/>
                  <a:gd name="T74" fmla="*/ 94 w 710"/>
                  <a:gd name="T75" fmla="*/ 31 h 940"/>
                  <a:gd name="T76" fmla="*/ 0 w 710"/>
                  <a:gd name="T77" fmla="*/ 58 h 9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0" h="940">
                    <a:moveTo>
                      <a:pt x="0" y="58"/>
                    </a:moveTo>
                    <a:lnTo>
                      <a:pt x="39" y="113"/>
                    </a:lnTo>
                    <a:lnTo>
                      <a:pt x="90" y="197"/>
                    </a:lnTo>
                    <a:lnTo>
                      <a:pt x="141" y="307"/>
                    </a:lnTo>
                    <a:lnTo>
                      <a:pt x="182" y="415"/>
                    </a:lnTo>
                    <a:lnTo>
                      <a:pt x="211" y="503"/>
                    </a:lnTo>
                    <a:lnTo>
                      <a:pt x="261" y="685"/>
                    </a:lnTo>
                    <a:lnTo>
                      <a:pt x="276" y="741"/>
                    </a:lnTo>
                    <a:lnTo>
                      <a:pt x="297" y="777"/>
                    </a:lnTo>
                    <a:lnTo>
                      <a:pt x="315" y="807"/>
                    </a:lnTo>
                    <a:lnTo>
                      <a:pt x="455" y="901"/>
                    </a:lnTo>
                    <a:lnTo>
                      <a:pt x="507" y="940"/>
                    </a:lnTo>
                    <a:lnTo>
                      <a:pt x="500" y="844"/>
                    </a:lnTo>
                    <a:lnTo>
                      <a:pt x="477" y="766"/>
                    </a:lnTo>
                    <a:lnTo>
                      <a:pt x="450" y="684"/>
                    </a:lnTo>
                    <a:lnTo>
                      <a:pt x="387" y="583"/>
                    </a:lnTo>
                    <a:lnTo>
                      <a:pt x="347" y="472"/>
                    </a:lnTo>
                    <a:lnTo>
                      <a:pt x="328" y="307"/>
                    </a:lnTo>
                    <a:lnTo>
                      <a:pt x="411" y="371"/>
                    </a:lnTo>
                    <a:lnTo>
                      <a:pt x="488" y="423"/>
                    </a:lnTo>
                    <a:lnTo>
                      <a:pt x="564" y="448"/>
                    </a:lnTo>
                    <a:lnTo>
                      <a:pt x="614" y="460"/>
                    </a:lnTo>
                    <a:lnTo>
                      <a:pt x="653" y="454"/>
                    </a:lnTo>
                    <a:lnTo>
                      <a:pt x="678" y="423"/>
                    </a:lnTo>
                    <a:lnTo>
                      <a:pt x="704" y="335"/>
                    </a:lnTo>
                    <a:lnTo>
                      <a:pt x="710" y="271"/>
                    </a:lnTo>
                    <a:lnTo>
                      <a:pt x="710" y="163"/>
                    </a:lnTo>
                    <a:lnTo>
                      <a:pt x="710" y="73"/>
                    </a:lnTo>
                    <a:lnTo>
                      <a:pt x="595" y="76"/>
                    </a:lnTo>
                    <a:lnTo>
                      <a:pt x="545" y="64"/>
                    </a:lnTo>
                    <a:lnTo>
                      <a:pt x="538" y="166"/>
                    </a:lnTo>
                    <a:lnTo>
                      <a:pt x="526" y="198"/>
                    </a:lnTo>
                    <a:lnTo>
                      <a:pt x="450" y="160"/>
                    </a:lnTo>
                    <a:lnTo>
                      <a:pt x="398" y="116"/>
                    </a:lnTo>
                    <a:lnTo>
                      <a:pt x="302" y="64"/>
                    </a:lnTo>
                    <a:lnTo>
                      <a:pt x="233" y="19"/>
                    </a:lnTo>
                    <a:lnTo>
                      <a:pt x="171" y="0"/>
                    </a:lnTo>
                    <a:lnTo>
                      <a:pt x="94" y="31"/>
                    </a:lnTo>
                    <a:lnTo>
                      <a:pt x="0" y="58"/>
                    </a:lnTo>
                    <a:close/>
                  </a:path>
                </a:pathLst>
              </a:custGeom>
              <a:solidFill>
                <a:srgbClr val="0000FF"/>
              </a:solidFill>
              <a:ln w="12700">
                <a:solidFill>
                  <a:srgbClr val="000000"/>
                </a:solidFill>
                <a:prstDash val="solid"/>
                <a:round/>
              </a:ln>
            </p:spPr>
            <p:txBody>
              <a:bodyPr/>
              <a:lstStyle/>
              <a:p>
                <a:endParaRPr lang="zh-CN" altLang="en-US" sz="1805" b="1"/>
              </a:p>
            </p:txBody>
          </p:sp>
          <p:sp>
            <p:nvSpPr>
              <p:cNvPr id="129" name="Freeform 79"/>
              <p:cNvSpPr/>
              <p:nvPr/>
            </p:nvSpPr>
            <p:spPr bwMode="auto">
              <a:xfrm>
                <a:off x="2355" y="1252"/>
                <a:ext cx="199" cy="569"/>
              </a:xfrm>
              <a:custGeom>
                <a:avLst/>
                <a:gdLst>
                  <a:gd name="T0" fmla="*/ 0 w 199"/>
                  <a:gd name="T1" fmla="*/ 0 h 569"/>
                  <a:gd name="T2" fmla="*/ 87 w 199"/>
                  <a:gd name="T3" fmla="*/ 39 h 569"/>
                  <a:gd name="T4" fmla="*/ 79 w 199"/>
                  <a:gd name="T5" fmla="*/ 107 h 569"/>
                  <a:gd name="T6" fmla="*/ 134 w 199"/>
                  <a:gd name="T7" fmla="*/ 110 h 569"/>
                  <a:gd name="T8" fmla="*/ 169 w 199"/>
                  <a:gd name="T9" fmla="*/ 233 h 569"/>
                  <a:gd name="T10" fmla="*/ 189 w 199"/>
                  <a:gd name="T11" fmla="*/ 366 h 569"/>
                  <a:gd name="T12" fmla="*/ 197 w 199"/>
                  <a:gd name="T13" fmla="*/ 492 h 569"/>
                  <a:gd name="T14" fmla="*/ 199 w 199"/>
                  <a:gd name="T15" fmla="*/ 569 h 5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9" h="569">
                    <a:moveTo>
                      <a:pt x="0" y="0"/>
                    </a:moveTo>
                    <a:lnTo>
                      <a:pt x="87" y="39"/>
                    </a:lnTo>
                    <a:lnTo>
                      <a:pt x="79" y="107"/>
                    </a:lnTo>
                    <a:lnTo>
                      <a:pt x="134" y="110"/>
                    </a:lnTo>
                    <a:lnTo>
                      <a:pt x="169" y="233"/>
                    </a:lnTo>
                    <a:lnTo>
                      <a:pt x="189" y="366"/>
                    </a:lnTo>
                    <a:lnTo>
                      <a:pt x="197" y="492"/>
                    </a:lnTo>
                    <a:lnTo>
                      <a:pt x="199" y="569"/>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b="1"/>
              </a:p>
            </p:txBody>
          </p:sp>
        </p:grpSp>
        <p:sp>
          <p:nvSpPr>
            <p:cNvPr id="85" name="Freeform 80"/>
            <p:cNvSpPr/>
            <p:nvPr/>
          </p:nvSpPr>
          <p:spPr bwMode="auto">
            <a:xfrm rot="1123344">
              <a:off x="2406" y="1975"/>
              <a:ext cx="154" cy="119"/>
            </a:xfrm>
            <a:custGeom>
              <a:avLst/>
              <a:gdLst>
                <a:gd name="T0" fmla="*/ 7 w 213"/>
                <a:gd name="T1" fmla="*/ 18 h 176"/>
                <a:gd name="T2" fmla="*/ 0 w 213"/>
                <a:gd name="T3" fmla="*/ 26 h 176"/>
                <a:gd name="T4" fmla="*/ 35 w 213"/>
                <a:gd name="T5" fmla="*/ 54 h 176"/>
                <a:gd name="T6" fmla="*/ 46 w 213"/>
                <a:gd name="T7" fmla="*/ 22 h 176"/>
                <a:gd name="T8" fmla="*/ 80 w 213"/>
                <a:gd name="T9" fmla="*/ 37 h 176"/>
                <a:gd name="T10" fmla="*/ 79 w 213"/>
                <a:gd name="T11" fmla="*/ 9 h 176"/>
                <a:gd name="T12" fmla="*/ 58 w 213"/>
                <a:gd name="T13" fmla="*/ 0 h 176"/>
                <a:gd name="T14" fmla="*/ 7 w 213"/>
                <a:gd name="T15" fmla="*/ 18 h 1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176">
                  <a:moveTo>
                    <a:pt x="19" y="56"/>
                  </a:moveTo>
                  <a:lnTo>
                    <a:pt x="0" y="85"/>
                  </a:lnTo>
                  <a:lnTo>
                    <a:pt x="92" y="176"/>
                  </a:lnTo>
                  <a:lnTo>
                    <a:pt x="122" y="69"/>
                  </a:lnTo>
                  <a:lnTo>
                    <a:pt x="213" y="122"/>
                  </a:lnTo>
                  <a:lnTo>
                    <a:pt x="209" y="30"/>
                  </a:lnTo>
                  <a:lnTo>
                    <a:pt x="153" y="0"/>
                  </a:lnTo>
                  <a:lnTo>
                    <a:pt x="19" y="56"/>
                  </a:lnTo>
                  <a:close/>
                </a:path>
              </a:pathLst>
            </a:custGeom>
            <a:solidFill>
              <a:srgbClr val="FFFFFF"/>
            </a:solidFill>
            <a:ln w="12700">
              <a:solidFill>
                <a:srgbClr val="000000"/>
              </a:solidFill>
              <a:prstDash val="solid"/>
              <a:round/>
            </a:ln>
          </p:spPr>
          <p:txBody>
            <a:bodyPr/>
            <a:lstStyle/>
            <a:p>
              <a:endParaRPr lang="zh-CN" altLang="en-US" sz="1805" b="1"/>
            </a:p>
          </p:txBody>
        </p:sp>
        <p:grpSp>
          <p:nvGrpSpPr>
            <p:cNvPr id="86" name="Group 81"/>
            <p:cNvGrpSpPr/>
            <p:nvPr/>
          </p:nvGrpSpPr>
          <p:grpSpPr bwMode="auto">
            <a:xfrm rot="1123344">
              <a:off x="2051" y="1977"/>
              <a:ext cx="454" cy="747"/>
              <a:chOff x="1799" y="1328"/>
              <a:chExt cx="630" cy="1101"/>
            </a:xfrm>
          </p:grpSpPr>
          <p:grpSp>
            <p:nvGrpSpPr>
              <p:cNvPr id="121" name="Group 82"/>
              <p:cNvGrpSpPr/>
              <p:nvPr/>
            </p:nvGrpSpPr>
            <p:grpSpPr bwMode="auto">
              <a:xfrm>
                <a:off x="1968" y="1328"/>
                <a:ext cx="461" cy="1101"/>
                <a:chOff x="1968" y="1328"/>
                <a:chExt cx="461" cy="1101"/>
              </a:xfrm>
            </p:grpSpPr>
            <p:sp>
              <p:nvSpPr>
                <p:cNvPr id="126" name="Freeform 83"/>
                <p:cNvSpPr/>
                <p:nvPr/>
              </p:nvSpPr>
              <p:spPr bwMode="auto">
                <a:xfrm>
                  <a:off x="1968" y="1328"/>
                  <a:ext cx="461" cy="1101"/>
                </a:xfrm>
                <a:custGeom>
                  <a:avLst/>
                  <a:gdLst>
                    <a:gd name="T0" fmla="*/ 322 w 461"/>
                    <a:gd name="T1" fmla="*/ 1065 h 1101"/>
                    <a:gd name="T2" fmla="*/ 398 w 461"/>
                    <a:gd name="T3" fmla="*/ 1019 h 1101"/>
                    <a:gd name="T4" fmla="*/ 430 w 461"/>
                    <a:gd name="T5" fmla="*/ 916 h 1101"/>
                    <a:gd name="T6" fmla="*/ 454 w 461"/>
                    <a:gd name="T7" fmla="*/ 823 h 1101"/>
                    <a:gd name="T8" fmla="*/ 461 w 461"/>
                    <a:gd name="T9" fmla="*/ 720 h 1101"/>
                    <a:gd name="T10" fmla="*/ 434 w 461"/>
                    <a:gd name="T11" fmla="*/ 608 h 1101"/>
                    <a:gd name="T12" fmla="*/ 416 w 461"/>
                    <a:gd name="T13" fmla="*/ 516 h 1101"/>
                    <a:gd name="T14" fmla="*/ 392 w 461"/>
                    <a:gd name="T15" fmla="*/ 410 h 1101"/>
                    <a:gd name="T16" fmla="*/ 363 w 461"/>
                    <a:gd name="T17" fmla="*/ 331 h 1101"/>
                    <a:gd name="T18" fmla="*/ 315 w 461"/>
                    <a:gd name="T19" fmla="*/ 236 h 1101"/>
                    <a:gd name="T20" fmla="*/ 276 w 461"/>
                    <a:gd name="T21" fmla="*/ 149 h 1101"/>
                    <a:gd name="T22" fmla="*/ 207 w 461"/>
                    <a:gd name="T23" fmla="*/ 45 h 1101"/>
                    <a:gd name="T24" fmla="*/ 169 w 461"/>
                    <a:gd name="T25" fmla="*/ 0 h 1101"/>
                    <a:gd name="T26" fmla="*/ 124 w 461"/>
                    <a:gd name="T27" fmla="*/ 33 h 1101"/>
                    <a:gd name="T28" fmla="*/ 77 w 461"/>
                    <a:gd name="T29" fmla="*/ 76 h 1101"/>
                    <a:gd name="T30" fmla="*/ 13 w 461"/>
                    <a:gd name="T31" fmla="*/ 134 h 1101"/>
                    <a:gd name="T32" fmla="*/ 7 w 461"/>
                    <a:gd name="T33" fmla="*/ 153 h 1101"/>
                    <a:gd name="T34" fmla="*/ 0 w 461"/>
                    <a:gd name="T35" fmla="*/ 187 h 1101"/>
                    <a:gd name="T36" fmla="*/ 19 w 461"/>
                    <a:gd name="T37" fmla="*/ 247 h 1101"/>
                    <a:gd name="T38" fmla="*/ 45 w 461"/>
                    <a:gd name="T39" fmla="*/ 321 h 1101"/>
                    <a:gd name="T40" fmla="*/ 115 w 461"/>
                    <a:gd name="T41" fmla="*/ 457 h 1101"/>
                    <a:gd name="T42" fmla="*/ 141 w 461"/>
                    <a:gd name="T43" fmla="*/ 573 h 1101"/>
                    <a:gd name="T44" fmla="*/ 150 w 461"/>
                    <a:gd name="T45" fmla="*/ 661 h 1101"/>
                    <a:gd name="T46" fmla="*/ 153 w 461"/>
                    <a:gd name="T47" fmla="*/ 728 h 1101"/>
                    <a:gd name="T48" fmla="*/ 153 w 461"/>
                    <a:gd name="T49" fmla="*/ 843 h 1101"/>
                    <a:gd name="T50" fmla="*/ 141 w 461"/>
                    <a:gd name="T51" fmla="*/ 1024 h 1101"/>
                    <a:gd name="T52" fmla="*/ 141 w 461"/>
                    <a:gd name="T53" fmla="*/ 1086 h 1101"/>
                    <a:gd name="T54" fmla="*/ 162 w 461"/>
                    <a:gd name="T55" fmla="*/ 1095 h 1101"/>
                    <a:gd name="T56" fmla="*/ 224 w 461"/>
                    <a:gd name="T57" fmla="*/ 1101 h 1101"/>
                    <a:gd name="T58" fmla="*/ 269 w 461"/>
                    <a:gd name="T59" fmla="*/ 1088 h 1101"/>
                    <a:gd name="T60" fmla="*/ 322 w 461"/>
                    <a:gd name="T61" fmla="*/ 1065 h 11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1" h="1101">
                      <a:moveTo>
                        <a:pt x="322" y="1065"/>
                      </a:moveTo>
                      <a:lnTo>
                        <a:pt x="398" y="1019"/>
                      </a:lnTo>
                      <a:lnTo>
                        <a:pt x="430" y="916"/>
                      </a:lnTo>
                      <a:lnTo>
                        <a:pt x="454" y="823"/>
                      </a:lnTo>
                      <a:lnTo>
                        <a:pt x="461" y="720"/>
                      </a:lnTo>
                      <a:lnTo>
                        <a:pt x="434" y="608"/>
                      </a:lnTo>
                      <a:lnTo>
                        <a:pt x="416" y="516"/>
                      </a:lnTo>
                      <a:lnTo>
                        <a:pt x="392" y="410"/>
                      </a:lnTo>
                      <a:lnTo>
                        <a:pt x="363" y="331"/>
                      </a:lnTo>
                      <a:lnTo>
                        <a:pt x="315" y="236"/>
                      </a:lnTo>
                      <a:lnTo>
                        <a:pt x="276" y="149"/>
                      </a:lnTo>
                      <a:lnTo>
                        <a:pt x="207" y="45"/>
                      </a:lnTo>
                      <a:lnTo>
                        <a:pt x="169" y="0"/>
                      </a:lnTo>
                      <a:lnTo>
                        <a:pt x="124" y="33"/>
                      </a:lnTo>
                      <a:lnTo>
                        <a:pt x="77" y="76"/>
                      </a:lnTo>
                      <a:lnTo>
                        <a:pt x="13" y="134"/>
                      </a:lnTo>
                      <a:lnTo>
                        <a:pt x="7" y="153"/>
                      </a:lnTo>
                      <a:lnTo>
                        <a:pt x="0" y="187"/>
                      </a:lnTo>
                      <a:lnTo>
                        <a:pt x="19" y="247"/>
                      </a:lnTo>
                      <a:lnTo>
                        <a:pt x="45" y="321"/>
                      </a:lnTo>
                      <a:lnTo>
                        <a:pt x="115" y="457"/>
                      </a:lnTo>
                      <a:lnTo>
                        <a:pt x="141" y="573"/>
                      </a:lnTo>
                      <a:lnTo>
                        <a:pt x="150" y="661"/>
                      </a:lnTo>
                      <a:lnTo>
                        <a:pt x="153" y="728"/>
                      </a:lnTo>
                      <a:lnTo>
                        <a:pt x="153" y="843"/>
                      </a:lnTo>
                      <a:lnTo>
                        <a:pt x="141" y="1024"/>
                      </a:lnTo>
                      <a:lnTo>
                        <a:pt x="141" y="1086"/>
                      </a:lnTo>
                      <a:lnTo>
                        <a:pt x="162" y="1095"/>
                      </a:lnTo>
                      <a:lnTo>
                        <a:pt x="224" y="1101"/>
                      </a:lnTo>
                      <a:lnTo>
                        <a:pt x="269" y="1088"/>
                      </a:lnTo>
                      <a:lnTo>
                        <a:pt x="322" y="1065"/>
                      </a:lnTo>
                      <a:close/>
                    </a:path>
                  </a:pathLst>
                </a:custGeom>
                <a:solidFill>
                  <a:srgbClr val="0000FF"/>
                </a:solidFill>
                <a:ln w="12700">
                  <a:solidFill>
                    <a:srgbClr val="000000"/>
                  </a:solidFill>
                  <a:prstDash val="solid"/>
                  <a:round/>
                </a:ln>
              </p:spPr>
              <p:txBody>
                <a:bodyPr/>
                <a:lstStyle/>
                <a:p>
                  <a:endParaRPr lang="zh-CN" altLang="en-US" sz="1805" b="1"/>
                </a:p>
              </p:txBody>
            </p:sp>
            <p:sp>
              <p:nvSpPr>
                <p:cNvPr id="127" name="Freeform 84"/>
                <p:cNvSpPr/>
                <p:nvPr/>
              </p:nvSpPr>
              <p:spPr bwMode="auto">
                <a:xfrm>
                  <a:off x="2085" y="1371"/>
                  <a:ext cx="325" cy="620"/>
                </a:xfrm>
                <a:custGeom>
                  <a:avLst/>
                  <a:gdLst>
                    <a:gd name="T0" fmla="*/ 0 w 325"/>
                    <a:gd name="T1" fmla="*/ 0 h 620"/>
                    <a:gd name="T2" fmla="*/ 44 w 325"/>
                    <a:gd name="T3" fmla="*/ 144 h 620"/>
                    <a:gd name="T4" fmla="*/ 119 w 325"/>
                    <a:gd name="T5" fmla="*/ 125 h 620"/>
                    <a:gd name="T6" fmla="*/ 71 w 325"/>
                    <a:gd name="T7" fmla="*/ 200 h 620"/>
                    <a:gd name="T8" fmla="*/ 119 w 325"/>
                    <a:gd name="T9" fmla="*/ 255 h 620"/>
                    <a:gd name="T10" fmla="*/ 172 w 325"/>
                    <a:gd name="T11" fmla="*/ 341 h 620"/>
                    <a:gd name="T12" fmla="*/ 235 w 325"/>
                    <a:gd name="T13" fmla="*/ 440 h 620"/>
                    <a:gd name="T14" fmla="*/ 289 w 325"/>
                    <a:gd name="T15" fmla="*/ 535 h 620"/>
                    <a:gd name="T16" fmla="*/ 325 w 325"/>
                    <a:gd name="T17" fmla="*/ 620 h 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5" h="620">
                      <a:moveTo>
                        <a:pt x="0" y="0"/>
                      </a:moveTo>
                      <a:lnTo>
                        <a:pt x="44" y="144"/>
                      </a:lnTo>
                      <a:lnTo>
                        <a:pt x="119" y="125"/>
                      </a:lnTo>
                      <a:lnTo>
                        <a:pt x="71" y="200"/>
                      </a:lnTo>
                      <a:lnTo>
                        <a:pt x="119" y="255"/>
                      </a:lnTo>
                      <a:lnTo>
                        <a:pt x="172" y="341"/>
                      </a:lnTo>
                      <a:lnTo>
                        <a:pt x="235" y="440"/>
                      </a:lnTo>
                      <a:lnTo>
                        <a:pt x="289" y="535"/>
                      </a:lnTo>
                      <a:lnTo>
                        <a:pt x="325" y="62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b="1"/>
                </a:p>
              </p:txBody>
            </p:sp>
          </p:grpSp>
          <p:grpSp>
            <p:nvGrpSpPr>
              <p:cNvPr id="122" name="Group 85"/>
              <p:cNvGrpSpPr/>
              <p:nvPr/>
            </p:nvGrpSpPr>
            <p:grpSpPr bwMode="auto">
              <a:xfrm>
                <a:off x="1799" y="1444"/>
                <a:ext cx="549" cy="922"/>
                <a:chOff x="1799" y="1444"/>
                <a:chExt cx="549" cy="922"/>
              </a:xfrm>
            </p:grpSpPr>
            <p:sp>
              <p:nvSpPr>
                <p:cNvPr id="123" name="Freeform 86"/>
                <p:cNvSpPr/>
                <p:nvPr/>
              </p:nvSpPr>
              <p:spPr bwMode="auto">
                <a:xfrm>
                  <a:off x="2144" y="2152"/>
                  <a:ext cx="204" cy="214"/>
                </a:xfrm>
                <a:custGeom>
                  <a:avLst/>
                  <a:gdLst>
                    <a:gd name="T0" fmla="*/ 63 w 204"/>
                    <a:gd name="T1" fmla="*/ 0 h 214"/>
                    <a:gd name="T2" fmla="*/ 102 w 204"/>
                    <a:gd name="T3" fmla="*/ 28 h 214"/>
                    <a:gd name="T4" fmla="*/ 142 w 204"/>
                    <a:gd name="T5" fmla="*/ 29 h 214"/>
                    <a:gd name="T6" fmla="*/ 176 w 204"/>
                    <a:gd name="T7" fmla="*/ 37 h 214"/>
                    <a:gd name="T8" fmla="*/ 192 w 204"/>
                    <a:gd name="T9" fmla="*/ 50 h 214"/>
                    <a:gd name="T10" fmla="*/ 196 w 204"/>
                    <a:gd name="T11" fmla="*/ 66 h 214"/>
                    <a:gd name="T12" fmla="*/ 189 w 204"/>
                    <a:gd name="T13" fmla="*/ 95 h 214"/>
                    <a:gd name="T14" fmla="*/ 204 w 204"/>
                    <a:gd name="T15" fmla="*/ 115 h 214"/>
                    <a:gd name="T16" fmla="*/ 203 w 204"/>
                    <a:gd name="T17" fmla="*/ 143 h 214"/>
                    <a:gd name="T18" fmla="*/ 187 w 204"/>
                    <a:gd name="T19" fmla="*/ 160 h 214"/>
                    <a:gd name="T20" fmla="*/ 175 w 204"/>
                    <a:gd name="T21" fmla="*/ 181 h 214"/>
                    <a:gd name="T22" fmla="*/ 147 w 204"/>
                    <a:gd name="T23" fmla="*/ 191 h 214"/>
                    <a:gd name="T24" fmla="*/ 129 w 204"/>
                    <a:gd name="T25" fmla="*/ 214 h 214"/>
                    <a:gd name="T26" fmla="*/ 95 w 204"/>
                    <a:gd name="T27" fmla="*/ 210 h 214"/>
                    <a:gd name="T28" fmla="*/ 75 w 204"/>
                    <a:gd name="T29" fmla="*/ 197 h 214"/>
                    <a:gd name="T30" fmla="*/ 56 w 204"/>
                    <a:gd name="T31" fmla="*/ 176 h 214"/>
                    <a:gd name="T32" fmla="*/ 44 w 204"/>
                    <a:gd name="T33" fmla="*/ 127 h 214"/>
                    <a:gd name="T34" fmla="*/ 0 w 204"/>
                    <a:gd name="T35" fmla="*/ 83 h 214"/>
                    <a:gd name="T36" fmla="*/ 63 w 204"/>
                    <a:gd name="T37" fmla="*/ 0 h 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4" h="214">
                      <a:moveTo>
                        <a:pt x="63" y="0"/>
                      </a:moveTo>
                      <a:lnTo>
                        <a:pt x="102" y="28"/>
                      </a:lnTo>
                      <a:lnTo>
                        <a:pt x="142" y="29"/>
                      </a:lnTo>
                      <a:lnTo>
                        <a:pt x="176" y="37"/>
                      </a:lnTo>
                      <a:lnTo>
                        <a:pt x="192" y="50"/>
                      </a:lnTo>
                      <a:lnTo>
                        <a:pt x="196" y="66"/>
                      </a:lnTo>
                      <a:lnTo>
                        <a:pt x="189" y="95"/>
                      </a:lnTo>
                      <a:lnTo>
                        <a:pt x="204" y="115"/>
                      </a:lnTo>
                      <a:lnTo>
                        <a:pt x="203" y="143"/>
                      </a:lnTo>
                      <a:lnTo>
                        <a:pt x="187" y="160"/>
                      </a:lnTo>
                      <a:lnTo>
                        <a:pt x="175" y="181"/>
                      </a:lnTo>
                      <a:lnTo>
                        <a:pt x="147" y="191"/>
                      </a:lnTo>
                      <a:lnTo>
                        <a:pt x="129" y="214"/>
                      </a:lnTo>
                      <a:lnTo>
                        <a:pt x="95" y="210"/>
                      </a:lnTo>
                      <a:lnTo>
                        <a:pt x="75" y="197"/>
                      </a:lnTo>
                      <a:lnTo>
                        <a:pt x="56" y="176"/>
                      </a:lnTo>
                      <a:lnTo>
                        <a:pt x="44" y="127"/>
                      </a:lnTo>
                      <a:lnTo>
                        <a:pt x="0" y="83"/>
                      </a:lnTo>
                      <a:lnTo>
                        <a:pt x="63" y="0"/>
                      </a:lnTo>
                      <a:close/>
                    </a:path>
                  </a:pathLst>
                </a:custGeom>
                <a:solidFill>
                  <a:srgbClr val="FFE0C0"/>
                </a:solidFill>
                <a:ln w="12700">
                  <a:solidFill>
                    <a:srgbClr val="000000"/>
                  </a:solidFill>
                  <a:prstDash val="solid"/>
                  <a:round/>
                </a:ln>
              </p:spPr>
              <p:txBody>
                <a:bodyPr/>
                <a:lstStyle/>
                <a:p>
                  <a:endParaRPr lang="zh-CN" altLang="en-US" sz="1805" b="1"/>
                </a:p>
              </p:txBody>
            </p:sp>
            <p:sp>
              <p:nvSpPr>
                <p:cNvPr id="124" name="Freeform 87"/>
                <p:cNvSpPr/>
                <p:nvPr/>
              </p:nvSpPr>
              <p:spPr bwMode="auto">
                <a:xfrm>
                  <a:off x="2116" y="2142"/>
                  <a:ext cx="121" cy="137"/>
                </a:xfrm>
                <a:custGeom>
                  <a:avLst/>
                  <a:gdLst>
                    <a:gd name="T0" fmla="*/ 91 w 121"/>
                    <a:gd name="T1" fmla="*/ 0 h 137"/>
                    <a:gd name="T2" fmla="*/ 121 w 121"/>
                    <a:gd name="T3" fmla="*/ 20 h 137"/>
                    <a:gd name="T4" fmla="*/ 105 w 121"/>
                    <a:gd name="T5" fmla="*/ 52 h 137"/>
                    <a:gd name="T6" fmla="*/ 75 w 121"/>
                    <a:gd name="T7" fmla="*/ 92 h 137"/>
                    <a:gd name="T8" fmla="*/ 33 w 121"/>
                    <a:gd name="T9" fmla="*/ 137 h 137"/>
                    <a:gd name="T10" fmla="*/ 0 w 121"/>
                    <a:gd name="T11" fmla="*/ 97 h 137"/>
                    <a:gd name="T12" fmla="*/ 91 w 121"/>
                    <a:gd name="T13" fmla="*/ 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37">
                      <a:moveTo>
                        <a:pt x="91" y="0"/>
                      </a:moveTo>
                      <a:lnTo>
                        <a:pt x="121" y="20"/>
                      </a:lnTo>
                      <a:lnTo>
                        <a:pt x="105" y="52"/>
                      </a:lnTo>
                      <a:lnTo>
                        <a:pt x="75" y="92"/>
                      </a:lnTo>
                      <a:lnTo>
                        <a:pt x="33" y="137"/>
                      </a:lnTo>
                      <a:lnTo>
                        <a:pt x="0" y="97"/>
                      </a:lnTo>
                      <a:lnTo>
                        <a:pt x="91" y="0"/>
                      </a:lnTo>
                      <a:close/>
                    </a:path>
                  </a:pathLst>
                </a:custGeom>
                <a:solidFill>
                  <a:srgbClr val="FFFFFF"/>
                </a:solidFill>
                <a:ln w="12700">
                  <a:solidFill>
                    <a:srgbClr val="000000"/>
                  </a:solidFill>
                  <a:prstDash val="solid"/>
                  <a:round/>
                </a:ln>
              </p:spPr>
              <p:txBody>
                <a:bodyPr/>
                <a:lstStyle/>
                <a:p>
                  <a:endParaRPr lang="zh-CN" altLang="en-US" sz="1805" b="1"/>
                </a:p>
              </p:txBody>
            </p:sp>
            <p:sp>
              <p:nvSpPr>
                <p:cNvPr id="125" name="Freeform 88"/>
                <p:cNvSpPr/>
                <p:nvPr/>
              </p:nvSpPr>
              <p:spPr bwMode="auto">
                <a:xfrm>
                  <a:off x="1799" y="1444"/>
                  <a:ext cx="444" cy="840"/>
                </a:xfrm>
                <a:custGeom>
                  <a:avLst/>
                  <a:gdLst>
                    <a:gd name="T0" fmla="*/ 133 w 444"/>
                    <a:gd name="T1" fmla="*/ 64 h 840"/>
                    <a:gd name="T2" fmla="*/ 107 w 444"/>
                    <a:gd name="T3" fmla="*/ 118 h 840"/>
                    <a:gd name="T4" fmla="*/ 61 w 444"/>
                    <a:gd name="T5" fmla="*/ 196 h 840"/>
                    <a:gd name="T6" fmla="*/ 46 w 444"/>
                    <a:gd name="T7" fmla="*/ 258 h 840"/>
                    <a:gd name="T8" fmla="*/ 22 w 444"/>
                    <a:gd name="T9" fmla="*/ 329 h 840"/>
                    <a:gd name="T10" fmla="*/ 5 w 444"/>
                    <a:gd name="T11" fmla="*/ 447 h 840"/>
                    <a:gd name="T12" fmla="*/ 0 w 444"/>
                    <a:gd name="T13" fmla="*/ 510 h 840"/>
                    <a:gd name="T14" fmla="*/ 14 w 444"/>
                    <a:gd name="T15" fmla="*/ 526 h 840"/>
                    <a:gd name="T16" fmla="*/ 56 w 444"/>
                    <a:gd name="T17" fmla="*/ 583 h 840"/>
                    <a:gd name="T18" fmla="*/ 106 w 444"/>
                    <a:gd name="T19" fmla="*/ 644 h 840"/>
                    <a:gd name="T20" fmla="*/ 163 w 444"/>
                    <a:gd name="T21" fmla="*/ 698 h 840"/>
                    <a:gd name="T22" fmla="*/ 318 w 444"/>
                    <a:gd name="T23" fmla="*/ 840 h 840"/>
                    <a:gd name="T24" fmla="*/ 389 w 444"/>
                    <a:gd name="T25" fmla="*/ 753 h 840"/>
                    <a:gd name="T26" fmla="*/ 444 w 444"/>
                    <a:gd name="T27" fmla="*/ 683 h 840"/>
                    <a:gd name="T28" fmla="*/ 297 w 444"/>
                    <a:gd name="T29" fmla="*/ 556 h 840"/>
                    <a:gd name="T30" fmla="*/ 248 w 444"/>
                    <a:gd name="T31" fmla="*/ 519 h 840"/>
                    <a:gd name="T32" fmla="*/ 218 w 444"/>
                    <a:gd name="T33" fmla="*/ 486 h 840"/>
                    <a:gd name="T34" fmla="*/ 193 w 444"/>
                    <a:gd name="T35" fmla="*/ 471 h 840"/>
                    <a:gd name="T36" fmla="*/ 232 w 444"/>
                    <a:gd name="T37" fmla="*/ 368 h 840"/>
                    <a:gd name="T38" fmla="*/ 255 w 444"/>
                    <a:gd name="T39" fmla="*/ 288 h 840"/>
                    <a:gd name="T40" fmla="*/ 267 w 444"/>
                    <a:gd name="T41" fmla="*/ 252 h 840"/>
                    <a:gd name="T42" fmla="*/ 280 w 444"/>
                    <a:gd name="T43" fmla="*/ 213 h 840"/>
                    <a:gd name="T44" fmla="*/ 286 w 444"/>
                    <a:gd name="T45" fmla="*/ 167 h 840"/>
                    <a:gd name="T46" fmla="*/ 286 w 444"/>
                    <a:gd name="T47" fmla="*/ 123 h 840"/>
                    <a:gd name="T48" fmla="*/ 286 w 444"/>
                    <a:gd name="T49" fmla="*/ 88 h 840"/>
                    <a:gd name="T50" fmla="*/ 280 w 444"/>
                    <a:gd name="T51" fmla="*/ 52 h 840"/>
                    <a:gd name="T52" fmla="*/ 258 w 444"/>
                    <a:gd name="T53" fmla="*/ 24 h 840"/>
                    <a:gd name="T54" fmla="*/ 229 w 444"/>
                    <a:gd name="T55" fmla="*/ 5 h 840"/>
                    <a:gd name="T56" fmla="*/ 208 w 444"/>
                    <a:gd name="T57" fmla="*/ 0 h 840"/>
                    <a:gd name="T58" fmla="*/ 169 w 444"/>
                    <a:gd name="T59" fmla="*/ 25 h 840"/>
                    <a:gd name="T60" fmla="*/ 133 w 444"/>
                    <a:gd name="T61" fmla="*/ 64 h 8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4" h="840">
                      <a:moveTo>
                        <a:pt x="133" y="64"/>
                      </a:moveTo>
                      <a:lnTo>
                        <a:pt x="107" y="118"/>
                      </a:lnTo>
                      <a:lnTo>
                        <a:pt x="61" y="196"/>
                      </a:lnTo>
                      <a:lnTo>
                        <a:pt x="46" y="258"/>
                      </a:lnTo>
                      <a:lnTo>
                        <a:pt x="22" y="329"/>
                      </a:lnTo>
                      <a:lnTo>
                        <a:pt x="5" y="447"/>
                      </a:lnTo>
                      <a:lnTo>
                        <a:pt x="0" y="510"/>
                      </a:lnTo>
                      <a:lnTo>
                        <a:pt x="14" y="526"/>
                      </a:lnTo>
                      <a:lnTo>
                        <a:pt x="56" y="583"/>
                      </a:lnTo>
                      <a:lnTo>
                        <a:pt x="106" y="644"/>
                      </a:lnTo>
                      <a:lnTo>
                        <a:pt x="163" y="698"/>
                      </a:lnTo>
                      <a:lnTo>
                        <a:pt x="318" y="840"/>
                      </a:lnTo>
                      <a:lnTo>
                        <a:pt x="389" y="753"/>
                      </a:lnTo>
                      <a:lnTo>
                        <a:pt x="444" y="683"/>
                      </a:lnTo>
                      <a:lnTo>
                        <a:pt x="297" y="556"/>
                      </a:lnTo>
                      <a:lnTo>
                        <a:pt x="248" y="519"/>
                      </a:lnTo>
                      <a:lnTo>
                        <a:pt x="218" y="486"/>
                      </a:lnTo>
                      <a:lnTo>
                        <a:pt x="193" y="471"/>
                      </a:lnTo>
                      <a:lnTo>
                        <a:pt x="232" y="368"/>
                      </a:lnTo>
                      <a:lnTo>
                        <a:pt x="255" y="288"/>
                      </a:lnTo>
                      <a:lnTo>
                        <a:pt x="267" y="252"/>
                      </a:lnTo>
                      <a:lnTo>
                        <a:pt x="280" y="213"/>
                      </a:lnTo>
                      <a:lnTo>
                        <a:pt x="286" y="167"/>
                      </a:lnTo>
                      <a:lnTo>
                        <a:pt x="286" y="123"/>
                      </a:lnTo>
                      <a:lnTo>
                        <a:pt x="286" y="88"/>
                      </a:lnTo>
                      <a:lnTo>
                        <a:pt x="280" y="52"/>
                      </a:lnTo>
                      <a:lnTo>
                        <a:pt x="258" y="24"/>
                      </a:lnTo>
                      <a:lnTo>
                        <a:pt x="229" y="5"/>
                      </a:lnTo>
                      <a:lnTo>
                        <a:pt x="208" y="0"/>
                      </a:lnTo>
                      <a:lnTo>
                        <a:pt x="169" y="25"/>
                      </a:lnTo>
                      <a:lnTo>
                        <a:pt x="133" y="64"/>
                      </a:lnTo>
                      <a:close/>
                    </a:path>
                  </a:pathLst>
                </a:custGeom>
                <a:solidFill>
                  <a:srgbClr val="0000FF"/>
                </a:solidFill>
                <a:ln w="12700">
                  <a:solidFill>
                    <a:srgbClr val="000000"/>
                  </a:solidFill>
                  <a:prstDash val="solid"/>
                  <a:round/>
                </a:ln>
              </p:spPr>
              <p:txBody>
                <a:bodyPr/>
                <a:lstStyle/>
                <a:p>
                  <a:endParaRPr lang="zh-CN" altLang="en-US" sz="1805" b="1"/>
                </a:p>
              </p:txBody>
            </p:sp>
          </p:grpSp>
        </p:grpSp>
        <p:grpSp>
          <p:nvGrpSpPr>
            <p:cNvPr id="87" name="Group 89"/>
            <p:cNvGrpSpPr/>
            <p:nvPr/>
          </p:nvGrpSpPr>
          <p:grpSpPr bwMode="auto">
            <a:xfrm rot="1123344">
              <a:off x="2327" y="1696"/>
              <a:ext cx="255" cy="314"/>
              <a:chOff x="1947" y="869"/>
              <a:chExt cx="355" cy="463"/>
            </a:xfrm>
          </p:grpSpPr>
          <p:grpSp>
            <p:nvGrpSpPr>
              <p:cNvPr id="105" name="Group 90"/>
              <p:cNvGrpSpPr/>
              <p:nvPr/>
            </p:nvGrpSpPr>
            <p:grpSpPr bwMode="auto">
              <a:xfrm>
                <a:off x="1982" y="1005"/>
                <a:ext cx="305" cy="220"/>
                <a:chOff x="1982" y="1005"/>
                <a:chExt cx="305" cy="220"/>
              </a:xfrm>
            </p:grpSpPr>
            <p:sp>
              <p:nvSpPr>
                <p:cNvPr id="119" name="Freeform 91"/>
                <p:cNvSpPr/>
                <p:nvPr/>
              </p:nvSpPr>
              <p:spPr bwMode="auto">
                <a:xfrm>
                  <a:off x="2244" y="1005"/>
                  <a:ext cx="43" cy="100"/>
                </a:xfrm>
                <a:custGeom>
                  <a:avLst/>
                  <a:gdLst>
                    <a:gd name="T0" fmla="*/ 0 w 43"/>
                    <a:gd name="T1" fmla="*/ 11 h 100"/>
                    <a:gd name="T2" fmla="*/ 7 w 43"/>
                    <a:gd name="T3" fmla="*/ 0 h 100"/>
                    <a:gd name="T4" fmla="*/ 21 w 43"/>
                    <a:gd name="T5" fmla="*/ 0 h 100"/>
                    <a:gd name="T6" fmla="*/ 27 w 43"/>
                    <a:gd name="T7" fmla="*/ 7 h 100"/>
                    <a:gd name="T8" fmla="*/ 33 w 43"/>
                    <a:gd name="T9" fmla="*/ 19 h 100"/>
                    <a:gd name="T10" fmla="*/ 38 w 43"/>
                    <a:gd name="T11" fmla="*/ 44 h 100"/>
                    <a:gd name="T12" fmla="*/ 43 w 43"/>
                    <a:gd name="T13" fmla="*/ 76 h 100"/>
                    <a:gd name="T14" fmla="*/ 43 w 43"/>
                    <a:gd name="T15" fmla="*/ 100 h 100"/>
                    <a:gd name="T16" fmla="*/ 32 w 43"/>
                    <a:gd name="T17" fmla="*/ 100 h 100"/>
                    <a:gd name="T18" fmla="*/ 0 w 43"/>
                    <a:gd name="T19" fmla="*/ 1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0">
                      <a:moveTo>
                        <a:pt x="0" y="11"/>
                      </a:moveTo>
                      <a:lnTo>
                        <a:pt x="7" y="0"/>
                      </a:lnTo>
                      <a:lnTo>
                        <a:pt x="21" y="0"/>
                      </a:lnTo>
                      <a:lnTo>
                        <a:pt x="27" y="7"/>
                      </a:lnTo>
                      <a:lnTo>
                        <a:pt x="33" y="19"/>
                      </a:lnTo>
                      <a:lnTo>
                        <a:pt x="38" y="44"/>
                      </a:lnTo>
                      <a:lnTo>
                        <a:pt x="43" y="76"/>
                      </a:lnTo>
                      <a:lnTo>
                        <a:pt x="43" y="100"/>
                      </a:lnTo>
                      <a:lnTo>
                        <a:pt x="32" y="100"/>
                      </a:lnTo>
                      <a:lnTo>
                        <a:pt x="0" y="11"/>
                      </a:lnTo>
                      <a:close/>
                    </a:path>
                  </a:pathLst>
                </a:custGeom>
                <a:solidFill>
                  <a:srgbClr val="FFE0C0"/>
                </a:solidFill>
                <a:ln w="12700">
                  <a:solidFill>
                    <a:srgbClr val="000000"/>
                  </a:solidFill>
                  <a:prstDash val="solid"/>
                  <a:round/>
                </a:ln>
              </p:spPr>
              <p:txBody>
                <a:bodyPr/>
                <a:lstStyle/>
                <a:p>
                  <a:endParaRPr lang="zh-CN" altLang="en-US" sz="1805" b="1"/>
                </a:p>
              </p:txBody>
            </p:sp>
            <p:sp>
              <p:nvSpPr>
                <p:cNvPr id="120" name="Freeform 92"/>
                <p:cNvSpPr/>
                <p:nvPr/>
              </p:nvSpPr>
              <p:spPr bwMode="auto">
                <a:xfrm>
                  <a:off x="1982" y="1143"/>
                  <a:ext cx="73" cy="82"/>
                </a:xfrm>
                <a:custGeom>
                  <a:avLst/>
                  <a:gdLst>
                    <a:gd name="T0" fmla="*/ 17 w 73"/>
                    <a:gd name="T1" fmla="*/ 0 h 82"/>
                    <a:gd name="T2" fmla="*/ 4 w 73"/>
                    <a:gd name="T3" fmla="*/ 7 h 82"/>
                    <a:gd name="T4" fmla="*/ 0 w 73"/>
                    <a:gd name="T5" fmla="*/ 16 h 82"/>
                    <a:gd name="T6" fmla="*/ 4 w 73"/>
                    <a:gd name="T7" fmla="*/ 29 h 82"/>
                    <a:gd name="T8" fmla="*/ 14 w 73"/>
                    <a:gd name="T9" fmla="*/ 43 h 82"/>
                    <a:gd name="T10" fmla="*/ 25 w 73"/>
                    <a:gd name="T11" fmla="*/ 56 h 82"/>
                    <a:gd name="T12" fmla="*/ 46 w 73"/>
                    <a:gd name="T13" fmla="*/ 77 h 82"/>
                    <a:gd name="T14" fmla="*/ 60 w 73"/>
                    <a:gd name="T15" fmla="*/ 82 h 82"/>
                    <a:gd name="T16" fmla="*/ 73 w 73"/>
                    <a:gd name="T17" fmla="*/ 72 h 82"/>
                    <a:gd name="T18" fmla="*/ 17 w 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82">
                      <a:moveTo>
                        <a:pt x="17" y="0"/>
                      </a:moveTo>
                      <a:lnTo>
                        <a:pt x="4" y="7"/>
                      </a:lnTo>
                      <a:lnTo>
                        <a:pt x="0" y="16"/>
                      </a:lnTo>
                      <a:lnTo>
                        <a:pt x="4" y="29"/>
                      </a:lnTo>
                      <a:lnTo>
                        <a:pt x="14" y="43"/>
                      </a:lnTo>
                      <a:lnTo>
                        <a:pt x="25" y="56"/>
                      </a:lnTo>
                      <a:lnTo>
                        <a:pt x="46" y="77"/>
                      </a:lnTo>
                      <a:lnTo>
                        <a:pt x="60" y="82"/>
                      </a:lnTo>
                      <a:lnTo>
                        <a:pt x="73" y="72"/>
                      </a:lnTo>
                      <a:lnTo>
                        <a:pt x="17" y="0"/>
                      </a:lnTo>
                      <a:close/>
                    </a:path>
                  </a:pathLst>
                </a:custGeom>
                <a:solidFill>
                  <a:srgbClr val="FFE0C0"/>
                </a:solidFill>
                <a:ln w="12700">
                  <a:solidFill>
                    <a:srgbClr val="000000"/>
                  </a:solidFill>
                  <a:prstDash val="solid"/>
                  <a:round/>
                </a:ln>
              </p:spPr>
              <p:txBody>
                <a:bodyPr/>
                <a:lstStyle/>
                <a:p>
                  <a:endParaRPr lang="zh-CN" altLang="en-US" sz="1805" b="1"/>
                </a:p>
              </p:txBody>
            </p:sp>
          </p:grpSp>
          <p:sp>
            <p:nvSpPr>
              <p:cNvPr id="106" name="Freeform 93"/>
              <p:cNvSpPr/>
              <p:nvPr/>
            </p:nvSpPr>
            <p:spPr bwMode="auto">
              <a:xfrm>
                <a:off x="1962" y="919"/>
                <a:ext cx="340" cy="413"/>
              </a:xfrm>
              <a:custGeom>
                <a:avLst/>
                <a:gdLst>
                  <a:gd name="T0" fmla="*/ 30 w 340"/>
                  <a:gd name="T1" fmla="*/ 59 h 413"/>
                  <a:gd name="T2" fmla="*/ 13 w 340"/>
                  <a:gd name="T3" fmla="*/ 82 h 413"/>
                  <a:gd name="T4" fmla="*/ 4 w 340"/>
                  <a:gd name="T5" fmla="*/ 111 h 413"/>
                  <a:gd name="T6" fmla="*/ 0 w 340"/>
                  <a:gd name="T7" fmla="*/ 145 h 413"/>
                  <a:gd name="T8" fmla="*/ 5 w 340"/>
                  <a:gd name="T9" fmla="*/ 173 h 413"/>
                  <a:gd name="T10" fmla="*/ 17 w 340"/>
                  <a:gd name="T11" fmla="*/ 199 h 413"/>
                  <a:gd name="T12" fmla="*/ 37 w 340"/>
                  <a:gd name="T13" fmla="*/ 222 h 413"/>
                  <a:gd name="T14" fmla="*/ 54 w 340"/>
                  <a:gd name="T15" fmla="*/ 247 h 413"/>
                  <a:gd name="T16" fmla="*/ 71 w 340"/>
                  <a:gd name="T17" fmla="*/ 282 h 413"/>
                  <a:gd name="T18" fmla="*/ 90 w 340"/>
                  <a:gd name="T19" fmla="*/ 323 h 413"/>
                  <a:gd name="T20" fmla="*/ 109 w 340"/>
                  <a:gd name="T21" fmla="*/ 356 h 413"/>
                  <a:gd name="T22" fmla="*/ 128 w 340"/>
                  <a:gd name="T23" fmla="*/ 375 h 413"/>
                  <a:gd name="T24" fmla="*/ 149 w 340"/>
                  <a:gd name="T25" fmla="*/ 387 h 413"/>
                  <a:gd name="T26" fmla="*/ 185 w 340"/>
                  <a:gd name="T27" fmla="*/ 403 h 413"/>
                  <a:gd name="T28" fmla="*/ 222 w 340"/>
                  <a:gd name="T29" fmla="*/ 413 h 413"/>
                  <a:gd name="T30" fmla="*/ 247 w 340"/>
                  <a:gd name="T31" fmla="*/ 410 h 413"/>
                  <a:gd name="T32" fmla="*/ 268 w 340"/>
                  <a:gd name="T33" fmla="*/ 406 h 413"/>
                  <a:gd name="T34" fmla="*/ 304 w 340"/>
                  <a:gd name="T35" fmla="*/ 393 h 413"/>
                  <a:gd name="T36" fmla="*/ 319 w 340"/>
                  <a:gd name="T37" fmla="*/ 379 h 413"/>
                  <a:gd name="T38" fmla="*/ 326 w 340"/>
                  <a:gd name="T39" fmla="*/ 360 h 413"/>
                  <a:gd name="T40" fmla="*/ 337 w 340"/>
                  <a:gd name="T41" fmla="*/ 319 h 413"/>
                  <a:gd name="T42" fmla="*/ 340 w 340"/>
                  <a:gd name="T43" fmla="*/ 288 h 413"/>
                  <a:gd name="T44" fmla="*/ 340 w 340"/>
                  <a:gd name="T45" fmla="*/ 251 h 413"/>
                  <a:gd name="T46" fmla="*/ 335 w 340"/>
                  <a:gd name="T47" fmla="*/ 224 h 413"/>
                  <a:gd name="T48" fmla="*/ 326 w 340"/>
                  <a:gd name="T49" fmla="*/ 194 h 413"/>
                  <a:gd name="T50" fmla="*/ 310 w 340"/>
                  <a:gd name="T51" fmla="*/ 152 h 413"/>
                  <a:gd name="T52" fmla="*/ 291 w 340"/>
                  <a:gd name="T53" fmla="*/ 121 h 413"/>
                  <a:gd name="T54" fmla="*/ 282 w 340"/>
                  <a:gd name="T55" fmla="*/ 86 h 413"/>
                  <a:gd name="T56" fmla="*/ 264 w 340"/>
                  <a:gd name="T57" fmla="*/ 46 h 413"/>
                  <a:gd name="T58" fmla="*/ 244 w 340"/>
                  <a:gd name="T59" fmla="*/ 25 h 413"/>
                  <a:gd name="T60" fmla="*/ 224 w 340"/>
                  <a:gd name="T61" fmla="*/ 13 h 413"/>
                  <a:gd name="T62" fmla="*/ 186 w 340"/>
                  <a:gd name="T63" fmla="*/ 1 h 413"/>
                  <a:gd name="T64" fmla="*/ 160 w 340"/>
                  <a:gd name="T65" fmla="*/ 0 h 413"/>
                  <a:gd name="T66" fmla="*/ 122 w 340"/>
                  <a:gd name="T67" fmla="*/ 7 h 413"/>
                  <a:gd name="T68" fmla="*/ 87 w 340"/>
                  <a:gd name="T69" fmla="*/ 19 h 413"/>
                  <a:gd name="T70" fmla="*/ 52 w 340"/>
                  <a:gd name="T71" fmla="*/ 41 h 413"/>
                  <a:gd name="T72" fmla="*/ 30 w 340"/>
                  <a:gd name="T73" fmla="*/ 59 h 4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0" h="413">
                    <a:moveTo>
                      <a:pt x="30" y="59"/>
                    </a:moveTo>
                    <a:lnTo>
                      <a:pt x="13" y="82"/>
                    </a:lnTo>
                    <a:lnTo>
                      <a:pt x="4" y="111"/>
                    </a:lnTo>
                    <a:lnTo>
                      <a:pt x="0" y="145"/>
                    </a:lnTo>
                    <a:lnTo>
                      <a:pt x="5" y="173"/>
                    </a:lnTo>
                    <a:lnTo>
                      <a:pt x="17" y="199"/>
                    </a:lnTo>
                    <a:lnTo>
                      <a:pt x="37" y="222"/>
                    </a:lnTo>
                    <a:lnTo>
                      <a:pt x="54" y="247"/>
                    </a:lnTo>
                    <a:lnTo>
                      <a:pt x="71" y="282"/>
                    </a:lnTo>
                    <a:lnTo>
                      <a:pt x="90" y="323"/>
                    </a:lnTo>
                    <a:lnTo>
                      <a:pt x="109" y="356"/>
                    </a:lnTo>
                    <a:lnTo>
                      <a:pt x="128" y="375"/>
                    </a:lnTo>
                    <a:lnTo>
                      <a:pt x="149" y="387"/>
                    </a:lnTo>
                    <a:lnTo>
                      <a:pt x="185" y="403"/>
                    </a:lnTo>
                    <a:lnTo>
                      <a:pt x="222" y="413"/>
                    </a:lnTo>
                    <a:lnTo>
                      <a:pt x="247" y="410"/>
                    </a:lnTo>
                    <a:lnTo>
                      <a:pt x="268" y="406"/>
                    </a:lnTo>
                    <a:lnTo>
                      <a:pt x="304" y="393"/>
                    </a:lnTo>
                    <a:lnTo>
                      <a:pt x="319" y="379"/>
                    </a:lnTo>
                    <a:lnTo>
                      <a:pt x="326" y="360"/>
                    </a:lnTo>
                    <a:lnTo>
                      <a:pt x="337" y="319"/>
                    </a:lnTo>
                    <a:lnTo>
                      <a:pt x="340" y="288"/>
                    </a:lnTo>
                    <a:lnTo>
                      <a:pt x="340" y="251"/>
                    </a:lnTo>
                    <a:lnTo>
                      <a:pt x="335" y="224"/>
                    </a:lnTo>
                    <a:lnTo>
                      <a:pt x="326" y="194"/>
                    </a:lnTo>
                    <a:lnTo>
                      <a:pt x="310" y="152"/>
                    </a:lnTo>
                    <a:lnTo>
                      <a:pt x="291" y="121"/>
                    </a:lnTo>
                    <a:lnTo>
                      <a:pt x="282" y="86"/>
                    </a:lnTo>
                    <a:lnTo>
                      <a:pt x="264" y="46"/>
                    </a:lnTo>
                    <a:lnTo>
                      <a:pt x="244" y="25"/>
                    </a:lnTo>
                    <a:lnTo>
                      <a:pt x="224" y="13"/>
                    </a:lnTo>
                    <a:lnTo>
                      <a:pt x="186" y="1"/>
                    </a:lnTo>
                    <a:lnTo>
                      <a:pt x="160" y="0"/>
                    </a:lnTo>
                    <a:lnTo>
                      <a:pt x="122" y="7"/>
                    </a:lnTo>
                    <a:lnTo>
                      <a:pt x="87" y="19"/>
                    </a:lnTo>
                    <a:lnTo>
                      <a:pt x="52" y="41"/>
                    </a:lnTo>
                    <a:lnTo>
                      <a:pt x="30" y="59"/>
                    </a:lnTo>
                    <a:close/>
                  </a:path>
                </a:pathLst>
              </a:custGeom>
              <a:solidFill>
                <a:srgbClr val="FFE0C0"/>
              </a:solidFill>
              <a:ln w="12700">
                <a:solidFill>
                  <a:srgbClr val="000000"/>
                </a:solidFill>
                <a:prstDash val="solid"/>
                <a:round/>
              </a:ln>
            </p:spPr>
            <p:txBody>
              <a:bodyPr/>
              <a:lstStyle/>
              <a:p>
                <a:endParaRPr lang="zh-CN" altLang="en-US" sz="1805" b="1"/>
              </a:p>
            </p:txBody>
          </p:sp>
          <p:grpSp>
            <p:nvGrpSpPr>
              <p:cNvPr id="107" name="Group 94"/>
              <p:cNvGrpSpPr/>
              <p:nvPr/>
            </p:nvGrpSpPr>
            <p:grpSpPr bwMode="auto">
              <a:xfrm>
                <a:off x="1997" y="1009"/>
                <a:ext cx="257" cy="143"/>
                <a:chOff x="1997" y="1009"/>
                <a:chExt cx="257" cy="143"/>
              </a:xfrm>
            </p:grpSpPr>
            <p:sp>
              <p:nvSpPr>
                <p:cNvPr id="116" name="Freeform 95"/>
                <p:cNvSpPr/>
                <p:nvPr/>
              </p:nvSpPr>
              <p:spPr bwMode="auto">
                <a:xfrm>
                  <a:off x="2122" y="1074"/>
                  <a:ext cx="19" cy="21"/>
                </a:xfrm>
                <a:custGeom>
                  <a:avLst/>
                  <a:gdLst>
                    <a:gd name="T0" fmla="*/ 0 w 19"/>
                    <a:gd name="T1" fmla="*/ 12 h 21"/>
                    <a:gd name="T2" fmla="*/ 6 w 19"/>
                    <a:gd name="T3" fmla="*/ 4 h 21"/>
                    <a:gd name="T4" fmla="*/ 17 w 19"/>
                    <a:gd name="T5" fmla="*/ 0 h 21"/>
                    <a:gd name="T6" fmla="*/ 19 w 19"/>
                    <a:gd name="T7" fmla="*/ 11 h 21"/>
                    <a:gd name="T8" fmla="*/ 10 w 19"/>
                    <a:gd name="T9" fmla="*/ 11 h 21"/>
                    <a:gd name="T10" fmla="*/ 3 w 19"/>
                    <a:gd name="T11" fmla="*/ 21 h 21"/>
                    <a:gd name="T12" fmla="*/ 0 w 19"/>
                    <a:gd name="T13" fmla="*/ 12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C0C0C0"/>
                </a:solidFill>
                <a:ln w="12700">
                  <a:solidFill>
                    <a:srgbClr val="000000"/>
                  </a:solidFill>
                  <a:prstDash val="solid"/>
                  <a:round/>
                </a:ln>
              </p:spPr>
              <p:txBody>
                <a:bodyPr/>
                <a:lstStyle/>
                <a:p>
                  <a:endParaRPr lang="zh-CN" altLang="en-US" sz="1805" b="1"/>
                </a:p>
              </p:txBody>
            </p:sp>
            <p:sp>
              <p:nvSpPr>
                <p:cNvPr id="117" name="Freeform 96"/>
                <p:cNvSpPr/>
                <p:nvPr/>
              </p:nvSpPr>
              <p:spPr bwMode="auto">
                <a:xfrm>
                  <a:off x="1997" y="1128"/>
                  <a:ext cx="37" cy="24"/>
                </a:xfrm>
                <a:custGeom>
                  <a:avLst/>
                  <a:gdLst>
                    <a:gd name="T0" fmla="*/ 31 w 37"/>
                    <a:gd name="T1" fmla="*/ 0 h 24"/>
                    <a:gd name="T2" fmla="*/ 37 w 37"/>
                    <a:gd name="T3" fmla="*/ 13 h 24"/>
                    <a:gd name="T4" fmla="*/ 6 w 37"/>
                    <a:gd name="T5" fmla="*/ 24 h 24"/>
                    <a:gd name="T6" fmla="*/ 0 w 37"/>
                    <a:gd name="T7" fmla="*/ 18 h 24"/>
                    <a:gd name="T8" fmla="*/ 3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C0C0C0"/>
                </a:solidFill>
                <a:ln w="12700">
                  <a:solidFill>
                    <a:srgbClr val="000000"/>
                  </a:solidFill>
                  <a:prstDash val="solid"/>
                  <a:round/>
                </a:ln>
              </p:spPr>
              <p:txBody>
                <a:bodyPr/>
                <a:lstStyle/>
                <a:p>
                  <a:endParaRPr lang="zh-CN" altLang="en-US" sz="1805" b="1"/>
                </a:p>
              </p:txBody>
            </p:sp>
            <p:sp>
              <p:nvSpPr>
                <p:cNvPr id="118" name="Freeform 97"/>
                <p:cNvSpPr/>
                <p:nvPr/>
              </p:nvSpPr>
              <p:spPr bwMode="auto">
                <a:xfrm>
                  <a:off x="2221" y="1009"/>
                  <a:ext cx="33" cy="24"/>
                </a:xfrm>
                <a:custGeom>
                  <a:avLst/>
                  <a:gdLst>
                    <a:gd name="T0" fmla="*/ 0 w 33"/>
                    <a:gd name="T1" fmla="*/ 13 h 24"/>
                    <a:gd name="T2" fmla="*/ 7 w 33"/>
                    <a:gd name="T3" fmla="*/ 24 h 24"/>
                    <a:gd name="T4" fmla="*/ 33 w 33"/>
                    <a:gd name="T5" fmla="*/ 6 h 24"/>
                    <a:gd name="T6" fmla="*/ 30 w 33"/>
                    <a:gd name="T7" fmla="*/ 0 h 24"/>
                    <a:gd name="T8" fmla="*/ 0 w 33"/>
                    <a:gd name="T9" fmla="*/ 1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24">
                      <a:moveTo>
                        <a:pt x="0" y="13"/>
                      </a:moveTo>
                      <a:lnTo>
                        <a:pt x="7" y="24"/>
                      </a:lnTo>
                      <a:lnTo>
                        <a:pt x="33" y="6"/>
                      </a:lnTo>
                      <a:lnTo>
                        <a:pt x="30" y="0"/>
                      </a:lnTo>
                      <a:lnTo>
                        <a:pt x="0" y="13"/>
                      </a:lnTo>
                      <a:close/>
                    </a:path>
                  </a:pathLst>
                </a:custGeom>
                <a:solidFill>
                  <a:srgbClr val="C0C0C0"/>
                </a:solidFill>
                <a:ln w="12700">
                  <a:solidFill>
                    <a:srgbClr val="000000"/>
                  </a:solidFill>
                  <a:prstDash val="solid"/>
                  <a:round/>
                </a:ln>
              </p:spPr>
              <p:txBody>
                <a:bodyPr/>
                <a:lstStyle/>
                <a:p>
                  <a:endParaRPr lang="zh-CN" altLang="en-US" sz="1805" b="1"/>
                </a:p>
              </p:txBody>
            </p:sp>
          </p:grpSp>
          <p:grpSp>
            <p:nvGrpSpPr>
              <p:cNvPr id="108" name="Group 98"/>
              <p:cNvGrpSpPr/>
              <p:nvPr/>
            </p:nvGrpSpPr>
            <p:grpSpPr bwMode="auto">
              <a:xfrm>
                <a:off x="2027" y="1019"/>
                <a:ext cx="218" cy="158"/>
                <a:chOff x="2027" y="1019"/>
                <a:chExt cx="218" cy="158"/>
              </a:xfrm>
            </p:grpSpPr>
            <p:sp>
              <p:nvSpPr>
                <p:cNvPr id="112" name="Freeform 99"/>
                <p:cNvSpPr/>
                <p:nvPr/>
              </p:nvSpPr>
              <p:spPr bwMode="auto">
                <a:xfrm>
                  <a:off x="2027" y="1077"/>
                  <a:ext cx="110" cy="100"/>
                </a:xfrm>
                <a:custGeom>
                  <a:avLst/>
                  <a:gdLst>
                    <a:gd name="T0" fmla="*/ 0 w 110"/>
                    <a:gd name="T1" fmla="*/ 51 h 100"/>
                    <a:gd name="T2" fmla="*/ 90 w 110"/>
                    <a:gd name="T3" fmla="*/ 0 h 100"/>
                    <a:gd name="T4" fmla="*/ 105 w 110"/>
                    <a:gd name="T5" fmla="*/ 26 h 100"/>
                    <a:gd name="T6" fmla="*/ 110 w 110"/>
                    <a:gd name="T7" fmla="*/ 44 h 100"/>
                    <a:gd name="T8" fmla="*/ 109 w 110"/>
                    <a:gd name="T9" fmla="*/ 63 h 100"/>
                    <a:gd name="T10" fmla="*/ 101 w 110"/>
                    <a:gd name="T11" fmla="*/ 75 h 100"/>
                    <a:gd name="T12" fmla="*/ 89 w 110"/>
                    <a:gd name="T13" fmla="*/ 85 h 100"/>
                    <a:gd name="T14" fmla="*/ 71 w 110"/>
                    <a:gd name="T15" fmla="*/ 92 h 100"/>
                    <a:gd name="T16" fmla="*/ 60 w 110"/>
                    <a:gd name="T17" fmla="*/ 99 h 100"/>
                    <a:gd name="T18" fmla="*/ 49 w 110"/>
                    <a:gd name="T19" fmla="*/ 100 h 100"/>
                    <a:gd name="T20" fmla="*/ 35 w 110"/>
                    <a:gd name="T21" fmla="*/ 98 h 100"/>
                    <a:gd name="T22" fmla="*/ 25 w 110"/>
                    <a:gd name="T23" fmla="*/ 91 h 100"/>
                    <a:gd name="T24" fmla="*/ 18 w 110"/>
                    <a:gd name="T25" fmla="*/ 83 h 100"/>
                    <a:gd name="T26" fmla="*/ 14 w 110"/>
                    <a:gd name="T27" fmla="*/ 75 h 100"/>
                    <a:gd name="T28" fmla="*/ 6 w 110"/>
                    <a:gd name="T29" fmla="*/ 60 h 100"/>
                    <a:gd name="T30" fmla="*/ 0 w 110"/>
                    <a:gd name="T31" fmla="*/ 51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 h="100">
                      <a:moveTo>
                        <a:pt x="0" y="51"/>
                      </a:moveTo>
                      <a:lnTo>
                        <a:pt x="90" y="0"/>
                      </a:lnTo>
                      <a:lnTo>
                        <a:pt x="105" y="26"/>
                      </a:lnTo>
                      <a:lnTo>
                        <a:pt x="110" y="44"/>
                      </a:lnTo>
                      <a:lnTo>
                        <a:pt x="109" y="63"/>
                      </a:lnTo>
                      <a:lnTo>
                        <a:pt x="101" y="75"/>
                      </a:lnTo>
                      <a:lnTo>
                        <a:pt x="89" y="85"/>
                      </a:lnTo>
                      <a:lnTo>
                        <a:pt x="71" y="92"/>
                      </a:lnTo>
                      <a:lnTo>
                        <a:pt x="60" y="99"/>
                      </a:lnTo>
                      <a:lnTo>
                        <a:pt x="49" y="100"/>
                      </a:lnTo>
                      <a:lnTo>
                        <a:pt x="35" y="98"/>
                      </a:lnTo>
                      <a:lnTo>
                        <a:pt x="25" y="91"/>
                      </a:lnTo>
                      <a:lnTo>
                        <a:pt x="18" y="83"/>
                      </a:lnTo>
                      <a:lnTo>
                        <a:pt x="14" y="75"/>
                      </a:lnTo>
                      <a:lnTo>
                        <a:pt x="6" y="60"/>
                      </a:lnTo>
                      <a:lnTo>
                        <a:pt x="0" y="51"/>
                      </a:lnTo>
                      <a:close/>
                    </a:path>
                  </a:pathLst>
                </a:custGeom>
                <a:solidFill>
                  <a:srgbClr val="80FFFF"/>
                </a:solidFill>
                <a:ln w="12700">
                  <a:solidFill>
                    <a:srgbClr val="000000"/>
                  </a:solidFill>
                  <a:prstDash val="solid"/>
                  <a:round/>
                </a:ln>
              </p:spPr>
              <p:txBody>
                <a:bodyPr/>
                <a:lstStyle/>
                <a:p>
                  <a:endParaRPr lang="zh-CN" altLang="en-US" sz="1805" b="1"/>
                </a:p>
              </p:txBody>
            </p:sp>
            <p:sp>
              <p:nvSpPr>
                <p:cNvPr id="113" name="Oval 100"/>
                <p:cNvSpPr>
                  <a:spLocks noChangeArrowheads="1"/>
                </p:cNvSpPr>
                <p:nvPr/>
              </p:nvSpPr>
              <p:spPr bwMode="auto">
                <a:xfrm>
                  <a:off x="2077" y="1122"/>
                  <a:ext cx="19" cy="18"/>
                </a:xfrm>
                <a:prstGeom prst="ellipse">
                  <a:avLst/>
                </a:prstGeom>
                <a:solidFill>
                  <a:srgbClr val="00A000"/>
                </a:solidFill>
                <a:ln w="12700">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b="1"/>
                </a:p>
              </p:txBody>
            </p:sp>
            <p:sp>
              <p:nvSpPr>
                <p:cNvPr id="114" name="Freeform 101"/>
                <p:cNvSpPr/>
                <p:nvPr/>
              </p:nvSpPr>
              <p:spPr bwMode="auto">
                <a:xfrm>
                  <a:off x="2134" y="1019"/>
                  <a:ext cx="111" cy="99"/>
                </a:xfrm>
                <a:custGeom>
                  <a:avLst/>
                  <a:gdLst>
                    <a:gd name="T0" fmla="*/ 0 w 111"/>
                    <a:gd name="T1" fmla="*/ 50 h 99"/>
                    <a:gd name="T2" fmla="*/ 92 w 111"/>
                    <a:gd name="T3" fmla="*/ 0 h 99"/>
                    <a:gd name="T4" fmla="*/ 105 w 111"/>
                    <a:gd name="T5" fmla="*/ 28 h 99"/>
                    <a:gd name="T6" fmla="*/ 111 w 111"/>
                    <a:gd name="T7" fmla="*/ 45 h 99"/>
                    <a:gd name="T8" fmla="*/ 108 w 111"/>
                    <a:gd name="T9" fmla="*/ 62 h 99"/>
                    <a:gd name="T10" fmla="*/ 101 w 111"/>
                    <a:gd name="T11" fmla="*/ 73 h 99"/>
                    <a:gd name="T12" fmla="*/ 88 w 111"/>
                    <a:gd name="T13" fmla="*/ 84 h 99"/>
                    <a:gd name="T14" fmla="*/ 73 w 111"/>
                    <a:gd name="T15" fmla="*/ 92 h 99"/>
                    <a:gd name="T16" fmla="*/ 61 w 111"/>
                    <a:gd name="T17" fmla="*/ 97 h 99"/>
                    <a:gd name="T18" fmla="*/ 48 w 111"/>
                    <a:gd name="T19" fmla="*/ 99 h 99"/>
                    <a:gd name="T20" fmla="*/ 36 w 111"/>
                    <a:gd name="T21" fmla="*/ 97 h 99"/>
                    <a:gd name="T22" fmla="*/ 25 w 111"/>
                    <a:gd name="T23" fmla="*/ 90 h 99"/>
                    <a:gd name="T24" fmla="*/ 19 w 111"/>
                    <a:gd name="T25" fmla="*/ 84 h 99"/>
                    <a:gd name="T26" fmla="*/ 14 w 111"/>
                    <a:gd name="T27" fmla="*/ 74 h 99"/>
                    <a:gd name="T28" fmla="*/ 6 w 111"/>
                    <a:gd name="T29" fmla="*/ 60 h 99"/>
                    <a:gd name="T30" fmla="*/ 0 w 111"/>
                    <a:gd name="T31" fmla="*/ 5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99">
                      <a:moveTo>
                        <a:pt x="0" y="50"/>
                      </a:moveTo>
                      <a:lnTo>
                        <a:pt x="92" y="0"/>
                      </a:lnTo>
                      <a:lnTo>
                        <a:pt x="105" y="28"/>
                      </a:lnTo>
                      <a:lnTo>
                        <a:pt x="111" y="45"/>
                      </a:lnTo>
                      <a:lnTo>
                        <a:pt x="108" y="62"/>
                      </a:lnTo>
                      <a:lnTo>
                        <a:pt x="101" y="73"/>
                      </a:lnTo>
                      <a:lnTo>
                        <a:pt x="88" y="84"/>
                      </a:lnTo>
                      <a:lnTo>
                        <a:pt x="73" y="92"/>
                      </a:lnTo>
                      <a:lnTo>
                        <a:pt x="61" y="97"/>
                      </a:lnTo>
                      <a:lnTo>
                        <a:pt x="48" y="99"/>
                      </a:lnTo>
                      <a:lnTo>
                        <a:pt x="36" y="97"/>
                      </a:lnTo>
                      <a:lnTo>
                        <a:pt x="25" y="90"/>
                      </a:lnTo>
                      <a:lnTo>
                        <a:pt x="19" y="84"/>
                      </a:lnTo>
                      <a:lnTo>
                        <a:pt x="14" y="74"/>
                      </a:lnTo>
                      <a:lnTo>
                        <a:pt x="6" y="60"/>
                      </a:lnTo>
                      <a:lnTo>
                        <a:pt x="0" y="50"/>
                      </a:lnTo>
                      <a:close/>
                    </a:path>
                  </a:pathLst>
                </a:custGeom>
                <a:solidFill>
                  <a:srgbClr val="80FFFF"/>
                </a:solidFill>
                <a:ln w="12700">
                  <a:solidFill>
                    <a:srgbClr val="000000"/>
                  </a:solidFill>
                  <a:prstDash val="solid"/>
                  <a:round/>
                </a:ln>
              </p:spPr>
              <p:txBody>
                <a:bodyPr/>
                <a:lstStyle/>
                <a:p>
                  <a:endParaRPr lang="zh-CN" altLang="en-US" sz="1805" b="1"/>
                </a:p>
              </p:txBody>
            </p:sp>
            <p:sp>
              <p:nvSpPr>
                <p:cNvPr id="115" name="Oval 102"/>
                <p:cNvSpPr>
                  <a:spLocks noChangeArrowheads="1"/>
                </p:cNvSpPr>
                <p:nvPr/>
              </p:nvSpPr>
              <p:spPr bwMode="auto">
                <a:xfrm>
                  <a:off x="2184" y="1064"/>
                  <a:ext cx="19" cy="18"/>
                </a:xfrm>
                <a:prstGeom prst="ellipse">
                  <a:avLst/>
                </a:prstGeom>
                <a:solidFill>
                  <a:srgbClr val="00A000"/>
                </a:solidFill>
                <a:ln w="12700">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b="1"/>
                </a:p>
              </p:txBody>
            </p:sp>
          </p:grpSp>
          <p:sp>
            <p:nvSpPr>
              <p:cNvPr id="109" name="Freeform 103"/>
              <p:cNvSpPr/>
              <p:nvPr/>
            </p:nvSpPr>
            <p:spPr bwMode="auto">
              <a:xfrm>
                <a:off x="2141" y="1182"/>
                <a:ext cx="110" cy="89"/>
              </a:xfrm>
              <a:custGeom>
                <a:avLst/>
                <a:gdLst>
                  <a:gd name="T0" fmla="*/ 0 w 110"/>
                  <a:gd name="T1" fmla="*/ 46 h 89"/>
                  <a:gd name="T2" fmla="*/ 17 w 110"/>
                  <a:gd name="T3" fmla="*/ 46 h 89"/>
                  <a:gd name="T4" fmla="*/ 32 w 110"/>
                  <a:gd name="T5" fmla="*/ 43 h 89"/>
                  <a:gd name="T6" fmla="*/ 50 w 110"/>
                  <a:gd name="T7" fmla="*/ 38 h 89"/>
                  <a:gd name="T8" fmla="*/ 66 w 110"/>
                  <a:gd name="T9" fmla="*/ 33 h 89"/>
                  <a:gd name="T10" fmla="*/ 83 w 110"/>
                  <a:gd name="T11" fmla="*/ 21 h 89"/>
                  <a:gd name="T12" fmla="*/ 93 w 110"/>
                  <a:gd name="T13" fmla="*/ 12 h 89"/>
                  <a:gd name="T14" fmla="*/ 103 w 110"/>
                  <a:gd name="T15" fmla="*/ 0 h 89"/>
                  <a:gd name="T16" fmla="*/ 109 w 110"/>
                  <a:gd name="T17" fmla="*/ 24 h 89"/>
                  <a:gd name="T18" fmla="*/ 110 w 110"/>
                  <a:gd name="T19" fmla="*/ 33 h 89"/>
                  <a:gd name="T20" fmla="*/ 110 w 110"/>
                  <a:gd name="T21" fmla="*/ 51 h 89"/>
                  <a:gd name="T22" fmla="*/ 106 w 110"/>
                  <a:gd name="T23" fmla="*/ 63 h 89"/>
                  <a:gd name="T24" fmla="*/ 98 w 110"/>
                  <a:gd name="T25" fmla="*/ 76 h 89"/>
                  <a:gd name="T26" fmla="*/ 88 w 110"/>
                  <a:gd name="T27" fmla="*/ 84 h 89"/>
                  <a:gd name="T28" fmla="*/ 76 w 110"/>
                  <a:gd name="T29" fmla="*/ 88 h 89"/>
                  <a:gd name="T30" fmla="*/ 62 w 110"/>
                  <a:gd name="T31" fmla="*/ 89 h 89"/>
                  <a:gd name="T32" fmla="*/ 49 w 110"/>
                  <a:gd name="T33" fmla="*/ 88 h 89"/>
                  <a:gd name="T34" fmla="*/ 37 w 110"/>
                  <a:gd name="T35" fmla="*/ 82 h 89"/>
                  <a:gd name="T36" fmla="*/ 31 w 110"/>
                  <a:gd name="T37" fmla="*/ 80 h 89"/>
                  <a:gd name="T38" fmla="*/ 19 w 110"/>
                  <a:gd name="T39" fmla="*/ 72 h 89"/>
                  <a:gd name="T40" fmla="*/ 11 w 110"/>
                  <a:gd name="T41" fmla="*/ 57 h 89"/>
                  <a:gd name="T42" fmla="*/ 0 w 110"/>
                  <a:gd name="T43" fmla="*/ 46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0" h="89">
                    <a:moveTo>
                      <a:pt x="0" y="46"/>
                    </a:moveTo>
                    <a:lnTo>
                      <a:pt x="17" y="46"/>
                    </a:lnTo>
                    <a:lnTo>
                      <a:pt x="32" y="43"/>
                    </a:lnTo>
                    <a:lnTo>
                      <a:pt x="50" y="38"/>
                    </a:lnTo>
                    <a:lnTo>
                      <a:pt x="66" y="33"/>
                    </a:lnTo>
                    <a:lnTo>
                      <a:pt x="83" y="21"/>
                    </a:lnTo>
                    <a:lnTo>
                      <a:pt x="93" y="12"/>
                    </a:lnTo>
                    <a:lnTo>
                      <a:pt x="103" y="0"/>
                    </a:lnTo>
                    <a:lnTo>
                      <a:pt x="109" y="24"/>
                    </a:lnTo>
                    <a:lnTo>
                      <a:pt x="110" y="33"/>
                    </a:lnTo>
                    <a:lnTo>
                      <a:pt x="110" y="51"/>
                    </a:lnTo>
                    <a:lnTo>
                      <a:pt x="106" y="63"/>
                    </a:lnTo>
                    <a:lnTo>
                      <a:pt x="98" y="76"/>
                    </a:lnTo>
                    <a:lnTo>
                      <a:pt x="88" y="84"/>
                    </a:lnTo>
                    <a:lnTo>
                      <a:pt x="76" y="88"/>
                    </a:lnTo>
                    <a:lnTo>
                      <a:pt x="62" y="89"/>
                    </a:lnTo>
                    <a:lnTo>
                      <a:pt x="49" y="88"/>
                    </a:lnTo>
                    <a:lnTo>
                      <a:pt x="37" y="82"/>
                    </a:lnTo>
                    <a:lnTo>
                      <a:pt x="31" y="80"/>
                    </a:lnTo>
                    <a:lnTo>
                      <a:pt x="19" y="72"/>
                    </a:lnTo>
                    <a:lnTo>
                      <a:pt x="11" y="57"/>
                    </a:lnTo>
                    <a:lnTo>
                      <a:pt x="0" y="46"/>
                    </a:lnTo>
                    <a:close/>
                  </a:path>
                </a:pathLst>
              </a:custGeom>
              <a:solidFill>
                <a:srgbClr val="FFFFFF"/>
              </a:solidFill>
              <a:ln w="12700">
                <a:solidFill>
                  <a:srgbClr val="000000"/>
                </a:solidFill>
                <a:prstDash val="solid"/>
                <a:round/>
              </a:ln>
            </p:spPr>
            <p:txBody>
              <a:bodyPr/>
              <a:lstStyle/>
              <a:p>
                <a:endParaRPr lang="zh-CN" altLang="en-US" sz="1805" b="1"/>
              </a:p>
            </p:txBody>
          </p:sp>
          <p:sp>
            <p:nvSpPr>
              <p:cNvPr id="110" name="Freeform 104"/>
              <p:cNvSpPr/>
              <p:nvPr/>
            </p:nvSpPr>
            <p:spPr bwMode="auto">
              <a:xfrm>
                <a:off x="2149" y="1152"/>
                <a:ext cx="57" cy="32"/>
              </a:xfrm>
              <a:custGeom>
                <a:avLst/>
                <a:gdLst>
                  <a:gd name="T0" fmla="*/ 0 w 57"/>
                  <a:gd name="T1" fmla="*/ 32 h 32"/>
                  <a:gd name="T2" fmla="*/ 17 w 57"/>
                  <a:gd name="T3" fmla="*/ 31 h 32"/>
                  <a:gd name="T4" fmla="*/ 24 w 57"/>
                  <a:gd name="T5" fmla="*/ 28 h 32"/>
                  <a:gd name="T6" fmla="*/ 33 w 57"/>
                  <a:gd name="T7" fmla="*/ 25 h 32"/>
                  <a:gd name="T8" fmla="*/ 43 w 57"/>
                  <a:gd name="T9" fmla="*/ 19 h 32"/>
                  <a:gd name="T10" fmla="*/ 49 w 57"/>
                  <a:gd name="T11" fmla="*/ 10 h 32"/>
                  <a:gd name="T12" fmla="*/ 57 w 57"/>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32">
                    <a:moveTo>
                      <a:pt x="0" y="32"/>
                    </a:moveTo>
                    <a:lnTo>
                      <a:pt x="17" y="31"/>
                    </a:lnTo>
                    <a:lnTo>
                      <a:pt x="24" y="28"/>
                    </a:lnTo>
                    <a:lnTo>
                      <a:pt x="33" y="25"/>
                    </a:lnTo>
                    <a:lnTo>
                      <a:pt x="43" y="19"/>
                    </a:lnTo>
                    <a:lnTo>
                      <a:pt x="49" y="10"/>
                    </a:lnTo>
                    <a:lnTo>
                      <a:pt x="57"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b="1"/>
              </a:p>
            </p:txBody>
          </p:sp>
          <p:sp>
            <p:nvSpPr>
              <p:cNvPr id="111" name="Freeform 105"/>
              <p:cNvSpPr/>
              <p:nvPr/>
            </p:nvSpPr>
            <p:spPr bwMode="auto">
              <a:xfrm>
                <a:off x="1947" y="869"/>
                <a:ext cx="307" cy="282"/>
              </a:xfrm>
              <a:custGeom>
                <a:avLst/>
                <a:gdLst>
                  <a:gd name="T0" fmla="*/ 52 w 307"/>
                  <a:gd name="T1" fmla="*/ 282 h 282"/>
                  <a:gd name="T2" fmla="*/ 65 w 307"/>
                  <a:gd name="T3" fmla="*/ 276 h 282"/>
                  <a:gd name="T4" fmla="*/ 68 w 307"/>
                  <a:gd name="T5" fmla="*/ 258 h 282"/>
                  <a:gd name="T6" fmla="*/ 70 w 307"/>
                  <a:gd name="T7" fmla="*/ 233 h 282"/>
                  <a:gd name="T8" fmla="*/ 58 w 307"/>
                  <a:gd name="T9" fmla="*/ 183 h 282"/>
                  <a:gd name="T10" fmla="*/ 51 w 307"/>
                  <a:gd name="T11" fmla="*/ 154 h 282"/>
                  <a:gd name="T12" fmla="*/ 89 w 307"/>
                  <a:gd name="T13" fmla="*/ 155 h 282"/>
                  <a:gd name="T14" fmla="*/ 139 w 307"/>
                  <a:gd name="T15" fmla="*/ 153 h 282"/>
                  <a:gd name="T16" fmla="*/ 155 w 307"/>
                  <a:gd name="T17" fmla="*/ 137 h 282"/>
                  <a:gd name="T18" fmla="*/ 181 w 307"/>
                  <a:gd name="T19" fmla="*/ 118 h 282"/>
                  <a:gd name="T20" fmla="*/ 221 w 307"/>
                  <a:gd name="T21" fmla="*/ 122 h 282"/>
                  <a:gd name="T22" fmla="*/ 260 w 307"/>
                  <a:gd name="T23" fmla="*/ 101 h 282"/>
                  <a:gd name="T24" fmla="*/ 265 w 307"/>
                  <a:gd name="T25" fmla="*/ 123 h 282"/>
                  <a:gd name="T26" fmla="*/ 281 w 307"/>
                  <a:gd name="T27" fmla="*/ 132 h 282"/>
                  <a:gd name="T28" fmla="*/ 298 w 307"/>
                  <a:gd name="T29" fmla="*/ 160 h 282"/>
                  <a:gd name="T30" fmla="*/ 307 w 307"/>
                  <a:gd name="T31" fmla="*/ 154 h 282"/>
                  <a:gd name="T32" fmla="*/ 307 w 307"/>
                  <a:gd name="T33" fmla="*/ 135 h 282"/>
                  <a:gd name="T34" fmla="*/ 303 w 307"/>
                  <a:gd name="T35" fmla="*/ 106 h 282"/>
                  <a:gd name="T36" fmla="*/ 295 w 307"/>
                  <a:gd name="T37" fmla="*/ 82 h 282"/>
                  <a:gd name="T38" fmla="*/ 280 w 307"/>
                  <a:gd name="T39" fmla="*/ 64 h 282"/>
                  <a:gd name="T40" fmla="*/ 282 w 307"/>
                  <a:gd name="T41" fmla="*/ 33 h 282"/>
                  <a:gd name="T42" fmla="*/ 282 w 307"/>
                  <a:gd name="T43" fmla="*/ 16 h 282"/>
                  <a:gd name="T44" fmla="*/ 261 w 307"/>
                  <a:gd name="T45" fmla="*/ 19 h 282"/>
                  <a:gd name="T46" fmla="*/ 238 w 307"/>
                  <a:gd name="T47" fmla="*/ 19 h 282"/>
                  <a:gd name="T48" fmla="*/ 225 w 307"/>
                  <a:gd name="T49" fmla="*/ 14 h 282"/>
                  <a:gd name="T50" fmla="*/ 209 w 307"/>
                  <a:gd name="T51" fmla="*/ 0 h 282"/>
                  <a:gd name="T52" fmla="*/ 195 w 307"/>
                  <a:gd name="T53" fmla="*/ 13 h 282"/>
                  <a:gd name="T54" fmla="*/ 182 w 307"/>
                  <a:gd name="T55" fmla="*/ 19 h 282"/>
                  <a:gd name="T56" fmla="*/ 156 w 307"/>
                  <a:gd name="T57" fmla="*/ 21 h 282"/>
                  <a:gd name="T58" fmla="*/ 132 w 307"/>
                  <a:gd name="T59" fmla="*/ 26 h 282"/>
                  <a:gd name="T60" fmla="*/ 106 w 307"/>
                  <a:gd name="T61" fmla="*/ 35 h 282"/>
                  <a:gd name="T62" fmla="*/ 84 w 307"/>
                  <a:gd name="T63" fmla="*/ 49 h 282"/>
                  <a:gd name="T64" fmla="*/ 58 w 307"/>
                  <a:gd name="T65" fmla="*/ 73 h 282"/>
                  <a:gd name="T66" fmla="*/ 42 w 307"/>
                  <a:gd name="T67" fmla="*/ 78 h 282"/>
                  <a:gd name="T68" fmla="*/ 28 w 307"/>
                  <a:gd name="T69" fmla="*/ 91 h 282"/>
                  <a:gd name="T70" fmla="*/ 16 w 307"/>
                  <a:gd name="T71" fmla="*/ 103 h 282"/>
                  <a:gd name="T72" fmla="*/ 10 w 307"/>
                  <a:gd name="T73" fmla="*/ 122 h 282"/>
                  <a:gd name="T74" fmla="*/ 2 w 307"/>
                  <a:gd name="T75" fmla="*/ 143 h 282"/>
                  <a:gd name="T76" fmla="*/ 0 w 307"/>
                  <a:gd name="T77" fmla="*/ 161 h 282"/>
                  <a:gd name="T78" fmla="*/ 0 w 307"/>
                  <a:gd name="T79" fmla="*/ 200 h 282"/>
                  <a:gd name="T80" fmla="*/ 10 w 307"/>
                  <a:gd name="T81" fmla="*/ 241 h 282"/>
                  <a:gd name="T82" fmla="*/ 52 w 307"/>
                  <a:gd name="T83" fmla="*/ 282 h 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07" h="282">
                    <a:moveTo>
                      <a:pt x="52" y="282"/>
                    </a:moveTo>
                    <a:lnTo>
                      <a:pt x="65" y="276"/>
                    </a:lnTo>
                    <a:lnTo>
                      <a:pt x="68" y="258"/>
                    </a:lnTo>
                    <a:lnTo>
                      <a:pt x="70" y="233"/>
                    </a:lnTo>
                    <a:lnTo>
                      <a:pt x="58" y="183"/>
                    </a:lnTo>
                    <a:lnTo>
                      <a:pt x="51" y="154"/>
                    </a:lnTo>
                    <a:lnTo>
                      <a:pt x="89" y="155"/>
                    </a:lnTo>
                    <a:lnTo>
                      <a:pt x="139" y="153"/>
                    </a:lnTo>
                    <a:lnTo>
                      <a:pt x="155" y="137"/>
                    </a:lnTo>
                    <a:lnTo>
                      <a:pt x="181" y="118"/>
                    </a:lnTo>
                    <a:lnTo>
                      <a:pt x="221" y="122"/>
                    </a:lnTo>
                    <a:lnTo>
                      <a:pt x="260" y="101"/>
                    </a:lnTo>
                    <a:lnTo>
                      <a:pt x="265" y="123"/>
                    </a:lnTo>
                    <a:lnTo>
                      <a:pt x="281" y="132"/>
                    </a:lnTo>
                    <a:lnTo>
                      <a:pt x="298" y="160"/>
                    </a:lnTo>
                    <a:lnTo>
                      <a:pt x="307" y="154"/>
                    </a:lnTo>
                    <a:lnTo>
                      <a:pt x="307" y="135"/>
                    </a:lnTo>
                    <a:lnTo>
                      <a:pt x="303" y="106"/>
                    </a:lnTo>
                    <a:lnTo>
                      <a:pt x="295" y="82"/>
                    </a:lnTo>
                    <a:lnTo>
                      <a:pt x="280" y="64"/>
                    </a:lnTo>
                    <a:lnTo>
                      <a:pt x="282" y="33"/>
                    </a:lnTo>
                    <a:lnTo>
                      <a:pt x="282" y="16"/>
                    </a:lnTo>
                    <a:lnTo>
                      <a:pt x="261" y="19"/>
                    </a:lnTo>
                    <a:lnTo>
                      <a:pt x="238" y="19"/>
                    </a:lnTo>
                    <a:lnTo>
                      <a:pt x="225" y="14"/>
                    </a:lnTo>
                    <a:lnTo>
                      <a:pt x="209" y="0"/>
                    </a:lnTo>
                    <a:lnTo>
                      <a:pt x="195" y="13"/>
                    </a:lnTo>
                    <a:lnTo>
                      <a:pt x="182" y="19"/>
                    </a:lnTo>
                    <a:lnTo>
                      <a:pt x="156" y="21"/>
                    </a:lnTo>
                    <a:lnTo>
                      <a:pt x="132" y="26"/>
                    </a:lnTo>
                    <a:lnTo>
                      <a:pt x="106" y="35"/>
                    </a:lnTo>
                    <a:lnTo>
                      <a:pt x="84" y="49"/>
                    </a:lnTo>
                    <a:lnTo>
                      <a:pt x="58" y="73"/>
                    </a:lnTo>
                    <a:lnTo>
                      <a:pt x="42" y="78"/>
                    </a:lnTo>
                    <a:lnTo>
                      <a:pt x="28" y="91"/>
                    </a:lnTo>
                    <a:lnTo>
                      <a:pt x="16" y="103"/>
                    </a:lnTo>
                    <a:lnTo>
                      <a:pt x="10" y="122"/>
                    </a:lnTo>
                    <a:lnTo>
                      <a:pt x="2" y="143"/>
                    </a:lnTo>
                    <a:lnTo>
                      <a:pt x="0" y="161"/>
                    </a:lnTo>
                    <a:lnTo>
                      <a:pt x="0" y="200"/>
                    </a:lnTo>
                    <a:lnTo>
                      <a:pt x="10" y="241"/>
                    </a:lnTo>
                    <a:lnTo>
                      <a:pt x="52" y="282"/>
                    </a:lnTo>
                    <a:close/>
                  </a:path>
                </a:pathLst>
              </a:custGeom>
              <a:solidFill>
                <a:srgbClr val="C06000"/>
              </a:solidFill>
              <a:ln w="12700">
                <a:solidFill>
                  <a:srgbClr val="000000"/>
                </a:solidFill>
                <a:prstDash val="solid"/>
                <a:round/>
              </a:ln>
            </p:spPr>
            <p:txBody>
              <a:bodyPr/>
              <a:lstStyle/>
              <a:p>
                <a:endParaRPr lang="zh-CN" altLang="en-US" sz="1805" b="1"/>
              </a:p>
            </p:txBody>
          </p:sp>
        </p:grpSp>
        <p:sp>
          <p:nvSpPr>
            <p:cNvPr id="88" name="Freeform 106"/>
            <p:cNvSpPr/>
            <p:nvPr/>
          </p:nvSpPr>
          <p:spPr bwMode="auto">
            <a:xfrm rot="1123344">
              <a:off x="2393" y="2047"/>
              <a:ext cx="219" cy="518"/>
            </a:xfrm>
            <a:custGeom>
              <a:avLst/>
              <a:gdLst>
                <a:gd name="T0" fmla="*/ 6 w 304"/>
                <a:gd name="T1" fmla="*/ 2 h 764"/>
                <a:gd name="T2" fmla="*/ 12 w 304"/>
                <a:gd name="T3" fmla="*/ 0 h 764"/>
                <a:gd name="T4" fmla="*/ 28 w 304"/>
                <a:gd name="T5" fmla="*/ 8 h 764"/>
                <a:gd name="T6" fmla="*/ 28 w 304"/>
                <a:gd name="T7" fmla="*/ 22 h 764"/>
                <a:gd name="T8" fmla="*/ 41 w 304"/>
                <a:gd name="T9" fmla="*/ 35 h 764"/>
                <a:gd name="T10" fmla="*/ 54 w 304"/>
                <a:gd name="T11" fmla="*/ 49 h 764"/>
                <a:gd name="T12" fmla="*/ 68 w 304"/>
                <a:gd name="T13" fmla="*/ 68 h 764"/>
                <a:gd name="T14" fmla="*/ 78 w 304"/>
                <a:gd name="T15" fmla="*/ 86 h 764"/>
                <a:gd name="T16" fmla="*/ 89 w 304"/>
                <a:gd name="T17" fmla="*/ 111 h 764"/>
                <a:gd name="T18" fmla="*/ 97 w 304"/>
                <a:gd name="T19" fmla="*/ 134 h 764"/>
                <a:gd name="T20" fmla="*/ 109 w 304"/>
                <a:gd name="T21" fmla="*/ 178 h 764"/>
                <a:gd name="T22" fmla="*/ 114 w 304"/>
                <a:gd name="T23" fmla="*/ 205 h 764"/>
                <a:gd name="T24" fmla="*/ 99 w 304"/>
                <a:gd name="T25" fmla="*/ 238 h 764"/>
                <a:gd name="T26" fmla="*/ 71 w 304"/>
                <a:gd name="T27" fmla="*/ 212 h 764"/>
                <a:gd name="T28" fmla="*/ 63 w 304"/>
                <a:gd name="T29" fmla="*/ 167 h 764"/>
                <a:gd name="T30" fmla="*/ 57 w 304"/>
                <a:gd name="T31" fmla="*/ 140 h 764"/>
                <a:gd name="T32" fmla="*/ 48 w 304"/>
                <a:gd name="T33" fmla="*/ 114 h 764"/>
                <a:gd name="T34" fmla="*/ 38 w 304"/>
                <a:gd name="T35" fmla="*/ 95 h 764"/>
                <a:gd name="T36" fmla="*/ 26 w 304"/>
                <a:gd name="T37" fmla="*/ 68 h 764"/>
                <a:gd name="T38" fmla="*/ 18 w 304"/>
                <a:gd name="T39" fmla="*/ 49 h 764"/>
                <a:gd name="T40" fmla="*/ 12 w 304"/>
                <a:gd name="T41" fmla="*/ 26 h 764"/>
                <a:gd name="T42" fmla="*/ 0 w 304"/>
                <a:gd name="T43" fmla="*/ 21 h 764"/>
                <a:gd name="T44" fmla="*/ 6 w 304"/>
                <a:gd name="T45" fmla="*/ 2 h 76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4" h="764">
                  <a:moveTo>
                    <a:pt x="15" y="6"/>
                  </a:moveTo>
                  <a:lnTo>
                    <a:pt x="34" y="0"/>
                  </a:lnTo>
                  <a:lnTo>
                    <a:pt x="75" y="26"/>
                  </a:lnTo>
                  <a:lnTo>
                    <a:pt x="75" y="71"/>
                  </a:lnTo>
                  <a:lnTo>
                    <a:pt x="110" y="114"/>
                  </a:lnTo>
                  <a:lnTo>
                    <a:pt x="144" y="160"/>
                  </a:lnTo>
                  <a:lnTo>
                    <a:pt x="180" y="220"/>
                  </a:lnTo>
                  <a:lnTo>
                    <a:pt x="208" y="276"/>
                  </a:lnTo>
                  <a:lnTo>
                    <a:pt x="237" y="357"/>
                  </a:lnTo>
                  <a:lnTo>
                    <a:pt x="261" y="428"/>
                  </a:lnTo>
                  <a:lnTo>
                    <a:pt x="291" y="570"/>
                  </a:lnTo>
                  <a:lnTo>
                    <a:pt x="304" y="658"/>
                  </a:lnTo>
                  <a:lnTo>
                    <a:pt x="265" y="764"/>
                  </a:lnTo>
                  <a:lnTo>
                    <a:pt x="189" y="679"/>
                  </a:lnTo>
                  <a:lnTo>
                    <a:pt x="168" y="536"/>
                  </a:lnTo>
                  <a:lnTo>
                    <a:pt x="152" y="449"/>
                  </a:lnTo>
                  <a:lnTo>
                    <a:pt x="129" y="366"/>
                  </a:lnTo>
                  <a:lnTo>
                    <a:pt x="103" y="306"/>
                  </a:lnTo>
                  <a:lnTo>
                    <a:pt x="69" y="219"/>
                  </a:lnTo>
                  <a:lnTo>
                    <a:pt x="49" y="156"/>
                  </a:lnTo>
                  <a:lnTo>
                    <a:pt x="30" y="84"/>
                  </a:lnTo>
                  <a:lnTo>
                    <a:pt x="0" y="66"/>
                  </a:lnTo>
                  <a:lnTo>
                    <a:pt x="15" y="6"/>
                  </a:lnTo>
                  <a:close/>
                </a:path>
              </a:pathLst>
            </a:custGeom>
            <a:solidFill>
              <a:srgbClr val="FF0000"/>
            </a:solidFill>
            <a:ln w="12700">
              <a:solidFill>
                <a:srgbClr val="000000"/>
              </a:solidFill>
              <a:prstDash val="solid"/>
              <a:round/>
            </a:ln>
          </p:spPr>
          <p:txBody>
            <a:bodyPr/>
            <a:lstStyle/>
            <a:p>
              <a:endParaRPr lang="zh-CN" altLang="en-US" sz="1805" b="1"/>
            </a:p>
          </p:txBody>
        </p:sp>
        <p:grpSp>
          <p:nvGrpSpPr>
            <p:cNvPr id="89" name="Group 107"/>
            <p:cNvGrpSpPr/>
            <p:nvPr/>
          </p:nvGrpSpPr>
          <p:grpSpPr bwMode="auto">
            <a:xfrm rot="1123344">
              <a:off x="2928" y="1942"/>
              <a:ext cx="127" cy="227"/>
              <a:chOff x="2833" y="962"/>
              <a:chExt cx="176" cy="334"/>
            </a:xfrm>
          </p:grpSpPr>
          <p:sp>
            <p:nvSpPr>
              <p:cNvPr id="90" name="Freeform 108"/>
              <p:cNvSpPr/>
              <p:nvPr/>
            </p:nvSpPr>
            <p:spPr bwMode="auto">
              <a:xfrm>
                <a:off x="2834" y="1086"/>
                <a:ext cx="175" cy="210"/>
              </a:xfrm>
              <a:custGeom>
                <a:avLst/>
                <a:gdLst>
                  <a:gd name="T0" fmla="*/ 3 w 1229"/>
                  <a:gd name="T1" fmla="*/ 4 h 1468"/>
                  <a:gd name="T2" fmla="*/ 3 w 1229"/>
                  <a:gd name="T3" fmla="*/ 4 h 1468"/>
                  <a:gd name="T4" fmla="*/ 3 w 1229"/>
                  <a:gd name="T5" fmla="*/ 3 h 1468"/>
                  <a:gd name="T6" fmla="*/ 3 w 1229"/>
                  <a:gd name="T7" fmla="*/ 3 h 1468"/>
                  <a:gd name="T8" fmla="*/ 3 w 1229"/>
                  <a:gd name="T9" fmla="*/ 3 h 1468"/>
                  <a:gd name="T10" fmla="*/ 4 w 1229"/>
                  <a:gd name="T11" fmla="*/ 2 h 1468"/>
                  <a:gd name="T12" fmla="*/ 4 w 1229"/>
                  <a:gd name="T13" fmla="*/ 2 h 1468"/>
                  <a:gd name="T14" fmla="*/ 3 w 1229"/>
                  <a:gd name="T15" fmla="*/ 2 h 1468"/>
                  <a:gd name="T16" fmla="*/ 3 w 1229"/>
                  <a:gd name="T17" fmla="*/ 1 h 1468"/>
                  <a:gd name="T18" fmla="*/ 3 w 1229"/>
                  <a:gd name="T19" fmla="*/ 1 h 1468"/>
                  <a:gd name="T20" fmla="*/ 3 w 1229"/>
                  <a:gd name="T21" fmla="*/ 1 h 1468"/>
                  <a:gd name="T22" fmla="*/ 3 w 1229"/>
                  <a:gd name="T23" fmla="*/ 1 h 1468"/>
                  <a:gd name="T24" fmla="*/ 3 w 1229"/>
                  <a:gd name="T25" fmla="*/ 1 h 1468"/>
                  <a:gd name="T26" fmla="*/ 3 w 1229"/>
                  <a:gd name="T27" fmla="*/ 1 h 1468"/>
                  <a:gd name="T28" fmla="*/ 3 w 1229"/>
                  <a:gd name="T29" fmla="*/ 1 h 1468"/>
                  <a:gd name="T30" fmla="*/ 3 w 1229"/>
                  <a:gd name="T31" fmla="*/ 0 h 1468"/>
                  <a:gd name="T32" fmla="*/ 3 w 1229"/>
                  <a:gd name="T33" fmla="*/ 1 h 1468"/>
                  <a:gd name="T34" fmla="*/ 3 w 1229"/>
                  <a:gd name="T35" fmla="*/ 1 h 1468"/>
                  <a:gd name="T36" fmla="*/ 3 w 1229"/>
                  <a:gd name="T37" fmla="*/ 1 h 1468"/>
                  <a:gd name="T38" fmla="*/ 3 w 1229"/>
                  <a:gd name="T39" fmla="*/ 1 h 1468"/>
                  <a:gd name="T40" fmla="*/ 3 w 1229"/>
                  <a:gd name="T41" fmla="*/ 0 h 1468"/>
                  <a:gd name="T42" fmla="*/ 3 w 1229"/>
                  <a:gd name="T43" fmla="*/ 0 h 1468"/>
                  <a:gd name="T44" fmla="*/ 3 w 1229"/>
                  <a:gd name="T45" fmla="*/ 0 h 1468"/>
                  <a:gd name="T46" fmla="*/ 3 w 1229"/>
                  <a:gd name="T47" fmla="*/ 0 h 1468"/>
                  <a:gd name="T48" fmla="*/ 2 w 1229"/>
                  <a:gd name="T49" fmla="*/ 0 h 1468"/>
                  <a:gd name="T50" fmla="*/ 2 w 1229"/>
                  <a:gd name="T51" fmla="*/ 0 h 1468"/>
                  <a:gd name="T52" fmla="*/ 2 w 1229"/>
                  <a:gd name="T53" fmla="*/ 0 h 1468"/>
                  <a:gd name="T54" fmla="*/ 2 w 1229"/>
                  <a:gd name="T55" fmla="*/ 0 h 1468"/>
                  <a:gd name="T56" fmla="*/ 1 w 1229"/>
                  <a:gd name="T57" fmla="*/ 0 h 1468"/>
                  <a:gd name="T58" fmla="*/ 1 w 1229"/>
                  <a:gd name="T59" fmla="*/ 1 h 1468"/>
                  <a:gd name="T60" fmla="*/ 1 w 1229"/>
                  <a:gd name="T61" fmla="*/ 1 h 1468"/>
                  <a:gd name="T62" fmla="*/ 1 w 1229"/>
                  <a:gd name="T63" fmla="*/ 1 h 1468"/>
                  <a:gd name="T64" fmla="*/ 0 w 1229"/>
                  <a:gd name="T65" fmla="*/ 1 h 1468"/>
                  <a:gd name="T66" fmla="*/ 0 w 1229"/>
                  <a:gd name="T67" fmla="*/ 1 h 1468"/>
                  <a:gd name="T68" fmla="*/ 0 w 1229"/>
                  <a:gd name="T69" fmla="*/ 1 h 1468"/>
                  <a:gd name="T70" fmla="*/ 0 w 1229"/>
                  <a:gd name="T71" fmla="*/ 2 h 1468"/>
                  <a:gd name="T72" fmla="*/ 0 w 1229"/>
                  <a:gd name="T73" fmla="*/ 2 h 1468"/>
                  <a:gd name="T74" fmla="*/ 0 w 1229"/>
                  <a:gd name="T75" fmla="*/ 2 h 1468"/>
                  <a:gd name="T76" fmla="*/ 0 w 1229"/>
                  <a:gd name="T77" fmla="*/ 3 h 1468"/>
                  <a:gd name="T78" fmla="*/ 0 w 1229"/>
                  <a:gd name="T79" fmla="*/ 3 h 1468"/>
                  <a:gd name="T80" fmla="*/ 0 w 1229"/>
                  <a:gd name="T81" fmla="*/ 3 h 1468"/>
                  <a:gd name="T82" fmla="*/ 1 w 1229"/>
                  <a:gd name="T83" fmla="*/ 4 h 1468"/>
                  <a:gd name="T84" fmla="*/ 1 w 1229"/>
                  <a:gd name="T85" fmla="*/ 4 h 1468"/>
                  <a:gd name="T86" fmla="*/ 1 w 1229"/>
                  <a:gd name="T87" fmla="*/ 4 h 1468"/>
                  <a:gd name="T88" fmla="*/ 1 w 1229"/>
                  <a:gd name="T89" fmla="*/ 4 h 1468"/>
                  <a:gd name="T90" fmla="*/ 3 w 1229"/>
                  <a:gd name="T91" fmla="*/ 4 h 146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229" h="1468">
                    <a:moveTo>
                      <a:pt x="957" y="1468"/>
                    </a:moveTo>
                    <a:lnTo>
                      <a:pt x="981" y="1270"/>
                    </a:lnTo>
                    <a:lnTo>
                      <a:pt x="1049" y="1164"/>
                    </a:lnTo>
                    <a:lnTo>
                      <a:pt x="1118" y="1071"/>
                    </a:lnTo>
                    <a:lnTo>
                      <a:pt x="1182" y="953"/>
                    </a:lnTo>
                    <a:lnTo>
                      <a:pt x="1216" y="854"/>
                    </a:lnTo>
                    <a:lnTo>
                      <a:pt x="1229" y="734"/>
                    </a:lnTo>
                    <a:lnTo>
                      <a:pt x="1202" y="604"/>
                    </a:lnTo>
                    <a:lnTo>
                      <a:pt x="1159" y="500"/>
                    </a:lnTo>
                    <a:lnTo>
                      <a:pt x="1166" y="405"/>
                    </a:lnTo>
                    <a:lnTo>
                      <a:pt x="1149" y="320"/>
                    </a:lnTo>
                    <a:lnTo>
                      <a:pt x="1125" y="272"/>
                    </a:lnTo>
                    <a:lnTo>
                      <a:pt x="1091" y="231"/>
                    </a:lnTo>
                    <a:lnTo>
                      <a:pt x="1079" y="204"/>
                    </a:lnTo>
                    <a:lnTo>
                      <a:pt x="1032" y="176"/>
                    </a:lnTo>
                    <a:lnTo>
                      <a:pt x="992" y="170"/>
                    </a:lnTo>
                    <a:lnTo>
                      <a:pt x="963" y="185"/>
                    </a:lnTo>
                    <a:lnTo>
                      <a:pt x="927" y="279"/>
                    </a:lnTo>
                    <a:lnTo>
                      <a:pt x="861" y="414"/>
                    </a:lnTo>
                    <a:lnTo>
                      <a:pt x="958" y="181"/>
                    </a:lnTo>
                    <a:lnTo>
                      <a:pt x="975" y="152"/>
                    </a:lnTo>
                    <a:lnTo>
                      <a:pt x="953" y="100"/>
                    </a:lnTo>
                    <a:lnTo>
                      <a:pt x="918" y="82"/>
                    </a:lnTo>
                    <a:lnTo>
                      <a:pt x="871" y="62"/>
                    </a:lnTo>
                    <a:lnTo>
                      <a:pt x="806" y="39"/>
                    </a:lnTo>
                    <a:lnTo>
                      <a:pt x="790" y="25"/>
                    </a:lnTo>
                    <a:lnTo>
                      <a:pt x="760" y="0"/>
                    </a:lnTo>
                    <a:lnTo>
                      <a:pt x="582" y="39"/>
                    </a:lnTo>
                    <a:lnTo>
                      <a:pt x="346" y="169"/>
                    </a:lnTo>
                    <a:lnTo>
                      <a:pt x="329" y="204"/>
                    </a:lnTo>
                    <a:lnTo>
                      <a:pt x="274" y="259"/>
                    </a:lnTo>
                    <a:lnTo>
                      <a:pt x="210" y="303"/>
                    </a:lnTo>
                    <a:lnTo>
                      <a:pt x="154" y="326"/>
                    </a:lnTo>
                    <a:lnTo>
                      <a:pt x="102" y="378"/>
                    </a:lnTo>
                    <a:lnTo>
                      <a:pt x="67" y="466"/>
                    </a:lnTo>
                    <a:lnTo>
                      <a:pt x="20" y="584"/>
                    </a:lnTo>
                    <a:lnTo>
                      <a:pt x="0" y="649"/>
                    </a:lnTo>
                    <a:lnTo>
                      <a:pt x="20" y="753"/>
                    </a:lnTo>
                    <a:lnTo>
                      <a:pt x="55" y="861"/>
                    </a:lnTo>
                    <a:lnTo>
                      <a:pt x="110" y="998"/>
                    </a:lnTo>
                    <a:lnTo>
                      <a:pt x="141" y="1111"/>
                    </a:lnTo>
                    <a:lnTo>
                      <a:pt x="218" y="1215"/>
                    </a:lnTo>
                    <a:lnTo>
                      <a:pt x="257" y="1233"/>
                    </a:lnTo>
                    <a:lnTo>
                      <a:pt x="279" y="1290"/>
                    </a:lnTo>
                    <a:lnTo>
                      <a:pt x="283" y="1465"/>
                    </a:lnTo>
                    <a:lnTo>
                      <a:pt x="957" y="1468"/>
                    </a:lnTo>
                    <a:close/>
                  </a:path>
                </a:pathLst>
              </a:custGeom>
              <a:solidFill>
                <a:srgbClr val="FFD7AF"/>
              </a:solidFill>
              <a:ln w="1651">
                <a:solidFill>
                  <a:srgbClr val="000000"/>
                </a:solidFill>
                <a:prstDash val="solid"/>
                <a:round/>
              </a:ln>
            </p:spPr>
            <p:txBody>
              <a:bodyPr/>
              <a:lstStyle/>
              <a:p>
                <a:endParaRPr lang="zh-CN" altLang="en-US" sz="1805" b="1"/>
              </a:p>
            </p:txBody>
          </p:sp>
          <p:sp>
            <p:nvSpPr>
              <p:cNvPr id="91" name="Freeform 109"/>
              <p:cNvSpPr/>
              <p:nvPr/>
            </p:nvSpPr>
            <p:spPr bwMode="auto">
              <a:xfrm>
                <a:off x="2932" y="1151"/>
                <a:ext cx="77" cy="40"/>
              </a:xfrm>
              <a:custGeom>
                <a:avLst/>
                <a:gdLst>
                  <a:gd name="T0" fmla="*/ 0 w 538"/>
                  <a:gd name="T1" fmla="*/ 0 h 275"/>
                  <a:gd name="T2" fmla="*/ 1 w 538"/>
                  <a:gd name="T3" fmla="*/ 0 h 275"/>
                  <a:gd name="T4" fmla="*/ 1 w 538"/>
                  <a:gd name="T5" fmla="*/ 1 h 275"/>
                  <a:gd name="T6" fmla="*/ 2 w 538"/>
                  <a:gd name="T7" fmla="*/ 1 h 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8" h="275">
                    <a:moveTo>
                      <a:pt x="0" y="0"/>
                    </a:moveTo>
                    <a:lnTo>
                      <a:pt x="234" y="164"/>
                    </a:lnTo>
                    <a:lnTo>
                      <a:pt x="445" y="246"/>
                    </a:lnTo>
                    <a:lnTo>
                      <a:pt x="538" y="275"/>
                    </a:lnTo>
                  </a:path>
                </a:pathLst>
              </a:custGeom>
              <a:solidFill>
                <a:srgbClr val="FFD7AF"/>
              </a:solidFill>
              <a:ln w="1588">
                <a:solidFill>
                  <a:srgbClr val="000000"/>
                </a:solidFill>
                <a:prstDash val="solid"/>
                <a:round/>
              </a:ln>
            </p:spPr>
            <p:txBody>
              <a:bodyPr/>
              <a:lstStyle/>
              <a:p>
                <a:endParaRPr lang="zh-CN" altLang="en-US" sz="1805" b="1"/>
              </a:p>
            </p:txBody>
          </p:sp>
          <p:sp>
            <p:nvSpPr>
              <p:cNvPr id="92" name="Freeform 110"/>
              <p:cNvSpPr/>
              <p:nvPr/>
            </p:nvSpPr>
            <p:spPr bwMode="auto">
              <a:xfrm>
                <a:off x="2885" y="1141"/>
                <a:ext cx="86" cy="91"/>
              </a:xfrm>
              <a:custGeom>
                <a:avLst/>
                <a:gdLst>
                  <a:gd name="T0" fmla="*/ 0 w 601"/>
                  <a:gd name="T1" fmla="*/ 0 h 643"/>
                  <a:gd name="T2" fmla="*/ 1 w 601"/>
                  <a:gd name="T3" fmla="*/ 1 h 643"/>
                  <a:gd name="T4" fmla="*/ 1 w 601"/>
                  <a:gd name="T5" fmla="*/ 1 h 643"/>
                  <a:gd name="T6" fmla="*/ 1 w 601"/>
                  <a:gd name="T7" fmla="*/ 1 h 643"/>
                  <a:gd name="T8" fmla="*/ 2 w 601"/>
                  <a:gd name="T9" fmla="*/ 1 h 643"/>
                  <a:gd name="T10" fmla="*/ 2 w 601"/>
                  <a:gd name="T11" fmla="*/ 2 h 643"/>
                  <a:gd name="T12" fmla="*/ 2 w 601"/>
                  <a:gd name="T13" fmla="*/ 2 h 6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643">
                    <a:moveTo>
                      <a:pt x="0" y="0"/>
                    </a:moveTo>
                    <a:lnTo>
                      <a:pt x="337" y="180"/>
                    </a:lnTo>
                    <a:lnTo>
                      <a:pt x="413" y="245"/>
                    </a:lnTo>
                    <a:lnTo>
                      <a:pt x="510" y="360"/>
                    </a:lnTo>
                    <a:lnTo>
                      <a:pt x="551" y="454"/>
                    </a:lnTo>
                    <a:lnTo>
                      <a:pt x="573" y="534"/>
                    </a:lnTo>
                    <a:lnTo>
                      <a:pt x="601" y="643"/>
                    </a:lnTo>
                  </a:path>
                </a:pathLst>
              </a:custGeom>
              <a:solidFill>
                <a:srgbClr val="FFD7AF"/>
              </a:solidFill>
              <a:ln w="1588">
                <a:solidFill>
                  <a:srgbClr val="000000"/>
                </a:solidFill>
                <a:prstDash val="solid"/>
                <a:round/>
              </a:ln>
            </p:spPr>
            <p:txBody>
              <a:bodyPr/>
              <a:lstStyle/>
              <a:p>
                <a:endParaRPr lang="zh-CN" altLang="en-US" sz="1805" b="1"/>
              </a:p>
            </p:txBody>
          </p:sp>
          <p:sp>
            <p:nvSpPr>
              <p:cNvPr id="93" name="Freeform 111"/>
              <p:cNvSpPr/>
              <p:nvPr/>
            </p:nvSpPr>
            <p:spPr bwMode="auto">
              <a:xfrm>
                <a:off x="2919" y="1090"/>
                <a:ext cx="57" cy="89"/>
              </a:xfrm>
              <a:custGeom>
                <a:avLst/>
                <a:gdLst>
                  <a:gd name="T0" fmla="*/ 1 w 395"/>
                  <a:gd name="T1" fmla="*/ 0 h 623"/>
                  <a:gd name="T2" fmla="*/ 1 w 395"/>
                  <a:gd name="T3" fmla="*/ 0 h 623"/>
                  <a:gd name="T4" fmla="*/ 1 w 395"/>
                  <a:gd name="T5" fmla="*/ 0 h 623"/>
                  <a:gd name="T6" fmla="*/ 1 w 395"/>
                  <a:gd name="T7" fmla="*/ 0 h 623"/>
                  <a:gd name="T8" fmla="*/ 1 w 395"/>
                  <a:gd name="T9" fmla="*/ 0 h 623"/>
                  <a:gd name="T10" fmla="*/ 1 w 395"/>
                  <a:gd name="T11" fmla="*/ 0 h 623"/>
                  <a:gd name="T12" fmla="*/ 1 w 395"/>
                  <a:gd name="T13" fmla="*/ 0 h 623"/>
                  <a:gd name="T14" fmla="*/ 1 w 395"/>
                  <a:gd name="T15" fmla="*/ 0 h 623"/>
                  <a:gd name="T16" fmla="*/ 0 w 395"/>
                  <a:gd name="T17" fmla="*/ 0 h 623"/>
                  <a:gd name="T18" fmla="*/ 0 w 395"/>
                  <a:gd name="T19" fmla="*/ 1 h 623"/>
                  <a:gd name="T20" fmla="*/ 0 w 395"/>
                  <a:gd name="T21" fmla="*/ 1 h 623"/>
                  <a:gd name="T22" fmla="*/ 0 w 395"/>
                  <a:gd name="T23" fmla="*/ 1 h 623"/>
                  <a:gd name="T24" fmla="*/ 0 w 395"/>
                  <a:gd name="T25" fmla="*/ 2 h 623"/>
                  <a:gd name="T26" fmla="*/ 0 w 395"/>
                  <a:gd name="T27" fmla="*/ 2 h 623"/>
                  <a:gd name="T28" fmla="*/ 0 w 395"/>
                  <a:gd name="T29" fmla="*/ 2 h 623"/>
                  <a:gd name="T30" fmla="*/ 0 w 395"/>
                  <a:gd name="T31" fmla="*/ 2 h 623"/>
                  <a:gd name="T32" fmla="*/ 0 w 395"/>
                  <a:gd name="T33" fmla="*/ 2 h 623"/>
                  <a:gd name="T34" fmla="*/ 1 w 395"/>
                  <a:gd name="T35" fmla="*/ 2 h 623"/>
                  <a:gd name="T36" fmla="*/ 1 w 395"/>
                  <a:gd name="T37" fmla="*/ 1 h 623"/>
                  <a:gd name="T38" fmla="*/ 1 w 395"/>
                  <a:gd name="T39" fmla="*/ 1 h 623"/>
                  <a:gd name="T40" fmla="*/ 1 w 395"/>
                  <a:gd name="T41" fmla="*/ 1 h 623"/>
                  <a:gd name="T42" fmla="*/ 1 w 395"/>
                  <a:gd name="T43" fmla="*/ 1 h 623"/>
                  <a:gd name="T44" fmla="*/ 1 w 395"/>
                  <a:gd name="T45" fmla="*/ 1 h 623"/>
                  <a:gd name="T46" fmla="*/ 1 w 395"/>
                  <a:gd name="T47" fmla="*/ 0 h 6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5" h="623">
                    <a:moveTo>
                      <a:pt x="391" y="139"/>
                    </a:moveTo>
                    <a:lnTo>
                      <a:pt x="395" y="98"/>
                    </a:lnTo>
                    <a:lnTo>
                      <a:pt x="368" y="42"/>
                    </a:lnTo>
                    <a:lnTo>
                      <a:pt x="328" y="15"/>
                    </a:lnTo>
                    <a:lnTo>
                      <a:pt x="290" y="0"/>
                    </a:lnTo>
                    <a:lnTo>
                      <a:pt x="248" y="1"/>
                    </a:lnTo>
                    <a:lnTo>
                      <a:pt x="211" y="10"/>
                    </a:lnTo>
                    <a:lnTo>
                      <a:pt x="181" y="28"/>
                    </a:lnTo>
                    <a:lnTo>
                      <a:pt x="123" y="167"/>
                    </a:lnTo>
                    <a:lnTo>
                      <a:pt x="83" y="298"/>
                    </a:lnTo>
                    <a:lnTo>
                      <a:pt x="45" y="401"/>
                    </a:lnTo>
                    <a:lnTo>
                      <a:pt x="0" y="512"/>
                    </a:lnTo>
                    <a:lnTo>
                      <a:pt x="16" y="581"/>
                    </a:lnTo>
                    <a:lnTo>
                      <a:pt x="38" y="604"/>
                    </a:lnTo>
                    <a:lnTo>
                      <a:pt x="72" y="623"/>
                    </a:lnTo>
                    <a:lnTo>
                      <a:pt x="110" y="618"/>
                    </a:lnTo>
                    <a:lnTo>
                      <a:pt x="148" y="602"/>
                    </a:lnTo>
                    <a:lnTo>
                      <a:pt x="186" y="540"/>
                    </a:lnTo>
                    <a:lnTo>
                      <a:pt x="201" y="453"/>
                    </a:lnTo>
                    <a:lnTo>
                      <a:pt x="235" y="398"/>
                    </a:lnTo>
                    <a:lnTo>
                      <a:pt x="265" y="332"/>
                    </a:lnTo>
                    <a:lnTo>
                      <a:pt x="315" y="267"/>
                    </a:lnTo>
                    <a:lnTo>
                      <a:pt x="364" y="183"/>
                    </a:lnTo>
                    <a:lnTo>
                      <a:pt x="391" y="139"/>
                    </a:lnTo>
                    <a:close/>
                  </a:path>
                </a:pathLst>
              </a:custGeom>
              <a:solidFill>
                <a:srgbClr val="FFD7AF"/>
              </a:solidFill>
              <a:ln w="1588">
                <a:solidFill>
                  <a:srgbClr val="000000"/>
                </a:solidFill>
                <a:prstDash val="solid"/>
                <a:round/>
              </a:ln>
            </p:spPr>
            <p:txBody>
              <a:bodyPr/>
              <a:lstStyle/>
              <a:p>
                <a:endParaRPr lang="zh-CN" altLang="en-US" sz="1805" b="1"/>
              </a:p>
            </p:txBody>
          </p:sp>
          <p:sp>
            <p:nvSpPr>
              <p:cNvPr id="94" name="Freeform 112"/>
              <p:cNvSpPr/>
              <p:nvPr/>
            </p:nvSpPr>
            <p:spPr bwMode="auto">
              <a:xfrm>
                <a:off x="2925" y="1154"/>
                <a:ext cx="16" cy="21"/>
              </a:xfrm>
              <a:custGeom>
                <a:avLst/>
                <a:gdLst>
                  <a:gd name="T0" fmla="*/ 0 w 114"/>
                  <a:gd name="T1" fmla="*/ 0 h 148"/>
                  <a:gd name="T2" fmla="*/ 0 w 114"/>
                  <a:gd name="T3" fmla="*/ 0 h 148"/>
                  <a:gd name="T4" fmla="*/ 0 w 114"/>
                  <a:gd name="T5" fmla="*/ 0 h 148"/>
                  <a:gd name="T6" fmla="*/ 0 w 114"/>
                  <a:gd name="T7" fmla="*/ 0 h 148"/>
                  <a:gd name="T8" fmla="*/ 0 w 114"/>
                  <a:gd name="T9" fmla="*/ 0 h 148"/>
                  <a:gd name="T10" fmla="*/ 0 w 114"/>
                  <a:gd name="T11" fmla="*/ 0 h 148"/>
                  <a:gd name="T12" fmla="*/ 0 w 114"/>
                  <a:gd name="T13" fmla="*/ 0 h 148"/>
                  <a:gd name="T14" fmla="*/ 0 w 114"/>
                  <a:gd name="T15" fmla="*/ 0 h 148"/>
                  <a:gd name="T16" fmla="*/ 0 w 114"/>
                  <a:gd name="T17" fmla="*/ 0 h 148"/>
                  <a:gd name="T18" fmla="*/ 0 w 114"/>
                  <a:gd name="T19" fmla="*/ 0 h 148"/>
                  <a:gd name="T20" fmla="*/ 0 w 114"/>
                  <a:gd name="T21" fmla="*/ 0 h 148"/>
                  <a:gd name="T22" fmla="*/ 0 w 114"/>
                  <a:gd name="T23" fmla="*/ 0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 h="148">
                    <a:moveTo>
                      <a:pt x="16" y="18"/>
                    </a:moveTo>
                    <a:lnTo>
                      <a:pt x="38" y="0"/>
                    </a:lnTo>
                    <a:lnTo>
                      <a:pt x="77" y="4"/>
                    </a:lnTo>
                    <a:lnTo>
                      <a:pt x="114" y="22"/>
                    </a:lnTo>
                    <a:lnTo>
                      <a:pt x="114" y="77"/>
                    </a:lnTo>
                    <a:lnTo>
                      <a:pt x="108" y="107"/>
                    </a:lnTo>
                    <a:lnTo>
                      <a:pt x="92" y="139"/>
                    </a:lnTo>
                    <a:lnTo>
                      <a:pt x="54" y="148"/>
                    </a:lnTo>
                    <a:lnTo>
                      <a:pt x="35" y="146"/>
                    </a:lnTo>
                    <a:lnTo>
                      <a:pt x="13" y="124"/>
                    </a:lnTo>
                    <a:lnTo>
                      <a:pt x="0" y="98"/>
                    </a:lnTo>
                    <a:lnTo>
                      <a:pt x="16" y="18"/>
                    </a:lnTo>
                    <a:close/>
                  </a:path>
                </a:pathLst>
              </a:custGeom>
              <a:solidFill>
                <a:srgbClr val="FFD7AF"/>
              </a:solidFill>
              <a:ln w="1588">
                <a:solidFill>
                  <a:srgbClr val="000000"/>
                </a:solidFill>
                <a:prstDash val="solid"/>
                <a:round/>
              </a:ln>
            </p:spPr>
            <p:txBody>
              <a:bodyPr/>
              <a:lstStyle/>
              <a:p>
                <a:endParaRPr lang="zh-CN" altLang="en-US" sz="1805" b="1"/>
              </a:p>
            </p:txBody>
          </p:sp>
          <p:sp>
            <p:nvSpPr>
              <p:cNvPr id="95" name="Freeform 113"/>
              <p:cNvSpPr/>
              <p:nvPr/>
            </p:nvSpPr>
            <p:spPr bwMode="auto">
              <a:xfrm>
                <a:off x="2870" y="962"/>
                <a:ext cx="42" cy="155"/>
              </a:xfrm>
              <a:custGeom>
                <a:avLst/>
                <a:gdLst>
                  <a:gd name="T0" fmla="*/ 1 w 290"/>
                  <a:gd name="T1" fmla="*/ 3 h 1090"/>
                  <a:gd name="T2" fmla="*/ 1 w 290"/>
                  <a:gd name="T3" fmla="*/ 3 h 1090"/>
                  <a:gd name="T4" fmla="*/ 1 w 290"/>
                  <a:gd name="T5" fmla="*/ 2 h 1090"/>
                  <a:gd name="T6" fmla="*/ 1 w 290"/>
                  <a:gd name="T7" fmla="*/ 2 h 1090"/>
                  <a:gd name="T8" fmla="*/ 1 w 290"/>
                  <a:gd name="T9" fmla="*/ 2 h 1090"/>
                  <a:gd name="T10" fmla="*/ 1 w 290"/>
                  <a:gd name="T11" fmla="*/ 2 h 1090"/>
                  <a:gd name="T12" fmla="*/ 1 w 290"/>
                  <a:gd name="T13" fmla="*/ 1 h 1090"/>
                  <a:gd name="T14" fmla="*/ 1 w 290"/>
                  <a:gd name="T15" fmla="*/ 1 h 1090"/>
                  <a:gd name="T16" fmla="*/ 1 w 290"/>
                  <a:gd name="T17" fmla="*/ 1 h 1090"/>
                  <a:gd name="T18" fmla="*/ 1 w 290"/>
                  <a:gd name="T19" fmla="*/ 1 h 1090"/>
                  <a:gd name="T20" fmla="*/ 1 w 290"/>
                  <a:gd name="T21" fmla="*/ 0 h 1090"/>
                  <a:gd name="T22" fmla="*/ 1 w 290"/>
                  <a:gd name="T23" fmla="*/ 0 h 1090"/>
                  <a:gd name="T24" fmla="*/ 1 w 290"/>
                  <a:gd name="T25" fmla="*/ 0 h 1090"/>
                  <a:gd name="T26" fmla="*/ 1 w 290"/>
                  <a:gd name="T27" fmla="*/ 0 h 1090"/>
                  <a:gd name="T28" fmla="*/ 1 w 290"/>
                  <a:gd name="T29" fmla="*/ 0 h 1090"/>
                  <a:gd name="T30" fmla="*/ 0 w 290"/>
                  <a:gd name="T31" fmla="*/ 0 h 1090"/>
                  <a:gd name="T32" fmla="*/ 0 w 290"/>
                  <a:gd name="T33" fmla="*/ 0 h 1090"/>
                  <a:gd name="T34" fmla="*/ 0 w 290"/>
                  <a:gd name="T35" fmla="*/ 0 h 1090"/>
                  <a:gd name="T36" fmla="*/ 0 w 290"/>
                  <a:gd name="T37" fmla="*/ 0 h 1090"/>
                  <a:gd name="T38" fmla="*/ 0 w 290"/>
                  <a:gd name="T39" fmla="*/ 1 h 1090"/>
                  <a:gd name="T40" fmla="*/ 0 w 290"/>
                  <a:gd name="T41" fmla="*/ 1 h 1090"/>
                  <a:gd name="T42" fmla="*/ 0 w 290"/>
                  <a:gd name="T43" fmla="*/ 1 h 1090"/>
                  <a:gd name="T44" fmla="*/ 0 w 290"/>
                  <a:gd name="T45" fmla="*/ 1 h 1090"/>
                  <a:gd name="T46" fmla="*/ 0 w 290"/>
                  <a:gd name="T47" fmla="*/ 2 h 1090"/>
                  <a:gd name="T48" fmla="*/ 0 w 290"/>
                  <a:gd name="T49" fmla="*/ 2 h 1090"/>
                  <a:gd name="T50" fmla="*/ 0 w 290"/>
                  <a:gd name="T51" fmla="*/ 2 h 1090"/>
                  <a:gd name="T52" fmla="*/ 0 w 290"/>
                  <a:gd name="T53" fmla="*/ 3 h 1090"/>
                  <a:gd name="T54" fmla="*/ 0 w 290"/>
                  <a:gd name="T55" fmla="*/ 3 h 1090"/>
                  <a:gd name="T56" fmla="*/ 0 w 290"/>
                  <a:gd name="T57" fmla="*/ 3 h 1090"/>
                  <a:gd name="T58" fmla="*/ 1 w 290"/>
                  <a:gd name="T59" fmla="*/ 3 h 1090"/>
                  <a:gd name="T60" fmla="*/ 1 w 290"/>
                  <a:gd name="T61" fmla="*/ 3 h 10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90" h="1090">
                    <a:moveTo>
                      <a:pt x="284" y="1005"/>
                    </a:moveTo>
                    <a:lnTo>
                      <a:pt x="289" y="947"/>
                    </a:lnTo>
                    <a:lnTo>
                      <a:pt x="290" y="818"/>
                    </a:lnTo>
                    <a:lnTo>
                      <a:pt x="281" y="691"/>
                    </a:lnTo>
                    <a:lnTo>
                      <a:pt x="275" y="635"/>
                    </a:lnTo>
                    <a:lnTo>
                      <a:pt x="271" y="594"/>
                    </a:lnTo>
                    <a:lnTo>
                      <a:pt x="271" y="505"/>
                    </a:lnTo>
                    <a:lnTo>
                      <a:pt x="276" y="406"/>
                    </a:lnTo>
                    <a:lnTo>
                      <a:pt x="275" y="332"/>
                    </a:lnTo>
                    <a:lnTo>
                      <a:pt x="273" y="276"/>
                    </a:lnTo>
                    <a:lnTo>
                      <a:pt x="262" y="166"/>
                    </a:lnTo>
                    <a:lnTo>
                      <a:pt x="253" y="88"/>
                    </a:lnTo>
                    <a:lnTo>
                      <a:pt x="236" y="24"/>
                    </a:lnTo>
                    <a:lnTo>
                      <a:pt x="214" y="3"/>
                    </a:lnTo>
                    <a:lnTo>
                      <a:pt x="186" y="1"/>
                    </a:lnTo>
                    <a:lnTo>
                      <a:pt x="156" y="0"/>
                    </a:lnTo>
                    <a:lnTo>
                      <a:pt x="121" y="14"/>
                    </a:lnTo>
                    <a:lnTo>
                      <a:pt x="92" y="70"/>
                    </a:lnTo>
                    <a:lnTo>
                      <a:pt x="85" y="160"/>
                    </a:lnTo>
                    <a:lnTo>
                      <a:pt x="82" y="264"/>
                    </a:lnTo>
                    <a:lnTo>
                      <a:pt x="76" y="332"/>
                    </a:lnTo>
                    <a:lnTo>
                      <a:pt x="67" y="402"/>
                    </a:lnTo>
                    <a:lnTo>
                      <a:pt x="68" y="485"/>
                    </a:lnTo>
                    <a:lnTo>
                      <a:pt x="64" y="580"/>
                    </a:lnTo>
                    <a:lnTo>
                      <a:pt x="51" y="651"/>
                    </a:lnTo>
                    <a:lnTo>
                      <a:pt x="37" y="765"/>
                    </a:lnTo>
                    <a:lnTo>
                      <a:pt x="19" y="885"/>
                    </a:lnTo>
                    <a:lnTo>
                      <a:pt x="3" y="986"/>
                    </a:lnTo>
                    <a:lnTo>
                      <a:pt x="0" y="1090"/>
                    </a:lnTo>
                    <a:lnTo>
                      <a:pt x="266" y="1085"/>
                    </a:lnTo>
                    <a:lnTo>
                      <a:pt x="284" y="1005"/>
                    </a:lnTo>
                    <a:close/>
                  </a:path>
                </a:pathLst>
              </a:custGeom>
              <a:solidFill>
                <a:srgbClr val="FFD7AF"/>
              </a:solidFill>
              <a:ln w="1651">
                <a:solidFill>
                  <a:srgbClr val="000000"/>
                </a:solidFill>
                <a:prstDash val="solid"/>
                <a:round/>
              </a:ln>
            </p:spPr>
            <p:txBody>
              <a:bodyPr/>
              <a:lstStyle/>
              <a:p>
                <a:endParaRPr lang="zh-CN" altLang="en-US" sz="1805" b="1"/>
              </a:p>
            </p:txBody>
          </p:sp>
          <p:sp>
            <p:nvSpPr>
              <p:cNvPr id="96" name="Freeform 114"/>
              <p:cNvSpPr/>
              <p:nvPr/>
            </p:nvSpPr>
            <p:spPr bwMode="auto">
              <a:xfrm>
                <a:off x="2968" y="1156"/>
                <a:ext cx="31" cy="4"/>
              </a:xfrm>
              <a:custGeom>
                <a:avLst/>
                <a:gdLst>
                  <a:gd name="T0" fmla="*/ 1 w 221"/>
                  <a:gd name="T1" fmla="*/ 0 h 28"/>
                  <a:gd name="T2" fmla="*/ 0 w 221"/>
                  <a:gd name="T3" fmla="*/ 0 h 28"/>
                  <a:gd name="T4" fmla="*/ 0 w 221"/>
                  <a:gd name="T5" fmla="*/ 0 h 28"/>
                  <a:gd name="T6" fmla="*/ 0 w 221"/>
                  <a:gd name="T7" fmla="*/ 0 h 28"/>
                  <a:gd name="T8" fmla="*/ 0 w 2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 h="28">
                    <a:moveTo>
                      <a:pt x="221" y="14"/>
                    </a:moveTo>
                    <a:lnTo>
                      <a:pt x="156" y="24"/>
                    </a:lnTo>
                    <a:lnTo>
                      <a:pt x="104" y="28"/>
                    </a:lnTo>
                    <a:lnTo>
                      <a:pt x="35" y="14"/>
                    </a:lnTo>
                    <a:lnTo>
                      <a:pt x="0" y="0"/>
                    </a:lnTo>
                  </a:path>
                </a:pathLst>
              </a:custGeom>
              <a:solidFill>
                <a:srgbClr val="FFD7AF"/>
              </a:solidFill>
              <a:ln w="1588">
                <a:solidFill>
                  <a:srgbClr val="000000"/>
                </a:solidFill>
                <a:prstDash val="solid"/>
                <a:round/>
              </a:ln>
            </p:spPr>
            <p:txBody>
              <a:bodyPr/>
              <a:lstStyle/>
              <a:p>
                <a:endParaRPr lang="zh-CN" altLang="en-US" sz="1805" b="1"/>
              </a:p>
            </p:txBody>
          </p:sp>
          <p:sp>
            <p:nvSpPr>
              <p:cNvPr id="97" name="Freeform 115"/>
              <p:cNvSpPr/>
              <p:nvPr/>
            </p:nvSpPr>
            <p:spPr bwMode="auto">
              <a:xfrm>
                <a:off x="2872" y="1264"/>
                <a:ext cx="26" cy="2"/>
              </a:xfrm>
              <a:custGeom>
                <a:avLst/>
                <a:gdLst>
                  <a:gd name="T0" fmla="*/ 0 w 181"/>
                  <a:gd name="T1" fmla="*/ 0 h 14"/>
                  <a:gd name="T2" fmla="*/ 0 w 181"/>
                  <a:gd name="T3" fmla="*/ 0 h 14"/>
                  <a:gd name="T4" fmla="*/ 0 w 181"/>
                  <a:gd name="T5" fmla="*/ 0 h 14"/>
                  <a:gd name="T6" fmla="*/ 1 w 181"/>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 h="14">
                    <a:moveTo>
                      <a:pt x="0" y="0"/>
                    </a:moveTo>
                    <a:lnTo>
                      <a:pt x="70" y="14"/>
                    </a:lnTo>
                    <a:lnTo>
                      <a:pt x="146" y="14"/>
                    </a:lnTo>
                    <a:lnTo>
                      <a:pt x="181" y="7"/>
                    </a:lnTo>
                  </a:path>
                </a:pathLst>
              </a:custGeom>
              <a:solidFill>
                <a:srgbClr val="FFD7AF"/>
              </a:solidFill>
              <a:ln w="1588">
                <a:solidFill>
                  <a:srgbClr val="000000"/>
                </a:solidFill>
                <a:prstDash val="solid"/>
                <a:round/>
              </a:ln>
            </p:spPr>
            <p:txBody>
              <a:bodyPr/>
              <a:lstStyle/>
              <a:p>
                <a:endParaRPr lang="zh-CN" altLang="en-US" sz="1805" b="1"/>
              </a:p>
            </p:txBody>
          </p:sp>
          <p:sp>
            <p:nvSpPr>
              <p:cNvPr id="98" name="Freeform 116"/>
              <p:cNvSpPr/>
              <p:nvPr/>
            </p:nvSpPr>
            <p:spPr bwMode="auto">
              <a:xfrm>
                <a:off x="2928" y="1104"/>
                <a:ext cx="53" cy="72"/>
              </a:xfrm>
              <a:custGeom>
                <a:avLst/>
                <a:gdLst>
                  <a:gd name="T0" fmla="*/ 1 w 370"/>
                  <a:gd name="T1" fmla="*/ 0 h 501"/>
                  <a:gd name="T2" fmla="*/ 1 w 370"/>
                  <a:gd name="T3" fmla="*/ 0 h 501"/>
                  <a:gd name="T4" fmla="*/ 1 w 370"/>
                  <a:gd name="T5" fmla="*/ 1 h 501"/>
                  <a:gd name="T6" fmla="*/ 1 w 370"/>
                  <a:gd name="T7" fmla="*/ 1 h 501"/>
                  <a:gd name="T8" fmla="*/ 1 w 370"/>
                  <a:gd name="T9" fmla="*/ 1 h 501"/>
                  <a:gd name="T10" fmla="*/ 1 w 370"/>
                  <a:gd name="T11" fmla="*/ 1 h 501"/>
                  <a:gd name="T12" fmla="*/ 1 w 370"/>
                  <a:gd name="T13" fmla="*/ 1 h 501"/>
                  <a:gd name="T14" fmla="*/ 0 w 370"/>
                  <a:gd name="T15" fmla="*/ 1 h 501"/>
                  <a:gd name="T16" fmla="*/ 0 w 370"/>
                  <a:gd name="T17" fmla="*/ 1 h 501"/>
                  <a:gd name="T18" fmla="*/ 0 w 370"/>
                  <a:gd name="T19" fmla="*/ 1 h 501"/>
                  <a:gd name="T20" fmla="*/ 0 w 370"/>
                  <a:gd name="T21" fmla="*/ 1 h 501"/>
                  <a:gd name="T22" fmla="*/ 0 w 370"/>
                  <a:gd name="T23" fmla="*/ 1 h 501"/>
                  <a:gd name="T24" fmla="*/ 0 w 370"/>
                  <a:gd name="T25" fmla="*/ 1 h 501"/>
                  <a:gd name="T26" fmla="*/ 0 w 370"/>
                  <a:gd name="T27" fmla="*/ 1 h 501"/>
                  <a:gd name="T28" fmla="*/ 0 w 370"/>
                  <a:gd name="T29" fmla="*/ 1 h 501"/>
                  <a:gd name="T30" fmla="*/ 0 w 370"/>
                  <a:gd name="T31" fmla="*/ 1 h 501"/>
                  <a:gd name="T32" fmla="*/ 0 w 370"/>
                  <a:gd name="T33" fmla="*/ 1 h 501"/>
                  <a:gd name="T34" fmla="*/ 0 w 370"/>
                  <a:gd name="T35" fmla="*/ 0 h 501"/>
                  <a:gd name="T36" fmla="*/ 1 w 370"/>
                  <a:gd name="T37" fmla="*/ 0 h 501"/>
                  <a:gd name="T38" fmla="*/ 1 w 370"/>
                  <a:gd name="T39" fmla="*/ 0 h 501"/>
                  <a:gd name="T40" fmla="*/ 1 w 370"/>
                  <a:gd name="T41" fmla="*/ 0 h 501"/>
                  <a:gd name="T42" fmla="*/ 1 w 370"/>
                  <a:gd name="T43" fmla="*/ 0 h 501"/>
                  <a:gd name="T44" fmla="*/ 1 w 370"/>
                  <a:gd name="T45" fmla="*/ 0 h 501"/>
                  <a:gd name="T46" fmla="*/ 1 w 370"/>
                  <a:gd name="T47" fmla="*/ 0 h 5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0" h="501">
                    <a:moveTo>
                      <a:pt x="370" y="97"/>
                    </a:moveTo>
                    <a:lnTo>
                      <a:pt x="362" y="159"/>
                    </a:lnTo>
                    <a:lnTo>
                      <a:pt x="331" y="214"/>
                    </a:lnTo>
                    <a:lnTo>
                      <a:pt x="276" y="266"/>
                    </a:lnTo>
                    <a:lnTo>
                      <a:pt x="239" y="279"/>
                    </a:lnTo>
                    <a:lnTo>
                      <a:pt x="209" y="294"/>
                    </a:lnTo>
                    <a:lnTo>
                      <a:pt x="191" y="344"/>
                    </a:lnTo>
                    <a:lnTo>
                      <a:pt x="163" y="414"/>
                    </a:lnTo>
                    <a:lnTo>
                      <a:pt x="132" y="480"/>
                    </a:lnTo>
                    <a:lnTo>
                      <a:pt x="97" y="501"/>
                    </a:lnTo>
                    <a:lnTo>
                      <a:pt x="46" y="501"/>
                    </a:lnTo>
                    <a:lnTo>
                      <a:pt x="14" y="486"/>
                    </a:lnTo>
                    <a:lnTo>
                      <a:pt x="0" y="446"/>
                    </a:lnTo>
                    <a:lnTo>
                      <a:pt x="3" y="401"/>
                    </a:lnTo>
                    <a:lnTo>
                      <a:pt x="19" y="318"/>
                    </a:lnTo>
                    <a:lnTo>
                      <a:pt x="52" y="251"/>
                    </a:lnTo>
                    <a:lnTo>
                      <a:pt x="90" y="193"/>
                    </a:lnTo>
                    <a:lnTo>
                      <a:pt x="160" y="69"/>
                    </a:lnTo>
                    <a:lnTo>
                      <a:pt x="207" y="14"/>
                    </a:lnTo>
                    <a:lnTo>
                      <a:pt x="269" y="0"/>
                    </a:lnTo>
                    <a:lnTo>
                      <a:pt x="305" y="9"/>
                    </a:lnTo>
                    <a:lnTo>
                      <a:pt x="331" y="28"/>
                    </a:lnTo>
                    <a:lnTo>
                      <a:pt x="357" y="61"/>
                    </a:lnTo>
                    <a:lnTo>
                      <a:pt x="370" y="97"/>
                    </a:lnTo>
                    <a:close/>
                  </a:path>
                </a:pathLst>
              </a:custGeom>
              <a:solidFill>
                <a:srgbClr val="FFD7AF"/>
              </a:solidFill>
              <a:ln w="1651">
                <a:solidFill>
                  <a:srgbClr val="000000"/>
                </a:solidFill>
                <a:prstDash val="solid"/>
                <a:round/>
              </a:ln>
            </p:spPr>
            <p:txBody>
              <a:bodyPr/>
              <a:lstStyle/>
              <a:p>
                <a:endParaRPr lang="zh-CN" altLang="en-US" sz="1805" b="1"/>
              </a:p>
            </p:txBody>
          </p:sp>
          <p:sp>
            <p:nvSpPr>
              <p:cNvPr id="99" name="Freeform 117"/>
              <p:cNvSpPr/>
              <p:nvPr/>
            </p:nvSpPr>
            <p:spPr bwMode="auto">
              <a:xfrm>
                <a:off x="2948" y="1163"/>
                <a:ext cx="14" cy="17"/>
              </a:xfrm>
              <a:custGeom>
                <a:avLst/>
                <a:gdLst>
                  <a:gd name="T0" fmla="*/ 0 w 98"/>
                  <a:gd name="T1" fmla="*/ 0 h 114"/>
                  <a:gd name="T2" fmla="*/ 0 w 98"/>
                  <a:gd name="T3" fmla="*/ 0 h 114"/>
                  <a:gd name="T4" fmla="*/ 0 w 98"/>
                  <a:gd name="T5" fmla="*/ 0 h 114"/>
                  <a:gd name="T6" fmla="*/ 0 w 98"/>
                  <a:gd name="T7" fmla="*/ 0 h 114"/>
                  <a:gd name="T8" fmla="*/ 0 w 98"/>
                  <a:gd name="T9" fmla="*/ 0 h 114"/>
                  <a:gd name="T10" fmla="*/ 0 w 98"/>
                  <a:gd name="T11" fmla="*/ 0 h 114"/>
                  <a:gd name="T12" fmla="*/ 0 w 98"/>
                  <a:gd name="T13" fmla="*/ 0 h 114"/>
                  <a:gd name="T14" fmla="*/ 0 w 98"/>
                  <a:gd name="T15" fmla="*/ 0 h 114"/>
                  <a:gd name="T16" fmla="*/ 0 w 98"/>
                  <a:gd name="T17" fmla="*/ 0 h 114"/>
                  <a:gd name="T18" fmla="*/ 0 w 98"/>
                  <a:gd name="T19" fmla="*/ 0 h 114"/>
                  <a:gd name="T20" fmla="*/ 0 w 98"/>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114">
                    <a:moveTo>
                      <a:pt x="17" y="0"/>
                    </a:moveTo>
                    <a:lnTo>
                      <a:pt x="57" y="0"/>
                    </a:lnTo>
                    <a:lnTo>
                      <a:pt x="96" y="14"/>
                    </a:lnTo>
                    <a:lnTo>
                      <a:pt x="98" y="59"/>
                    </a:lnTo>
                    <a:lnTo>
                      <a:pt x="86" y="92"/>
                    </a:lnTo>
                    <a:lnTo>
                      <a:pt x="48" y="114"/>
                    </a:lnTo>
                    <a:lnTo>
                      <a:pt x="21" y="102"/>
                    </a:lnTo>
                    <a:lnTo>
                      <a:pt x="11" y="83"/>
                    </a:lnTo>
                    <a:lnTo>
                      <a:pt x="0" y="54"/>
                    </a:lnTo>
                    <a:lnTo>
                      <a:pt x="4" y="16"/>
                    </a:lnTo>
                    <a:lnTo>
                      <a:pt x="17" y="0"/>
                    </a:lnTo>
                    <a:close/>
                  </a:path>
                </a:pathLst>
              </a:custGeom>
              <a:solidFill>
                <a:srgbClr val="FFD7AF"/>
              </a:solidFill>
              <a:ln w="1588">
                <a:solidFill>
                  <a:srgbClr val="000000"/>
                </a:solidFill>
                <a:prstDash val="solid"/>
                <a:round/>
              </a:ln>
            </p:spPr>
            <p:txBody>
              <a:bodyPr/>
              <a:lstStyle/>
              <a:p>
                <a:endParaRPr lang="zh-CN" altLang="en-US" sz="1805" b="1"/>
              </a:p>
            </p:txBody>
          </p:sp>
          <p:sp>
            <p:nvSpPr>
              <p:cNvPr id="100" name="Freeform 118"/>
              <p:cNvSpPr/>
              <p:nvPr/>
            </p:nvSpPr>
            <p:spPr bwMode="auto">
              <a:xfrm>
                <a:off x="2902" y="1083"/>
                <a:ext cx="45" cy="90"/>
              </a:xfrm>
              <a:custGeom>
                <a:avLst/>
                <a:gdLst>
                  <a:gd name="T0" fmla="*/ 1 w 317"/>
                  <a:gd name="T1" fmla="*/ 0 h 626"/>
                  <a:gd name="T2" fmla="*/ 1 w 317"/>
                  <a:gd name="T3" fmla="*/ 0 h 626"/>
                  <a:gd name="T4" fmla="*/ 1 w 317"/>
                  <a:gd name="T5" fmla="*/ 0 h 626"/>
                  <a:gd name="T6" fmla="*/ 1 w 317"/>
                  <a:gd name="T7" fmla="*/ 0 h 626"/>
                  <a:gd name="T8" fmla="*/ 1 w 317"/>
                  <a:gd name="T9" fmla="*/ 0 h 626"/>
                  <a:gd name="T10" fmla="*/ 0 w 317"/>
                  <a:gd name="T11" fmla="*/ 0 h 626"/>
                  <a:gd name="T12" fmla="*/ 0 w 317"/>
                  <a:gd name="T13" fmla="*/ 0 h 626"/>
                  <a:gd name="T14" fmla="*/ 0 w 317"/>
                  <a:gd name="T15" fmla="*/ 0 h 626"/>
                  <a:gd name="T16" fmla="*/ 0 w 317"/>
                  <a:gd name="T17" fmla="*/ 1 h 626"/>
                  <a:gd name="T18" fmla="*/ 0 w 317"/>
                  <a:gd name="T19" fmla="*/ 1 h 626"/>
                  <a:gd name="T20" fmla="*/ 0 w 317"/>
                  <a:gd name="T21" fmla="*/ 2 h 626"/>
                  <a:gd name="T22" fmla="*/ 0 w 317"/>
                  <a:gd name="T23" fmla="*/ 2 h 626"/>
                  <a:gd name="T24" fmla="*/ 0 w 317"/>
                  <a:gd name="T25" fmla="*/ 2 h 626"/>
                  <a:gd name="T26" fmla="*/ 0 w 317"/>
                  <a:gd name="T27" fmla="*/ 2 h 626"/>
                  <a:gd name="T28" fmla="*/ 0 w 317"/>
                  <a:gd name="T29" fmla="*/ 2 h 626"/>
                  <a:gd name="T30" fmla="*/ 1 w 317"/>
                  <a:gd name="T31" fmla="*/ 2 h 626"/>
                  <a:gd name="T32" fmla="*/ 1 w 317"/>
                  <a:gd name="T33" fmla="*/ 1 h 626"/>
                  <a:gd name="T34" fmla="*/ 1 w 317"/>
                  <a:gd name="T35" fmla="*/ 1 h 626"/>
                  <a:gd name="T36" fmla="*/ 1 w 317"/>
                  <a:gd name="T37" fmla="*/ 1 h 626"/>
                  <a:gd name="T38" fmla="*/ 1 w 317"/>
                  <a:gd name="T39" fmla="*/ 0 h 626"/>
                  <a:gd name="T40" fmla="*/ 1 w 317"/>
                  <a:gd name="T41" fmla="*/ 0 h 6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7" h="626">
                    <a:moveTo>
                      <a:pt x="317" y="90"/>
                    </a:moveTo>
                    <a:lnTo>
                      <a:pt x="303" y="48"/>
                    </a:lnTo>
                    <a:lnTo>
                      <a:pt x="280" y="18"/>
                    </a:lnTo>
                    <a:lnTo>
                      <a:pt x="245" y="7"/>
                    </a:lnTo>
                    <a:lnTo>
                      <a:pt x="200" y="0"/>
                    </a:lnTo>
                    <a:lnTo>
                      <a:pt x="138" y="21"/>
                    </a:lnTo>
                    <a:lnTo>
                      <a:pt x="92" y="49"/>
                    </a:lnTo>
                    <a:lnTo>
                      <a:pt x="53" y="118"/>
                    </a:lnTo>
                    <a:lnTo>
                      <a:pt x="30" y="277"/>
                    </a:lnTo>
                    <a:lnTo>
                      <a:pt x="3" y="394"/>
                    </a:lnTo>
                    <a:lnTo>
                      <a:pt x="0" y="512"/>
                    </a:lnTo>
                    <a:lnTo>
                      <a:pt x="8" y="567"/>
                    </a:lnTo>
                    <a:lnTo>
                      <a:pt x="33" y="608"/>
                    </a:lnTo>
                    <a:lnTo>
                      <a:pt x="91" y="626"/>
                    </a:lnTo>
                    <a:lnTo>
                      <a:pt x="145" y="601"/>
                    </a:lnTo>
                    <a:lnTo>
                      <a:pt x="173" y="539"/>
                    </a:lnTo>
                    <a:lnTo>
                      <a:pt x="193" y="436"/>
                    </a:lnTo>
                    <a:lnTo>
                      <a:pt x="221" y="341"/>
                    </a:lnTo>
                    <a:lnTo>
                      <a:pt x="267" y="253"/>
                    </a:lnTo>
                    <a:lnTo>
                      <a:pt x="300" y="155"/>
                    </a:lnTo>
                    <a:lnTo>
                      <a:pt x="317" y="90"/>
                    </a:lnTo>
                    <a:close/>
                  </a:path>
                </a:pathLst>
              </a:custGeom>
              <a:solidFill>
                <a:srgbClr val="FFD7AF"/>
              </a:solidFill>
              <a:ln w="1651">
                <a:solidFill>
                  <a:srgbClr val="000000"/>
                </a:solidFill>
                <a:prstDash val="solid"/>
                <a:round/>
              </a:ln>
            </p:spPr>
            <p:txBody>
              <a:bodyPr/>
              <a:lstStyle/>
              <a:p>
                <a:endParaRPr lang="zh-CN" altLang="en-US" sz="1805" b="1"/>
              </a:p>
            </p:txBody>
          </p:sp>
          <p:sp>
            <p:nvSpPr>
              <p:cNvPr id="101" name="Freeform 119"/>
              <p:cNvSpPr/>
              <p:nvPr/>
            </p:nvSpPr>
            <p:spPr bwMode="auto">
              <a:xfrm>
                <a:off x="2904" y="1147"/>
                <a:ext cx="19" cy="21"/>
              </a:xfrm>
              <a:custGeom>
                <a:avLst/>
                <a:gdLst>
                  <a:gd name="T0" fmla="*/ 0 w 132"/>
                  <a:gd name="T1" fmla="*/ 0 h 152"/>
                  <a:gd name="T2" fmla="*/ 0 w 132"/>
                  <a:gd name="T3" fmla="*/ 0 h 152"/>
                  <a:gd name="T4" fmla="*/ 0 w 132"/>
                  <a:gd name="T5" fmla="*/ 0 h 152"/>
                  <a:gd name="T6" fmla="*/ 0 w 132"/>
                  <a:gd name="T7" fmla="*/ 0 h 152"/>
                  <a:gd name="T8" fmla="*/ 0 w 132"/>
                  <a:gd name="T9" fmla="*/ 0 h 152"/>
                  <a:gd name="T10" fmla="*/ 0 w 132"/>
                  <a:gd name="T11" fmla="*/ 0 h 152"/>
                  <a:gd name="T12" fmla="*/ 0 w 132"/>
                  <a:gd name="T13" fmla="*/ 0 h 152"/>
                  <a:gd name="T14" fmla="*/ 0 w 132"/>
                  <a:gd name="T15" fmla="*/ 0 h 152"/>
                  <a:gd name="T16" fmla="*/ 0 w 132"/>
                  <a:gd name="T17" fmla="*/ 0 h 152"/>
                  <a:gd name="T18" fmla="*/ 0 w 132"/>
                  <a:gd name="T19" fmla="*/ 0 h 152"/>
                  <a:gd name="T20" fmla="*/ 0 w 132"/>
                  <a:gd name="T21" fmla="*/ 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152">
                    <a:moveTo>
                      <a:pt x="131" y="24"/>
                    </a:moveTo>
                    <a:lnTo>
                      <a:pt x="132" y="80"/>
                    </a:lnTo>
                    <a:lnTo>
                      <a:pt x="113" y="137"/>
                    </a:lnTo>
                    <a:lnTo>
                      <a:pt x="78" y="152"/>
                    </a:lnTo>
                    <a:lnTo>
                      <a:pt x="26" y="137"/>
                    </a:lnTo>
                    <a:lnTo>
                      <a:pt x="10" y="111"/>
                    </a:lnTo>
                    <a:lnTo>
                      <a:pt x="2" y="81"/>
                    </a:lnTo>
                    <a:lnTo>
                      <a:pt x="0" y="39"/>
                    </a:lnTo>
                    <a:lnTo>
                      <a:pt x="22" y="10"/>
                    </a:lnTo>
                    <a:lnTo>
                      <a:pt x="92" y="0"/>
                    </a:lnTo>
                    <a:lnTo>
                      <a:pt x="131" y="24"/>
                    </a:lnTo>
                    <a:close/>
                  </a:path>
                </a:pathLst>
              </a:custGeom>
              <a:solidFill>
                <a:srgbClr val="FFD7AF"/>
              </a:solidFill>
              <a:ln w="1588">
                <a:solidFill>
                  <a:srgbClr val="000000"/>
                </a:solidFill>
                <a:prstDash val="solid"/>
                <a:round/>
              </a:ln>
            </p:spPr>
            <p:txBody>
              <a:bodyPr/>
              <a:lstStyle/>
              <a:p>
                <a:endParaRPr lang="zh-CN" altLang="en-US" sz="1805" b="1"/>
              </a:p>
            </p:txBody>
          </p:sp>
          <p:sp>
            <p:nvSpPr>
              <p:cNvPr id="102" name="Freeform 120"/>
              <p:cNvSpPr/>
              <p:nvPr/>
            </p:nvSpPr>
            <p:spPr bwMode="auto">
              <a:xfrm>
                <a:off x="2833" y="1089"/>
                <a:ext cx="83" cy="135"/>
              </a:xfrm>
              <a:custGeom>
                <a:avLst/>
                <a:gdLst>
                  <a:gd name="T0" fmla="*/ 1 w 578"/>
                  <a:gd name="T1" fmla="*/ 0 h 941"/>
                  <a:gd name="T2" fmla="*/ 1 w 578"/>
                  <a:gd name="T3" fmla="*/ 0 h 941"/>
                  <a:gd name="T4" fmla="*/ 1 w 578"/>
                  <a:gd name="T5" fmla="*/ 0 h 941"/>
                  <a:gd name="T6" fmla="*/ 1 w 578"/>
                  <a:gd name="T7" fmla="*/ 0 h 941"/>
                  <a:gd name="T8" fmla="*/ 2 w 578"/>
                  <a:gd name="T9" fmla="*/ 0 h 941"/>
                  <a:gd name="T10" fmla="*/ 2 w 578"/>
                  <a:gd name="T11" fmla="*/ 0 h 941"/>
                  <a:gd name="T12" fmla="*/ 2 w 578"/>
                  <a:gd name="T13" fmla="*/ 0 h 941"/>
                  <a:gd name="T14" fmla="*/ 2 w 578"/>
                  <a:gd name="T15" fmla="*/ 0 h 941"/>
                  <a:gd name="T16" fmla="*/ 2 w 578"/>
                  <a:gd name="T17" fmla="*/ 0 h 941"/>
                  <a:gd name="T18" fmla="*/ 2 w 578"/>
                  <a:gd name="T19" fmla="*/ 0 h 941"/>
                  <a:gd name="T20" fmla="*/ 2 w 578"/>
                  <a:gd name="T21" fmla="*/ 1 h 941"/>
                  <a:gd name="T22" fmla="*/ 1 w 578"/>
                  <a:gd name="T23" fmla="*/ 1 h 941"/>
                  <a:gd name="T24" fmla="*/ 1 w 578"/>
                  <a:gd name="T25" fmla="*/ 1 h 941"/>
                  <a:gd name="T26" fmla="*/ 1 w 578"/>
                  <a:gd name="T27" fmla="*/ 1 h 941"/>
                  <a:gd name="T28" fmla="*/ 1 w 578"/>
                  <a:gd name="T29" fmla="*/ 1 h 941"/>
                  <a:gd name="T30" fmla="*/ 1 w 578"/>
                  <a:gd name="T31" fmla="*/ 1 h 941"/>
                  <a:gd name="T32" fmla="*/ 1 w 578"/>
                  <a:gd name="T33" fmla="*/ 2 h 941"/>
                  <a:gd name="T34" fmla="*/ 1 w 578"/>
                  <a:gd name="T35" fmla="*/ 2 h 941"/>
                  <a:gd name="T36" fmla="*/ 1 w 578"/>
                  <a:gd name="T37" fmla="*/ 2 h 941"/>
                  <a:gd name="T38" fmla="*/ 1 w 578"/>
                  <a:gd name="T39" fmla="*/ 2 h 941"/>
                  <a:gd name="T40" fmla="*/ 1 w 578"/>
                  <a:gd name="T41" fmla="*/ 2 h 941"/>
                  <a:gd name="T42" fmla="*/ 1 w 578"/>
                  <a:gd name="T43" fmla="*/ 3 h 941"/>
                  <a:gd name="T44" fmla="*/ 1 w 578"/>
                  <a:gd name="T45" fmla="*/ 3 h 941"/>
                  <a:gd name="T46" fmla="*/ 0 w 578"/>
                  <a:gd name="T47" fmla="*/ 3 h 941"/>
                  <a:gd name="T48" fmla="*/ 0 w 578"/>
                  <a:gd name="T49" fmla="*/ 3 h 941"/>
                  <a:gd name="T50" fmla="*/ 0 w 578"/>
                  <a:gd name="T51" fmla="*/ 3 h 941"/>
                  <a:gd name="T52" fmla="*/ 0 w 578"/>
                  <a:gd name="T53" fmla="*/ 2 h 941"/>
                  <a:gd name="T54" fmla="*/ 0 w 578"/>
                  <a:gd name="T55" fmla="*/ 2 h 941"/>
                  <a:gd name="T56" fmla="*/ 0 w 578"/>
                  <a:gd name="T57" fmla="*/ 2 h 941"/>
                  <a:gd name="T58" fmla="*/ 0 w 578"/>
                  <a:gd name="T59" fmla="*/ 2 h 941"/>
                  <a:gd name="T60" fmla="*/ 0 w 578"/>
                  <a:gd name="T61" fmla="*/ 1 h 941"/>
                  <a:gd name="T62" fmla="*/ 0 w 578"/>
                  <a:gd name="T63" fmla="*/ 1 h 941"/>
                  <a:gd name="T64" fmla="*/ 0 w 578"/>
                  <a:gd name="T65" fmla="*/ 0 h 941"/>
                  <a:gd name="T66" fmla="*/ 1 w 578"/>
                  <a:gd name="T67" fmla="*/ 0 h 941"/>
                  <a:gd name="T68" fmla="*/ 1 w 578"/>
                  <a:gd name="T69" fmla="*/ 0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8" h="941">
                    <a:moveTo>
                      <a:pt x="242" y="117"/>
                    </a:moveTo>
                    <a:lnTo>
                      <a:pt x="326" y="97"/>
                    </a:lnTo>
                    <a:lnTo>
                      <a:pt x="381" y="62"/>
                    </a:lnTo>
                    <a:lnTo>
                      <a:pt x="450" y="21"/>
                    </a:lnTo>
                    <a:lnTo>
                      <a:pt x="526" y="0"/>
                    </a:lnTo>
                    <a:lnTo>
                      <a:pt x="554" y="10"/>
                    </a:lnTo>
                    <a:lnTo>
                      <a:pt x="574" y="33"/>
                    </a:lnTo>
                    <a:lnTo>
                      <a:pt x="578" y="71"/>
                    </a:lnTo>
                    <a:lnTo>
                      <a:pt x="567" y="117"/>
                    </a:lnTo>
                    <a:lnTo>
                      <a:pt x="557" y="158"/>
                    </a:lnTo>
                    <a:lnTo>
                      <a:pt x="526" y="207"/>
                    </a:lnTo>
                    <a:lnTo>
                      <a:pt x="454" y="276"/>
                    </a:lnTo>
                    <a:lnTo>
                      <a:pt x="402" y="311"/>
                    </a:lnTo>
                    <a:lnTo>
                      <a:pt x="360" y="331"/>
                    </a:lnTo>
                    <a:lnTo>
                      <a:pt x="367" y="407"/>
                    </a:lnTo>
                    <a:lnTo>
                      <a:pt x="374" y="477"/>
                    </a:lnTo>
                    <a:lnTo>
                      <a:pt x="367" y="580"/>
                    </a:lnTo>
                    <a:lnTo>
                      <a:pt x="353" y="642"/>
                    </a:lnTo>
                    <a:lnTo>
                      <a:pt x="347" y="705"/>
                    </a:lnTo>
                    <a:lnTo>
                      <a:pt x="315" y="769"/>
                    </a:lnTo>
                    <a:lnTo>
                      <a:pt x="287" y="815"/>
                    </a:lnTo>
                    <a:lnTo>
                      <a:pt x="235" y="859"/>
                    </a:lnTo>
                    <a:lnTo>
                      <a:pt x="187" y="899"/>
                    </a:lnTo>
                    <a:lnTo>
                      <a:pt x="135" y="926"/>
                    </a:lnTo>
                    <a:lnTo>
                      <a:pt x="97" y="941"/>
                    </a:lnTo>
                    <a:lnTo>
                      <a:pt x="62" y="865"/>
                    </a:lnTo>
                    <a:lnTo>
                      <a:pt x="42" y="787"/>
                    </a:lnTo>
                    <a:lnTo>
                      <a:pt x="7" y="670"/>
                    </a:lnTo>
                    <a:lnTo>
                      <a:pt x="0" y="615"/>
                    </a:lnTo>
                    <a:lnTo>
                      <a:pt x="28" y="525"/>
                    </a:lnTo>
                    <a:lnTo>
                      <a:pt x="55" y="401"/>
                    </a:lnTo>
                    <a:lnTo>
                      <a:pt x="90" y="242"/>
                    </a:lnTo>
                    <a:lnTo>
                      <a:pt x="124" y="166"/>
                    </a:lnTo>
                    <a:lnTo>
                      <a:pt x="187" y="131"/>
                    </a:lnTo>
                    <a:lnTo>
                      <a:pt x="242" y="117"/>
                    </a:lnTo>
                    <a:close/>
                  </a:path>
                </a:pathLst>
              </a:custGeom>
              <a:solidFill>
                <a:srgbClr val="FFD7AF"/>
              </a:solidFill>
              <a:ln w="1651">
                <a:solidFill>
                  <a:srgbClr val="000000"/>
                </a:solidFill>
                <a:prstDash val="solid"/>
                <a:round/>
              </a:ln>
            </p:spPr>
            <p:txBody>
              <a:bodyPr/>
              <a:lstStyle/>
              <a:p>
                <a:endParaRPr lang="zh-CN" altLang="en-US" sz="1805" b="1"/>
              </a:p>
            </p:txBody>
          </p:sp>
          <p:sp>
            <p:nvSpPr>
              <p:cNvPr id="103" name="Freeform 121"/>
              <p:cNvSpPr/>
              <p:nvPr/>
            </p:nvSpPr>
            <p:spPr bwMode="auto">
              <a:xfrm>
                <a:off x="2883" y="1090"/>
                <a:ext cx="30" cy="21"/>
              </a:xfrm>
              <a:custGeom>
                <a:avLst/>
                <a:gdLst>
                  <a:gd name="T0" fmla="*/ 0 w 210"/>
                  <a:gd name="T1" fmla="*/ 0 h 149"/>
                  <a:gd name="T2" fmla="*/ 0 w 210"/>
                  <a:gd name="T3" fmla="*/ 0 h 149"/>
                  <a:gd name="T4" fmla="*/ 0 w 210"/>
                  <a:gd name="T5" fmla="*/ 0 h 149"/>
                  <a:gd name="T6" fmla="*/ 0 w 210"/>
                  <a:gd name="T7" fmla="*/ 0 h 149"/>
                  <a:gd name="T8" fmla="*/ 1 w 210"/>
                  <a:gd name="T9" fmla="*/ 0 h 149"/>
                  <a:gd name="T10" fmla="*/ 1 w 210"/>
                  <a:gd name="T11" fmla="*/ 0 h 149"/>
                  <a:gd name="T12" fmla="*/ 1 w 210"/>
                  <a:gd name="T13" fmla="*/ 0 h 149"/>
                  <a:gd name="T14" fmla="*/ 1 w 210"/>
                  <a:gd name="T15" fmla="*/ 0 h 149"/>
                  <a:gd name="T16" fmla="*/ 0 w 210"/>
                  <a:gd name="T17" fmla="*/ 0 h 149"/>
                  <a:gd name="T18" fmla="*/ 0 w 210"/>
                  <a:gd name="T19" fmla="*/ 0 h 149"/>
                  <a:gd name="T20" fmla="*/ 0 w 210"/>
                  <a:gd name="T21" fmla="*/ 0 h 149"/>
                  <a:gd name="T22" fmla="*/ 0 w 210"/>
                  <a:gd name="T23" fmla="*/ 0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0" h="149">
                    <a:moveTo>
                      <a:pt x="0" y="83"/>
                    </a:moveTo>
                    <a:lnTo>
                      <a:pt x="27" y="135"/>
                    </a:lnTo>
                    <a:lnTo>
                      <a:pt x="55" y="149"/>
                    </a:lnTo>
                    <a:lnTo>
                      <a:pt x="120" y="132"/>
                    </a:lnTo>
                    <a:lnTo>
                      <a:pt x="182" y="104"/>
                    </a:lnTo>
                    <a:lnTo>
                      <a:pt x="207" y="83"/>
                    </a:lnTo>
                    <a:lnTo>
                      <a:pt x="210" y="31"/>
                    </a:lnTo>
                    <a:lnTo>
                      <a:pt x="189" y="0"/>
                    </a:lnTo>
                    <a:lnTo>
                      <a:pt x="141" y="4"/>
                    </a:lnTo>
                    <a:lnTo>
                      <a:pt x="103" y="20"/>
                    </a:lnTo>
                    <a:lnTo>
                      <a:pt x="62" y="41"/>
                    </a:lnTo>
                    <a:lnTo>
                      <a:pt x="0" y="83"/>
                    </a:lnTo>
                    <a:close/>
                  </a:path>
                </a:pathLst>
              </a:custGeom>
              <a:solidFill>
                <a:srgbClr val="FFD7AF"/>
              </a:solidFill>
              <a:ln w="1651">
                <a:solidFill>
                  <a:srgbClr val="000000"/>
                </a:solidFill>
                <a:prstDash val="solid"/>
                <a:round/>
              </a:ln>
            </p:spPr>
            <p:txBody>
              <a:bodyPr/>
              <a:lstStyle/>
              <a:p>
                <a:endParaRPr lang="zh-CN" altLang="en-US" sz="1805" b="1"/>
              </a:p>
            </p:txBody>
          </p:sp>
          <p:sp>
            <p:nvSpPr>
              <p:cNvPr id="104" name="Freeform 122"/>
              <p:cNvSpPr/>
              <p:nvPr/>
            </p:nvSpPr>
            <p:spPr bwMode="auto">
              <a:xfrm>
                <a:off x="2974" y="1146"/>
                <a:ext cx="1" cy="6"/>
              </a:xfrm>
              <a:custGeom>
                <a:avLst/>
                <a:gdLst>
                  <a:gd name="T0" fmla="*/ 0 w 7"/>
                  <a:gd name="T1" fmla="*/ 0 h 42"/>
                  <a:gd name="T2" fmla="*/ 0 w 7"/>
                  <a:gd name="T3" fmla="*/ 0 h 42"/>
                  <a:gd name="T4" fmla="*/ 0 w 7"/>
                  <a:gd name="T5" fmla="*/ 0 h 42"/>
                  <a:gd name="T6" fmla="*/ 0 60000 65536"/>
                  <a:gd name="T7" fmla="*/ 0 60000 65536"/>
                  <a:gd name="T8" fmla="*/ 0 60000 65536"/>
                </a:gdLst>
                <a:ahLst/>
                <a:cxnLst>
                  <a:cxn ang="T6">
                    <a:pos x="T0" y="T1"/>
                  </a:cxn>
                  <a:cxn ang="T7">
                    <a:pos x="T2" y="T3"/>
                  </a:cxn>
                  <a:cxn ang="T8">
                    <a:pos x="T4" y="T5"/>
                  </a:cxn>
                </a:cxnLst>
                <a:rect l="0" t="0" r="r" b="b"/>
                <a:pathLst>
                  <a:path w="7" h="42">
                    <a:moveTo>
                      <a:pt x="7" y="42"/>
                    </a:moveTo>
                    <a:lnTo>
                      <a:pt x="7" y="18"/>
                    </a:lnTo>
                    <a:lnTo>
                      <a:pt x="0" y="0"/>
                    </a:lnTo>
                  </a:path>
                </a:pathLst>
              </a:custGeom>
              <a:solidFill>
                <a:srgbClr val="FFD7AF"/>
              </a:solidFill>
              <a:ln w="1588">
                <a:solidFill>
                  <a:srgbClr val="000000"/>
                </a:solidFill>
                <a:prstDash val="solid"/>
                <a:round/>
              </a:ln>
            </p:spPr>
            <p:txBody>
              <a:bodyPr/>
              <a:lstStyle/>
              <a:p>
                <a:endParaRPr lang="zh-CN" altLang="en-US" sz="1805" b="1"/>
              </a:p>
            </p:txBody>
          </p:sp>
        </p:grpSp>
      </p:grpSp>
      <p:sp>
        <p:nvSpPr>
          <p:cNvPr id="130" name="AutoShape 123"/>
          <p:cNvSpPr>
            <a:spLocks noChangeArrowheads="1"/>
          </p:cNvSpPr>
          <p:nvPr/>
        </p:nvSpPr>
        <p:spPr bwMode="auto">
          <a:xfrm>
            <a:off x="1754247" y="2768691"/>
            <a:ext cx="8475727" cy="1960064"/>
          </a:xfrm>
          <a:prstGeom prst="cloudCallout">
            <a:avLst>
              <a:gd name="adj1" fmla="val -32792"/>
              <a:gd name="adj2" fmla="val 73639"/>
            </a:avLst>
          </a:prstGeom>
          <a:gradFill rotWithShape="0">
            <a:gsLst>
              <a:gs pos="0">
                <a:srgbClr val="CCFFCC"/>
              </a:gs>
              <a:gs pos="100000">
                <a:srgbClr val="FFFFFF"/>
              </a:gs>
            </a:gsLst>
            <a:lin ang="18900000" scaled="1"/>
          </a:gradFill>
          <a:ln w="9525">
            <a:solidFill>
              <a:srgbClr val="008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5" b="1" dirty="0">
              <a:solidFill>
                <a:srgbClr val="0D466D"/>
              </a:solidFill>
              <a:latin typeface="Verdana" panose="020B0604030504040204" pitchFamily="34" charset="0"/>
            </a:endParaRPr>
          </a:p>
        </p:txBody>
      </p:sp>
      <p:sp>
        <p:nvSpPr>
          <p:cNvPr id="131" name="AutoShape 124"/>
          <p:cNvSpPr>
            <a:spLocks noChangeArrowheads="1"/>
          </p:cNvSpPr>
          <p:nvPr/>
        </p:nvSpPr>
        <p:spPr bwMode="auto">
          <a:xfrm>
            <a:off x="1883300" y="1746684"/>
            <a:ext cx="5807331" cy="1069772"/>
          </a:xfrm>
          <a:prstGeom prst="cloudCallout">
            <a:avLst>
              <a:gd name="adj1" fmla="val 74093"/>
              <a:gd name="adj2" fmla="val 18695"/>
            </a:avLst>
          </a:prstGeom>
          <a:gradFill rotWithShape="0">
            <a:gsLst>
              <a:gs pos="0">
                <a:srgbClr val="FFFFFF"/>
              </a:gs>
              <a:gs pos="100000">
                <a:srgbClr val="CCFFFF"/>
              </a:gs>
            </a:gsLst>
            <a:lin ang="2700000" scaled="1"/>
          </a:gradFill>
          <a:ln w="9525">
            <a:solidFill>
              <a:srgbClr val="CDB33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5" b="1" dirty="0">
                <a:solidFill>
                  <a:srgbClr val="000000"/>
                </a:solidFill>
                <a:latin typeface="Times New Roman" panose="02020603050405020304" pitchFamily="18" charset="0"/>
                <a:ea typeface="楷体_GB2312" pitchFamily="1" charset="-122"/>
              </a:rPr>
              <a:t>分布估计算法的思想来源是怎样的？</a:t>
            </a:r>
          </a:p>
          <a:p>
            <a:pPr algn="ctr" eaLnBrk="1" hangingPunct="1"/>
            <a:r>
              <a:rPr kumimoji="1" lang="zh-CN" altLang="en-US" sz="2405" b="1" dirty="0">
                <a:solidFill>
                  <a:srgbClr val="000000"/>
                </a:solidFill>
                <a:latin typeface="Times New Roman" panose="02020603050405020304" pitchFamily="18" charset="0"/>
                <a:ea typeface="楷体_GB2312" pitchFamily="1" charset="-122"/>
              </a:rPr>
              <a:t>它由谁提出的？</a:t>
            </a:r>
          </a:p>
        </p:txBody>
      </p:sp>
      <p:sp>
        <p:nvSpPr>
          <p:cNvPr id="132" name="AutoShape 125"/>
          <p:cNvSpPr>
            <a:spLocks noChangeArrowheads="1"/>
          </p:cNvSpPr>
          <p:nvPr/>
        </p:nvSpPr>
        <p:spPr bwMode="auto">
          <a:xfrm>
            <a:off x="4146368" y="4685628"/>
            <a:ext cx="6486634" cy="2139543"/>
          </a:xfrm>
          <a:prstGeom prst="cloudCallout">
            <a:avLst>
              <a:gd name="adj1" fmla="val -62353"/>
              <a:gd name="adj2" fmla="val 12750"/>
            </a:avLst>
          </a:prstGeom>
          <a:gradFill rotWithShape="0">
            <a:gsLst>
              <a:gs pos="0">
                <a:srgbClr val="CCFFCC"/>
              </a:gs>
              <a:gs pos="100000">
                <a:srgbClr val="FFFFFF"/>
              </a:gs>
            </a:gsLst>
            <a:lin ang="18900000" scaled="1"/>
          </a:gradFill>
          <a:ln w="9525">
            <a:solidFill>
              <a:srgbClr val="008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5" b="1" dirty="0">
              <a:solidFill>
                <a:srgbClr val="0D466D"/>
              </a:solidFill>
              <a:latin typeface="Verdana" panose="020B0604030504040204" pitchFamily="34" charset="0"/>
            </a:endParaRPr>
          </a:p>
        </p:txBody>
      </p:sp>
      <p:sp>
        <p:nvSpPr>
          <p:cNvPr id="3" name="文本框 2"/>
          <p:cNvSpPr txBox="1"/>
          <p:nvPr/>
        </p:nvSpPr>
        <p:spPr>
          <a:xfrm>
            <a:off x="4722627" y="5201449"/>
            <a:ext cx="5528622" cy="1018540"/>
          </a:xfrm>
          <a:prstGeom prst="rect">
            <a:avLst/>
          </a:prstGeom>
          <a:noFill/>
        </p:spPr>
        <p:txBody>
          <a:bodyPr wrap="square" rtlCol="0">
            <a:spAutoFit/>
          </a:bodyPr>
          <a:lstStyle/>
          <a:p>
            <a:pPr algn="ctr" eaLnBrk="1" hangingPunct="1"/>
            <a:r>
              <a:rPr lang="en-US" altLang="zh-CN" sz="2005" b="1" dirty="0">
                <a:solidFill>
                  <a:srgbClr val="0D466D"/>
                </a:solidFill>
                <a:latin typeface="Times New Roman" panose="02020603050405020304" pitchFamily="18" charset="0"/>
                <a:cs typeface="Times New Roman" panose="02020603050405020304" pitchFamily="18" charset="0"/>
              </a:rPr>
              <a:t>EDA</a:t>
            </a:r>
            <a:r>
              <a:rPr lang="zh-CN" altLang="en-US" sz="2005" b="1" dirty="0">
                <a:solidFill>
                  <a:srgbClr val="0D466D"/>
                </a:solidFill>
                <a:latin typeface="Times New Roman" panose="02020603050405020304" pitchFamily="18" charset="0"/>
                <a:cs typeface="Times New Roman" panose="02020603050405020304" pitchFamily="18" charset="0"/>
              </a:rPr>
              <a:t>算法具有全局探索能力强，多样性高，不容易陷入局部最优等优势，已经被广泛应用于各类优化问题的求解。</a:t>
            </a:r>
          </a:p>
        </p:txBody>
      </p:sp>
      <p:sp>
        <p:nvSpPr>
          <p:cNvPr id="4" name="文本框 3"/>
          <p:cNvSpPr txBox="1"/>
          <p:nvPr/>
        </p:nvSpPr>
        <p:spPr>
          <a:xfrm>
            <a:off x="2279914" y="2842661"/>
            <a:ext cx="7493951" cy="1760855"/>
          </a:xfrm>
          <a:prstGeom prst="rect">
            <a:avLst/>
          </a:prstGeom>
          <a:noFill/>
        </p:spPr>
        <p:txBody>
          <a:bodyPr wrap="square" rtlCol="0">
            <a:spAutoFit/>
          </a:bodyPr>
          <a:lstStyle/>
          <a:p>
            <a:pPr algn="ctr" eaLnBrk="1" hangingPunct="1"/>
            <a:r>
              <a:rPr lang="zh-CN" altLang="en-US" sz="1805" b="1" dirty="0">
                <a:solidFill>
                  <a:srgbClr val="0D466D"/>
                </a:solidFill>
                <a:latin typeface="Times New Roman" panose="02020603050405020304" pitchFamily="18" charset="0"/>
                <a:cs typeface="Times New Roman" panose="02020603050405020304" pitchFamily="18" charset="0"/>
              </a:rPr>
              <a:t>分布估计算法</a:t>
            </a:r>
          </a:p>
          <a:p>
            <a:pPr algn="ctr" eaLnBrk="1" hangingPunct="1"/>
            <a:r>
              <a:rPr lang="zh-CN" altLang="en-US" sz="1805" b="1" dirty="0">
                <a:solidFill>
                  <a:srgbClr val="0D466D"/>
                </a:solidFill>
                <a:latin typeface="Times New Roman" panose="02020603050405020304" pitchFamily="18" charset="0"/>
                <a:cs typeface="Times New Roman" panose="02020603050405020304" pitchFamily="18" charset="0"/>
              </a:rPr>
              <a:t>（</a:t>
            </a:r>
            <a:r>
              <a:rPr lang="en-US" altLang="zh-CN" sz="1805" b="1" dirty="0">
                <a:solidFill>
                  <a:srgbClr val="0D466D"/>
                </a:solidFill>
                <a:latin typeface="Times New Roman" panose="02020603050405020304" pitchFamily="18" charset="0"/>
                <a:cs typeface="Times New Roman" panose="02020603050405020304" pitchFamily="18" charset="0"/>
              </a:rPr>
              <a:t>Estimation of Distribution Algorithm</a:t>
            </a:r>
            <a:r>
              <a:rPr lang="zh-CN" altLang="en-US" sz="1805" b="1" dirty="0">
                <a:solidFill>
                  <a:srgbClr val="0D466D"/>
                </a:solidFill>
                <a:latin typeface="Times New Roman" panose="02020603050405020304" pitchFamily="18" charset="0"/>
                <a:cs typeface="Times New Roman" panose="02020603050405020304" pitchFamily="18" charset="0"/>
              </a:rPr>
              <a:t>，</a:t>
            </a:r>
            <a:r>
              <a:rPr lang="en-US" altLang="zh-CN" sz="1805" b="1" dirty="0">
                <a:solidFill>
                  <a:srgbClr val="0D466D"/>
                </a:solidFill>
                <a:latin typeface="Times New Roman" panose="02020603050405020304" pitchFamily="18" charset="0"/>
                <a:cs typeface="Times New Roman" panose="02020603050405020304" pitchFamily="18" charset="0"/>
              </a:rPr>
              <a:t>EDA</a:t>
            </a:r>
            <a:r>
              <a:rPr lang="zh-CN" altLang="en-US" sz="1805" b="1" dirty="0">
                <a:solidFill>
                  <a:srgbClr val="0D466D"/>
                </a:solidFill>
                <a:latin typeface="Times New Roman" panose="02020603050405020304" pitchFamily="18" charset="0"/>
                <a:cs typeface="Times New Roman" panose="02020603050405020304" pitchFamily="18" charset="0"/>
              </a:rPr>
              <a:t>）</a:t>
            </a:r>
          </a:p>
          <a:p>
            <a:pPr algn="ctr" eaLnBrk="1" hangingPunct="1"/>
            <a:r>
              <a:rPr lang="zh-CN" altLang="en-US" sz="1805" b="1" dirty="0">
                <a:solidFill>
                  <a:srgbClr val="0D466D"/>
                </a:solidFill>
                <a:latin typeface="Times New Roman" panose="02020603050405020304" pitchFamily="18" charset="0"/>
                <a:cs typeface="Times New Roman" panose="02020603050405020304" pitchFamily="18" charset="0"/>
              </a:rPr>
              <a:t>是进化算法的一个分支，通过统计学习建立解空间内个体分布的概率模型</a:t>
            </a:r>
            <a:r>
              <a:rPr lang="en-US" altLang="zh-CN" sz="1805" b="1" dirty="0">
                <a:solidFill>
                  <a:srgbClr val="0D466D"/>
                </a:solidFill>
                <a:latin typeface="Times New Roman" panose="02020603050405020304" pitchFamily="18" charset="0"/>
                <a:cs typeface="Times New Roman" panose="02020603050405020304" pitchFamily="18" charset="0"/>
              </a:rPr>
              <a:t>,</a:t>
            </a:r>
            <a:r>
              <a:rPr lang="zh-CN" altLang="en-US" sz="1805" b="1" dirty="0">
                <a:solidFill>
                  <a:srgbClr val="0D466D"/>
                </a:solidFill>
                <a:latin typeface="Times New Roman" panose="02020603050405020304" pitchFamily="18" charset="0"/>
                <a:cs typeface="Times New Roman" panose="02020603050405020304" pitchFamily="18" charset="0"/>
              </a:rPr>
              <a:t>然后对概率模型随机采样产生新的群体</a:t>
            </a:r>
            <a:r>
              <a:rPr lang="en-US" altLang="zh-CN" sz="1805" b="1" dirty="0">
                <a:solidFill>
                  <a:srgbClr val="0D466D"/>
                </a:solidFill>
                <a:latin typeface="Times New Roman" panose="02020603050405020304" pitchFamily="18" charset="0"/>
                <a:cs typeface="Times New Roman" panose="02020603050405020304" pitchFamily="18" charset="0"/>
              </a:rPr>
              <a:t>,</a:t>
            </a:r>
            <a:r>
              <a:rPr lang="zh-CN" altLang="en-US" sz="1805" b="1" dirty="0">
                <a:solidFill>
                  <a:srgbClr val="0D466D"/>
                </a:solidFill>
                <a:latin typeface="Times New Roman" panose="02020603050405020304" pitchFamily="18" charset="0"/>
                <a:cs typeface="Times New Roman" panose="02020603050405020304" pitchFamily="18" charset="0"/>
              </a:rPr>
              <a:t>如此反复进行</a:t>
            </a:r>
            <a:r>
              <a:rPr lang="en-US" altLang="zh-CN" sz="1805" b="1" dirty="0">
                <a:solidFill>
                  <a:srgbClr val="0D466D"/>
                </a:solidFill>
                <a:latin typeface="Times New Roman" panose="02020603050405020304" pitchFamily="18" charset="0"/>
                <a:cs typeface="Times New Roman" panose="02020603050405020304" pitchFamily="18" charset="0"/>
              </a:rPr>
              <a:t>,</a:t>
            </a:r>
            <a:r>
              <a:rPr lang="zh-CN" altLang="en-US" sz="1805" b="1" dirty="0">
                <a:solidFill>
                  <a:srgbClr val="0D466D"/>
                </a:solidFill>
                <a:latin typeface="Times New Roman" panose="02020603050405020304" pitchFamily="18" charset="0"/>
                <a:cs typeface="Times New Roman" panose="02020603050405020304" pitchFamily="18" charset="0"/>
              </a:rPr>
              <a:t>实现群体的进化。</a:t>
            </a:r>
          </a:p>
          <a:p>
            <a:pPr algn="ctr" eaLnBrk="1" hangingPunct="1"/>
            <a:r>
              <a:rPr lang="zh-CN" altLang="en-US" sz="1805" b="1" dirty="0">
                <a:solidFill>
                  <a:srgbClr val="0D466D"/>
                </a:solidFill>
                <a:latin typeface="Times New Roman" panose="02020603050405020304" pitchFamily="18" charset="0"/>
                <a:cs typeface="Times New Roman" panose="02020603050405020304" pitchFamily="18" charset="0"/>
              </a:rPr>
              <a:t>它的概念最初是</a:t>
            </a:r>
            <a:r>
              <a:rPr lang="en-US" altLang="zh-CN" sz="1805" b="1" dirty="0">
                <a:solidFill>
                  <a:srgbClr val="0D466D"/>
                </a:solidFill>
                <a:latin typeface="Times New Roman" panose="02020603050405020304" pitchFamily="18" charset="0"/>
                <a:cs typeface="Times New Roman" panose="02020603050405020304" pitchFamily="18" charset="0"/>
              </a:rPr>
              <a:t>1996</a:t>
            </a:r>
            <a:r>
              <a:rPr lang="zh-CN" altLang="en-US" sz="1805" b="1" dirty="0">
                <a:solidFill>
                  <a:srgbClr val="0D466D"/>
                </a:solidFill>
                <a:latin typeface="Times New Roman" panose="02020603050405020304" pitchFamily="18" charset="0"/>
                <a:cs typeface="Times New Roman" panose="02020603050405020304" pitchFamily="18" charset="0"/>
              </a:rPr>
              <a:t>年由</a:t>
            </a:r>
            <a:r>
              <a:rPr lang="en-US" altLang="zh-CN" sz="1805" b="1" dirty="0">
                <a:solidFill>
                  <a:srgbClr val="0D466D"/>
                </a:solidFill>
                <a:latin typeface="Times New Roman" panose="02020603050405020304" pitchFamily="18" charset="0"/>
                <a:cs typeface="Times New Roman" panose="02020603050405020304" pitchFamily="18" charset="0"/>
              </a:rPr>
              <a:t>P. </a:t>
            </a:r>
            <a:r>
              <a:rPr lang="en-US" altLang="zh-CN" sz="1805" b="1" dirty="0" err="1">
                <a:solidFill>
                  <a:srgbClr val="0D466D"/>
                </a:solidFill>
                <a:latin typeface="Times New Roman" panose="02020603050405020304" pitchFamily="18" charset="0"/>
                <a:cs typeface="Times New Roman" panose="02020603050405020304" pitchFamily="18" charset="0"/>
              </a:rPr>
              <a:t>Larrañaga</a:t>
            </a:r>
            <a:r>
              <a:rPr lang="en-US" altLang="zh-CN" sz="1805" b="1" dirty="0">
                <a:solidFill>
                  <a:srgbClr val="0D466D"/>
                </a:solidFill>
                <a:latin typeface="Times New Roman" panose="02020603050405020304" pitchFamily="18" charset="0"/>
                <a:cs typeface="Times New Roman" panose="02020603050405020304" pitchFamily="18" charset="0"/>
              </a:rPr>
              <a:t> and J. A. Lozano</a:t>
            </a:r>
            <a:r>
              <a:rPr lang="zh-CN" altLang="en-US" sz="1805" b="1" dirty="0">
                <a:solidFill>
                  <a:srgbClr val="0D466D"/>
                </a:solidFill>
                <a:latin typeface="Times New Roman" panose="02020603050405020304" pitchFamily="18" charset="0"/>
                <a:cs typeface="Times New Roman" panose="02020603050405020304" pitchFamily="18" charset="0"/>
              </a:rPr>
              <a:t>提出，在</a:t>
            </a:r>
            <a:r>
              <a:rPr lang="en-US" altLang="zh-CN" sz="1805" b="1" dirty="0">
                <a:solidFill>
                  <a:srgbClr val="0D466D"/>
                </a:solidFill>
                <a:latin typeface="Times New Roman" panose="02020603050405020304" pitchFamily="18" charset="0"/>
                <a:cs typeface="Times New Roman" panose="02020603050405020304" pitchFamily="18" charset="0"/>
              </a:rPr>
              <a:t>2000</a:t>
            </a:r>
            <a:r>
              <a:rPr lang="zh-CN" altLang="en-US" sz="1805" b="1" dirty="0">
                <a:solidFill>
                  <a:srgbClr val="0D466D"/>
                </a:solidFill>
                <a:latin typeface="Times New Roman" panose="02020603050405020304" pitchFamily="18" charset="0"/>
                <a:cs typeface="Times New Roman" panose="02020603050405020304" pitchFamily="18" charset="0"/>
              </a:rPr>
              <a:t>年左右迅速发展。</a:t>
            </a:r>
          </a:p>
        </p:txBody>
      </p:sp>
      <p:pic>
        <p:nvPicPr>
          <p:cNvPr id="14" name="图片 13">
            <a:extLst>
              <a:ext uri="{FF2B5EF4-FFF2-40B4-BE49-F238E27FC236}">
                <a16:creationId xmlns:a16="http://schemas.microsoft.com/office/drawing/2014/main" id="{EE10F2AB-6BED-636F-ED77-A4ADEDB98B73}"/>
              </a:ext>
            </a:extLst>
          </p:cNvPr>
          <p:cNvPicPr>
            <a:picLocks noChangeAspect="1"/>
          </p:cNvPicPr>
          <p:nvPr/>
        </p:nvPicPr>
        <p:blipFill>
          <a:blip r:embed="rId3"/>
          <a:stretch>
            <a:fillRect/>
          </a:stretch>
        </p:blipFill>
        <p:spPr>
          <a:xfrm>
            <a:off x="-22159" y="21443"/>
            <a:ext cx="4207084" cy="68014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barn(inVertical)">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barn(inVertical)">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barn(inVertical)">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barn(inVertical)">
                                      <p:cBhvr>
                                        <p:cTn id="27" dur="500"/>
                                        <p:tgtEl>
                                          <p:spTgt spid="1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barn(inVertical)">
                                      <p:cBhvr>
                                        <p:cTn id="37" dur="500"/>
                                        <p:tgtEl>
                                          <p:spTgt spid="13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ldLvl="0" animBg="1"/>
      <p:bldP spid="130" grpId="0" bldLvl="0" animBg="1"/>
      <p:bldP spid="131" grpId="0" bldLvl="0" animBg="1"/>
      <p:bldP spid="132" grpId="0" bldLvl="0" animBg="1"/>
      <p:bldP spid="3" grpId="0"/>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a:solidFill>
                  <a:schemeClr val="bg1"/>
                </a:solidFill>
                <a:latin typeface="微软雅黑" panose="020B0503020204020204" charset="-122"/>
                <a:ea typeface="微软雅黑" panose="020B0503020204020204" charset="-122"/>
                <a:cs typeface="+mn-cs"/>
              </a:rPr>
              <a:t>  分布估计算法</a:t>
            </a:r>
            <a:r>
              <a:rPr lang="zh-CN" altLang="en-US" sz="4410" b="1" dirty="0">
                <a:solidFill>
                  <a:schemeClr val="bg1"/>
                </a:solidFill>
                <a:latin typeface="微软雅黑" panose="020B0503020204020204" charset="-122"/>
                <a:ea typeface="微软雅黑" panose="020B0503020204020204" charset="-122"/>
                <a:cs typeface="+mn-cs"/>
              </a:rPr>
              <a:t>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6" name="文本框 5"/>
          <p:cNvSpPr txBox="1"/>
          <p:nvPr/>
        </p:nvSpPr>
        <p:spPr>
          <a:xfrm>
            <a:off x="1651765" y="1046117"/>
            <a:ext cx="8865627" cy="1536065"/>
          </a:xfrm>
          <a:prstGeom prst="rect">
            <a:avLst/>
          </a:prstGeom>
          <a:noFill/>
        </p:spPr>
        <p:txBody>
          <a:bodyPr wrap="square">
            <a:spAutoFit/>
          </a:bodyPr>
          <a:lstStyle/>
          <a:p>
            <a:pPr marL="342900" indent="-342900" algn="just">
              <a:lnSpc>
                <a:spcPct val="130000"/>
              </a:lnSpc>
              <a:buFont typeface="Wingdings" panose="05000000000000000000" pitchFamily="2" charset="2"/>
              <a:buChar char="u"/>
            </a:pPr>
            <a:r>
              <a:rPr lang="zh-CN" altLang="en-US" sz="2405" b="1" dirty="0">
                <a:latin typeface="微软雅黑" panose="020B0503020204020204" charset="-122"/>
                <a:ea typeface="微软雅黑" panose="020B0503020204020204" charset="-122"/>
              </a:rPr>
              <a:t>分布估计算法思想起源于遗传算法。</a:t>
            </a:r>
          </a:p>
          <a:p>
            <a:pPr marL="342900" indent="-342900" algn="just">
              <a:lnSpc>
                <a:spcPct val="130000"/>
              </a:lnSpc>
              <a:buFont typeface="Wingdings" panose="05000000000000000000" pitchFamily="2" charset="2"/>
              <a:buChar char="u"/>
            </a:pPr>
            <a:r>
              <a:rPr lang="zh-CN" altLang="en-US" sz="2405" b="1" dirty="0">
                <a:solidFill>
                  <a:schemeClr val="tx1">
                    <a:lumMod val="65000"/>
                    <a:lumOff val="35000"/>
                  </a:schemeClr>
                </a:solidFill>
                <a:latin typeface="微软雅黑" panose="020B0503020204020204" charset="-122"/>
                <a:ea typeface="微软雅黑" panose="020B0503020204020204" charset="-122"/>
              </a:rPr>
              <a:t>结合了统计学习理论和遗传算法的原理，通过构建概率模型、采样和更新等操作实现群体的进化。</a:t>
            </a:r>
            <a:endParaRPr lang="en-US" altLang="zh-CN" sz="2405" b="1" dirty="0">
              <a:solidFill>
                <a:schemeClr val="tx1">
                  <a:lumMod val="65000"/>
                  <a:lumOff val="35000"/>
                </a:schemeClr>
              </a:solidFill>
              <a:latin typeface="微软雅黑" panose="020B0503020204020204" charset="-122"/>
              <a:ea typeface="微软雅黑" panose="020B0503020204020204" charset="-122"/>
            </a:endParaRPr>
          </a:p>
        </p:txBody>
      </p:sp>
      <p:sp>
        <p:nvSpPr>
          <p:cNvPr id="9" name="文本框 8"/>
          <p:cNvSpPr txBox="1"/>
          <p:nvPr/>
        </p:nvSpPr>
        <p:spPr>
          <a:xfrm>
            <a:off x="1682236" y="2706914"/>
            <a:ext cx="4982392" cy="3462020"/>
          </a:xfrm>
          <a:prstGeom prst="rect">
            <a:avLst/>
          </a:prstGeom>
          <a:noFill/>
        </p:spPr>
        <p:txBody>
          <a:bodyPr wrap="square">
            <a:spAutoFit/>
          </a:bodyPr>
          <a:lstStyle/>
          <a:p>
            <a:pPr marL="342900" indent="-342900" algn="just">
              <a:lnSpc>
                <a:spcPct val="130000"/>
              </a:lnSpc>
              <a:buFont typeface="Wingdings" panose="05000000000000000000" pitchFamily="2" charset="2"/>
              <a:buChar char="u"/>
            </a:pPr>
            <a:r>
              <a:rPr lang="zh-CN" altLang="en-US" sz="2405" b="1" dirty="0">
                <a:solidFill>
                  <a:srgbClr val="0000FF"/>
                </a:solidFill>
                <a:latin typeface="微软雅黑" panose="020B0503020204020204" charset="-122"/>
                <a:ea typeface="微软雅黑" panose="020B0503020204020204" charset="-122"/>
              </a:rPr>
              <a:t>遗传算法是“微观”层面上对生物进化进行模拟。</a:t>
            </a:r>
            <a:endParaRPr lang="en-US" altLang="zh-CN" sz="2405" b="1" dirty="0">
              <a:solidFill>
                <a:srgbClr val="0000FF"/>
              </a:solidFill>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u"/>
            </a:pPr>
            <a:r>
              <a:rPr lang="zh-CN" altLang="en-US" sz="2405" b="1" dirty="0">
                <a:solidFill>
                  <a:srgbClr val="0000FF"/>
                </a:solidFill>
                <a:latin typeface="微软雅黑" panose="020B0503020204020204" charset="-122"/>
                <a:ea typeface="微软雅黑" panose="020B0503020204020204" charset="-122"/>
              </a:rPr>
              <a:t>分布估计算法是在“宏观”的层面上来控制算法搜索，是一种全新的进化模型。</a:t>
            </a:r>
            <a:endParaRPr lang="en-US" altLang="zh-CN" sz="2405" b="1" dirty="0">
              <a:solidFill>
                <a:srgbClr val="0000FF"/>
              </a:solidFill>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u"/>
            </a:pPr>
            <a:r>
              <a:rPr lang="zh-CN" altLang="en-US" sz="2405" b="1" dirty="0">
                <a:latin typeface="微软雅黑" panose="020B0503020204020204" charset="-122"/>
                <a:ea typeface="微软雅黑" panose="020B0503020204020204" charset="-122"/>
              </a:rPr>
              <a:t>算法更加简单易操作，没有太多的参数，优化性能强大。</a:t>
            </a:r>
          </a:p>
        </p:txBody>
      </p:sp>
      <p:pic>
        <p:nvPicPr>
          <p:cNvPr id="7" name="图片 6"/>
          <p:cNvPicPr>
            <a:picLocks noChangeAspect="1"/>
          </p:cNvPicPr>
          <p:nvPr/>
        </p:nvPicPr>
        <p:blipFill>
          <a:blip r:embed="rId3"/>
          <a:stretch>
            <a:fillRect/>
          </a:stretch>
        </p:blipFill>
        <p:spPr>
          <a:xfrm>
            <a:off x="6902362" y="2562497"/>
            <a:ext cx="3670570" cy="4043680"/>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arn(inVertic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barn(inVertical)">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barn(inVertical)">
                                      <p:cBhvr>
                                        <p:cTn id="3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a:solidFill>
                  <a:schemeClr val="bg1"/>
                </a:solidFill>
                <a:latin typeface="微软雅黑" panose="020B0503020204020204" charset="-122"/>
                <a:ea typeface="微软雅黑" panose="020B0503020204020204" charset="-122"/>
                <a:cs typeface="+mn-cs"/>
              </a:rPr>
              <a:t>  分布估计算法</a:t>
            </a:r>
            <a:r>
              <a:rPr lang="zh-CN" altLang="en-US" sz="4410" b="1" dirty="0">
                <a:solidFill>
                  <a:schemeClr val="bg1"/>
                </a:solidFill>
                <a:latin typeface="微软雅黑" panose="020B0503020204020204" charset="-122"/>
                <a:ea typeface="微软雅黑" panose="020B0503020204020204" charset="-122"/>
                <a:cs typeface="+mn-cs"/>
              </a:rPr>
              <a:t>的总体框架</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8751"/>
          <a:stretch>
            <a:fillRect/>
          </a:stretch>
        </p:blipFill>
        <p:spPr>
          <a:xfrm>
            <a:off x="5301706" y="1046117"/>
            <a:ext cx="5339306" cy="5610382"/>
          </a:xfrm>
          <a:prstGeom prst="rect">
            <a:avLst/>
          </a:prstGeom>
        </p:spPr>
      </p:pic>
      <p:sp>
        <p:nvSpPr>
          <p:cNvPr id="7" name="文本框 6"/>
          <p:cNvSpPr txBox="1"/>
          <p:nvPr/>
        </p:nvSpPr>
        <p:spPr>
          <a:xfrm>
            <a:off x="1619068" y="1262743"/>
            <a:ext cx="3908304" cy="5387975"/>
          </a:xfrm>
          <a:prstGeom prst="rect">
            <a:avLst/>
          </a:prstGeom>
          <a:noFill/>
        </p:spPr>
        <p:txBody>
          <a:bodyPr wrap="square">
            <a:spAutoFit/>
          </a:bodyPr>
          <a:lstStyle/>
          <a:p>
            <a:pPr marL="342900" indent="-342900" algn="just">
              <a:lnSpc>
                <a:spcPct val="130000"/>
              </a:lnSpc>
              <a:buFont typeface="Wingdings" panose="05000000000000000000" pitchFamily="2" charset="2"/>
              <a:buChar char="u"/>
            </a:pPr>
            <a:r>
              <a:rPr lang="zh-CN" altLang="en-US" sz="2405" b="1" dirty="0">
                <a:solidFill>
                  <a:srgbClr val="0000FF"/>
                </a:solidFill>
                <a:latin typeface="微软雅黑" panose="020B0503020204020204" charset="-122"/>
                <a:ea typeface="微软雅黑" panose="020B0503020204020204" charset="-122"/>
              </a:rPr>
              <a:t>选择算子</a:t>
            </a:r>
            <a:r>
              <a:rPr lang="en-US" altLang="zh-CN" sz="2405" b="1" dirty="0">
                <a:solidFill>
                  <a:srgbClr val="0000FF"/>
                </a:solidFill>
                <a:latin typeface="微软雅黑" panose="020B0503020204020204" charset="-122"/>
                <a:ea typeface="微软雅黑" panose="020B0503020204020204" charset="-122"/>
              </a:rPr>
              <a:t>---</a:t>
            </a:r>
            <a:r>
              <a:rPr lang="zh-CN" altLang="en-US" sz="2405" b="1" dirty="0">
                <a:solidFill>
                  <a:srgbClr val="0000FF"/>
                </a:solidFill>
                <a:latin typeface="微软雅黑" panose="020B0503020204020204" charset="-122"/>
                <a:ea typeface="微软雅黑" panose="020B0503020204020204" charset="-122"/>
              </a:rPr>
              <a:t>如何从种群中选择适当的个体进行概率分布的估计。</a:t>
            </a:r>
            <a:endParaRPr lang="en-US" altLang="zh-CN" sz="2405" b="1" dirty="0">
              <a:solidFill>
                <a:srgbClr val="0000FF"/>
              </a:solidFill>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u"/>
            </a:pPr>
            <a:r>
              <a:rPr lang="zh-CN" altLang="en-US" sz="2405" b="1" dirty="0">
                <a:solidFill>
                  <a:srgbClr val="0000FF"/>
                </a:solidFill>
                <a:latin typeface="微软雅黑" panose="020B0503020204020204" charset="-122"/>
                <a:ea typeface="微软雅黑" panose="020B0503020204020204" charset="-122"/>
              </a:rPr>
              <a:t>概率分布估计</a:t>
            </a:r>
            <a:r>
              <a:rPr lang="en-US" altLang="zh-CN" sz="2405" b="1" dirty="0">
                <a:solidFill>
                  <a:srgbClr val="0000FF"/>
                </a:solidFill>
                <a:latin typeface="微软雅黑" panose="020B0503020204020204" charset="-122"/>
                <a:ea typeface="微软雅黑" panose="020B0503020204020204" charset="-122"/>
              </a:rPr>
              <a:t>---</a:t>
            </a:r>
            <a:r>
              <a:rPr lang="zh-CN" altLang="en-US" sz="2405" b="1" dirty="0">
                <a:solidFill>
                  <a:srgbClr val="0000FF"/>
                </a:solidFill>
                <a:latin typeface="微软雅黑" panose="020B0503020204020204" charset="-122"/>
                <a:ea typeface="微软雅黑" panose="020B0503020204020204" charset="-122"/>
              </a:rPr>
              <a:t>选择何种概率分布模型进行评估；用什么方式进行评估（单变量或者多变量）。</a:t>
            </a:r>
            <a:endParaRPr lang="en-US" altLang="zh-CN" sz="2405" b="1" dirty="0">
              <a:solidFill>
                <a:srgbClr val="0000FF"/>
              </a:solidFill>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u"/>
            </a:pPr>
            <a:r>
              <a:rPr lang="zh-CN" altLang="en-US" sz="2405" b="1" dirty="0">
                <a:solidFill>
                  <a:srgbClr val="0000FF"/>
                </a:solidFill>
                <a:latin typeface="微软雅黑" panose="020B0503020204020204" charset="-122"/>
                <a:ea typeface="微软雅黑" panose="020B0503020204020204" charset="-122"/>
              </a:rPr>
              <a:t>随机采样</a:t>
            </a:r>
            <a:r>
              <a:rPr lang="en-US" altLang="zh-CN" sz="2405" b="1" dirty="0">
                <a:solidFill>
                  <a:srgbClr val="0000FF"/>
                </a:solidFill>
                <a:latin typeface="微软雅黑" panose="020B0503020204020204" charset="-122"/>
                <a:ea typeface="微软雅黑" panose="020B0503020204020204" charset="-122"/>
              </a:rPr>
              <a:t>---</a:t>
            </a:r>
            <a:r>
              <a:rPr lang="zh-CN" altLang="en-US" sz="2405" b="1" dirty="0">
                <a:solidFill>
                  <a:srgbClr val="0000FF"/>
                </a:solidFill>
                <a:latin typeface="微软雅黑" panose="020B0503020204020204" charset="-122"/>
                <a:ea typeface="微软雅黑" panose="020B0503020204020204" charset="-122"/>
              </a:rPr>
              <a:t>如何采样？是否需要缩放？</a:t>
            </a:r>
            <a:endParaRPr lang="en-US" altLang="zh-CN" sz="2405" b="1" dirty="0">
              <a:solidFill>
                <a:srgbClr val="0000FF"/>
              </a:solidFill>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u"/>
            </a:pPr>
            <a:r>
              <a:rPr lang="zh-CN" altLang="en-US" sz="2405" b="1" dirty="0">
                <a:solidFill>
                  <a:srgbClr val="C00000"/>
                </a:solidFill>
                <a:latin typeface="微软雅黑" panose="020B0503020204020204" charset="-122"/>
                <a:ea typeface="微软雅黑" panose="020B0503020204020204" charset="-122"/>
              </a:rPr>
              <a:t>总体原则</a:t>
            </a:r>
            <a:r>
              <a:rPr lang="en-US" altLang="zh-CN" sz="2405" b="1" dirty="0">
                <a:solidFill>
                  <a:srgbClr val="C00000"/>
                </a:solidFill>
                <a:latin typeface="微软雅黑" panose="020B0503020204020204" charset="-122"/>
                <a:ea typeface="微软雅黑" panose="020B0503020204020204" charset="-122"/>
              </a:rPr>
              <a:t>---</a:t>
            </a:r>
            <a:r>
              <a:rPr lang="zh-CN" altLang="en-US" sz="2405" b="1" dirty="0">
                <a:solidFill>
                  <a:srgbClr val="C00000"/>
                </a:solidFill>
                <a:latin typeface="微软雅黑" panose="020B0503020204020204" charset="-122"/>
                <a:ea typeface="微软雅黑" panose="020B0503020204020204" charset="-122"/>
              </a:rPr>
              <a:t>均衡多样性和收敛速度。</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arn(inVertical)">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barn(inVertical)">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barn(inVertical)">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1691277" y="4251585"/>
            <a:ext cx="6498772" cy="2585754"/>
          </a:xfrm>
          <a:prstGeom prst="rect">
            <a:avLst/>
          </a:prstGeom>
        </p:spPr>
      </p:pic>
      <p:sp>
        <p:nvSpPr>
          <p:cNvPr id="4"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a:solidFill>
                  <a:schemeClr val="bg1"/>
                </a:solidFill>
                <a:latin typeface="微软雅黑" panose="020B0503020204020204" charset="-122"/>
                <a:ea typeface="微软雅黑" panose="020B0503020204020204" charset="-122"/>
                <a:cs typeface="+mn-cs"/>
              </a:rPr>
              <a:t>  分布估计算法原理</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graphicFrame>
        <p:nvGraphicFramePr>
          <p:cNvPr id="6" name="对象 5"/>
          <p:cNvGraphicFramePr>
            <a:graphicFrameLocks noChangeAspect="1"/>
          </p:cNvGraphicFramePr>
          <p:nvPr/>
        </p:nvGraphicFramePr>
        <p:xfrm>
          <a:off x="1907902" y="1623786"/>
          <a:ext cx="5560061" cy="505460"/>
        </p:xfrm>
        <a:graphic>
          <a:graphicData uri="http://schemas.openxmlformats.org/presentationml/2006/ole">
            <mc:AlternateContent xmlns:mc="http://schemas.openxmlformats.org/markup-compatibility/2006">
              <mc:Choice xmlns:v="urn:schemas-microsoft-com:vml" Requires="v">
                <p:oleObj name="Equation" r:id="rId4" imgW="73761600" imgH="6705600" progId="Equation.DSMT4">
                  <p:embed/>
                </p:oleObj>
              </mc:Choice>
              <mc:Fallback>
                <p:oleObj name="Equation" r:id="rId4" imgW="73761600" imgH="6705600" progId="Equation.DSMT4">
                  <p:embed/>
                  <p:pic>
                    <p:nvPicPr>
                      <p:cNvPr id="0" name="对象 5"/>
                      <p:cNvPicPr/>
                      <p:nvPr/>
                    </p:nvPicPr>
                    <p:blipFill>
                      <a:blip r:embed="rId5"/>
                      <a:stretch>
                        <a:fillRect/>
                      </a:stretch>
                    </p:blipFill>
                    <p:spPr>
                      <a:xfrm>
                        <a:off x="1907902" y="1623786"/>
                        <a:ext cx="5560061" cy="505460"/>
                      </a:xfrm>
                      <a:prstGeom prst="rect">
                        <a:avLst/>
                      </a:prstGeom>
                    </p:spPr>
                  </p:pic>
                </p:oleObj>
              </mc:Fallback>
            </mc:AlternateContent>
          </a:graphicData>
        </a:graphic>
      </p:graphicFrame>
      <p:sp>
        <p:nvSpPr>
          <p:cNvPr id="7" name="文本框 6"/>
          <p:cNvSpPr txBox="1"/>
          <p:nvPr/>
        </p:nvSpPr>
        <p:spPr>
          <a:xfrm>
            <a:off x="1598732" y="1046117"/>
            <a:ext cx="7637710" cy="499110"/>
          </a:xfrm>
          <a:prstGeom prst="rect">
            <a:avLst/>
          </a:prstGeom>
          <a:noFill/>
        </p:spPr>
        <p:txBody>
          <a:bodyPr wrap="square">
            <a:spAutoFit/>
          </a:bodyPr>
          <a:lstStyle/>
          <a:p>
            <a:pPr marL="342900" indent="-342900" algn="just">
              <a:lnSpc>
                <a:spcPct val="110000"/>
              </a:lnSpc>
              <a:buFont typeface="Wingdings" panose="05000000000000000000" pitchFamily="2" charset="2"/>
              <a:buChar char="u"/>
            </a:pPr>
            <a:r>
              <a:rPr lang="zh-CN" altLang="en-US" sz="2405" b="1" dirty="0">
                <a:latin typeface="微软雅黑" panose="020B0503020204020204" charset="-122"/>
                <a:ea typeface="微软雅黑" panose="020B0503020204020204" charset="-122"/>
              </a:rPr>
              <a:t>采用均匀分布在解空间随机生成种群，规模为</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N</a:t>
            </a:r>
            <a:endParaRPr lang="zh-CN" altLang="en-US" sz="2405" b="1" i="1" dirty="0">
              <a:latin typeface="Times New Roman" panose="02020603050405020304" pitchFamily="18" charset="0"/>
              <a:ea typeface="微软雅黑" panose="020B0503020204020204" charset="-122"/>
              <a:cs typeface="Times New Roman" panose="02020603050405020304" pitchFamily="18" charset="0"/>
            </a:endParaRPr>
          </a:p>
        </p:txBody>
      </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7895" y="2129245"/>
            <a:ext cx="2771984" cy="2122340"/>
          </a:xfrm>
          <a:prstGeom prst="rect">
            <a:avLst/>
          </a:prstGeom>
        </p:spPr>
      </p:pic>
      <p:sp>
        <p:nvSpPr>
          <p:cNvPr id="8" name="文本框 7"/>
          <p:cNvSpPr txBox="1"/>
          <p:nvPr/>
        </p:nvSpPr>
        <p:spPr>
          <a:xfrm>
            <a:off x="1524000" y="2201454"/>
            <a:ext cx="3849914" cy="2538095"/>
          </a:xfrm>
          <a:prstGeom prst="rect">
            <a:avLst/>
          </a:prstGeom>
          <a:noFill/>
        </p:spPr>
        <p:txBody>
          <a:bodyPr wrap="square">
            <a:spAutoFit/>
          </a:bodyPr>
          <a:lstStyle/>
          <a:p>
            <a:pPr marL="342900" indent="-342900" algn="just">
              <a:lnSpc>
                <a:spcPct val="110000"/>
              </a:lnSpc>
              <a:buFont typeface="Wingdings" panose="05000000000000000000" pitchFamily="2" charset="2"/>
              <a:buChar char="u"/>
            </a:pPr>
            <a:r>
              <a:rPr lang="zh-CN" altLang="en-US" sz="2405" b="1" dirty="0">
                <a:latin typeface="微软雅黑" panose="020B0503020204020204" charset="-122"/>
                <a:ea typeface="微软雅黑" panose="020B0503020204020204" charset="-122"/>
              </a:rPr>
              <a:t>选择优质群体：按照适应度</a:t>
            </a:r>
            <a:r>
              <a:rPr lang="zh-CN" altLang="en-US" sz="2405" b="1" dirty="0">
                <a:solidFill>
                  <a:srgbClr val="FF0000"/>
                </a:solidFill>
                <a:latin typeface="微软雅黑" panose="020B0503020204020204" charset="-122"/>
                <a:ea typeface="微软雅黑" panose="020B0503020204020204" charset="-122"/>
              </a:rPr>
              <a:t>从好到坏</a:t>
            </a:r>
            <a:r>
              <a:rPr lang="zh-CN" altLang="en-US" sz="2405" b="1" dirty="0">
                <a:latin typeface="微软雅黑" panose="020B0503020204020204" charset="-122"/>
                <a:ea typeface="微软雅黑" panose="020B0503020204020204" charset="-122"/>
              </a:rPr>
              <a:t>的顺序对种群进行排序，并从中选出最优的</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S</a:t>
            </a:r>
            <a:r>
              <a:rPr lang="zh-CN" altLang="en-US" sz="2405" b="1" dirty="0">
                <a:latin typeface="微软雅黑" panose="020B0503020204020204" charset="-122"/>
                <a:ea typeface="微软雅黑" panose="020B0503020204020204" charset="-122"/>
              </a:rPr>
              <a:t>个个体（</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S</a:t>
            </a:r>
            <a:r>
              <a:rPr lang="en-US" altLang="zh-CN" sz="2405" b="1" dirty="0">
                <a:latin typeface="微软雅黑" panose="020B0503020204020204" charset="-122"/>
                <a:ea typeface="微软雅黑" panose="020B0503020204020204" charset="-122"/>
              </a:rPr>
              <a:t>&lt;=</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N</a:t>
            </a:r>
            <a:r>
              <a:rPr lang="zh-CN" altLang="en-US" sz="2405" b="1" dirty="0">
                <a:latin typeface="微软雅黑" panose="020B0503020204020204" charset="-122"/>
                <a:ea typeface="微软雅黑" panose="020B0503020204020204" charset="-122"/>
              </a:rPr>
              <a:t>）</a:t>
            </a:r>
            <a:r>
              <a:rPr lang="zh-CN" altLang="en-US" sz="2405" b="1"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5" b="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10000"/>
              </a:lnSpc>
              <a:buFont typeface="Wingdings" panose="05000000000000000000" pitchFamily="2" charset="2"/>
              <a:buChar char="u"/>
            </a:pPr>
            <a:endParaRPr lang="zh-CN" altLang="en-US" sz="2405" b="1" dirty="0">
              <a:latin typeface="微软雅黑" panose="020B0503020204020204" charset="-122"/>
              <a:ea typeface="微软雅黑" panose="020B0503020204020204" charset="-122"/>
            </a:endParaRPr>
          </a:p>
        </p:txBody>
      </p:sp>
      <p:graphicFrame>
        <p:nvGraphicFramePr>
          <p:cNvPr id="2" name="对象 1"/>
          <p:cNvGraphicFramePr>
            <a:graphicFrameLocks noChangeAspect="1"/>
          </p:cNvGraphicFramePr>
          <p:nvPr/>
        </p:nvGraphicFramePr>
        <p:xfrm>
          <a:off x="8316723" y="1240306"/>
          <a:ext cx="2338421" cy="5388308"/>
        </p:xfrm>
        <a:graphic>
          <a:graphicData uri="http://schemas.openxmlformats.org/presentationml/2006/ole">
            <mc:AlternateContent xmlns:mc="http://schemas.openxmlformats.org/markup-compatibility/2006">
              <mc:Choice xmlns:v="urn:schemas-microsoft-com:vml" Requires="v">
                <p:oleObj name="Visio" r:id="rId7" imgW="3058160" imgH="7054850" progId="Visio.Drawing.15">
                  <p:embed/>
                </p:oleObj>
              </mc:Choice>
              <mc:Fallback>
                <p:oleObj name="Visio" r:id="rId7" imgW="3058160" imgH="7054850" progId="Visio.Drawing.15">
                  <p:embed/>
                  <p:pic>
                    <p:nvPicPr>
                      <p:cNvPr id="0" name="对象 9"/>
                      <p:cNvPicPr/>
                      <p:nvPr/>
                    </p:nvPicPr>
                    <p:blipFill>
                      <a:blip r:embed="rId8"/>
                      <a:stretch>
                        <a:fillRect/>
                      </a:stretch>
                    </p:blipFill>
                    <p:spPr>
                      <a:xfrm>
                        <a:off x="8316723" y="1240306"/>
                        <a:ext cx="2338421" cy="5388308"/>
                      </a:xfrm>
                      <a:prstGeom prst="rect">
                        <a:avLst/>
                      </a:prstGeom>
                    </p:spPr>
                  </p:pic>
                </p:oleObj>
              </mc:Fallback>
            </mc:AlternateContent>
          </a:graphicData>
        </a:graphic>
      </p:graphicFrame>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barn(inVertical)">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产生式系统</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3" name="Rectangle 652"/>
          <p:cNvSpPr txBox="1">
            <a:spLocks noChangeArrowheads="1"/>
          </p:cNvSpPr>
          <p:nvPr/>
        </p:nvSpPr>
        <p:spPr>
          <a:xfrm>
            <a:off x="1775524" y="2239983"/>
            <a:ext cx="8666423" cy="4221777"/>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190500" indent="-190500">
              <a:buFont typeface="Wingdings" panose="05000000000000000000" pitchFamily="2" charset="2"/>
              <a:buNone/>
            </a:pPr>
            <a:r>
              <a:rPr lang="zh-CN" altLang="ru-RU" sz="2800">
                <a:latin typeface="Times New Roman" panose="02020603050405020304" pitchFamily="18" charset="0"/>
                <a:ea typeface="新宋体" panose="02010609030101010101" pitchFamily="49" charset="-122"/>
              </a:rPr>
              <a:t>（</a:t>
            </a:r>
            <a:r>
              <a:rPr lang="ru-RU" altLang="zh-CN" sz="2800">
                <a:latin typeface="Times New Roman" panose="02020603050405020304" pitchFamily="18" charset="0"/>
                <a:ea typeface="新宋体" panose="02010609030101010101" pitchFamily="49" charset="-122"/>
              </a:rPr>
              <a:t>2</a:t>
            </a:r>
            <a:r>
              <a:rPr lang="zh-CN" altLang="ru-RU" sz="2800">
                <a:latin typeface="Times New Roman" panose="02020603050405020304" pitchFamily="18" charset="0"/>
                <a:ea typeface="新宋体" panose="02010609030101010101" pitchFamily="49" charset="-122"/>
              </a:rPr>
              <a:t>）分别用</a:t>
            </a:r>
            <a:r>
              <a:rPr lang="ru-RU" altLang="zh-CN" sz="2800" i="1">
                <a:latin typeface="Times New Roman" panose="02020603050405020304" pitchFamily="18" charset="0"/>
                <a:ea typeface="新宋体" panose="02010609030101010101" pitchFamily="49" charset="-122"/>
              </a:rPr>
              <a:t>r</a:t>
            </a:r>
            <a:r>
              <a:rPr lang="ru-RU" altLang="zh-CN" sz="2800" baseline="-30000">
                <a:latin typeface="Times New Roman" panose="02020603050405020304" pitchFamily="18" charset="0"/>
                <a:ea typeface="新宋体" panose="02010609030101010101" pitchFamily="49" charset="-122"/>
              </a:rPr>
              <a:t>3</a:t>
            </a:r>
            <a:r>
              <a:rPr lang="zh-CN" altLang="ru-RU" sz="2800">
                <a:latin typeface="Times New Roman" panose="02020603050405020304" pitchFamily="18" charset="0"/>
                <a:ea typeface="新宋体" panose="02010609030101010101" pitchFamily="49" charset="-122"/>
              </a:rPr>
              <a:t>，</a:t>
            </a:r>
            <a:r>
              <a:rPr lang="ru-RU" altLang="zh-CN" sz="2800" i="1">
                <a:latin typeface="Times New Roman" panose="02020603050405020304" pitchFamily="18" charset="0"/>
                <a:ea typeface="新宋体" panose="02010609030101010101" pitchFamily="49" charset="-122"/>
              </a:rPr>
              <a:t>r</a:t>
            </a:r>
            <a:r>
              <a:rPr lang="ru-RU" altLang="zh-CN" sz="2800" baseline="-30000">
                <a:latin typeface="Times New Roman" panose="02020603050405020304" pitchFamily="18" charset="0"/>
                <a:ea typeface="新宋体" panose="02010609030101010101" pitchFamily="49" charset="-122"/>
              </a:rPr>
              <a:t>4</a:t>
            </a:r>
            <a:r>
              <a:rPr lang="zh-CN" altLang="ru-RU" sz="2800">
                <a:latin typeface="Times New Roman" panose="02020603050405020304" pitchFamily="18" charset="0"/>
                <a:ea typeface="新宋体" panose="02010609030101010101" pitchFamily="49" charset="-122"/>
              </a:rPr>
              <a:t>，</a:t>
            </a:r>
            <a:r>
              <a:rPr lang="ru-RU" altLang="zh-CN" sz="2800" i="1">
                <a:latin typeface="Times New Roman" panose="02020603050405020304" pitchFamily="18" charset="0"/>
                <a:ea typeface="新宋体" panose="02010609030101010101" pitchFamily="49" charset="-122"/>
              </a:rPr>
              <a:t>r</a:t>
            </a:r>
            <a:r>
              <a:rPr lang="ru-RU" altLang="zh-CN" sz="2800" baseline="-30000">
                <a:latin typeface="Times New Roman" panose="02020603050405020304" pitchFamily="18" charset="0"/>
                <a:ea typeface="新宋体" panose="02010609030101010101" pitchFamily="49" charset="-122"/>
              </a:rPr>
              <a:t>5</a:t>
            </a:r>
            <a:r>
              <a:rPr lang="zh-CN" altLang="ru-RU" sz="2800">
                <a:latin typeface="Times New Roman" panose="02020603050405020304" pitchFamily="18" charset="0"/>
                <a:ea typeface="新宋体" panose="02010609030101010101" pitchFamily="49" charset="-122"/>
              </a:rPr>
              <a:t>，</a:t>
            </a:r>
            <a:r>
              <a:rPr lang="ru-RU" altLang="zh-CN" sz="2800" i="1">
                <a:latin typeface="Times New Roman" panose="02020603050405020304" pitchFamily="18" charset="0"/>
                <a:ea typeface="新宋体" panose="02010609030101010101" pitchFamily="49" charset="-122"/>
              </a:rPr>
              <a:t>r</a:t>
            </a:r>
            <a:r>
              <a:rPr lang="ru-RU" altLang="zh-CN" sz="2800" baseline="-30000">
                <a:latin typeface="Times New Roman" panose="02020603050405020304" pitchFamily="18" charset="0"/>
                <a:ea typeface="新宋体" panose="02010609030101010101" pitchFamily="49" charset="-122"/>
              </a:rPr>
              <a:t>6</a:t>
            </a:r>
            <a:r>
              <a:rPr lang="zh-CN" altLang="ru-RU" sz="2800">
                <a:latin typeface="Times New Roman" panose="02020603050405020304" pitchFamily="18" charset="0"/>
                <a:ea typeface="新宋体" panose="02010609030101010101" pitchFamily="49" charset="-122"/>
              </a:rPr>
              <a:t>综合数据库中的已知事实进行匹配，均不成功。 </a:t>
            </a:r>
            <a:r>
              <a:rPr lang="ru-RU" altLang="zh-CN" sz="2800" i="1">
                <a:latin typeface="Times New Roman" panose="02020603050405020304" pitchFamily="18" charset="0"/>
                <a:ea typeface="新宋体" panose="02010609030101010101" pitchFamily="49" charset="-122"/>
              </a:rPr>
              <a:t>r</a:t>
            </a:r>
            <a:r>
              <a:rPr lang="ru-RU" altLang="zh-CN" sz="2800" baseline="-30000">
                <a:latin typeface="Times New Roman" panose="02020603050405020304" pitchFamily="18" charset="0"/>
                <a:ea typeface="新宋体" panose="02010609030101010101" pitchFamily="49" charset="-122"/>
              </a:rPr>
              <a:t>7</a:t>
            </a:r>
            <a:r>
              <a:rPr lang="zh-CN" altLang="ru-RU" sz="2800">
                <a:latin typeface="Times New Roman" panose="02020603050405020304" pitchFamily="18" charset="0"/>
                <a:ea typeface="新宋体" panose="02010609030101010101" pitchFamily="49" charset="-122"/>
              </a:rPr>
              <a:t>匹配成功，执行</a:t>
            </a:r>
            <a:r>
              <a:rPr lang="ru-RU" altLang="zh-CN" sz="2800" i="1">
                <a:latin typeface="Times New Roman" panose="02020603050405020304" pitchFamily="18" charset="0"/>
                <a:ea typeface="新宋体" panose="02010609030101010101" pitchFamily="49" charset="-122"/>
              </a:rPr>
              <a:t>r</a:t>
            </a:r>
            <a:r>
              <a:rPr lang="ru-RU" altLang="zh-CN" sz="2800" baseline="-30000">
                <a:latin typeface="Times New Roman" panose="02020603050405020304" pitchFamily="18" charset="0"/>
                <a:ea typeface="新宋体" panose="02010609030101010101" pitchFamily="49" charset="-122"/>
              </a:rPr>
              <a:t>7</a:t>
            </a:r>
            <a:r>
              <a:rPr lang="ru-RU" altLang="zh-CN" sz="2800">
                <a:latin typeface="Times New Roman" panose="02020603050405020304" pitchFamily="18" charset="0"/>
                <a:ea typeface="新宋体" panose="02010609030101010101" pitchFamily="49" charset="-122"/>
              </a:rPr>
              <a:t> </a:t>
            </a:r>
            <a:r>
              <a:rPr lang="zh-CN" altLang="ru-RU" sz="2800">
                <a:latin typeface="Times New Roman" panose="02020603050405020304" pitchFamily="18" charset="0"/>
                <a:ea typeface="新宋体" panose="02010609030101010101" pitchFamily="49" charset="-122"/>
              </a:rPr>
              <a:t>。</a:t>
            </a:r>
          </a:p>
          <a:p>
            <a:pPr marL="190500" indent="-190500">
              <a:buClr>
                <a:srgbClr val="0000FF"/>
              </a:buClr>
              <a:buFont typeface="Wingdings" panose="05000000000000000000" pitchFamily="2" charset="2"/>
              <a:buChar char="§"/>
            </a:pPr>
            <a:r>
              <a:rPr lang="zh-CN" altLang="ru-RU" sz="2800" b="1">
                <a:latin typeface="Times New Roman" panose="02020603050405020304" pitchFamily="18" charset="0"/>
                <a:ea typeface="新宋体" panose="02010609030101010101" pitchFamily="49" charset="-122"/>
              </a:rPr>
              <a:t> </a:t>
            </a:r>
            <a:r>
              <a:rPr lang="zh-CN" altLang="ru-RU" sz="2800" b="1">
                <a:solidFill>
                  <a:schemeClr val="folHlink"/>
                </a:solidFill>
                <a:latin typeface="Times New Roman" panose="02020603050405020304" pitchFamily="18" charset="0"/>
                <a:ea typeface="新宋体" panose="02010609030101010101" pitchFamily="49" charset="-122"/>
              </a:rPr>
              <a:t>综合数据库：</a:t>
            </a:r>
          </a:p>
          <a:p>
            <a:pPr marL="190500" indent="-190500">
              <a:buFont typeface="Wingdings" panose="05000000000000000000" pitchFamily="2" charset="2"/>
              <a:buNone/>
            </a:pPr>
            <a:r>
              <a:rPr lang="zh-CN" altLang="ru-RU" sz="2800" b="1">
                <a:solidFill>
                  <a:schemeClr val="folHlink"/>
                </a:solidFill>
                <a:latin typeface="Times New Roman" panose="02020603050405020304" pitchFamily="18" charset="0"/>
                <a:ea typeface="新宋体" panose="02010609030101010101" pitchFamily="49" charset="-122"/>
              </a:rPr>
              <a:t> </a:t>
            </a:r>
            <a:r>
              <a:rPr lang="zh-CN" altLang="ru-RU" sz="2800" b="1">
                <a:solidFill>
                  <a:schemeClr val="accent2"/>
                </a:solidFill>
                <a:latin typeface="Times New Roman" panose="02020603050405020304" pitchFamily="18" charset="0"/>
                <a:ea typeface="新宋体" panose="02010609030101010101" pitchFamily="49" charset="-122"/>
              </a:rPr>
              <a:t>该动物身上有：暗斑点，长脖子，长腿，奶，蹄，哺乳动物，有蹄类动物</a:t>
            </a:r>
            <a:endParaRPr lang="zh-CN" altLang="ru-RU" sz="2800" b="1">
              <a:solidFill>
                <a:schemeClr val="folHlink"/>
              </a:solidFill>
              <a:latin typeface="Times New Roman" panose="02020603050405020304" pitchFamily="18" charset="0"/>
              <a:ea typeface="新宋体" panose="02010609030101010101" pitchFamily="49" charset="-122"/>
            </a:endParaRPr>
          </a:p>
          <a:p>
            <a:pPr marL="190500" indent="-190500">
              <a:buFont typeface="Wingdings" panose="05000000000000000000" pitchFamily="2" charset="2"/>
              <a:buNone/>
            </a:pPr>
            <a:r>
              <a:rPr lang="zh-CN" altLang="ru-RU" sz="2800">
                <a:latin typeface="Times New Roman" panose="02020603050405020304" pitchFamily="18" charset="0"/>
                <a:ea typeface="新宋体" panose="02010609030101010101" pitchFamily="49" charset="-122"/>
              </a:rPr>
              <a:t>（</a:t>
            </a:r>
            <a:r>
              <a:rPr lang="ru-RU" altLang="zh-CN" sz="2800">
                <a:latin typeface="Times New Roman" panose="02020603050405020304" pitchFamily="18" charset="0"/>
                <a:ea typeface="新宋体" panose="02010609030101010101" pitchFamily="49" charset="-122"/>
              </a:rPr>
              <a:t>3</a:t>
            </a:r>
            <a:r>
              <a:rPr lang="zh-CN" altLang="ru-RU" sz="2800">
                <a:latin typeface="Times New Roman" panose="02020603050405020304" pitchFamily="18" charset="0"/>
                <a:ea typeface="新宋体" panose="02010609030101010101" pitchFamily="49" charset="-122"/>
              </a:rPr>
              <a:t>）</a:t>
            </a:r>
            <a:r>
              <a:rPr lang="ru-RU" altLang="zh-CN" sz="2800" i="1">
                <a:latin typeface="Times New Roman" panose="02020603050405020304" pitchFamily="18" charset="0"/>
                <a:ea typeface="新宋体" panose="02010609030101010101" pitchFamily="49" charset="-122"/>
              </a:rPr>
              <a:t>r</a:t>
            </a:r>
            <a:r>
              <a:rPr lang="ru-RU" altLang="zh-CN" sz="2800" baseline="-30000">
                <a:latin typeface="Times New Roman" panose="02020603050405020304" pitchFamily="18" charset="0"/>
                <a:ea typeface="新宋体" panose="02010609030101010101" pitchFamily="49" charset="-122"/>
              </a:rPr>
              <a:t>11</a:t>
            </a:r>
            <a:r>
              <a:rPr lang="zh-CN" altLang="ru-RU" sz="2800">
                <a:latin typeface="Times New Roman" panose="02020603050405020304" pitchFamily="18" charset="0"/>
                <a:ea typeface="新宋体" panose="02010609030101010101" pitchFamily="49" charset="-122"/>
              </a:rPr>
              <a:t>匹配成功，并推出 “该动物是长颈鹿” 。</a:t>
            </a:r>
            <a:r>
              <a:rPr lang="zh-CN" altLang="ru-RU" sz="2800" b="1">
                <a:solidFill>
                  <a:schemeClr val="folHlink"/>
                </a:solidFill>
                <a:latin typeface="Times New Roman" panose="02020603050405020304" pitchFamily="18" charset="0"/>
                <a:ea typeface="新宋体" panose="02010609030101010101" pitchFamily="49" charset="-122"/>
              </a:rPr>
              <a:t> </a:t>
            </a:r>
            <a:r>
              <a:rPr lang="zh-CN" altLang="ru-RU" sz="2800" b="1">
                <a:latin typeface="Times New Roman" panose="02020603050405020304" pitchFamily="18" charset="0"/>
                <a:ea typeface="新宋体" panose="02010609030101010101" pitchFamily="49" charset="-122"/>
              </a:rPr>
              <a:t>  </a:t>
            </a:r>
          </a:p>
        </p:txBody>
      </p:sp>
      <p:sp>
        <p:nvSpPr>
          <p:cNvPr id="4" name="Rectangle 653"/>
          <p:cNvSpPr>
            <a:spLocks noChangeArrowheads="1"/>
          </p:cNvSpPr>
          <p:nvPr/>
        </p:nvSpPr>
        <p:spPr bwMode="auto">
          <a:xfrm>
            <a:off x="1923573" y="1592071"/>
            <a:ext cx="429514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Blip>
                <a:blip r:embed="rId3"/>
              </a:buBlip>
            </a:pPr>
            <a:r>
              <a:rPr lang="ru-RU" altLang="zh-CN" sz="2810" b="1" dirty="0">
                <a:latin typeface="宋体" panose="02010600030101010101" pitchFamily="2" charset="-122"/>
                <a:ea typeface="新宋体" panose="02010609030101010101" pitchFamily="49" charset="-122"/>
              </a:rPr>
              <a:t> </a:t>
            </a:r>
            <a:r>
              <a:rPr lang="zh-CN" altLang="ru-RU" sz="2810" b="1" dirty="0">
                <a:latin typeface="宋体" panose="02010600030101010101" pitchFamily="2" charset="-122"/>
                <a:ea typeface="新宋体" panose="02010609030101010101" pitchFamily="49" charset="-122"/>
              </a:rPr>
              <a:t>推理机构的工作过程</a:t>
            </a:r>
            <a:r>
              <a:rPr lang="zh-CN" altLang="ru-RU" sz="2810" b="1" dirty="0">
                <a:latin typeface="Arial" panose="020B0604020202020204" pitchFamily="34" charset="0"/>
                <a:ea typeface="新宋体" panose="02010609030101010101" pitchFamily="49" charset="-122"/>
              </a:rPr>
              <a:t> ：</a:t>
            </a:r>
          </a:p>
        </p:txBody>
      </p:sp>
    </p:spTree>
  </p:cSld>
  <p:clrMapOvr>
    <a:masterClrMapping/>
  </p:clrMapOvr>
  <p:transition spd="slow" advTm="18981">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1744268" y="4731131"/>
            <a:ext cx="6590198" cy="2019464"/>
          </a:xfrm>
          <a:prstGeom prst="rect">
            <a:avLst/>
          </a:prstGeom>
        </p:spPr>
      </p:pic>
      <p:sp>
        <p:nvSpPr>
          <p:cNvPr id="4"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a:solidFill>
                  <a:schemeClr val="bg1"/>
                </a:solidFill>
                <a:latin typeface="微软雅黑" panose="020B0503020204020204" charset="-122"/>
                <a:ea typeface="微软雅黑" panose="020B0503020204020204" charset="-122"/>
                <a:cs typeface="+mn-cs"/>
              </a:rPr>
              <a:t>  分布估计算法原理</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9" name="文本框 8"/>
          <p:cNvSpPr txBox="1"/>
          <p:nvPr/>
        </p:nvSpPr>
        <p:spPr>
          <a:xfrm>
            <a:off x="1662665" y="973908"/>
            <a:ext cx="6671801" cy="647065"/>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u"/>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依据所选择的个体，评估种群的概率分布</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p</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x</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p>
        </p:txBody>
      </p:sp>
      <p:graphicFrame>
        <p:nvGraphicFramePr>
          <p:cNvPr id="3" name="对象 2"/>
          <p:cNvGraphicFramePr>
            <a:graphicFrameLocks noChangeAspect="1"/>
          </p:cNvGraphicFramePr>
          <p:nvPr/>
        </p:nvGraphicFramePr>
        <p:xfrm>
          <a:off x="2918823" y="1618641"/>
          <a:ext cx="3016654" cy="727229"/>
        </p:xfrm>
        <a:graphic>
          <a:graphicData uri="http://schemas.openxmlformats.org/presentationml/2006/ole">
            <mc:AlternateContent xmlns:mc="http://schemas.openxmlformats.org/markup-compatibility/2006">
              <mc:Choice xmlns:v="urn:schemas-microsoft-com:vml" Requires="v">
                <p:oleObj name="Equation" r:id="rId4" imgW="68275200" imgH="16459200" progId="Equation.DSMT4">
                  <p:embed/>
                </p:oleObj>
              </mc:Choice>
              <mc:Fallback>
                <p:oleObj name="Equation" r:id="rId4" imgW="68275200" imgH="16459200" progId="Equation.DSMT4">
                  <p:embed/>
                  <p:pic>
                    <p:nvPicPr>
                      <p:cNvPr id="0" name="对象 2"/>
                      <p:cNvPicPr/>
                      <p:nvPr/>
                    </p:nvPicPr>
                    <p:blipFill>
                      <a:blip r:embed="rId5"/>
                      <a:stretch>
                        <a:fillRect/>
                      </a:stretch>
                    </p:blipFill>
                    <p:spPr>
                      <a:xfrm>
                        <a:off x="2918823" y="1618641"/>
                        <a:ext cx="3016654" cy="727229"/>
                      </a:xfrm>
                      <a:prstGeom prst="rect">
                        <a:avLst/>
                      </a:prstGeom>
                    </p:spPr>
                  </p:pic>
                </p:oleObj>
              </mc:Fallback>
            </mc:AlternateContent>
          </a:graphicData>
        </a:graphic>
      </p:graphicFrame>
      <p:sp>
        <p:nvSpPr>
          <p:cNvPr id="8" name="文本框 7"/>
          <p:cNvSpPr txBox="1"/>
          <p:nvPr/>
        </p:nvSpPr>
        <p:spPr>
          <a:xfrm>
            <a:off x="1763485" y="2372230"/>
            <a:ext cx="6241708" cy="647065"/>
          </a:xfrm>
          <a:prstGeom prst="rect">
            <a:avLst/>
          </a:prstGeom>
          <a:noFill/>
        </p:spPr>
        <p:txBody>
          <a:bodyPr wrap="square" rtlCol="0">
            <a:spAutoFit/>
          </a:bodyPr>
          <a:lstStyle/>
          <a:p>
            <a:pPr algn="just">
              <a:lnSpc>
                <a:spcPct val="150000"/>
              </a:lnSpc>
            </a:pP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n</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为维度大小，</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p</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x</a:t>
            </a:r>
            <a:r>
              <a:rPr lang="en-US" altLang="zh-CN" sz="2405" b="1" i="1" baseline="-25000" dirty="0">
                <a:latin typeface="Times New Roman" panose="02020603050405020304" pitchFamily="18" charset="0"/>
                <a:ea typeface="微软雅黑" panose="020B0503020204020204" charset="-122"/>
                <a:cs typeface="Times New Roman" panose="02020603050405020304" pitchFamily="18" charset="0"/>
              </a:rPr>
              <a:t>i</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为每维变量的概率分布。</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nvSpPr>
        <p:spPr>
          <a:xfrm>
            <a:off x="1673791" y="3014222"/>
            <a:ext cx="5560061" cy="647065"/>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u"/>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利用高斯分布模型采样生成新群体</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p:txBody>
      </p:sp>
      <p:sp>
        <p:nvSpPr>
          <p:cNvPr id="11" name="文本框 10"/>
          <p:cNvSpPr txBox="1"/>
          <p:nvPr/>
        </p:nvSpPr>
        <p:spPr>
          <a:xfrm>
            <a:off x="1835694" y="3668492"/>
            <a:ext cx="6354355" cy="1202690"/>
          </a:xfrm>
          <a:prstGeom prst="rect">
            <a:avLst/>
          </a:prstGeom>
          <a:noFill/>
        </p:spPr>
        <p:txBody>
          <a:bodyPr wrap="square" rtlCol="0">
            <a:spAutoFit/>
          </a:bodyPr>
          <a:lstStyle/>
          <a:p>
            <a:pPr algn="just">
              <a:lnSpc>
                <a:spcPct val="150000"/>
              </a:lnSpc>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从新建的概率模型 </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p</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x</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中采样，得到</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N</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个新样本，</a:t>
            </a:r>
            <a:r>
              <a:rPr lang="zh-CN" altLang="en-US" sz="2405"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构成新种群</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2" name="对象 11"/>
          <p:cNvGraphicFramePr>
            <a:graphicFrameLocks noChangeAspect="1"/>
          </p:cNvGraphicFramePr>
          <p:nvPr/>
        </p:nvGraphicFramePr>
        <p:xfrm>
          <a:off x="8316723" y="1240306"/>
          <a:ext cx="2338421" cy="5388308"/>
        </p:xfrm>
        <a:graphic>
          <a:graphicData uri="http://schemas.openxmlformats.org/presentationml/2006/ole">
            <mc:AlternateContent xmlns:mc="http://schemas.openxmlformats.org/markup-compatibility/2006">
              <mc:Choice xmlns:v="urn:schemas-microsoft-com:vml" Requires="v">
                <p:oleObj name="Visio" r:id="rId6" imgW="3058160" imgH="7054850" progId="Visio.Drawing.15">
                  <p:embed/>
                </p:oleObj>
              </mc:Choice>
              <mc:Fallback>
                <p:oleObj name="Visio" r:id="rId6" imgW="3058160" imgH="7054850" progId="Visio.Drawing.15">
                  <p:embed/>
                  <p:pic>
                    <p:nvPicPr>
                      <p:cNvPr id="0" name="对象 11"/>
                      <p:cNvPicPr/>
                      <p:nvPr/>
                    </p:nvPicPr>
                    <p:blipFill>
                      <a:blip r:embed="rId7"/>
                      <a:stretch>
                        <a:fillRect/>
                      </a:stretch>
                    </p:blipFill>
                    <p:spPr>
                      <a:xfrm>
                        <a:off x="8316723" y="1240306"/>
                        <a:ext cx="2338421" cy="5388308"/>
                      </a:xfrm>
                      <a:prstGeom prst="rect">
                        <a:avLst/>
                      </a:prstGeom>
                    </p:spPr>
                  </p:pic>
                </p:oleObj>
              </mc:Fallback>
            </mc:AlternateContent>
          </a:graphicData>
        </a:graphic>
      </p:graphicFrame>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a:solidFill>
                  <a:schemeClr val="bg1"/>
                </a:solidFill>
                <a:latin typeface="微软雅黑" panose="020B0503020204020204" charset="-122"/>
                <a:ea typeface="微软雅黑" panose="020B0503020204020204" charset="-122"/>
                <a:cs typeface="+mn-cs"/>
              </a:rPr>
              <a:t>  分布估计算法原理</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graphicFrame>
        <p:nvGraphicFramePr>
          <p:cNvPr id="5" name="对象 4"/>
          <p:cNvGraphicFramePr>
            <a:graphicFrameLocks noChangeAspect="1"/>
          </p:cNvGraphicFramePr>
          <p:nvPr/>
        </p:nvGraphicFramePr>
        <p:xfrm>
          <a:off x="8478883" y="1240306"/>
          <a:ext cx="2201308" cy="5388308"/>
        </p:xfrm>
        <a:graphic>
          <a:graphicData uri="http://schemas.openxmlformats.org/presentationml/2006/ole">
            <mc:AlternateContent xmlns:mc="http://schemas.openxmlformats.org/markup-compatibility/2006">
              <mc:Choice xmlns:v="urn:schemas-microsoft-com:vml" Requires="v">
                <p:oleObj name="Visio" r:id="rId3" imgW="3058160" imgH="7054850" progId="Visio.Drawing.15">
                  <p:embed/>
                </p:oleObj>
              </mc:Choice>
              <mc:Fallback>
                <p:oleObj name="Visio" r:id="rId3" imgW="3058160" imgH="7054850" progId="Visio.Drawing.15">
                  <p:embed/>
                  <p:pic>
                    <p:nvPicPr>
                      <p:cNvPr id="0" name="对象 4"/>
                      <p:cNvPicPr/>
                      <p:nvPr/>
                    </p:nvPicPr>
                    <p:blipFill>
                      <a:blip r:embed="rId4"/>
                      <a:stretch>
                        <a:fillRect/>
                      </a:stretch>
                    </p:blipFill>
                    <p:spPr>
                      <a:xfrm>
                        <a:off x="8478883" y="1240306"/>
                        <a:ext cx="2201308" cy="5388308"/>
                      </a:xfrm>
                      <a:prstGeom prst="rect">
                        <a:avLst/>
                      </a:prstGeom>
                    </p:spPr>
                  </p:pic>
                </p:oleObj>
              </mc:Fallback>
            </mc:AlternateContent>
          </a:graphicData>
        </a:graphic>
      </p:graphicFrame>
      <p:sp>
        <p:nvSpPr>
          <p:cNvPr id="6" name="Text Box 4"/>
          <p:cNvSpPr txBox="1">
            <a:spLocks noChangeArrowheads="1"/>
          </p:cNvSpPr>
          <p:nvPr/>
        </p:nvSpPr>
        <p:spPr bwMode="auto">
          <a:xfrm>
            <a:off x="1525757" y="990102"/>
            <a:ext cx="4549141" cy="586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just">
              <a:lnSpc>
                <a:spcPct val="130000"/>
              </a:lnSpc>
              <a:buFont typeface="Wingdings" panose="05000000000000000000" pitchFamily="2" charset="2"/>
              <a:buChar char="p"/>
            </a:pPr>
            <a:r>
              <a:rPr lang="zh-CN" altLang="en-US" sz="2405" b="1" dirty="0">
                <a:latin typeface="微软雅黑" panose="020B0503020204020204" charset="-122"/>
                <a:ea typeface="微软雅黑" panose="020B0503020204020204" charset="-122"/>
                <a:cs typeface="Times New Roman" panose="02020603050405020304" pitchFamily="18" charset="0"/>
              </a:rPr>
              <a:t>分布估计算法通过分析</a:t>
            </a:r>
            <a:r>
              <a:rPr lang="zh-CN" altLang="en-US" sz="2405" b="1" dirty="0">
                <a:solidFill>
                  <a:srgbClr val="C00000"/>
                </a:solidFill>
                <a:latin typeface="微软雅黑" panose="020B0503020204020204" charset="-122"/>
                <a:ea typeface="微软雅黑" panose="020B0503020204020204" charset="-122"/>
                <a:cs typeface="Times New Roman" panose="02020603050405020304" pitchFamily="18" charset="0"/>
              </a:rPr>
              <a:t>较优群体所包含的变量</a:t>
            </a:r>
            <a:r>
              <a:rPr lang="zh-CN" altLang="en-US" sz="2405" b="1" dirty="0">
                <a:latin typeface="微软雅黑" panose="020B0503020204020204" charset="-122"/>
                <a:ea typeface="微软雅黑" panose="020B0503020204020204" charset="-122"/>
                <a:cs typeface="Times New Roman" panose="02020603050405020304" pitchFamily="18" charset="0"/>
              </a:rPr>
              <a:t>，构建符合这些</a:t>
            </a:r>
            <a:r>
              <a:rPr lang="zh-CN" altLang="en-US" sz="2405" b="1" dirty="0">
                <a:solidFill>
                  <a:srgbClr val="C00000"/>
                </a:solidFill>
                <a:latin typeface="微软雅黑" panose="020B0503020204020204" charset="-122"/>
                <a:ea typeface="微软雅黑" panose="020B0503020204020204" charset="-122"/>
                <a:cs typeface="Times New Roman" panose="02020603050405020304" pitchFamily="18" charset="0"/>
              </a:rPr>
              <a:t>变量分布的概率模型</a:t>
            </a:r>
            <a:r>
              <a:rPr lang="zh-CN" altLang="en-US" sz="2405" b="1" dirty="0">
                <a:latin typeface="微软雅黑" panose="020B0503020204020204" charset="-122"/>
                <a:ea typeface="微软雅黑" panose="020B0503020204020204" charset="-122"/>
                <a:cs typeface="Times New Roman" panose="02020603050405020304" pitchFamily="18" charset="0"/>
              </a:rPr>
              <a:t>；</a:t>
            </a:r>
            <a:endParaRPr lang="en-US" altLang="zh-CN" sz="2405" b="1" dirty="0">
              <a:latin typeface="微软雅黑" panose="020B0503020204020204" charset="-122"/>
              <a:ea typeface="微软雅黑" panose="020B0503020204020204" charset="-122"/>
              <a:cs typeface="Times New Roman" panose="02020603050405020304" pitchFamily="18" charset="0"/>
            </a:endParaRPr>
          </a:p>
          <a:p>
            <a:pPr marL="342900" indent="-342900" algn="just">
              <a:lnSpc>
                <a:spcPct val="130000"/>
              </a:lnSpc>
              <a:buFont typeface="Wingdings" panose="05000000000000000000" pitchFamily="2" charset="2"/>
              <a:buChar char="p"/>
            </a:pPr>
            <a:r>
              <a:rPr lang="zh-CN" altLang="en-US" sz="2405" b="1" dirty="0">
                <a:latin typeface="微软雅黑" panose="020B0503020204020204" charset="-122"/>
                <a:ea typeface="微软雅黑" panose="020B0503020204020204" charset="-122"/>
                <a:cs typeface="Times New Roman" panose="02020603050405020304" pitchFamily="18" charset="0"/>
              </a:rPr>
              <a:t>概率模型是基于种群中</a:t>
            </a:r>
            <a:r>
              <a:rPr lang="zh-CN" altLang="en-US" sz="2405" b="1" dirty="0">
                <a:solidFill>
                  <a:srgbClr val="C00000"/>
                </a:solidFill>
                <a:latin typeface="微软雅黑" panose="020B0503020204020204" charset="-122"/>
                <a:ea typeface="微软雅黑" panose="020B0503020204020204" charset="-122"/>
                <a:cs typeface="Times New Roman" panose="02020603050405020304" pitchFamily="18" charset="0"/>
              </a:rPr>
              <a:t>优势群体</a:t>
            </a:r>
            <a:r>
              <a:rPr lang="zh-CN" altLang="en-US" sz="2405" b="1" dirty="0">
                <a:latin typeface="微软雅黑" panose="020B0503020204020204" charset="-122"/>
                <a:ea typeface="微软雅黑" panose="020B0503020204020204" charset="-122"/>
                <a:cs typeface="Times New Roman" panose="02020603050405020304" pitchFamily="18" charset="0"/>
              </a:rPr>
              <a:t>建立起来的，基于该模型产生的新种群在整体质量上将优于原来的种群；</a:t>
            </a:r>
            <a:endParaRPr lang="en-US" altLang="zh-CN" sz="2405" b="1" dirty="0">
              <a:latin typeface="微软雅黑" panose="020B0503020204020204" charset="-122"/>
              <a:ea typeface="微软雅黑" panose="020B0503020204020204" charset="-122"/>
              <a:cs typeface="Times New Roman" panose="02020603050405020304" pitchFamily="18" charset="0"/>
            </a:endParaRPr>
          </a:p>
          <a:p>
            <a:pPr marL="342900" indent="-342900" algn="just">
              <a:lnSpc>
                <a:spcPct val="130000"/>
              </a:lnSpc>
              <a:buFont typeface="Wingdings" panose="05000000000000000000" pitchFamily="2" charset="2"/>
              <a:buChar char="p"/>
            </a:pPr>
            <a:r>
              <a:rPr lang="zh-CN" altLang="en-US" sz="2405" b="1" dirty="0">
                <a:latin typeface="微软雅黑" panose="020B0503020204020204" charset="-122"/>
                <a:ea typeface="微软雅黑" panose="020B0503020204020204" charset="-122"/>
                <a:cs typeface="Times New Roman" panose="02020603050405020304" pitchFamily="18" charset="0"/>
              </a:rPr>
              <a:t>种群的整体质量经过多次迭代后将不断得到提高；</a:t>
            </a:r>
            <a:endParaRPr lang="en-US" altLang="zh-CN" sz="2405" b="1" dirty="0">
              <a:latin typeface="微软雅黑" panose="020B0503020204020204" charset="-122"/>
              <a:ea typeface="微软雅黑" panose="020B0503020204020204" charset="-122"/>
              <a:cs typeface="Times New Roman" panose="02020603050405020304" pitchFamily="18" charset="0"/>
            </a:endParaRPr>
          </a:p>
          <a:p>
            <a:pPr marL="342900" indent="-342900" algn="just">
              <a:lnSpc>
                <a:spcPct val="130000"/>
              </a:lnSpc>
              <a:buFont typeface="Wingdings" panose="05000000000000000000" pitchFamily="2" charset="2"/>
              <a:buChar char="p"/>
            </a:pPr>
            <a:r>
              <a:rPr lang="zh-CN" altLang="en-US" sz="2405" b="1" dirty="0">
                <a:latin typeface="微软雅黑" panose="020B0503020204020204" charset="-122"/>
                <a:ea typeface="微软雅黑" panose="020B0503020204020204" charset="-122"/>
                <a:cs typeface="Times New Roman" panose="02020603050405020304" pitchFamily="18" charset="0"/>
              </a:rPr>
              <a:t>分布估计算法就是按照这种形式将当前最优解一步一步地逼近全局最优解。</a:t>
            </a:r>
          </a:p>
        </p:txBody>
      </p:sp>
      <p:pic>
        <p:nvPicPr>
          <p:cNvPr id="7" name="图片 6"/>
          <p:cNvPicPr>
            <a:picLocks noChangeAspect="1"/>
          </p:cNvPicPr>
          <p:nvPr/>
        </p:nvPicPr>
        <p:blipFill>
          <a:blip r:embed="rId5"/>
          <a:stretch>
            <a:fillRect/>
          </a:stretch>
        </p:blipFill>
        <p:spPr>
          <a:xfrm>
            <a:off x="6096000" y="1144682"/>
            <a:ext cx="2379347" cy="5531814"/>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arn(inVertical)">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arn(inVertical)">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arn(inVertical)">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112</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蚁群优化算法的起源</a:t>
            </a:r>
          </a:p>
        </p:txBody>
      </p:sp>
      <p:grpSp>
        <p:nvGrpSpPr>
          <p:cNvPr id="10" name="Group 4"/>
          <p:cNvGrpSpPr/>
          <p:nvPr/>
        </p:nvGrpSpPr>
        <p:grpSpPr bwMode="auto">
          <a:xfrm>
            <a:off x="8409791" y="1170754"/>
            <a:ext cx="2085418" cy="1394524"/>
            <a:chOff x="1303" y="1686"/>
            <a:chExt cx="2573" cy="1669"/>
          </a:xfrm>
        </p:grpSpPr>
        <p:grpSp>
          <p:nvGrpSpPr>
            <p:cNvPr id="11" name="Group 5"/>
            <p:cNvGrpSpPr/>
            <p:nvPr/>
          </p:nvGrpSpPr>
          <p:grpSpPr bwMode="auto">
            <a:xfrm>
              <a:off x="1303" y="2760"/>
              <a:ext cx="2573" cy="595"/>
              <a:chOff x="1303" y="2760"/>
              <a:chExt cx="2573" cy="595"/>
            </a:xfrm>
          </p:grpSpPr>
          <p:sp>
            <p:nvSpPr>
              <p:cNvPr id="77" name="Freeform 6"/>
              <p:cNvSpPr/>
              <p:nvPr/>
            </p:nvSpPr>
            <p:spPr bwMode="auto">
              <a:xfrm>
                <a:off x="1303" y="2760"/>
                <a:ext cx="2573" cy="481"/>
              </a:xfrm>
              <a:custGeom>
                <a:avLst/>
                <a:gdLst>
                  <a:gd name="T0" fmla="*/ 393 w 5145"/>
                  <a:gd name="T1" fmla="*/ 0 h 963"/>
                  <a:gd name="T2" fmla="*/ 1287 w 5145"/>
                  <a:gd name="T3" fmla="*/ 0 h 963"/>
                  <a:gd name="T4" fmla="*/ 1046 w 5145"/>
                  <a:gd name="T5" fmla="*/ 240 h 963"/>
                  <a:gd name="T6" fmla="*/ 0 w 5145"/>
                  <a:gd name="T7" fmla="*/ 240 h 963"/>
                  <a:gd name="T8" fmla="*/ 393 w 5145"/>
                  <a:gd name="T9" fmla="*/ 0 h 9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5" h="963">
                    <a:moveTo>
                      <a:pt x="1570" y="0"/>
                    </a:moveTo>
                    <a:lnTo>
                      <a:pt x="5145" y="0"/>
                    </a:lnTo>
                    <a:lnTo>
                      <a:pt x="4182" y="963"/>
                    </a:lnTo>
                    <a:lnTo>
                      <a:pt x="0" y="963"/>
                    </a:lnTo>
                    <a:lnTo>
                      <a:pt x="1570" y="0"/>
                    </a:lnTo>
                    <a:close/>
                  </a:path>
                </a:pathLst>
              </a:custGeom>
              <a:solidFill>
                <a:srgbClr val="C06000"/>
              </a:solidFill>
              <a:ln w="7938">
                <a:solidFill>
                  <a:srgbClr val="000000"/>
                </a:solidFill>
                <a:prstDash val="solid"/>
                <a:round/>
              </a:ln>
            </p:spPr>
            <p:txBody>
              <a:bodyPr/>
              <a:lstStyle/>
              <a:p>
                <a:endParaRPr lang="zh-CN" altLang="en-US" sz="1805"/>
              </a:p>
            </p:txBody>
          </p:sp>
          <p:sp>
            <p:nvSpPr>
              <p:cNvPr id="78" name="Rectangle 7"/>
              <p:cNvSpPr>
                <a:spLocks noChangeArrowheads="1"/>
              </p:cNvSpPr>
              <p:nvPr/>
            </p:nvSpPr>
            <p:spPr bwMode="auto">
              <a:xfrm>
                <a:off x="1305" y="3243"/>
                <a:ext cx="2088" cy="110"/>
              </a:xfrm>
              <a:prstGeom prst="rect">
                <a:avLst/>
              </a:prstGeom>
              <a:solidFill>
                <a:srgbClr val="804000"/>
              </a:solidFill>
              <a:ln w="7938">
                <a:solidFill>
                  <a:srgbClr val="000000"/>
                </a:solidFill>
                <a:miter lim="800000"/>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79" name="Freeform 8"/>
              <p:cNvSpPr/>
              <p:nvPr/>
            </p:nvSpPr>
            <p:spPr bwMode="auto">
              <a:xfrm>
                <a:off x="3394" y="2760"/>
                <a:ext cx="482" cy="595"/>
              </a:xfrm>
              <a:custGeom>
                <a:avLst/>
                <a:gdLst>
                  <a:gd name="T0" fmla="*/ 241 w 963"/>
                  <a:gd name="T1" fmla="*/ 0 h 1192"/>
                  <a:gd name="T2" fmla="*/ 0 w 963"/>
                  <a:gd name="T3" fmla="*/ 240 h 1192"/>
                  <a:gd name="T4" fmla="*/ 0 w 963"/>
                  <a:gd name="T5" fmla="*/ 297 h 1192"/>
                  <a:gd name="T6" fmla="*/ 241 w 963"/>
                  <a:gd name="T7" fmla="*/ 55 h 1192"/>
                  <a:gd name="T8" fmla="*/ 241 w 963"/>
                  <a:gd name="T9" fmla="*/ 0 h 1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3" h="1192">
                    <a:moveTo>
                      <a:pt x="963" y="0"/>
                    </a:moveTo>
                    <a:lnTo>
                      <a:pt x="0" y="963"/>
                    </a:lnTo>
                    <a:lnTo>
                      <a:pt x="0" y="1192"/>
                    </a:lnTo>
                    <a:lnTo>
                      <a:pt x="963" y="223"/>
                    </a:lnTo>
                    <a:lnTo>
                      <a:pt x="963" y="0"/>
                    </a:lnTo>
                    <a:close/>
                  </a:path>
                </a:pathLst>
              </a:custGeom>
              <a:solidFill>
                <a:srgbClr val="603000"/>
              </a:solidFill>
              <a:ln w="7938">
                <a:solidFill>
                  <a:srgbClr val="000000"/>
                </a:solidFill>
                <a:prstDash val="solid"/>
                <a:round/>
              </a:ln>
            </p:spPr>
            <p:txBody>
              <a:bodyPr/>
              <a:lstStyle/>
              <a:p>
                <a:endParaRPr lang="zh-CN" altLang="en-US" sz="1805"/>
              </a:p>
            </p:txBody>
          </p:sp>
        </p:grpSp>
        <p:sp>
          <p:nvSpPr>
            <p:cNvPr id="12" name="Freeform 9"/>
            <p:cNvSpPr/>
            <p:nvPr/>
          </p:nvSpPr>
          <p:spPr bwMode="auto">
            <a:xfrm>
              <a:off x="2239" y="2128"/>
              <a:ext cx="20" cy="48"/>
            </a:xfrm>
            <a:custGeom>
              <a:avLst/>
              <a:gdLst>
                <a:gd name="T0" fmla="*/ 0 w 39"/>
                <a:gd name="T1" fmla="*/ 8 h 95"/>
                <a:gd name="T2" fmla="*/ 3 w 39"/>
                <a:gd name="T3" fmla="*/ 4 h 95"/>
                <a:gd name="T4" fmla="*/ 10 w 39"/>
                <a:gd name="T5" fmla="*/ 0 h 95"/>
                <a:gd name="T6" fmla="*/ 10 w 39"/>
                <a:gd name="T7" fmla="*/ 24 h 95"/>
                <a:gd name="T8" fmla="*/ 8 w 39"/>
                <a:gd name="T9" fmla="*/ 21 h 95"/>
                <a:gd name="T10" fmla="*/ 6 w 39"/>
                <a:gd name="T11" fmla="*/ 18 h 95"/>
                <a:gd name="T12" fmla="*/ 2 w 39"/>
                <a:gd name="T13" fmla="*/ 13 h 95"/>
                <a:gd name="T14" fmla="*/ 0 w 39"/>
                <a:gd name="T15" fmla="*/ 8 h 9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95">
                  <a:moveTo>
                    <a:pt x="0" y="29"/>
                  </a:moveTo>
                  <a:lnTo>
                    <a:pt x="11" y="15"/>
                  </a:lnTo>
                  <a:lnTo>
                    <a:pt x="39" y="0"/>
                  </a:lnTo>
                  <a:lnTo>
                    <a:pt x="38" y="95"/>
                  </a:lnTo>
                  <a:lnTo>
                    <a:pt x="30" y="83"/>
                  </a:lnTo>
                  <a:lnTo>
                    <a:pt x="21" y="70"/>
                  </a:lnTo>
                  <a:lnTo>
                    <a:pt x="8" y="49"/>
                  </a:lnTo>
                  <a:lnTo>
                    <a:pt x="0" y="29"/>
                  </a:lnTo>
                  <a:close/>
                </a:path>
              </a:pathLst>
            </a:custGeom>
            <a:solidFill>
              <a:srgbClr val="E0E0E0"/>
            </a:solidFill>
            <a:ln w="7938">
              <a:solidFill>
                <a:srgbClr val="000000"/>
              </a:solidFill>
              <a:prstDash val="solid"/>
              <a:round/>
            </a:ln>
          </p:spPr>
          <p:txBody>
            <a:bodyPr/>
            <a:lstStyle/>
            <a:p>
              <a:endParaRPr lang="zh-CN" altLang="en-US" sz="1805"/>
            </a:p>
          </p:txBody>
        </p:sp>
        <p:grpSp>
          <p:nvGrpSpPr>
            <p:cNvPr id="13" name="Group 10"/>
            <p:cNvGrpSpPr/>
            <p:nvPr/>
          </p:nvGrpSpPr>
          <p:grpSpPr bwMode="auto">
            <a:xfrm>
              <a:off x="2801" y="1975"/>
              <a:ext cx="67" cy="57"/>
              <a:chOff x="2801" y="1975"/>
              <a:chExt cx="67" cy="57"/>
            </a:xfrm>
          </p:grpSpPr>
          <p:sp>
            <p:nvSpPr>
              <p:cNvPr id="75" name="Oval 11"/>
              <p:cNvSpPr>
                <a:spLocks noChangeArrowheads="1"/>
              </p:cNvSpPr>
              <p:nvPr/>
            </p:nvSpPr>
            <p:spPr bwMode="auto">
              <a:xfrm>
                <a:off x="2801" y="1975"/>
                <a:ext cx="67" cy="57"/>
              </a:xfrm>
              <a:prstGeom prst="ellipse">
                <a:avLst/>
              </a:prstGeom>
              <a:solidFill>
                <a:srgbClr val="FF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76" name="Oval 12"/>
              <p:cNvSpPr>
                <a:spLocks noChangeArrowheads="1"/>
              </p:cNvSpPr>
              <p:nvPr/>
            </p:nvSpPr>
            <p:spPr bwMode="auto">
              <a:xfrm>
                <a:off x="2825" y="1982"/>
                <a:ext cx="34" cy="35"/>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nvGrpSpPr>
            <p:cNvPr id="14" name="Group 13"/>
            <p:cNvGrpSpPr/>
            <p:nvPr/>
          </p:nvGrpSpPr>
          <p:grpSpPr bwMode="auto">
            <a:xfrm>
              <a:off x="2973" y="1980"/>
              <a:ext cx="67" cy="57"/>
              <a:chOff x="2973" y="1980"/>
              <a:chExt cx="67" cy="57"/>
            </a:xfrm>
          </p:grpSpPr>
          <p:sp>
            <p:nvSpPr>
              <p:cNvPr id="73" name="Oval 14"/>
              <p:cNvSpPr>
                <a:spLocks noChangeArrowheads="1"/>
              </p:cNvSpPr>
              <p:nvPr/>
            </p:nvSpPr>
            <p:spPr bwMode="auto">
              <a:xfrm>
                <a:off x="2973" y="1980"/>
                <a:ext cx="67" cy="57"/>
              </a:xfrm>
              <a:prstGeom prst="ellipse">
                <a:avLst/>
              </a:prstGeom>
              <a:solidFill>
                <a:srgbClr val="FF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74" name="Oval 15"/>
              <p:cNvSpPr>
                <a:spLocks noChangeArrowheads="1"/>
              </p:cNvSpPr>
              <p:nvPr/>
            </p:nvSpPr>
            <p:spPr bwMode="auto">
              <a:xfrm>
                <a:off x="2996" y="1987"/>
                <a:ext cx="35" cy="36"/>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nvGrpSpPr>
            <p:cNvPr id="15" name="Group 16"/>
            <p:cNvGrpSpPr/>
            <p:nvPr/>
          </p:nvGrpSpPr>
          <p:grpSpPr bwMode="auto">
            <a:xfrm>
              <a:off x="2169" y="1686"/>
              <a:ext cx="1380" cy="1387"/>
              <a:chOff x="2169" y="1686"/>
              <a:chExt cx="1380" cy="1387"/>
            </a:xfrm>
          </p:grpSpPr>
          <p:grpSp>
            <p:nvGrpSpPr>
              <p:cNvPr id="53" name="Group 17"/>
              <p:cNvGrpSpPr/>
              <p:nvPr/>
            </p:nvGrpSpPr>
            <p:grpSpPr bwMode="auto">
              <a:xfrm>
                <a:off x="2169" y="1686"/>
                <a:ext cx="1236" cy="1387"/>
                <a:chOff x="2169" y="1686"/>
                <a:chExt cx="1236" cy="1387"/>
              </a:xfrm>
            </p:grpSpPr>
            <p:sp>
              <p:nvSpPr>
                <p:cNvPr id="56" name="Freeform 18"/>
                <p:cNvSpPr/>
                <p:nvPr/>
              </p:nvSpPr>
              <p:spPr bwMode="auto">
                <a:xfrm>
                  <a:off x="3081" y="1941"/>
                  <a:ext cx="64" cy="155"/>
                </a:xfrm>
                <a:custGeom>
                  <a:avLst/>
                  <a:gdLst>
                    <a:gd name="T0" fmla="*/ 15 w 128"/>
                    <a:gd name="T1" fmla="*/ 4 h 311"/>
                    <a:gd name="T2" fmla="*/ 24 w 128"/>
                    <a:gd name="T3" fmla="*/ 0 h 311"/>
                    <a:gd name="T4" fmla="*/ 28 w 128"/>
                    <a:gd name="T5" fmla="*/ 4 h 311"/>
                    <a:gd name="T6" fmla="*/ 31 w 128"/>
                    <a:gd name="T7" fmla="*/ 15 h 311"/>
                    <a:gd name="T8" fmla="*/ 32 w 128"/>
                    <a:gd name="T9" fmla="*/ 31 h 311"/>
                    <a:gd name="T10" fmla="*/ 31 w 128"/>
                    <a:gd name="T11" fmla="*/ 48 h 311"/>
                    <a:gd name="T12" fmla="*/ 26 w 128"/>
                    <a:gd name="T13" fmla="*/ 64 h 311"/>
                    <a:gd name="T14" fmla="*/ 19 w 128"/>
                    <a:gd name="T15" fmla="*/ 76 h 311"/>
                    <a:gd name="T16" fmla="*/ 9 w 128"/>
                    <a:gd name="T17" fmla="*/ 77 h 311"/>
                    <a:gd name="T18" fmla="*/ 0 w 128"/>
                    <a:gd name="T19" fmla="*/ 54 h 311"/>
                    <a:gd name="T20" fmla="*/ 15 w 128"/>
                    <a:gd name="T21" fmla="*/ 4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8" h="311">
                      <a:moveTo>
                        <a:pt x="58" y="18"/>
                      </a:moveTo>
                      <a:lnTo>
                        <a:pt x="93" y="0"/>
                      </a:lnTo>
                      <a:lnTo>
                        <a:pt x="110" y="18"/>
                      </a:lnTo>
                      <a:lnTo>
                        <a:pt x="122" y="63"/>
                      </a:lnTo>
                      <a:lnTo>
                        <a:pt x="128" y="126"/>
                      </a:lnTo>
                      <a:lnTo>
                        <a:pt x="122" y="195"/>
                      </a:lnTo>
                      <a:lnTo>
                        <a:pt x="104" y="259"/>
                      </a:lnTo>
                      <a:lnTo>
                        <a:pt x="75" y="305"/>
                      </a:lnTo>
                      <a:lnTo>
                        <a:pt x="35" y="311"/>
                      </a:lnTo>
                      <a:lnTo>
                        <a:pt x="0" y="218"/>
                      </a:lnTo>
                      <a:lnTo>
                        <a:pt x="58" y="18"/>
                      </a:lnTo>
                      <a:close/>
                    </a:path>
                  </a:pathLst>
                </a:custGeom>
                <a:solidFill>
                  <a:srgbClr val="FFE0C0"/>
                </a:solidFill>
                <a:ln w="7938">
                  <a:solidFill>
                    <a:srgbClr val="000000"/>
                  </a:solidFill>
                  <a:prstDash val="solid"/>
                  <a:round/>
                </a:ln>
              </p:spPr>
              <p:txBody>
                <a:bodyPr/>
                <a:lstStyle/>
                <a:p>
                  <a:endParaRPr lang="zh-CN" altLang="en-US" sz="1805"/>
                </a:p>
              </p:txBody>
            </p:sp>
            <p:sp>
              <p:nvSpPr>
                <p:cNvPr id="57" name="Freeform 19"/>
                <p:cNvSpPr/>
                <p:nvPr/>
              </p:nvSpPr>
              <p:spPr bwMode="auto">
                <a:xfrm>
                  <a:off x="2667" y="1945"/>
                  <a:ext cx="63" cy="155"/>
                </a:xfrm>
                <a:custGeom>
                  <a:avLst/>
                  <a:gdLst>
                    <a:gd name="T0" fmla="*/ 18 w 126"/>
                    <a:gd name="T1" fmla="*/ 4 h 311"/>
                    <a:gd name="T2" fmla="*/ 9 w 126"/>
                    <a:gd name="T3" fmla="*/ 0 h 311"/>
                    <a:gd name="T4" fmla="*/ 5 w 126"/>
                    <a:gd name="T5" fmla="*/ 4 h 311"/>
                    <a:gd name="T6" fmla="*/ 2 w 126"/>
                    <a:gd name="T7" fmla="*/ 15 h 311"/>
                    <a:gd name="T8" fmla="*/ 0 w 126"/>
                    <a:gd name="T9" fmla="*/ 31 h 311"/>
                    <a:gd name="T10" fmla="*/ 2 w 126"/>
                    <a:gd name="T11" fmla="*/ 48 h 311"/>
                    <a:gd name="T12" fmla="*/ 6 w 126"/>
                    <a:gd name="T13" fmla="*/ 64 h 311"/>
                    <a:gd name="T14" fmla="*/ 13 w 126"/>
                    <a:gd name="T15" fmla="*/ 76 h 311"/>
                    <a:gd name="T16" fmla="*/ 23 w 126"/>
                    <a:gd name="T17" fmla="*/ 77 h 311"/>
                    <a:gd name="T18" fmla="*/ 32 w 126"/>
                    <a:gd name="T19" fmla="*/ 54 h 311"/>
                    <a:gd name="T20" fmla="*/ 18 w 126"/>
                    <a:gd name="T21" fmla="*/ 4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311">
                      <a:moveTo>
                        <a:pt x="69" y="16"/>
                      </a:moveTo>
                      <a:lnTo>
                        <a:pt x="33" y="0"/>
                      </a:lnTo>
                      <a:lnTo>
                        <a:pt x="17" y="16"/>
                      </a:lnTo>
                      <a:lnTo>
                        <a:pt x="5" y="62"/>
                      </a:lnTo>
                      <a:lnTo>
                        <a:pt x="0" y="126"/>
                      </a:lnTo>
                      <a:lnTo>
                        <a:pt x="5" y="195"/>
                      </a:lnTo>
                      <a:lnTo>
                        <a:pt x="23" y="259"/>
                      </a:lnTo>
                      <a:lnTo>
                        <a:pt x="51" y="305"/>
                      </a:lnTo>
                      <a:lnTo>
                        <a:pt x="91" y="311"/>
                      </a:lnTo>
                      <a:lnTo>
                        <a:pt x="126" y="218"/>
                      </a:lnTo>
                      <a:lnTo>
                        <a:pt x="69" y="16"/>
                      </a:lnTo>
                      <a:close/>
                    </a:path>
                  </a:pathLst>
                </a:custGeom>
                <a:solidFill>
                  <a:srgbClr val="FFE0C0"/>
                </a:solidFill>
                <a:ln w="7938">
                  <a:solidFill>
                    <a:srgbClr val="000000"/>
                  </a:solidFill>
                  <a:prstDash val="solid"/>
                  <a:round/>
                </a:ln>
              </p:spPr>
              <p:txBody>
                <a:bodyPr/>
                <a:lstStyle/>
                <a:p>
                  <a:endParaRPr lang="zh-CN" altLang="en-US" sz="1805"/>
                </a:p>
              </p:txBody>
            </p:sp>
            <p:grpSp>
              <p:nvGrpSpPr>
                <p:cNvPr id="58" name="Group 20"/>
                <p:cNvGrpSpPr/>
                <p:nvPr/>
              </p:nvGrpSpPr>
              <p:grpSpPr bwMode="auto">
                <a:xfrm>
                  <a:off x="2169" y="2067"/>
                  <a:ext cx="1236" cy="1006"/>
                  <a:chOff x="2169" y="2067"/>
                  <a:chExt cx="1236" cy="1006"/>
                </a:xfrm>
              </p:grpSpPr>
              <p:sp>
                <p:nvSpPr>
                  <p:cNvPr id="69" name="Freeform 21"/>
                  <p:cNvSpPr/>
                  <p:nvPr/>
                </p:nvSpPr>
                <p:spPr bwMode="auto">
                  <a:xfrm>
                    <a:off x="2169" y="2107"/>
                    <a:ext cx="1236" cy="655"/>
                  </a:xfrm>
                  <a:custGeom>
                    <a:avLst/>
                    <a:gdLst>
                      <a:gd name="T0" fmla="*/ 139 w 2472"/>
                      <a:gd name="T1" fmla="*/ 328 h 1310"/>
                      <a:gd name="T2" fmla="*/ 139 w 2472"/>
                      <a:gd name="T3" fmla="*/ 316 h 1310"/>
                      <a:gd name="T4" fmla="*/ 139 w 2472"/>
                      <a:gd name="T5" fmla="*/ 295 h 1310"/>
                      <a:gd name="T6" fmla="*/ 142 w 2472"/>
                      <a:gd name="T7" fmla="*/ 274 h 1310"/>
                      <a:gd name="T8" fmla="*/ 128 w 2472"/>
                      <a:gd name="T9" fmla="*/ 282 h 1310"/>
                      <a:gd name="T10" fmla="*/ 116 w 2472"/>
                      <a:gd name="T11" fmla="*/ 290 h 1310"/>
                      <a:gd name="T12" fmla="*/ 90 w 2472"/>
                      <a:gd name="T13" fmla="*/ 299 h 1310"/>
                      <a:gd name="T14" fmla="*/ 67 w 2472"/>
                      <a:gd name="T15" fmla="*/ 302 h 1310"/>
                      <a:gd name="T16" fmla="*/ 52 w 2472"/>
                      <a:gd name="T17" fmla="*/ 301 h 1310"/>
                      <a:gd name="T18" fmla="*/ 41 w 2472"/>
                      <a:gd name="T19" fmla="*/ 296 h 1310"/>
                      <a:gd name="T20" fmla="*/ 30 w 2472"/>
                      <a:gd name="T21" fmla="*/ 281 h 1310"/>
                      <a:gd name="T22" fmla="*/ 17 w 2472"/>
                      <a:gd name="T23" fmla="*/ 258 h 1310"/>
                      <a:gd name="T24" fmla="*/ 10 w 2472"/>
                      <a:gd name="T25" fmla="*/ 239 h 1310"/>
                      <a:gd name="T26" fmla="*/ 6 w 2472"/>
                      <a:gd name="T27" fmla="*/ 223 h 1310"/>
                      <a:gd name="T28" fmla="*/ 3 w 2472"/>
                      <a:gd name="T29" fmla="*/ 207 h 1310"/>
                      <a:gd name="T30" fmla="*/ 2 w 2472"/>
                      <a:gd name="T31" fmla="*/ 194 h 1310"/>
                      <a:gd name="T32" fmla="*/ 0 w 2472"/>
                      <a:gd name="T33" fmla="*/ 177 h 1310"/>
                      <a:gd name="T34" fmla="*/ 0 w 2472"/>
                      <a:gd name="T35" fmla="*/ 156 h 1310"/>
                      <a:gd name="T36" fmla="*/ 1 w 2472"/>
                      <a:gd name="T37" fmla="*/ 137 h 1310"/>
                      <a:gd name="T38" fmla="*/ 4 w 2472"/>
                      <a:gd name="T39" fmla="*/ 119 h 1310"/>
                      <a:gd name="T40" fmla="*/ 7 w 2472"/>
                      <a:gd name="T41" fmla="*/ 101 h 1310"/>
                      <a:gd name="T42" fmla="*/ 10 w 2472"/>
                      <a:gd name="T43" fmla="*/ 84 h 1310"/>
                      <a:gd name="T44" fmla="*/ 15 w 2472"/>
                      <a:gd name="T45" fmla="*/ 68 h 1310"/>
                      <a:gd name="T46" fmla="*/ 21 w 2472"/>
                      <a:gd name="T47" fmla="*/ 46 h 1310"/>
                      <a:gd name="T48" fmla="*/ 28 w 2472"/>
                      <a:gd name="T49" fmla="*/ 34 h 1310"/>
                      <a:gd name="T50" fmla="*/ 36 w 2472"/>
                      <a:gd name="T51" fmla="*/ 20 h 1310"/>
                      <a:gd name="T52" fmla="*/ 41 w 2472"/>
                      <a:gd name="T53" fmla="*/ 29 h 1310"/>
                      <a:gd name="T54" fmla="*/ 48 w 2472"/>
                      <a:gd name="T55" fmla="*/ 38 h 1310"/>
                      <a:gd name="T56" fmla="*/ 59 w 2472"/>
                      <a:gd name="T57" fmla="*/ 51 h 1310"/>
                      <a:gd name="T58" fmla="*/ 68 w 2472"/>
                      <a:gd name="T59" fmla="*/ 57 h 1310"/>
                      <a:gd name="T60" fmla="*/ 79 w 2472"/>
                      <a:gd name="T61" fmla="*/ 60 h 1310"/>
                      <a:gd name="T62" fmla="*/ 99 w 2472"/>
                      <a:gd name="T63" fmla="*/ 55 h 1310"/>
                      <a:gd name="T64" fmla="*/ 120 w 2472"/>
                      <a:gd name="T65" fmla="*/ 44 h 1310"/>
                      <a:gd name="T66" fmla="*/ 121 w 2472"/>
                      <a:gd name="T67" fmla="*/ 69 h 1310"/>
                      <a:gd name="T68" fmla="*/ 130 w 2472"/>
                      <a:gd name="T69" fmla="*/ 127 h 1310"/>
                      <a:gd name="T70" fmla="*/ 127 w 2472"/>
                      <a:gd name="T71" fmla="*/ 156 h 1310"/>
                      <a:gd name="T72" fmla="*/ 147 w 2472"/>
                      <a:gd name="T73" fmla="*/ 115 h 1310"/>
                      <a:gd name="T74" fmla="*/ 165 w 2472"/>
                      <a:gd name="T75" fmla="*/ 87 h 1310"/>
                      <a:gd name="T76" fmla="*/ 182 w 2472"/>
                      <a:gd name="T77" fmla="*/ 67 h 1310"/>
                      <a:gd name="T78" fmla="*/ 205 w 2472"/>
                      <a:gd name="T79" fmla="*/ 44 h 1310"/>
                      <a:gd name="T80" fmla="*/ 225 w 2472"/>
                      <a:gd name="T81" fmla="*/ 26 h 1310"/>
                      <a:gd name="T82" fmla="*/ 265 w 2472"/>
                      <a:gd name="T83" fmla="*/ 9 h 1310"/>
                      <a:gd name="T84" fmla="*/ 311 w 2472"/>
                      <a:gd name="T85" fmla="*/ 0 h 1310"/>
                      <a:gd name="T86" fmla="*/ 366 w 2472"/>
                      <a:gd name="T87" fmla="*/ 0 h 1310"/>
                      <a:gd name="T88" fmla="*/ 458 w 2472"/>
                      <a:gd name="T89" fmla="*/ 15 h 1310"/>
                      <a:gd name="T90" fmla="*/ 518 w 2472"/>
                      <a:gd name="T91" fmla="*/ 41 h 1310"/>
                      <a:gd name="T92" fmla="*/ 555 w 2472"/>
                      <a:gd name="T93" fmla="*/ 72 h 1310"/>
                      <a:gd name="T94" fmla="*/ 581 w 2472"/>
                      <a:gd name="T95" fmla="*/ 110 h 1310"/>
                      <a:gd name="T96" fmla="*/ 604 w 2472"/>
                      <a:gd name="T97" fmla="*/ 147 h 1310"/>
                      <a:gd name="T98" fmla="*/ 616 w 2472"/>
                      <a:gd name="T99" fmla="*/ 185 h 1310"/>
                      <a:gd name="T100" fmla="*/ 618 w 2472"/>
                      <a:gd name="T101" fmla="*/ 265 h 1310"/>
                      <a:gd name="T102" fmla="*/ 616 w 2472"/>
                      <a:gd name="T103" fmla="*/ 328 h 1310"/>
                      <a:gd name="T104" fmla="*/ 139 w 2472"/>
                      <a:gd name="T105" fmla="*/ 328 h 13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72" h="1310">
                        <a:moveTo>
                          <a:pt x="555" y="1310"/>
                        </a:moveTo>
                        <a:lnTo>
                          <a:pt x="553" y="1263"/>
                        </a:lnTo>
                        <a:lnTo>
                          <a:pt x="555" y="1180"/>
                        </a:lnTo>
                        <a:lnTo>
                          <a:pt x="565" y="1093"/>
                        </a:lnTo>
                        <a:lnTo>
                          <a:pt x="510" y="1128"/>
                        </a:lnTo>
                        <a:lnTo>
                          <a:pt x="461" y="1159"/>
                        </a:lnTo>
                        <a:lnTo>
                          <a:pt x="359" y="1194"/>
                        </a:lnTo>
                        <a:lnTo>
                          <a:pt x="267" y="1206"/>
                        </a:lnTo>
                        <a:lnTo>
                          <a:pt x="206" y="1203"/>
                        </a:lnTo>
                        <a:lnTo>
                          <a:pt x="164" y="1183"/>
                        </a:lnTo>
                        <a:lnTo>
                          <a:pt x="117" y="1124"/>
                        </a:lnTo>
                        <a:lnTo>
                          <a:pt x="65" y="1032"/>
                        </a:lnTo>
                        <a:lnTo>
                          <a:pt x="39" y="955"/>
                        </a:lnTo>
                        <a:lnTo>
                          <a:pt x="24" y="890"/>
                        </a:lnTo>
                        <a:lnTo>
                          <a:pt x="11" y="828"/>
                        </a:lnTo>
                        <a:lnTo>
                          <a:pt x="5" y="773"/>
                        </a:lnTo>
                        <a:lnTo>
                          <a:pt x="0" y="705"/>
                        </a:lnTo>
                        <a:lnTo>
                          <a:pt x="0" y="622"/>
                        </a:lnTo>
                        <a:lnTo>
                          <a:pt x="2" y="546"/>
                        </a:lnTo>
                        <a:lnTo>
                          <a:pt x="14" y="475"/>
                        </a:lnTo>
                        <a:lnTo>
                          <a:pt x="25" y="403"/>
                        </a:lnTo>
                        <a:lnTo>
                          <a:pt x="39" y="336"/>
                        </a:lnTo>
                        <a:lnTo>
                          <a:pt x="57" y="271"/>
                        </a:lnTo>
                        <a:lnTo>
                          <a:pt x="82" y="183"/>
                        </a:lnTo>
                        <a:lnTo>
                          <a:pt x="112" y="133"/>
                        </a:lnTo>
                        <a:lnTo>
                          <a:pt x="142" y="79"/>
                        </a:lnTo>
                        <a:lnTo>
                          <a:pt x="164" y="114"/>
                        </a:lnTo>
                        <a:lnTo>
                          <a:pt x="189" y="152"/>
                        </a:lnTo>
                        <a:lnTo>
                          <a:pt x="234" y="202"/>
                        </a:lnTo>
                        <a:lnTo>
                          <a:pt x="272" y="225"/>
                        </a:lnTo>
                        <a:lnTo>
                          <a:pt x="315" y="237"/>
                        </a:lnTo>
                        <a:lnTo>
                          <a:pt x="393" y="218"/>
                        </a:lnTo>
                        <a:lnTo>
                          <a:pt x="478" y="176"/>
                        </a:lnTo>
                        <a:lnTo>
                          <a:pt x="484" y="275"/>
                        </a:lnTo>
                        <a:lnTo>
                          <a:pt x="518" y="505"/>
                        </a:lnTo>
                        <a:lnTo>
                          <a:pt x="507" y="621"/>
                        </a:lnTo>
                        <a:lnTo>
                          <a:pt x="588" y="460"/>
                        </a:lnTo>
                        <a:lnTo>
                          <a:pt x="657" y="345"/>
                        </a:lnTo>
                        <a:lnTo>
                          <a:pt x="726" y="265"/>
                        </a:lnTo>
                        <a:lnTo>
                          <a:pt x="818" y="173"/>
                        </a:lnTo>
                        <a:lnTo>
                          <a:pt x="899" y="102"/>
                        </a:lnTo>
                        <a:lnTo>
                          <a:pt x="1060" y="34"/>
                        </a:lnTo>
                        <a:lnTo>
                          <a:pt x="1244" y="0"/>
                        </a:lnTo>
                        <a:lnTo>
                          <a:pt x="1461" y="0"/>
                        </a:lnTo>
                        <a:lnTo>
                          <a:pt x="1830" y="57"/>
                        </a:lnTo>
                        <a:lnTo>
                          <a:pt x="2071" y="161"/>
                        </a:lnTo>
                        <a:lnTo>
                          <a:pt x="2219" y="287"/>
                        </a:lnTo>
                        <a:lnTo>
                          <a:pt x="2323" y="439"/>
                        </a:lnTo>
                        <a:lnTo>
                          <a:pt x="2415" y="587"/>
                        </a:lnTo>
                        <a:lnTo>
                          <a:pt x="2461" y="737"/>
                        </a:lnTo>
                        <a:lnTo>
                          <a:pt x="2472" y="1059"/>
                        </a:lnTo>
                        <a:lnTo>
                          <a:pt x="2461" y="1310"/>
                        </a:lnTo>
                        <a:lnTo>
                          <a:pt x="555" y="1310"/>
                        </a:lnTo>
                        <a:close/>
                      </a:path>
                    </a:pathLst>
                  </a:custGeom>
                  <a:solidFill>
                    <a:srgbClr val="C0C0FF"/>
                  </a:solidFill>
                  <a:ln w="7938">
                    <a:solidFill>
                      <a:srgbClr val="000000"/>
                    </a:solidFill>
                    <a:prstDash val="solid"/>
                    <a:round/>
                  </a:ln>
                </p:spPr>
                <p:txBody>
                  <a:bodyPr/>
                  <a:lstStyle/>
                  <a:p>
                    <a:endParaRPr lang="zh-CN" altLang="en-US" sz="1805"/>
                  </a:p>
                </p:txBody>
              </p:sp>
              <p:grpSp>
                <p:nvGrpSpPr>
                  <p:cNvPr id="70" name="Group 22"/>
                  <p:cNvGrpSpPr/>
                  <p:nvPr/>
                </p:nvGrpSpPr>
                <p:grpSpPr bwMode="auto">
                  <a:xfrm>
                    <a:off x="2681" y="2067"/>
                    <a:ext cx="449" cy="1006"/>
                    <a:chOff x="2681" y="2067"/>
                    <a:chExt cx="449" cy="1006"/>
                  </a:xfrm>
                </p:grpSpPr>
                <p:sp>
                  <p:nvSpPr>
                    <p:cNvPr id="71" name="Freeform 23"/>
                    <p:cNvSpPr/>
                    <p:nvPr/>
                  </p:nvSpPr>
                  <p:spPr bwMode="auto">
                    <a:xfrm>
                      <a:off x="2681" y="2067"/>
                      <a:ext cx="449" cy="404"/>
                    </a:xfrm>
                    <a:custGeom>
                      <a:avLst/>
                      <a:gdLst>
                        <a:gd name="T0" fmla="*/ 6 w 896"/>
                        <a:gd name="T1" fmla="*/ 41 h 808"/>
                        <a:gd name="T2" fmla="*/ 0 w 896"/>
                        <a:gd name="T3" fmla="*/ 75 h 808"/>
                        <a:gd name="T4" fmla="*/ 9 w 896"/>
                        <a:gd name="T5" fmla="*/ 113 h 808"/>
                        <a:gd name="T6" fmla="*/ 12 w 896"/>
                        <a:gd name="T7" fmla="*/ 136 h 808"/>
                        <a:gd name="T8" fmla="*/ 13 w 896"/>
                        <a:gd name="T9" fmla="*/ 145 h 808"/>
                        <a:gd name="T10" fmla="*/ 18 w 896"/>
                        <a:gd name="T11" fmla="*/ 158 h 808"/>
                        <a:gd name="T12" fmla="*/ 23 w 896"/>
                        <a:gd name="T13" fmla="*/ 170 h 808"/>
                        <a:gd name="T14" fmla="*/ 34 w 896"/>
                        <a:gd name="T15" fmla="*/ 183 h 808"/>
                        <a:gd name="T16" fmla="*/ 41 w 896"/>
                        <a:gd name="T17" fmla="*/ 193 h 808"/>
                        <a:gd name="T18" fmla="*/ 52 w 896"/>
                        <a:gd name="T19" fmla="*/ 202 h 808"/>
                        <a:gd name="T20" fmla="*/ 98 w 896"/>
                        <a:gd name="T21" fmla="*/ 147 h 808"/>
                        <a:gd name="T22" fmla="*/ 149 w 896"/>
                        <a:gd name="T23" fmla="*/ 202 h 808"/>
                        <a:gd name="T24" fmla="*/ 161 w 896"/>
                        <a:gd name="T25" fmla="*/ 192 h 808"/>
                        <a:gd name="T26" fmla="*/ 171 w 896"/>
                        <a:gd name="T27" fmla="*/ 179 h 808"/>
                        <a:gd name="T28" fmla="*/ 179 w 896"/>
                        <a:gd name="T29" fmla="*/ 164 h 808"/>
                        <a:gd name="T30" fmla="*/ 190 w 896"/>
                        <a:gd name="T31" fmla="*/ 147 h 808"/>
                        <a:gd name="T32" fmla="*/ 207 w 896"/>
                        <a:gd name="T33" fmla="*/ 113 h 808"/>
                        <a:gd name="T34" fmla="*/ 219 w 896"/>
                        <a:gd name="T35" fmla="*/ 61 h 808"/>
                        <a:gd name="T36" fmla="*/ 225 w 896"/>
                        <a:gd name="T37" fmla="*/ 35 h 808"/>
                        <a:gd name="T38" fmla="*/ 187 w 896"/>
                        <a:gd name="T39" fmla="*/ 12 h 808"/>
                        <a:gd name="T40" fmla="*/ 147 w 896"/>
                        <a:gd name="T41" fmla="*/ 0 h 808"/>
                        <a:gd name="T42" fmla="*/ 83 w 896"/>
                        <a:gd name="T43" fmla="*/ 4 h 808"/>
                        <a:gd name="T44" fmla="*/ 38 w 896"/>
                        <a:gd name="T45" fmla="*/ 15 h 808"/>
                        <a:gd name="T46" fmla="*/ 6 w 896"/>
                        <a:gd name="T47" fmla="*/ 41 h 8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96" h="808">
                          <a:moveTo>
                            <a:pt x="23" y="161"/>
                          </a:moveTo>
                          <a:lnTo>
                            <a:pt x="0" y="299"/>
                          </a:lnTo>
                          <a:lnTo>
                            <a:pt x="35" y="449"/>
                          </a:lnTo>
                          <a:lnTo>
                            <a:pt x="46" y="541"/>
                          </a:lnTo>
                          <a:lnTo>
                            <a:pt x="52" y="578"/>
                          </a:lnTo>
                          <a:lnTo>
                            <a:pt x="72" y="631"/>
                          </a:lnTo>
                          <a:lnTo>
                            <a:pt x="90" y="677"/>
                          </a:lnTo>
                          <a:lnTo>
                            <a:pt x="133" y="731"/>
                          </a:lnTo>
                          <a:lnTo>
                            <a:pt x="163" y="769"/>
                          </a:lnTo>
                          <a:lnTo>
                            <a:pt x="207" y="805"/>
                          </a:lnTo>
                          <a:lnTo>
                            <a:pt x="391" y="587"/>
                          </a:lnTo>
                          <a:lnTo>
                            <a:pt x="595" y="808"/>
                          </a:lnTo>
                          <a:lnTo>
                            <a:pt x="641" y="765"/>
                          </a:lnTo>
                          <a:lnTo>
                            <a:pt x="680" y="716"/>
                          </a:lnTo>
                          <a:lnTo>
                            <a:pt x="714" y="654"/>
                          </a:lnTo>
                          <a:lnTo>
                            <a:pt x="759" y="587"/>
                          </a:lnTo>
                          <a:lnTo>
                            <a:pt x="827" y="449"/>
                          </a:lnTo>
                          <a:lnTo>
                            <a:pt x="873" y="242"/>
                          </a:lnTo>
                          <a:lnTo>
                            <a:pt x="896" y="138"/>
                          </a:lnTo>
                          <a:lnTo>
                            <a:pt x="747" y="47"/>
                          </a:lnTo>
                          <a:lnTo>
                            <a:pt x="586" y="0"/>
                          </a:lnTo>
                          <a:lnTo>
                            <a:pt x="332" y="13"/>
                          </a:lnTo>
                          <a:lnTo>
                            <a:pt x="149" y="59"/>
                          </a:lnTo>
                          <a:lnTo>
                            <a:pt x="23" y="161"/>
                          </a:lnTo>
                          <a:close/>
                        </a:path>
                      </a:pathLst>
                    </a:custGeom>
                    <a:solidFill>
                      <a:srgbClr val="FFFFFF"/>
                    </a:solidFill>
                    <a:ln w="7938">
                      <a:solidFill>
                        <a:srgbClr val="000000"/>
                      </a:solidFill>
                      <a:prstDash val="solid"/>
                      <a:round/>
                    </a:ln>
                  </p:spPr>
                  <p:txBody>
                    <a:bodyPr/>
                    <a:lstStyle/>
                    <a:p>
                      <a:endParaRPr lang="zh-CN" altLang="en-US" sz="1805"/>
                    </a:p>
                  </p:txBody>
                </p:sp>
                <p:sp>
                  <p:nvSpPr>
                    <p:cNvPr id="72" name="Freeform 24"/>
                    <p:cNvSpPr/>
                    <p:nvPr/>
                  </p:nvSpPr>
                  <p:spPr bwMode="auto">
                    <a:xfrm>
                      <a:off x="2750" y="2360"/>
                      <a:ext cx="276" cy="713"/>
                    </a:xfrm>
                    <a:custGeom>
                      <a:avLst/>
                      <a:gdLst>
                        <a:gd name="T0" fmla="*/ 63 w 553"/>
                        <a:gd name="T1" fmla="*/ 0 h 1424"/>
                        <a:gd name="T2" fmla="*/ 30 w 553"/>
                        <a:gd name="T3" fmla="*/ 40 h 1424"/>
                        <a:gd name="T4" fmla="*/ 43 w 553"/>
                        <a:gd name="T5" fmla="*/ 72 h 1424"/>
                        <a:gd name="T6" fmla="*/ 20 w 553"/>
                        <a:gd name="T7" fmla="*/ 115 h 1424"/>
                        <a:gd name="T8" fmla="*/ 6 w 553"/>
                        <a:gd name="T9" fmla="*/ 175 h 1424"/>
                        <a:gd name="T10" fmla="*/ 0 w 553"/>
                        <a:gd name="T11" fmla="*/ 216 h 1424"/>
                        <a:gd name="T12" fmla="*/ 6 w 553"/>
                        <a:gd name="T13" fmla="*/ 253 h 1424"/>
                        <a:gd name="T14" fmla="*/ 17 w 553"/>
                        <a:gd name="T15" fmla="*/ 299 h 1424"/>
                        <a:gd name="T16" fmla="*/ 72 w 553"/>
                        <a:gd name="T17" fmla="*/ 357 h 1424"/>
                        <a:gd name="T18" fmla="*/ 126 w 553"/>
                        <a:gd name="T19" fmla="*/ 288 h 1424"/>
                        <a:gd name="T20" fmla="*/ 138 w 553"/>
                        <a:gd name="T21" fmla="*/ 224 h 1424"/>
                        <a:gd name="T22" fmla="*/ 129 w 553"/>
                        <a:gd name="T23" fmla="*/ 164 h 1424"/>
                        <a:gd name="T24" fmla="*/ 115 w 553"/>
                        <a:gd name="T25" fmla="*/ 112 h 1424"/>
                        <a:gd name="T26" fmla="*/ 92 w 553"/>
                        <a:gd name="T27" fmla="*/ 69 h 1424"/>
                        <a:gd name="T28" fmla="*/ 109 w 553"/>
                        <a:gd name="T29" fmla="*/ 49 h 1424"/>
                        <a:gd name="T30" fmla="*/ 63 w 553"/>
                        <a:gd name="T31" fmla="*/ 0 h 14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53" h="1424">
                          <a:moveTo>
                            <a:pt x="254" y="0"/>
                          </a:moveTo>
                          <a:lnTo>
                            <a:pt x="121" y="160"/>
                          </a:lnTo>
                          <a:lnTo>
                            <a:pt x="173" y="287"/>
                          </a:lnTo>
                          <a:lnTo>
                            <a:pt x="82" y="460"/>
                          </a:lnTo>
                          <a:lnTo>
                            <a:pt x="25" y="700"/>
                          </a:lnTo>
                          <a:lnTo>
                            <a:pt x="0" y="861"/>
                          </a:lnTo>
                          <a:lnTo>
                            <a:pt x="25" y="1011"/>
                          </a:lnTo>
                          <a:lnTo>
                            <a:pt x="70" y="1194"/>
                          </a:lnTo>
                          <a:lnTo>
                            <a:pt x="288" y="1424"/>
                          </a:lnTo>
                          <a:lnTo>
                            <a:pt x="506" y="1149"/>
                          </a:lnTo>
                          <a:lnTo>
                            <a:pt x="553" y="895"/>
                          </a:lnTo>
                          <a:lnTo>
                            <a:pt x="518" y="654"/>
                          </a:lnTo>
                          <a:lnTo>
                            <a:pt x="460" y="448"/>
                          </a:lnTo>
                          <a:lnTo>
                            <a:pt x="368" y="275"/>
                          </a:lnTo>
                          <a:lnTo>
                            <a:pt x="437" y="195"/>
                          </a:lnTo>
                          <a:lnTo>
                            <a:pt x="254" y="0"/>
                          </a:lnTo>
                          <a:close/>
                        </a:path>
                      </a:pathLst>
                    </a:custGeom>
                    <a:solidFill>
                      <a:srgbClr val="A000A0"/>
                    </a:solidFill>
                    <a:ln w="7938">
                      <a:solidFill>
                        <a:srgbClr val="000000"/>
                      </a:solidFill>
                      <a:prstDash val="solid"/>
                      <a:round/>
                    </a:ln>
                  </p:spPr>
                  <p:txBody>
                    <a:bodyPr/>
                    <a:lstStyle/>
                    <a:p>
                      <a:endParaRPr lang="zh-CN" altLang="en-US" sz="1805"/>
                    </a:p>
                  </p:txBody>
                </p:sp>
              </p:grpSp>
            </p:grpSp>
            <p:sp>
              <p:nvSpPr>
                <p:cNvPr id="59" name="Freeform 25"/>
                <p:cNvSpPr/>
                <p:nvPr/>
              </p:nvSpPr>
              <p:spPr bwMode="auto">
                <a:xfrm>
                  <a:off x="2939" y="2008"/>
                  <a:ext cx="347" cy="436"/>
                </a:xfrm>
                <a:custGeom>
                  <a:avLst/>
                  <a:gdLst>
                    <a:gd name="T0" fmla="*/ 83 w 693"/>
                    <a:gd name="T1" fmla="*/ 9 h 873"/>
                    <a:gd name="T2" fmla="*/ 88 w 693"/>
                    <a:gd name="T3" fmla="*/ 2 h 873"/>
                    <a:gd name="T4" fmla="*/ 97 w 693"/>
                    <a:gd name="T5" fmla="*/ 0 h 873"/>
                    <a:gd name="T6" fmla="*/ 103 w 693"/>
                    <a:gd name="T7" fmla="*/ 0 h 873"/>
                    <a:gd name="T8" fmla="*/ 106 w 693"/>
                    <a:gd name="T9" fmla="*/ 4 h 873"/>
                    <a:gd name="T10" fmla="*/ 109 w 693"/>
                    <a:gd name="T11" fmla="*/ 12 h 873"/>
                    <a:gd name="T12" fmla="*/ 110 w 693"/>
                    <a:gd name="T13" fmla="*/ 28 h 873"/>
                    <a:gd name="T14" fmla="*/ 109 w 693"/>
                    <a:gd name="T15" fmla="*/ 43 h 873"/>
                    <a:gd name="T16" fmla="*/ 108 w 693"/>
                    <a:gd name="T17" fmla="*/ 53 h 873"/>
                    <a:gd name="T18" fmla="*/ 111 w 693"/>
                    <a:gd name="T19" fmla="*/ 75 h 873"/>
                    <a:gd name="T20" fmla="*/ 115 w 693"/>
                    <a:gd name="T21" fmla="*/ 91 h 873"/>
                    <a:gd name="T22" fmla="*/ 117 w 693"/>
                    <a:gd name="T23" fmla="*/ 97 h 873"/>
                    <a:gd name="T24" fmla="*/ 123 w 693"/>
                    <a:gd name="T25" fmla="*/ 107 h 873"/>
                    <a:gd name="T26" fmla="*/ 133 w 693"/>
                    <a:gd name="T27" fmla="*/ 140 h 873"/>
                    <a:gd name="T28" fmla="*/ 141 w 693"/>
                    <a:gd name="T29" fmla="*/ 149 h 873"/>
                    <a:gd name="T30" fmla="*/ 155 w 693"/>
                    <a:gd name="T31" fmla="*/ 163 h 873"/>
                    <a:gd name="T32" fmla="*/ 174 w 693"/>
                    <a:gd name="T33" fmla="*/ 181 h 873"/>
                    <a:gd name="T34" fmla="*/ 106 w 693"/>
                    <a:gd name="T35" fmla="*/ 218 h 873"/>
                    <a:gd name="T36" fmla="*/ 65 w 693"/>
                    <a:gd name="T37" fmla="*/ 172 h 873"/>
                    <a:gd name="T38" fmla="*/ 49 w 693"/>
                    <a:gd name="T39" fmla="*/ 179 h 873"/>
                    <a:gd name="T40" fmla="*/ 24 w 693"/>
                    <a:gd name="T41" fmla="*/ 184 h 873"/>
                    <a:gd name="T42" fmla="*/ 8 w 693"/>
                    <a:gd name="T43" fmla="*/ 181 h 873"/>
                    <a:gd name="T44" fmla="*/ 0 w 693"/>
                    <a:gd name="T45" fmla="*/ 174 h 873"/>
                    <a:gd name="T46" fmla="*/ 0 w 693"/>
                    <a:gd name="T47" fmla="*/ 167 h 873"/>
                    <a:gd name="T48" fmla="*/ 5 w 693"/>
                    <a:gd name="T49" fmla="*/ 158 h 873"/>
                    <a:gd name="T50" fmla="*/ 20 w 693"/>
                    <a:gd name="T51" fmla="*/ 153 h 873"/>
                    <a:gd name="T52" fmla="*/ 40 w 693"/>
                    <a:gd name="T53" fmla="*/ 148 h 873"/>
                    <a:gd name="T54" fmla="*/ 54 w 693"/>
                    <a:gd name="T55" fmla="*/ 143 h 873"/>
                    <a:gd name="T56" fmla="*/ 61 w 693"/>
                    <a:gd name="T57" fmla="*/ 136 h 873"/>
                    <a:gd name="T58" fmla="*/ 70 w 693"/>
                    <a:gd name="T59" fmla="*/ 127 h 873"/>
                    <a:gd name="T60" fmla="*/ 76 w 693"/>
                    <a:gd name="T61" fmla="*/ 121 h 873"/>
                    <a:gd name="T62" fmla="*/ 82 w 693"/>
                    <a:gd name="T63" fmla="*/ 112 h 873"/>
                    <a:gd name="T64" fmla="*/ 82 w 693"/>
                    <a:gd name="T65" fmla="*/ 94 h 873"/>
                    <a:gd name="T66" fmla="*/ 80 w 693"/>
                    <a:gd name="T67" fmla="*/ 75 h 873"/>
                    <a:gd name="T68" fmla="*/ 76 w 693"/>
                    <a:gd name="T69" fmla="*/ 54 h 873"/>
                    <a:gd name="T70" fmla="*/ 79 w 693"/>
                    <a:gd name="T71" fmla="*/ 25 h 873"/>
                    <a:gd name="T72" fmla="*/ 83 w 693"/>
                    <a:gd name="T73" fmla="*/ 9 h 87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solidFill>
                <a:ln w="7938">
                  <a:solidFill>
                    <a:srgbClr val="000000"/>
                  </a:solidFill>
                  <a:prstDash val="solid"/>
                  <a:round/>
                </a:ln>
              </p:spPr>
              <p:txBody>
                <a:bodyPr/>
                <a:lstStyle/>
                <a:p>
                  <a:endParaRPr lang="zh-CN" altLang="en-US" sz="1805"/>
                </a:p>
              </p:txBody>
            </p:sp>
            <p:sp>
              <p:nvSpPr>
                <p:cNvPr id="60" name="Freeform 26"/>
                <p:cNvSpPr/>
                <p:nvPr/>
              </p:nvSpPr>
              <p:spPr bwMode="auto">
                <a:xfrm>
                  <a:off x="2681" y="1740"/>
                  <a:ext cx="438" cy="621"/>
                </a:xfrm>
                <a:custGeom>
                  <a:avLst/>
                  <a:gdLst>
                    <a:gd name="T0" fmla="*/ 64 w 874"/>
                    <a:gd name="T1" fmla="*/ 5 h 1244"/>
                    <a:gd name="T2" fmla="*/ 48 w 874"/>
                    <a:gd name="T3" fmla="*/ 16 h 1244"/>
                    <a:gd name="T4" fmla="*/ 38 w 874"/>
                    <a:gd name="T5" fmla="*/ 25 h 1244"/>
                    <a:gd name="T6" fmla="*/ 30 w 874"/>
                    <a:gd name="T7" fmla="*/ 37 h 1244"/>
                    <a:gd name="T8" fmla="*/ 20 w 874"/>
                    <a:gd name="T9" fmla="*/ 50 h 1244"/>
                    <a:gd name="T10" fmla="*/ 16 w 874"/>
                    <a:gd name="T11" fmla="*/ 69 h 1244"/>
                    <a:gd name="T12" fmla="*/ 12 w 874"/>
                    <a:gd name="T13" fmla="*/ 83 h 1244"/>
                    <a:gd name="T14" fmla="*/ 12 w 874"/>
                    <a:gd name="T15" fmla="*/ 101 h 1244"/>
                    <a:gd name="T16" fmla="*/ 16 w 874"/>
                    <a:gd name="T17" fmla="*/ 125 h 1244"/>
                    <a:gd name="T18" fmla="*/ 17 w 874"/>
                    <a:gd name="T19" fmla="*/ 147 h 1244"/>
                    <a:gd name="T20" fmla="*/ 11 w 874"/>
                    <a:gd name="T21" fmla="*/ 170 h 1244"/>
                    <a:gd name="T22" fmla="*/ 5 w 874"/>
                    <a:gd name="T23" fmla="*/ 192 h 1244"/>
                    <a:gd name="T24" fmla="*/ 0 w 874"/>
                    <a:gd name="T25" fmla="*/ 213 h 1244"/>
                    <a:gd name="T26" fmla="*/ 0 w 874"/>
                    <a:gd name="T27" fmla="*/ 230 h 1244"/>
                    <a:gd name="T28" fmla="*/ 2 w 874"/>
                    <a:gd name="T29" fmla="*/ 246 h 1244"/>
                    <a:gd name="T30" fmla="*/ 5 w 874"/>
                    <a:gd name="T31" fmla="*/ 258 h 1244"/>
                    <a:gd name="T32" fmla="*/ 11 w 874"/>
                    <a:gd name="T33" fmla="*/ 272 h 1244"/>
                    <a:gd name="T34" fmla="*/ 19 w 874"/>
                    <a:gd name="T35" fmla="*/ 281 h 1244"/>
                    <a:gd name="T36" fmla="*/ 29 w 874"/>
                    <a:gd name="T37" fmla="*/ 289 h 1244"/>
                    <a:gd name="T38" fmla="*/ 49 w 874"/>
                    <a:gd name="T39" fmla="*/ 301 h 1244"/>
                    <a:gd name="T40" fmla="*/ 72 w 874"/>
                    <a:gd name="T41" fmla="*/ 307 h 1244"/>
                    <a:gd name="T42" fmla="*/ 95 w 874"/>
                    <a:gd name="T43" fmla="*/ 310 h 1244"/>
                    <a:gd name="T44" fmla="*/ 117 w 874"/>
                    <a:gd name="T45" fmla="*/ 307 h 1244"/>
                    <a:gd name="T46" fmla="*/ 136 w 874"/>
                    <a:gd name="T47" fmla="*/ 304 h 1244"/>
                    <a:gd name="T48" fmla="*/ 156 w 874"/>
                    <a:gd name="T49" fmla="*/ 295 h 1244"/>
                    <a:gd name="T50" fmla="*/ 173 w 874"/>
                    <a:gd name="T51" fmla="*/ 287 h 1244"/>
                    <a:gd name="T52" fmla="*/ 187 w 874"/>
                    <a:gd name="T53" fmla="*/ 275 h 1244"/>
                    <a:gd name="T54" fmla="*/ 205 w 874"/>
                    <a:gd name="T55" fmla="*/ 255 h 1244"/>
                    <a:gd name="T56" fmla="*/ 212 w 874"/>
                    <a:gd name="T57" fmla="*/ 244 h 1244"/>
                    <a:gd name="T58" fmla="*/ 216 w 874"/>
                    <a:gd name="T59" fmla="*/ 230 h 1244"/>
                    <a:gd name="T60" fmla="*/ 219 w 874"/>
                    <a:gd name="T61" fmla="*/ 215 h 1244"/>
                    <a:gd name="T62" fmla="*/ 220 w 874"/>
                    <a:gd name="T63" fmla="*/ 202 h 1244"/>
                    <a:gd name="T64" fmla="*/ 217 w 874"/>
                    <a:gd name="T65" fmla="*/ 186 h 1244"/>
                    <a:gd name="T66" fmla="*/ 214 w 874"/>
                    <a:gd name="T67" fmla="*/ 170 h 1244"/>
                    <a:gd name="T68" fmla="*/ 210 w 874"/>
                    <a:gd name="T69" fmla="*/ 140 h 1244"/>
                    <a:gd name="T70" fmla="*/ 212 w 874"/>
                    <a:gd name="T71" fmla="*/ 125 h 1244"/>
                    <a:gd name="T72" fmla="*/ 217 w 874"/>
                    <a:gd name="T73" fmla="*/ 109 h 1244"/>
                    <a:gd name="T74" fmla="*/ 219 w 874"/>
                    <a:gd name="T75" fmla="*/ 79 h 1244"/>
                    <a:gd name="T76" fmla="*/ 217 w 874"/>
                    <a:gd name="T77" fmla="*/ 53 h 1244"/>
                    <a:gd name="T78" fmla="*/ 212 w 874"/>
                    <a:gd name="T79" fmla="*/ 35 h 1244"/>
                    <a:gd name="T80" fmla="*/ 202 w 874"/>
                    <a:gd name="T81" fmla="*/ 23 h 1244"/>
                    <a:gd name="T82" fmla="*/ 177 w 874"/>
                    <a:gd name="T83" fmla="*/ 10 h 1244"/>
                    <a:gd name="T84" fmla="*/ 147 w 874"/>
                    <a:gd name="T85" fmla="*/ 2 h 1244"/>
                    <a:gd name="T86" fmla="*/ 99 w 874"/>
                    <a:gd name="T87" fmla="*/ 0 h 1244"/>
                    <a:gd name="T88" fmla="*/ 64 w 874"/>
                    <a:gd name="T89" fmla="*/ 5 h 12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74" h="1244">
                      <a:moveTo>
                        <a:pt x="254" y="21"/>
                      </a:moveTo>
                      <a:lnTo>
                        <a:pt x="192" y="64"/>
                      </a:lnTo>
                      <a:lnTo>
                        <a:pt x="149" y="101"/>
                      </a:lnTo>
                      <a:lnTo>
                        <a:pt x="118" y="150"/>
                      </a:lnTo>
                      <a:lnTo>
                        <a:pt x="80" y="203"/>
                      </a:lnTo>
                      <a:lnTo>
                        <a:pt x="63" y="277"/>
                      </a:lnTo>
                      <a:lnTo>
                        <a:pt x="46" y="335"/>
                      </a:lnTo>
                      <a:lnTo>
                        <a:pt x="46" y="405"/>
                      </a:lnTo>
                      <a:lnTo>
                        <a:pt x="63" y="501"/>
                      </a:lnTo>
                      <a:lnTo>
                        <a:pt x="67" y="590"/>
                      </a:lnTo>
                      <a:lnTo>
                        <a:pt x="43" y="683"/>
                      </a:lnTo>
                      <a:lnTo>
                        <a:pt x="17" y="772"/>
                      </a:lnTo>
                      <a:lnTo>
                        <a:pt x="0" y="853"/>
                      </a:lnTo>
                      <a:lnTo>
                        <a:pt x="0" y="922"/>
                      </a:lnTo>
                      <a:lnTo>
                        <a:pt x="5" y="985"/>
                      </a:lnTo>
                      <a:lnTo>
                        <a:pt x="17" y="1036"/>
                      </a:lnTo>
                      <a:lnTo>
                        <a:pt x="41" y="1089"/>
                      </a:lnTo>
                      <a:lnTo>
                        <a:pt x="74" y="1128"/>
                      </a:lnTo>
                      <a:lnTo>
                        <a:pt x="115" y="1157"/>
                      </a:lnTo>
                      <a:lnTo>
                        <a:pt x="196" y="1207"/>
                      </a:lnTo>
                      <a:lnTo>
                        <a:pt x="286" y="1230"/>
                      </a:lnTo>
                      <a:lnTo>
                        <a:pt x="378" y="1244"/>
                      </a:lnTo>
                      <a:lnTo>
                        <a:pt x="465" y="1232"/>
                      </a:lnTo>
                      <a:lnTo>
                        <a:pt x="540" y="1218"/>
                      </a:lnTo>
                      <a:lnTo>
                        <a:pt x="621" y="1183"/>
                      </a:lnTo>
                      <a:lnTo>
                        <a:pt x="690" y="1149"/>
                      </a:lnTo>
                      <a:lnTo>
                        <a:pt x="747" y="1103"/>
                      </a:lnTo>
                      <a:lnTo>
                        <a:pt x="816" y="1022"/>
                      </a:lnTo>
                      <a:lnTo>
                        <a:pt x="845" y="979"/>
                      </a:lnTo>
                      <a:lnTo>
                        <a:pt x="862" y="922"/>
                      </a:lnTo>
                      <a:lnTo>
                        <a:pt x="873" y="864"/>
                      </a:lnTo>
                      <a:lnTo>
                        <a:pt x="874" y="811"/>
                      </a:lnTo>
                      <a:lnTo>
                        <a:pt x="864" y="745"/>
                      </a:lnTo>
                      <a:lnTo>
                        <a:pt x="853" y="683"/>
                      </a:lnTo>
                      <a:lnTo>
                        <a:pt x="837" y="563"/>
                      </a:lnTo>
                      <a:lnTo>
                        <a:pt x="845" y="503"/>
                      </a:lnTo>
                      <a:lnTo>
                        <a:pt x="864" y="437"/>
                      </a:lnTo>
                      <a:lnTo>
                        <a:pt x="873" y="319"/>
                      </a:lnTo>
                      <a:lnTo>
                        <a:pt x="864" y="213"/>
                      </a:lnTo>
                      <a:lnTo>
                        <a:pt x="845" y="141"/>
                      </a:lnTo>
                      <a:lnTo>
                        <a:pt x="805" y="92"/>
                      </a:lnTo>
                      <a:lnTo>
                        <a:pt x="704" y="42"/>
                      </a:lnTo>
                      <a:lnTo>
                        <a:pt x="586" y="11"/>
                      </a:lnTo>
                      <a:lnTo>
                        <a:pt x="393" y="0"/>
                      </a:lnTo>
                      <a:lnTo>
                        <a:pt x="254" y="21"/>
                      </a:lnTo>
                      <a:close/>
                    </a:path>
                  </a:pathLst>
                </a:custGeom>
                <a:solidFill>
                  <a:srgbClr val="FFE0C0"/>
                </a:solidFill>
                <a:ln w="7938">
                  <a:solidFill>
                    <a:srgbClr val="000000"/>
                  </a:solidFill>
                  <a:prstDash val="solid"/>
                  <a:round/>
                </a:ln>
              </p:spPr>
              <p:txBody>
                <a:bodyPr/>
                <a:lstStyle/>
                <a:p>
                  <a:endParaRPr lang="zh-CN" altLang="en-US" sz="1805"/>
                </a:p>
              </p:txBody>
            </p:sp>
            <p:grpSp>
              <p:nvGrpSpPr>
                <p:cNvPr id="61" name="Group 27"/>
                <p:cNvGrpSpPr/>
                <p:nvPr/>
              </p:nvGrpSpPr>
              <p:grpSpPr bwMode="auto">
                <a:xfrm>
                  <a:off x="2802" y="2002"/>
                  <a:ext cx="216" cy="233"/>
                  <a:chOff x="2802" y="2002"/>
                  <a:chExt cx="216" cy="233"/>
                </a:xfrm>
              </p:grpSpPr>
              <p:sp>
                <p:nvSpPr>
                  <p:cNvPr id="66" name="Freeform 28"/>
                  <p:cNvSpPr/>
                  <p:nvPr/>
                </p:nvSpPr>
                <p:spPr bwMode="auto">
                  <a:xfrm>
                    <a:off x="2802" y="2206"/>
                    <a:ext cx="216" cy="9"/>
                  </a:xfrm>
                  <a:custGeom>
                    <a:avLst/>
                    <a:gdLst>
                      <a:gd name="T0" fmla="*/ 0 w 431"/>
                      <a:gd name="T1" fmla="*/ 1 h 19"/>
                      <a:gd name="T2" fmla="*/ 10 w 431"/>
                      <a:gd name="T3" fmla="*/ 0 h 19"/>
                      <a:gd name="T4" fmla="*/ 25 w 431"/>
                      <a:gd name="T5" fmla="*/ 0 h 19"/>
                      <a:gd name="T6" fmla="*/ 38 w 431"/>
                      <a:gd name="T7" fmla="*/ 0 h 19"/>
                      <a:gd name="T8" fmla="*/ 55 w 431"/>
                      <a:gd name="T9" fmla="*/ 2 h 19"/>
                      <a:gd name="T10" fmla="*/ 73 w 431"/>
                      <a:gd name="T11" fmla="*/ 2 h 19"/>
                      <a:gd name="T12" fmla="*/ 92 w 431"/>
                      <a:gd name="T13" fmla="*/ 2 h 19"/>
                      <a:gd name="T14" fmla="*/ 108 w 431"/>
                      <a:gd name="T15" fmla="*/ 4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1" h="19">
                        <a:moveTo>
                          <a:pt x="0" y="4"/>
                        </a:moveTo>
                        <a:lnTo>
                          <a:pt x="39" y="0"/>
                        </a:lnTo>
                        <a:lnTo>
                          <a:pt x="98" y="0"/>
                        </a:lnTo>
                        <a:lnTo>
                          <a:pt x="151" y="0"/>
                        </a:lnTo>
                        <a:lnTo>
                          <a:pt x="217" y="11"/>
                        </a:lnTo>
                        <a:lnTo>
                          <a:pt x="292" y="11"/>
                        </a:lnTo>
                        <a:lnTo>
                          <a:pt x="365" y="11"/>
                        </a:lnTo>
                        <a:lnTo>
                          <a:pt x="431" y="19"/>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67" name="Freeform 29"/>
                  <p:cNvSpPr/>
                  <p:nvPr/>
                </p:nvSpPr>
                <p:spPr bwMode="auto">
                  <a:xfrm>
                    <a:off x="2877" y="2232"/>
                    <a:ext cx="46" cy="3"/>
                  </a:xfrm>
                  <a:custGeom>
                    <a:avLst/>
                    <a:gdLst>
                      <a:gd name="T0" fmla="*/ 0 w 92"/>
                      <a:gd name="T1" fmla="*/ 2 h 5"/>
                      <a:gd name="T2" fmla="*/ 17 w 92"/>
                      <a:gd name="T3" fmla="*/ 0 h 5"/>
                      <a:gd name="T4" fmla="*/ 23 w 92"/>
                      <a:gd name="T5" fmla="*/ 2 h 5"/>
                      <a:gd name="T6" fmla="*/ 0 60000 65536"/>
                      <a:gd name="T7" fmla="*/ 0 60000 65536"/>
                      <a:gd name="T8" fmla="*/ 0 60000 65536"/>
                    </a:gdLst>
                    <a:ahLst/>
                    <a:cxnLst>
                      <a:cxn ang="T6">
                        <a:pos x="T0" y="T1"/>
                      </a:cxn>
                      <a:cxn ang="T7">
                        <a:pos x="T2" y="T3"/>
                      </a:cxn>
                      <a:cxn ang="T8">
                        <a:pos x="T4" y="T5"/>
                      </a:cxn>
                    </a:cxnLst>
                    <a:rect l="0" t="0" r="r" b="b"/>
                    <a:pathLst>
                      <a:path w="92" h="5">
                        <a:moveTo>
                          <a:pt x="0" y="5"/>
                        </a:moveTo>
                        <a:lnTo>
                          <a:pt x="67" y="0"/>
                        </a:lnTo>
                        <a:lnTo>
                          <a:pt x="92" y="5"/>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68" name="Freeform 30"/>
                  <p:cNvSpPr/>
                  <p:nvPr/>
                </p:nvSpPr>
                <p:spPr bwMode="auto">
                  <a:xfrm>
                    <a:off x="2859" y="2002"/>
                    <a:ext cx="101" cy="155"/>
                  </a:xfrm>
                  <a:custGeom>
                    <a:avLst/>
                    <a:gdLst>
                      <a:gd name="T0" fmla="*/ 35 w 202"/>
                      <a:gd name="T1" fmla="*/ 0 h 309"/>
                      <a:gd name="T2" fmla="*/ 33 w 202"/>
                      <a:gd name="T3" fmla="*/ 14 h 309"/>
                      <a:gd name="T4" fmla="*/ 36 w 202"/>
                      <a:gd name="T5" fmla="*/ 26 h 309"/>
                      <a:gd name="T6" fmla="*/ 39 w 202"/>
                      <a:gd name="T7" fmla="*/ 35 h 309"/>
                      <a:gd name="T8" fmla="*/ 45 w 202"/>
                      <a:gd name="T9" fmla="*/ 48 h 309"/>
                      <a:gd name="T10" fmla="*/ 48 w 202"/>
                      <a:gd name="T11" fmla="*/ 56 h 309"/>
                      <a:gd name="T12" fmla="*/ 51 w 202"/>
                      <a:gd name="T13" fmla="*/ 66 h 309"/>
                      <a:gd name="T14" fmla="*/ 48 w 202"/>
                      <a:gd name="T15" fmla="*/ 74 h 309"/>
                      <a:gd name="T16" fmla="*/ 44 w 202"/>
                      <a:gd name="T17" fmla="*/ 76 h 309"/>
                      <a:gd name="T18" fmla="*/ 36 w 202"/>
                      <a:gd name="T19" fmla="*/ 78 h 309"/>
                      <a:gd name="T20" fmla="*/ 28 w 202"/>
                      <a:gd name="T21" fmla="*/ 74 h 309"/>
                      <a:gd name="T22" fmla="*/ 16 w 202"/>
                      <a:gd name="T23" fmla="*/ 72 h 309"/>
                      <a:gd name="T24" fmla="*/ 0 w 202"/>
                      <a:gd name="T25" fmla="*/ 75 h 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309">
                        <a:moveTo>
                          <a:pt x="138" y="0"/>
                        </a:moveTo>
                        <a:lnTo>
                          <a:pt x="132" y="53"/>
                        </a:lnTo>
                        <a:lnTo>
                          <a:pt x="143" y="104"/>
                        </a:lnTo>
                        <a:lnTo>
                          <a:pt x="155" y="139"/>
                        </a:lnTo>
                        <a:lnTo>
                          <a:pt x="177" y="190"/>
                        </a:lnTo>
                        <a:lnTo>
                          <a:pt x="189" y="223"/>
                        </a:lnTo>
                        <a:lnTo>
                          <a:pt x="202" y="264"/>
                        </a:lnTo>
                        <a:lnTo>
                          <a:pt x="189" y="293"/>
                        </a:lnTo>
                        <a:lnTo>
                          <a:pt x="173" y="303"/>
                        </a:lnTo>
                        <a:lnTo>
                          <a:pt x="143" y="309"/>
                        </a:lnTo>
                        <a:lnTo>
                          <a:pt x="109" y="293"/>
                        </a:lnTo>
                        <a:lnTo>
                          <a:pt x="63" y="287"/>
                        </a:lnTo>
                        <a:lnTo>
                          <a:pt x="0" y="297"/>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grpSp>
            <p:grpSp>
              <p:nvGrpSpPr>
                <p:cNvPr id="62" name="Group 31"/>
                <p:cNvGrpSpPr/>
                <p:nvPr/>
              </p:nvGrpSpPr>
              <p:grpSpPr bwMode="auto">
                <a:xfrm>
                  <a:off x="2780" y="1904"/>
                  <a:ext cx="287" cy="26"/>
                  <a:chOff x="2780" y="1904"/>
                  <a:chExt cx="287" cy="26"/>
                </a:xfrm>
              </p:grpSpPr>
              <p:sp>
                <p:nvSpPr>
                  <p:cNvPr id="64" name="Freeform 32"/>
                  <p:cNvSpPr/>
                  <p:nvPr/>
                </p:nvSpPr>
                <p:spPr bwMode="auto">
                  <a:xfrm>
                    <a:off x="2780" y="1904"/>
                    <a:ext cx="116" cy="24"/>
                  </a:xfrm>
                  <a:custGeom>
                    <a:avLst/>
                    <a:gdLst>
                      <a:gd name="T0" fmla="*/ 0 w 232"/>
                      <a:gd name="T1" fmla="*/ 12 h 49"/>
                      <a:gd name="T2" fmla="*/ 9 w 232"/>
                      <a:gd name="T3" fmla="*/ 7 h 49"/>
                      <a:gd name="T4" fmla="*/ 16 w 232"/>
                      <a:gd name="T5" fmla="*/ 3 h 49"/>
                      <a:gd name="T6" fmla="*/ 25 w 232"/>
                      <a:gd name="T7" fmla="*/ 1 h 49"/>
                      <a:gd name="T8" fmla="*/ 32 w 232"/>
                      <a:gd name="T9" fmla="*/ 0 h 49"/>
                      <a:gd name="T10" fmla="*/ 37 w 232"/>
                      <a:gd name="T11" fmla="*/ 0 h 49"/>
                      <a:gd name="T12" fmla="*/ 47 w 232"/>
                      <a:gd name="T13" fmla="*/ 2 h 49"/>
                      <a:gd name="T14" fmla="*/ 58 w 232"/>
                      <a:gd name="T15" fmla="*/ 6 h 49"/>
                      <a:gd name="T16" fmla="*/ 58 w 232"/>
                      <a:gd name="T17" fmla="*/ 9 h 49"/>
                      <a:gd name="T18" fmla="*/ 53 w 232"/>
                      <a:gd name="T19" fmla="*/ 10 h 49"/>
                      <a:gd name="T20" fmla="*/ 47 w 232"/>
                      <a:gd name="T21" fmla="*/ 8 h 49"/>
                      <a:gd name="T22" fmla="*/ 37 w 232"/>
                      <a:gd name="T23" fmla="*/ 7 h 49"/>
                      <a:gd name="T24" fmla="*/ 30 w 232"/>
                      <a:gd name="T25" fmla="*/ 7 h 49"/>
                      <a:gd name="T26" fmla="*/ 24 w 232"/>
                      <a:gd name="T27" fmla="*/ 8 h 49"/>
                      <a:gd name="T28" fmla="*/ 16 w 232"/>
                      <a:gd name="T29" fmla="*/ 10 h 49"/>
                      <a:gd name="T30" fmla="*/ 9 w 232"/>
                      <a:gd name="T31" fmla="*/ 11 h 49"/>
                      <a:gd name="T32" fmla="*/ 0 w 232"/>
                      <a:gd name="T33" fmla="*/ 12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2" h="49">
                        <a:moveTo>
                          <a:pt x="0" y="49"/>
                        </a:moveTo>
                        <a:lnTo>
                          <a:pt x="33" y="28"/>
                        </a:lnTo>
                        <a:lnTo>
                          <a:pt x="64" y="14"/>
                        </a:lnTo>
                        <a:lnTo>
                          <a:pt x="98" y="6"/>
                        </a:lnTo>
                        <a:lnTo>
                          <a:pt x="126" y="3"/>
                        </a:lnTo>
                        <a:lnTo>
                          <a:pt x="148" y="0"/>
                        </a:lnTo>
                        <a:lnTo>
                          <a:pt x="187" y="11"/>
                        </a:lnTo>
                        <a:lnTo>
                          <a:pt x="232" y="25"/>
                        </a:lnTo>
                        <a:lnTo>
                          <a:pt x="230" y="38"/>
                        </a:lnTo>
                        <a:lnTo>
                          <a:pt x="211" y="41"/>
                        </a:lnTo>
                        <a:lnTo>
                          <a:pt x="187" y="33"/>
                        </a:lnTo>
                        <a:lnTo>
                          <a:pt x="146" y="29"/>
                        </a:lnTo>
                        <a:lnTo>
                          <a:pt x="120" y="28"/>
                        </a:lnTo>
                        <a:lnTo>
                          <a:pt x="96" y="33"/>
                        </a:lnTo>
                        <a:lnTo>
                          <a:pt x="64" y="41"/>
                        </a:lnTo>
                        <a:lnTo>
                          <a:pt x="36" y="46"/>
                        </a:lnTo>
                        <a:lnTo>
                          <a:pt x="0" y="49"/>
                        </a:lnTo>
                        <a:close/>
                      </a:path>
                    </a:pathLst>
                  </a:custGeom>
                  <a:solidFill>
                    <a:srgbClr val="804000"/>
                  </a:solidFill>
                  <a:ln w="7938">
                    <a:solidFill>
                      <a:srgbClr val="000000"/>
                    </a:solidFill>
                    <a:prstDash val="solid"/>
                    <a:round/>
                  </a:ln>
                </p:spPr>
                <p:txBody>
                  <a:bodyPr/>
                  <a:lstStyle/>
                  <a:p>
                    <a:endParaRPr lang="zh-CN" altLang="en-US" sz="1805"/>
                  </a:p>
                </p:txBody>
              </p:sp>
              <p:sp>
                <p:nvSpPr>
                  <p:cNvPr id="65" name="Freeform 33"/>
                  <p:cNvSpPr/>
                  <p:nvPr/>
                </p:nvSpPr>
                <p:spPr bwMode="auto">
                  <a:xfrm>
                    <a:off x="2954" y="1906"/>
                    <a:ext cx="113" cy="24"/>
                  </a:xfrm>
                  <a:custGeom>
                    <a:avLst/>
                    <a:gdLst>
                      <a:gd name="T0" fmla="*/ 57 w 226"/>
                      <a:gd name="T1" fmla="*/ 12 h 48"/>
                      <a:gd name="T2" fmla="*/ 49 w 226"/>
                      <a:gd name="T3" fmla="*/ 7 h 48"/>
                      <a:gd name="T4" fmla="*/ 41 w 226"/>
                      <a:gd name="T5" fmla="*/ 4 h 48"/>
                      <a:gd name="T6" fmla="*/ 33 w 226"/>
                      <a:gd name="T7" fmla="*/ 2 h 48"/>
                      <a:gd name="T8" fmla="*/ 26 w 226"/>
                      <a:gd name="T9" fmla="*/ 1 h 48"/>
                      <a:gd name="T10" fmla="*/ 21 w 226"/>
                      <a:gd name="T11" fmla="*/ 0 h 48"/>
                      <a:gd name="T12" fmla="*/ 12 w 226"/>
                      <a:gd name="T13" fmla="*/ 3 h 48"/>
                      <a:gd name="T14" fmla="*/ 0 w 226"/>
                      <a:gd name="T15" fmla="*/ 6 h 48"/>
                      <a:gd name="T16" fmla="*/ 1 w 226"/>
                      <a:gd name="T17" fmla="*/ 10 h 48"/>
                      <a:gd name="T18" fmla="*/ 6 w 226"/>
                      <a:gd name="T19" fmla="*/ 10 h 48"/>
                      <a:gd name="T20" fmla="*/ 12 w 226"/>
                      <a:gd name="T21" fmla="*/ 8 h 48"/>
                      <a:gd name="T22" fmla="*/ 22 w 226"/>
                      <a:gd name="T23" fmla="*/ 8 h 48"/>
                      <a:gd name="T24" fmla="*/ 28 w 226"/>
                      <a:gd name="T25" fmla="*/ 7 h 48"/>
                      <a:gd name="T26" fmla="*/ 34 w 226"/>
                      <a:gd name="T27" fmla="*/ 8 h 48"/>
                      <a:gd name="T28" fmla="*/ 41 w 226"/>
                      <a:gd name="T29" fmla="*/ 10 h 48"/>
                      <a:gd name="T30" fmla="*/ 48 w 226"/>
                      <a:gd name="T31" fmla="*/ 12 h 48"/>
                      <a:gd name="T32" fmla="*/ 57 w 226"/>
                      <a:gd name="T33" fmla="*/ 12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 h="48">
                        <a:moveTo>
                          <a:pt x="226" y="48"/>
                        </a:moveTo>
                        <a:lnTo>
                          <a:pt x="194" y="26"/>
                        </a:lnTo>
                        <a:lnTo>
                          <a:pt x="162" y="13"/>
                        </a:lnTo>
                        <a:lnTo>
                          <a:pt x="131" y="6"/>
                        </a:lnTo>
                        <a:lnTo>
                          <a:pt x="104" y="2"/>
                        </a:lnTo>
                        <a:lnTo>
                          <a:pt x="83" y="0"/>
                        </a:lnTo>
                        <a:lnTo>
                          <a:pt x="45" y="10"/>
                        </a:lnTo>
                        <a:lnTo>
                          <a:pt x="0" y="23"/>
                        </a:lnTo>
                        <a:lnTo>
                          <a:pt x="3" y="37"/>
                        </a:lnTo>
                        <a:lnTo>
                          <a:pt x="21" y="40"/>
                        </a:lnTo>
                        <a:lnTo>
                          <a:pt x="45" y="32"/>
                        </a:lnTo>
                        <a:lnTo>
                          <a:pt x="85" y="29"/>
                        </a:lnTo>
                        <a:lnTo>
                          <a:pt x="110" y="26"/>
                        </a:lnTo>
                        <a:lnTo>
                          <a:pt x="133" y="32"/>
                        </a:lnTo>
                        <a:lnTo>
                          <a:pt x="162" y="40"/>
                        </a:lnTo>
                        <a:lnTo>
                          <a:pt x="191" y="46"/>
                        </a:lnTo>
                        <a:lnTo>
                          <a:pt x="226" y="48"/>
                        </a:lnTo>
                        <a:close/>
                      </a:path>
                    </a:pathLst>
                  </a:custGeom>
                  <a:solidFill>
                    <a:srgbClr val="804000"/>
                  </a:solidFill>
                  <a:ln w="7938">
                    <a:solidFill>
                      <a:srgbClr val="000000"/>
                    </a:solidFill>
                    <a:prstDash val="solid"/>
                    <a:round/>
                  </a:ln>
                </p:spPr>
                <p:txBody>
                  <a:bodyPr/>
                  <a:lstStyle/>
                  <a:p>
                    <a:endParaRPr lang="zh-CN" altLang="en-US" sz="1805"/>
                  </a:p>
                </p:txBody>
              </p:sp>
            </p:grpSp>
            <p:sp>
              <p:nvSpPr>
                <p:cNvPr id="63" name="Freeform 34"/>
                <p:cNvSpPr/>
                <p:nvPr/>
              </p:nvSpPr>
              <p:spPr bwMode="auto">
                <a:xfrm>
                  <a:off x="2693" y="1686"/>
                  <a:ext cx="451" cy="294"/>
                </a:xfrm>
                <a:custGeom>
                  <a:avLst/>
                  <a:gdLst>
                    <a:gd name="T0" fmla="*/ 5 w 903"/>
                    <a:gd name="T1" fmla="*/ 146 h 586"/>
                    <a:gd name="T2" fmla="*/ 16 w 903"/>
                    <a:gd name="T3" fmla="*/ 148 h 586"/>
                    <a:gd name="T4" fmla="*/ 14 w 903"/>
                    <a:gd name="T5" fmla="*/ 126 h 586"/>
                    <a:gd name="T6" fmla="*/ 27 w 903"/>
                    <a:gd name="T7" fmla="*/ 108 h 586"/>
                    <a:gd name="T8" fmla="*/ 28 w 903"/>
                    <a:gd name="T9" fmla="*/ 85 h 586"/>
                    <a:gd name="T10" fmla="*/ 44 w 903"/>
                    <a:gd name="T11" fmla="*/ 72 h 586"/>
                    <a:gd name="T12" fmla="*/ 44 w 903"/>
                    <a:gd name="T13" fmla="*/ 53 h 586"/>
                    <a:gd name="T14" fmla="*/ 58 w 903"/>
                    <a:gd name="T15" fmla="*/ 52 h 586"/>
                    <a:gd name="T16" fmla="*/ 71 w 903"/>
                    <a:gd name="T17" fmla="*/ 42 h 586"/>
                    <a:gd name="T18" fmla="*/ 93 w 903"/>
                    <a:gd name="T19" fmla="*/ 55 h 586"/>
                    <a:gd name="T20" fmla="*/ 97 w 903"/>
                    <a:gd name="T21" fmla="*/ 48 h 586"/>
                    <a:gd name="T22" fmla="*/ 119 w 903"/>
                    <a:gd name="T23" fmla="*/ 55 h 586"/>
                    <a:gd name="T24" fmla="*/ 113 w 903"/>
                    <a:gd name="T25" fmla="*/ 42 h 586"/>
                    <a:gd name="T26" fmla="*/ 140 w 903"/>
                    <a:gd name="T27" fmla="*/ 58 h 586"/>
                    <a:gd name="T28" fmla="*/ 143 w 903"/>
                    <a:gd name="T29" fmla="*/ 48 h 586"/>
                    <a:gd name="T30" fmla="*/ 168 w 903"/>
                    <a:gd name="T31" fmla="*/ 63 h 586"/>
                    <a:gd name="T32" fmla="*/ 181 w 903"/>
                    <a:gd name="T33" fmla="*/ 60 h 586"/>
                    <a:gd name="T34" fmla="*/ 188 w 903"/>
                    <a:gd name="T35" fmla="*/ 76 h 586"/>
                    <a:gd name="T36" fmla="*/ 196 w 903"/>
                    <a:gd name="T37" fmla="*/ 75 h 586"/>
                    <a:gd name="T38" fmla="*/ 203 w 903"/>
                    <a:gd name="T39" fmla="*/ 86 h 586"/>
                    <a:gd name="T40" fmla="*/ 197 w 903"/>
                    <a:gd name="T41" fmla="*/ 106 h 586"/>
                    <a:gd name="T42" fmla="*/ 199 w 903"/>
                    <a:gd name="T43" fmla="*/ 123 h 586"/>
                    <a:gd name="T44" fmla="*/ 205 w 903"/>
                    <a:gd name="T45" fmla="*/ 144 h 586"/>
                    <a:gd name="T46" fmla="*/ 211 w 903"/>
                    <a:gd name="T47" fmla="*/ 144 h 586"/>
                    <a:gd name="T48" fmla="*/ 218 w 903"/>
                    <a:gd name="T49" fmla="*/ 130 h 586"/>
                    <a:gd name="T50" fmla="*/ 222 w 903"/>
                    <a:gd name="T51" fmla="*/ 116 h 586"/>
                    <a:gd name="T52" fmla="*/ 225 w 903"/>
                    <a:gd name="T53" fmla="*/ 96 h 586"/>
                    <a:gd name="T54" fmla="*/ 222 w 903"/>
                    <a:gd name="T55" fmla="*/ 66 h 586"/>
                    <a:gd name="T56" fmla="*/ 211 w 903"/>
                    <a:gd name="T57" fmla="*/ 46 h 586"/>
                    <a:gd name="T58" fmla="*/ 202 w 903"/>
                    <a:gd name="T59" fmla="*/ 33 h 586"/>
                    <a:gd name="T60" fmla="*/ 188 w 903"/>
                    <a:gd name="T61" fmla="*/ 20 h 586"/>
                    <a:gd name="T62" fmla="*/ 166 w 903"/>
                    <a:gd name="T63" fmla="*/ 10 h 586"/>
                    <a:gd name="T64" fmla="*/ 145 w 903"/>
                    <a:gd name="T65" fmla="*/ 4 h 586"/>
                    <a:gd name="T66" fmla="*/ 113 w 903"/>
                    <a:gd name="T67" fmla="*/ 0 h 586"/>
                    <a:gd name="T68" fmla="*/ 84 w 903"/>
                    <a:gd name="T69" fmla="*/ 4 h 586"/>
                    <a:gd name="T70" fmla="*/ 64 w 903"/>
                    <a:gd name="T71" fmla="*/ 6 h 586"/>
                    <a:gd name="T72" fmla="*/ 49 w 903"/>
                    <a:gd name="T73" fmla="*/ 11 h 586"/>
                    <a:gd name="T74" fmla="*/ 30 w 903"/>
                    <a:gd name="T75" fmla="*/ 23 h 586"/>
                    <a:gd name="T76" fmla="*/ 14 w 903"/>
                    <a:gd name="T77" fmla="*/ 43 h 586"/>
                    <a:gd name="T78" fmla="*/ 7 w 903"/>
                    <a:gd name="T79" fmla="*/ 56 h 586"/>
                    <a:gd name="T80" fmla="*/ 0 w 903"/>
                    <a:gd name="T81" fmla="*/ 82 h 586"/>
                    <a:gd name="T82" fmla="*/ 0 w 903"/>
                    <a:gd name="T83" fmla="*/ 111 h 586"/>
                    <a:gd name="T84" fmla="*/ 0 w 903"/>
                    <a:gd name="T85" fmla="*/ 130 h 586"/>
                    <a:gd name="T86" fmla="*/ 5 w 903"/>
                    <a:gd name="T87" fmla="*/ 146 h 5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3" h="586">
                      <a:moveTo>
                        <a:pt x="23" y="580"/>
                      </a:moveTo>
                      <a:lnTo>
                        <a:pt x="67" y="586"/>
                      </a:lnTo>
                      <a:lnTo>
                        <a:pt x="57" y="503"/>
                      </a:lnTo>
                      <a:lnTo>
                        <a:pt x="110" y="428"/>
                      </a:lnTo>
                      <a:lnTo>
                        <a:pt x="114" y="337"/>
                      </a:lnTo>
                      <a:lnTo>
                        <a:pt x="179" y="286"/>
                      </a:lnTo>
                      <a:lnTo>
                        <a:pt x="179" y="212"/>
                      </a:lnTo>
                      <a:lnTo>
                        <a:pt x="235" y="207"/>
                      </a:lnTo>
                      <a:lnTo>
                        <a:pt x="287" y="166"/>
                      </a:lnTo>
                      <a:lnTo>
                        <a:pt x="372" y="217"/>
                      </a:lnTo>
                      <a:lnTo>
                        <a:pt x="390" y="189"/>
                      </a:lnTo>
                      <a:lnTo>
                        <a:pt x="476" y="217"/>
                      </a:lnTo>
                      <a:lnTo>
                        <a:pt x="453" y="166"/>
                      </a:lnTo>
                      <a:lnTo>
                        <a:pt x="563" y="229"/>
                      </a:lnTo>
                      <a:lnTo>
                        <a:pt x="574" y="189"/>
                      </a:lnTo>
                      <a:lnTo>
                        <a:pt x="673" y="252"/>
                      </a:lnTo>
                      <a:lnTo>
                        <a:pt x="724" y="240"/>
                      </a:lnTo>
                      <a:lnTo>
                        <a:pt x="752" y="303"/>
                      </a:lnTo>
                      <a:lnTo>
                        <a:pt x="787" y="296"/>
                      </a:lnTo>
                      <a:lnTo>
                        <a:pt x="814" y="341"/>
                      </a:lnTo>
                      <a:lnTo>
                        <a:pt x="790" y="421"/>
                      </a:lnTo>
                      <a:lnTo>
                        <a:pt x="799" y="488"/>
                      </a:lnTo>
                      <a:lnTo>
                        <a:pt x="820" y="574"/>
                      </a:lnTo>
                      <a:lnTo>
                        <a:pt x="845" y="574"/>
                      </a:lnTo>
                      <a:lnTo>
                        <a:pt x="872" y="517"/>
                      </a:lnTo>
                      <a:lnTo>
                        <a:pt x="890" y="463"/>
                      </a:lnTo>
                      <a:lnTo>
                        <a:pt x="903" y="383"/>
                      </a:lnTo>
                      <a:lnTo>
                        <a:pt x="890" y="264"/>
                      </a:lnTo>
                      <a:lnTo>
                        <a:pt x="844" y="182"/>
                      </a:lnTo>
                      <a:lnTo>
                        <a:pt x="810" y="132"/>
                      </a:lnTo>
                      <a:lnTo>
                        <a:pt x="752" y="79"/>
                      </a:lnTo>
                      <a:lnTo>
                        <a:pt x="667" y="40"/>
                      </a:lnTo>
                      <a:lnTo>
                        <a:pt x="580" y="16"/>
                      </a:lnTo>
                      <a:lnTo>
                        <a:pt x="453" y="0"/>
                      </a:lnTo>
                      <a:lnTo>
                        <a:pt x="337" y="16"/>
                      </a:lnTo>
                      <a:lnTo>
                        <a:pt x="258" y="22"/>
                      </a:lnTo>
                      <a:lnTo>
                        <a:pt x="196" y="44"/>
                      </a:lnTo>
                      <a:lnTo>
                        <a:pt x="121" y="90"/>
                      </a:lnTo>
                      <a:lnTo>
                        <a:pt x="57" y="172"/>
                      </a:lnTo>
                      <a:lnTo>
                        <a:pt x="29" y="223"/>
                      </a:lnTo>
                      <a:lnTo>
                        <a:pt x="0" y="326"/>
                      </a:lnTo>
                      <a:lnTo>
                        <a:pt x="0" y="440"/>
                      </a:lnTo>
                      <a:lnTo>
                        <a:pt x="0" y="516"/>
                      </a:lnTo>
                      <a:lnTo>
                        <a:pt x="23" y="580"/>
                      </a:lnTo>
                      <a:close/>
                    </a:path>
                  </a:pathLst>
                </a:custGeom>
                <a:solidFill>
                  <a:srgbClr val="804000"/>
                </a:solidFill>
                <a:ln w="7938">
                  <a:solidFill>
                    <a:srgbClr val="000000"/>
                  </a:solidFill>
                  <a:prstDash val="solid"/>
                  <a:round/>
                </a:ln>
              </p:spPr>
              <p:txBody>
                <a:bodyPr/>
                <a:lstStyle/>
                <a:p>
                  <a:endParaRPr lang="zh-CN" altLang="en-US" sz="1805"/>
                </a:p>
              </p:txBody>
            </p:sp>
          </p:grpSp>
          <p:sp>
            <p:nvSpPr>
              <p:cNvPr id="54" name="Freeform 35"/>
              <p:cNvSpPr/>
              <p:nvPr/>
            </p:nvSpPr>
            <p:spPr bwMode="auto">
              <a:xfrm>
                <a:off x="3072" y="2309"/>
                <a:ext cx="477" cy="509"/>
              </a:xfrm>
              <a:custGeom>
                <a:avLst/>
                <a:gdLst>
                  <a:gd name="T0" fmla="*/ 17 w 954"/>
                  <a:gd name="T1" fmla="*/ 35 h 1017"/>
                  <a:gd name="T2" fmla="*/ 54 w 954"/>
                  <a:gd name="T3" fmla="*/ 27 h 1017"/>
                  <a:gd name="T4" fmla="*/ 73 w 954"/>
                  <a:gd name="T5" fmla="*/ 14 h 1017"/>
                  <a:gd name="T6" fmla="*/ 86 w 954"/>
                  <a:gd name="T7" fmla="*/ 0 h 1017"/>
                  <a:gd name="T8" fmla="*/ 118 w 954"/>
                  <a:gd name="T9" fmla="*/ 30 h 1017"/>
                  <a:gd name="T10" fmla="*/ 156 w 954"/>
                  <a:gd name="T11" fmla="*/ 65 h 1017"/>
                  <a:gd name="T12" fmla="*/ 188 w 954"/>
                  <a:gd name="T13" fmla="*/ 96 h 1017"/>
                  <a:gd name="T14" fmla="*/ 199 w 954"/>
                  <a:gd name="T15" fmla="*/ 111 h 1017"/>
                  <a:gd name="T16" fmla="*/ 207 w 954"/>
                  <a:gd name="T17" fmla="*/ 121 h 1017"/>
                  <a:gd name="T18" fmla="*/ 217 w 954"/>
                  <a:gd name="T19" fmla="*/ 134 h 1017"/>
                  <a:gd name="T20" fmla="*/ 226 w 954"/>
                  <a:gd name="T21" fmla="*/ 150 h 1017"/>
                  <a:gd name="T22" fmla="*/ 231 w 954"/>
                  <a:gd name="T23" fmla="*/ 162 h 1017"/>
                  <a:gd name="T24" fmla="*/ 236 w 954"/>
                  <a:gd name="T25" fmla="*/ 176 h 1017"/>
                  <a:gd name="T26" fmla="*/ 239 w 954"/>
                  <a:gd name="T27" fmla="*/ 201 h 1017"/>
                  <a:gd name="T28" fmla="*/ 236 w 954"/>
                  <a:gd name="T29" fmla="*/ 215 h 1017"/>
                  <a:gd name="T30" fmla="*/ 231 w 954"/>
                  <a:gd name="T31" fmla="*/ 228 h 1017"/>
                  <a:gd name="T32" fmla="*/ 215 w 954"/>
                  <a:gd name="T33" fmla="*/ 239 h 1017"/>
                  <a:gd name="T34" fmla="*/ 201 w 954"/>
                  <a:gd name="T35" fmla="*/ 246 h 1017"/>
                  <a:gd name="T36" fmla="*/ 182 w 954"/>
                  <a:gd name="T37" fmla="*/ 251 h 1017"/>
                  <a:gd name="T38" fmla="*/ 166 w 954"/>
                  <a:gd name="T39" fmla="*/ 255 h 1017"/>
                  <a:gd name="T40" fmla="*/ 151 w 954"/>
                  <a:gd name="T41" fmla="*/ 253 h 1017"/>
                  <a:gd name="T42" fmla="*/ 140 w 954"/>
                  <a:gd name="T43" fmla="*/ 252 h 1017"/>
                  <a:gd name="T44" fmla="*/ 127 w 954"/>
                  <a:gd name="T45" fmla="*/ 249 h 1017"/>
                  <a:gd name="T46" fmla="*/ 116 w 954"/>
                  <a:gd name="T47" fmla="*/ 244 h 1017"/>
                  <a:gd name="T48" fmla="*/ 103 w 954"/>
                  <a:gd name="T49" fmla="*/ 236 h 1017"/>
                  <a:gd name="T50" fmla="*/ 94 w 954"/>
                  <a:gd name="T51" fmla="*/ 228 h 1017"/>
                  <a:gd name="T52" fmla="*/ 84 w 954"/>
                  <a:gd name="T53" fmla="*/ 213 h 1017"/>
                  <a:gd name="T54" fmla="*/ 78 w 954"/>
                  <a:gd name="T55" fmla="*/ 204 h 1017"/>
                  <a:gd name="T56" fmla="*/ 63 w 954"/>
                  <a:gd name="T57" fmla="*/ 172 h 1017"/>
                  <a:gd name="T58" fmla="*/ 46 w 954"/>
                  <a:gd name="T59" fmla="*/ 131 h 1017"/>
                  <a:gd name="T60" fmla="*/ 33 w 954"/>
                  <a:gd name="T61" fmla="*/ 99 h 1017"/>
                  <a:gd name="T62" fmla="*/ 11 w 954"/>
                  <a:gd name="T63" fmla="*/ 62 h 1017"/>
                  <a:gd name="T64" fmla="*/ 0 w 954"/>
                  <a:gd name="T65" fmla="*/ 40 h 1017"/>
                  <a:gd name="T66" fmla="*/ 17 w 954"/>
                  <a:gd name="T67" fmla="*/ 35 h 10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C0C0FF"/>
              </a:solidFill>
              <a:ln w="7938">
                <a:solidFill>
                  <a:srgbClr val="000000"/>
                </a:solidFill>
                <a:prstDash val="solid"/>
                <a:round/>
              </a:ln>
            </p:spPr>
            <p:txBody>
              <a:bodyPr/>
              <a:lstStyle/>
              <a:p>
                <a:endParaRPr lang="zh-CN" altLang="en-US" sz="1805"/>
              </a:p>
            </p:txBody>
          </p:sp>
          <p:sp>
            <p:nvSpPr>
              <p:cNvPr id="55" name="Freeform 36"/>
              <p:cNvSpPr/>
              <p:nvPr/>
            </p:nvSpPr>
            <p:spPr bwMode="auto">
              <a:xfrm>
                <a:off x="3065" y="2297"/>
                <a:ext cx="291" cy="243"/>
              </a:xfrm>
              <a:custGeom>
                <a:avLst/>
                <a:gdLst>
                  <a:gd name="T0" fmla="*/ 0 w 581"/>
                  <a:gd name="T1" fmla="*/ 43 h 486"/>
                  <a:gd name="T2" fmla="*/ 11 w 581"/>
                  <a:gd name="T3" fmla="*/ 43 h 486"/>
                  <a:gd name="T4" fmla="*/ 24 w 581"/>
                  <a:gd name="T5" fmla="*/ 40 h 486"/>
                  <a:gd name="T6" fmla="*/ 39 w 581"/>
                  <a:gd name="T7" fmla="*/ 38 h 486"/>
                  <a:gd name="T8" fmla="*/ 48 w 581"/>
                  <a:gd name="T9" fmla="*/ 35 h 486"/>
                  <a:gd name="T10" fmla="*/ 67 w 581"/>
                  <a:gd name="T11" fmla="*/ 26 h 486"/>
                  <a:gd name="T12" fmla="*/ 84 w 581"/>
                  <a:gd name="T13" fmla="*/ 12 h 486"/>
                  <a:gd name="T14" fmla="*/ 93 w 581"/>
                  <a:gd name="T15" fmla="*/ 0 h 486"/>
                  <a:gd name="T16" fmla="*/ 146 w 581"/>
                  <a:gd name="T17" fmla="*/ 54 h 486"/>
                  <a:gd name="T18" fmla="*/ 145 w 581"/>
                  <a:gd name="T19" fmla="*/ 62 h 486"/>
                  <a:gd name="T20" fmla="*/ 141 w 581"/>
                  <a:gd name="T21" fmla="*/ 72 h 486"/>
                  <a:gd name="T22" fmla="*/ 132 w 581"/>
                  <a:gd name="T23" fmla="*/ 81 h 486"/>
                  <a:gd name="T24" fmla="*/ 124 w 581"/>
                  <a:gd name="T25" fmla="*/ 90 h 486"/>
                  <a:gd name="T26" fmla="*/ 114 w 581"/>
                  <a:gd name="T27" fmla="*/ 96 h 486"/>
                  <a:gd name="T28" fmla="*/ 100 w 581"/>
                  <a:gd name="T29" fmla="*/ 103 h 486"/>
                  <a:gd name="T30" fmla="*/ 84 w 581"/>
                  <a:gd name="T31" fmla="*/ 109 h 486"/>
                  <a:gd name="T32" fmla="*/ 64 w 581"/>
                  <a:gd name="T33" fmla="*/ 115 h 486"/>
                  <a:gd name="T34" fmla="*/ 47 w 581"/>
                  <a:gd name="T35" fmla="*/ 119 h 486"/>
                  <a:gd name="T36" fmla="*/ 36 w 581"/>
                  <a:gd name="T37" fmla="*/ 122 h 486"/>
                  <a:gd name="T38" fmla="*/ 0 w 581"/>
                  <a:gd name="T39" fmla="*/ 43 h 4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solidFill>
              <a:ln w="7938">
                <a:solidFill>
                  <a:srgbClr val="000000"/>
                </a:solidFill>
                <a:prstDash val="solid"/>
                <a:round/>
              </a:ln>
            </p:spPr>
            <p:txBody>
              <a:bodyPr/>
              <a:lstStyle/>
              <a:p>
                <a:endParaRPr lang="zh-CN" altLang="en-US" sz="1805"/>
              </a:p>
            </p:txBody>
          </p:sp>
        </p:grpSp>
        <p:grpSp>
          <p:nvGrpSpPr>
            <p:cNvPr id="16" name="Group 37"/>
            <p:cNvGrpSpPr/>
            <p:nvPr/>
          </p:nvGrpSpPr>
          <p:grpSpPr bwMode="auto">
            <a:xfrm>
              <a:off x="2692" y="1940"/>
              <a:ext cx="431" cy="125"/>
              <a:chOff x="2692" y="1940"/>
              <a:chExt cx="431" cy="125"/>
            </a:xfrm>
          </p:grpSpPr>
          <p:grpSp>
            <p:nvGrpSpPr>
              <p:cNvPr id="41" name="Group 38"/>
              <p:cNvGrpSpPr/>
              <p:nvPr/>
            </p:nvGrpSpPr>
            <p:grpSpPr bwMode="auto">
              <a:xfrm>
                <a:off x="2692" y="1940"/>
                <a:ext cx="431" cy="125"/>
                <a:chOff x="2692" y="1940"/>
                <a:chExt cx="431" cy="125"/>
              </a:xfrm>
            </p:grpSpPr>
            <p:sp>
              <p:nvSpPr>
                <p:cNvPr id="48" name="Freeform 39"/>
                <p:cNvSpPr/>
                <p:nvPr/>
              </p:nvSpPr>
              <p:spPr bwMode="auto">
                <a:xfrm>
                  <a:off x="2756" y="1940"/>
                  <a:ext cx="155" cy="124"/>
                </a:xfrm>
                <a:custGeom>
                  <a:avLst/>
                  <a:gdLst>
                    <a:gd name="T0" fmla="*/ 8 w 309"/>
                    <a:gd name="T1" fmla="*/ 4 h 246"/>
                    <a:gd name="T2" fmla="*/ 22 w 309"/>
                    <a:gd name="T3" fmla="*/ 0 h 246"/>
                    <a:gd name="T4" fmla="*/ 38 w 309"/>
                    <a:gd name="T5" fmla="*/ 0 h 246"/>
                    <a:gd name="T6" fmla="*/ 61 w 309"/>
                    <a:gd name="T7" fmla="*/ 2 h 246"/>
                    <a:gd name="T8" fmla="*/ 69 w 309"/>
                    <a:gd name="T9" fmla="*/ 4 h 246"/>
                    <a:gd name="T10" fmla="*/ 78 w 309"/>
                    <a:gd name="T11" fmla="*/ 8 h 246"/>
                    <a:gd name="T12" fmla="*/ 78 w 309"/>
                    <a:gd name="T13" fmla="*/ 17 h 246"/>
                    <a:gd name="T14" fmla="*/ 78 w 309"/>
                    <a:gd name="T15" fmla="*/ 27 h 246"/>
                    <a:gd name="T16" fmla="*/ 75 w 309"/>
                    <a:gd name="T17" fmla="*/ 36 h 246"/>
                    <a:gd name="T18" fmla="*/ 72 w 309"/>
                    <a:gd name="T19" fmla="*/ 42 h 246"/>
                    <a:gd name="T20" fmla="*/ 70 w 309"/>
                    <a:gd name="T21" fmla="*/ 48 h 246"/>
                    <a:gd name="T22" fmla="*/ 67 w 309"/>
                    <a:gd name="T23" fmla="*/ 53 h 246"/>
                    <a:gd name="T24" fmla="*/ 62 w 309"/>
                    <a:gd name="T25" fmla="*/ 57 h 246"/>
                    <a:gd name="T26" fmla="*/ 55 w 309"/>
                    <a:gd name="T27" fmla="*/ 59 h 246"/>
                    <a:gd name="T28" fmla="*/ 45 w 309"/>
                    <a:gd name="T29" fmla="*/ 61 h 246"/>
                    <a:gd name="T30" fmla="*/ 35 w 309"/>
                    <a:gd name="T31" fmla="*/ 63 h 246"/>
                    <a:gd name="T32" fmla="*/ 26 w 309"/>
                    <a:gd name="T33" fmla="*/ 61 h 246"/>
                    <a:gd name="T34" fmla="*/ 19 w 309"/>
                    <a:gd name="T35" fmla="*/ 60 h 246"/>
                    <a:gd name="T36" fmla="*/ 12 w 309"/>
                    <a:gd name="T37" fmla="*/ 57 h 246"/>
                    <a:gd name="T38" fmla="*/ 6 w 309"/>
                    <a:gd name="T39" fmla="*/ 52 h 246"/>
                    <a:gd name="T40" fmla="*/ 3 w 309"/>
                    <a:gd name="T41" fmla="*/ 47 h 246"/>
                    <a:gd name="T42" fmla="*/ 0 w 309"/>
                    <a:gd name="T43" fmla="*/ 34 h 246"/>
                    <a:gd name="T44" fmla="*/ 0 w 309"/>
                    <a:gd name="T45" fmla="*/ 22 h 246"/>
                    <a:gd name="T46" fmla="*/ 0 w 309"/>
                    <a:gd name="T47" fmla="*/ 11 h 246"/>
                    <a:gd name="T48" fmla="*/ 8 w 309"/>
                    <a:gd name="T49" fmla="*/ 4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9" h="246">
                      <a:moveTo>
                        <a:pt x="30" y="13"/>
                      </a:moveTo>
                      <a:lnTo>
                        <a:pt x="88" y="0"/>
                      </a:lnTo>
                      <a:lnTo>
                        <a:pt x="150" y="0"/>
                      </a:lnTo>
                      <a:lnTo>
                        <a:pt x="243" y="7"/>
                      </a:lnTo>
                      <a:lnTo>
                        <a:pt x="276" y="13"/>
                      </a:lnTo>
                      <a:lnTo>
                        <a:pt x="309" y="29"/>
                      </a:lnTo>
                      <a:lnTo>
                        <a:pt x="309" y="65"/>
                      </a:lnTo>
                      <a:lnTo>
                        <a:pt x="309" y="105"/>
                      </a:lnTo>
                      <a:lnTo>
                        <a:pt x="299" y="142"/>
                      </a:lnTo>
                      <a:lnTo>
                        <a:pt x="288" y="167"/>
                      </a:lnTo>
                      <a:lnTo>
                        <a:pt x="279" y="190"/>
                      </a:lnTo>
                      <a:lnTo>
                        <a:pt x="266" y="208"/>
                      </a:lnTo>
                      <a:lnTo>
                        <a:pt x="248" y="225"/>
                      </a:lnTo>
                      <a:lnTo>
                        <a:pt x="218" y="235"/>
                      </a:lnTo>
                      <a:lnTo>
                        <a:pt x="180" y="242"/>
                      </a:lnTo>
                      <a:lnTo>
                        <a:pt x="137" y="246"/>
                      </a:lnTo>
                      <a:lnTo>
                        <a:pt x="103" y="242"/>
                      </a:lnTo>
                      <a:lnTo>
                        <a:pt x="75" y="237"/>
                      </a:lnTo>
                      <a:lnTo>
                        <a:pt x="47" y="225"/>
                      </a:lnTo>
                      <a:lnTo>
                        <a:pt x="23" y="204"/>
                      </a:lnTo>
                      <a:lnTo>
                        <a:pt x="11" y="184"/>
                      </a:lnTo>
                      <a:lnTo>
                        <a:pt x="0" y="133"/>
                      </a:lnTo>
                      <a:lnTo>
                        <a:pt x="0" y="87"/>
                      </a:lnTo>
                      <a:lnTo>
                        <a:pt x="0" y="41"/>
                      </a:lnTo>
                      <a:lnTo>
                        <a:pt x="30" y="13"/>
                      </a:lnTo>
                      <a:close/>
                    </a:path>
                  </a:pathLst>
                </a:custGeom>
                <a:solidFill>
                  <a:srgbClr val="C0FFFF"/>
                </a:solidFill>
                <a:ln w="7938">
                  <a:solidFill>
                    <a:srgbClr val="000000"/>
                  </a:solidFill>
                  <a:prstDash val="solid"/>
                  <a:round/>
                </a:ln>
              </p:spPr>
              <p:txBody>
                <a:bodyPr/>
                <a:lstStyle/>
                <a:p>
                  <a:endParaRPr lang="zh-CN" altLang="en-US" sz="1805"/>
                </a:p>
              </p:txBody>
            </p:sp>
            <p:sp>
              <p:nvSpPr>
                <p:cNvPr id="49" name="Freeform 40"/>
                <p:cNvSpPr/>
                <p:nvPr/>
              </p:nvSpPr>
              <p:spPr bwMode="auto">
                <a:xfrm>
                  <a:off x="2932" y="1943"/>
                  <a:ext cx="154" cy="122"/>
                </a:xfrm>
                <a:custGeom>
                  <a:avLst/>
                  <a:gdLst>
                    <a:gd name="T0" fmla="*/ 68 w 308"/>
                    <a:gd name="T1" fmla="*/ 3 h 245"/>
                    <a:gd name="T2" fmla="*/ 53 w 308"/>
                    <a:gd name="T3" fmla="*/ 0 h 245"/>
                    <a:gd name="T4" fmla="*/ 40 w 308"/>
                    <a:gd name="T5" fmla="*/ 0 h 245"/>
                    <a:gd name="T6" fmla="*/ 27 w 308"/>
                    <a:gd name="T7" fmla="*/ 0 h 245"/>
                    <a:gd name="T8" fmla="*/ 16 w 308"/>
                    <a:gd name="T9" fmla="*/ 0 h 245"/>
                    <a:gd name="T10" fmla="*/ 7 w 308"/>
                    <a:gd name="T11" fmla="*/ 3 h 245"/>
                    <a:gd name="T12" fmla="*/ 0 w 308"/>
                    <a:gd name="T13" fmla="*/ 6 h 245"/>
                    <a:gd name="T14" fmla="*/ 0 w 308"/>
                    <a:gd name="T15" fmla="*/ 26 h 245"/>
                    <a:gd name="T16" fmla="*/ 2 w 308"/>
                    <a:gd name="T17" fmla="*/ 38 h 245"/>
                    <a:gd name="T18" fmla="*/ 6 w 308"/>
                    <a:gd name="T19" fmla="*/ 46 h 245"/>
                    <a:gd name="T20" fmla="*/ 10 w 308"/>
                    <a:gd name="T21" fmla="*/ 51 h 245"/>
                    <a:gd name="T22" fmla="*/ 15 w 308"/>
                    <a:gd name="T23" fmla="*/ 55 h 245"/>
                    <a:gd name="T24" fmla="*/ 20 w 308"/>
                    <a:gd name="T25" fmla="*/ 58 h 245"/>
                    <a:gd name="T26" fmla="*/ 26 w 308"/>
                    <a:gd name="T27" fmla="*/ 59 h 245"/>
                    <a:gd name="T28" fmla="*/ 32 w 308"/>
                    <a:gd name="T29" fmla="*/ 60 h 245"/>
                    <a:gd name="T30" fmla="*/ 40 w 308"/>
                    <a:gd name="T31" fmla="*/ 61 h 245"/>
                    <a:gd name="T32" fmla="*/ 52 w 308"/>
                    <a:gd name="T33" fmla="*/ 60 h 245"/>
                    <a:gd name="T34" fmla="*/ 59 w 308"/>
                    <a:gd name="T35" fmla="*/ 58 h 245"/>
                    <a:gd name="T36" fmla="*/ 66 w 308"/>
                    <a:gd name="T37" fmla="*/ 56 h 245"/>
                    <a:gd name="T38" fmla="*/ 71 w 308"/>
                    <a:gd name="T39" fmla="*/ 50 h 245"/>
                    <a:gd name="T40" fmla="*/ 75 w 308"/>
                    <a:gd name="T41" fmla="*/ 42 h 245"/>
                    <a:gd name="T42" fmla="*/ 77 w 308"/>
                    <a:gd name="T43" fmla="*/ 33 h 245"/>
                    <a:gd name="T44" fmla="*/ 77 w 308"/>
                    <a:gd name="T45" fmla="*/ 21 h 245"/>
                    <a:gd name="T46" fmla="*/ 77 w 308"/>
                    <a:gd name="T47" fmla="*/ 10 h 245"/>
                    <a:gd name="T48" fmla="*/ 68 w 308"/>
                    <a:gd name="T49" fmla="*/ 3 h 2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8" h="245">
                      <a:moveTo>
                        <a:pt x="269" y="12"/>
                      </a:moveTo>
                      <a:lnTo>
                        <a:pt x="212" y="2"/>
                      </a:lnTo>
                      <a:lnTo>
                        <a:pt x="158" y="2"/>
                      </a:lnTo>
                      <a:lnTo>
                        <a:pt x="107" y="0"/>
                      </a:lnTo>
                      <a:lnTo>
                        <a:pt x="61" y="3"/>
                      </a:lnTo>
                      <a:lnTo>
                        <a:pt x="28" y="12"/>
                      </a:lnTo>
                      <a:lnTo>
                        <a:pt x="0" y="26"/>
                      </a:lnTo>
                      <a:lnTo>
                        <a:pt x="0" y="107"/>
                      </a:lnTo>
                      <a:lnTo>
                        <a:pt x="8" y="153"/>
                      </a:lnTo>
                      <a:lnTo>
                        <a:pt x="22" y="185"/>
                      </a:lnTo>
                      <a:lnTo>
                        <a:pt x="39" y="207"/>
                      </a:lnTo>
                      <a:lnTo>
                        <a:pt x="57" y="220"/>
                      </a:lnTo>
                      <a:lnTo>
                        <a:pt x="80" y="232"/>
                      </a:lnTo>
                      <a:lnTo>
                        <a:pt x="102" y="239"/>
                      </a:lnTo>
                      <a:lnTo>
                        <a:pt x="128" y="242"/>
                      </a:lnTo>
                      <a:lnTo>
                        <a:pt x="157" y="245"/>
                      </a:lnTo>
                      <a:lnTo>
                        <a:pt x="205" y="242"/>
                      </a:lnTo>
                      <a:lnTo>
                        <a:pt x="235" y="235"/>
                      </a:lnTo>
                      <a:lnTo>
                        <a:pt x="262" y="226"/>
                      </a:lnTo>
                      <a:lnTo>
                        <a:pt x="283" y="200"/>
                      </a:lnTo>
                      <a:lnTo>
                        <a:pt x="297" y="168"/>
                      </a:lnTo>
                      <a:lnTo>
                        <a:pt x="308" y="134"/>
                      </a:lnTo>
                      <a:lnTo>
                        <a:pt x="308" y="87"/>
                      </a:lnTo>
                      <a:lnTo>
                        <a:pt x="308" y="42"/>
                      </a:lnTo>
                      <a:lnTo>
                        <a:pt x="269" y="12"/>
                      </a:lnTo>
                      <a:close/>
                    </a:path>
                  </a:pathLst>
                </a:custGeom>
                <a:solidFill>
                  <a:srgbClr val="C0FFFF"/>
                </a:solidFill>
                <a:ln w="7938">
                  <a:solidFill>
                    <a:srgbClr val="000000"/>
                  </a:solidFill>
                  <a:prstDash val="solid"/>
                  <a:round/>
                </a:ln>
              </p:spPr>
              <p:txBody>
                <a:bodyPr/>
                <a:lstStyle/>
                <a:p>
                  <a:endParaRPr lang="zh-CN" altLang="en-US" sz="1805"/>
                </a:p>
              </p:txBody>
            </p:sp>
            <p:sp>
              <p:nvSpPr>
                <p:cNvPr id="50" name="Freeform 41"/>
                <p:cNvSpPr/>
                <p:nvPr/>
              </p:nvSpPr>
              <p:spPr bwMode="auto">
                <a:xfrm>
                  <a:off x="2911" y="1958"/>
                  <a:ext cx="22" cy="16"/>
                </a:xfrm>
                <a:custGeom>
                  <a:avLst/>
                  <a:gdLst>
                    <a:gd name="T0" fmla="*/ 0 w 45"/>
                    <a:gd name="T1" fmla="*/ 2 h 33"/>
                    <a:gd name="T2" fmla="*/ 1 w 45"/>
                    <a:gd name="T3" fmla="*/ 0 h 33"/>
                    <a:gd name="T4" fmla="*/ 4 w 45"/>
                    <a:gd name="T5" fmla="*/ 0 h 33"/>
                    <a:gd name="T6" fmla="*/ 7 w 45"/>
                    <a:gd name="T7" fmla="*/ 0 h 33"/>
                    <a:gd name="T8" fmla="*/ 10 w 45"/>
                    <a:gd name="T9" fmla="*/ 1 h 33"/>
                    <a:gd name="T10" fmla="*/ 11 w 45"/>
                    <a:gd name="T11" fmla="*/ 7 h 33"/>
                    <a:gd name="T12" fmla="*/ 8 w 45"/>
                    <a:gd name="T13" fmla="*/ 7 h 33"/>
                    <a:gd name="T14" fmla="*/ 6 w 45"/>
                    <a:gd name="T15" fmla="*/ 6 h 33"/>
                    <a:gd name="T16" fmla="*/ 3 w 45"/>
                    <a:gd name="T17" fmla="*/ 7 h 33"/>
                    <a:gd name="T18" fmla="*/ 0 w 45"/>
                    <a:gd name="T19" fmla="*/ 8 h 33"/>
                    <a:gd name="T20" fmla="*/ 0 w 45"/>
                    <a:gd name="T21" fmla="*/ 2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33">
                      <a:moveTo>
                        <a:pt x="0" y="10"/>
                      </a:moveTo>
                      <a:lnTo>
                        <a:pt x="7" y="3"/>
                      </a:lnTo>
                      <a:lnTo>
                        <a:pt x="17" y="0"/>
                      </a:lnTo>
                      <a:lnTo>
                        <a:pt x="31" y="0"/>
                      </a:lnTo>
                      <a:lnTo>
                        <a:pt x="41" y="6"/>
                      </a:lnTo>
                      <a:lnTo>
                        <a:pt x="45" y="31"/>
                      </a:lnTo>
                      <a:lnTo>
                        <a:pt x="34" y="29"/>
                      </a:lnTo>
                      <a:lnTo>
                        <a:pt x="25" y="24"/>
                      </a:lnTo>
                      <a:lnTo>
                        <a:pt x="13" y="29"/>
                      </a:lnTo>
                      <a:lnTo>
                        <a:pt x="2" y="33"/>
                      </a:lnTo>
                      <a:lnTo>
                        <a:pt x="0" y="10"/>
                      </a:lnTo>
                      <a:close/>
                    </a:path>
                  </a:pathLst>
                </a:custGeom>
                <a:solidFill>
                  <a:srgbClr val="C0C0C0"/>
                </a:solidFill>
                <a:ln w="7938">
                  <a:solidFill>
                    <a:srgbClr val="000000"/>
                  </a:solidFill>
                  <a:prstDash val="solid"/>
                  <a:round/>
                </a:ln>
              </p:spPr>
              <p:txBody>
                <a:bodyPr/>
                <a:lstStyle/>
                <a:p>
                  <a:endParaRPr lang="zh-CN" altLang="en-US" sz="1805"/>
                </a:p>
              </p:txBody>
            </p:sp>
            <p:sp>
              <p:nvSpPr>
                <p:cNvPr id="51" name="Freeform 42"/>
                <p:cNvSpPr/>
                <p:nvPr/>
              </p:nvSpPr>
              <p:spPr bwMode="auto">
                <a:xfrm>
                  <a:off x="2692" y="1951"/>
                  <a:ext cx="65" cy="26"/>
                </a:xfrm>
                <a:custGeom>
                  <a:avLst/>
                  <a:gdLst>
                    <a:gd name="T0" fmla="*/ 33 w 128"/>
                    <a:gd name="T1" fmla="*/ 5 h 52"/>
                    <a:gd name="T2" fmla="*/ 33 w 128"/>
                    <a:gd name="T3" fmla="*/ 13 h 52"/>
                    <a:gd name="T4" fmla="*/ 4 w 128"/>
                    <a:gd name="T5" fmla="*/ 5 h 52"/>
                    <a:gd name="T6" fmla="*/ 0 w 128"/>
                    <a:gd name="T7" fmla="*/ 0 h 52"/>
                    <a:gd name="T8" fmla="*/ 33 w 128"/>
                    <a:gd name="T9" fmla="*/ 5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52">
                      <a:moveTo>
                        <a:pt x="128" y="17"/>
                      </a:moveTo>
                      <a:lnTo>
                        <a:pt x="128" y="52"/>
                      </a:lnTo>
                      <a:lnTo>
                        <a:pt x="14" y="20"/>
                      </a:lnTo>
                      <a:lnTo>
                        <a:pt x="0" y="0"/>
                      </a:lnTo>
                      <a:lnTo>
                        <a:pt x="128" y="17"/>
                      </a:lnTo>
                      <a:close/>
                    </a:path>
                  </a:pathLst>
                </a:custGeom>
                <a:solidFill>
                  <a:srgbClr val="C0C0C0"/>
                </a:solidFill>
                <a:ln w="7938">
                  <a:solidFill>
                    <a:srgbClr val="000000"/>
                  </a:solidFill>
                  <a:prstDash val="solid"/>
                  <a:round/>
                </a:ln>
              </p:spPr>
              <p:txBody>
                <a:bodyPr/>
                <a:lstStyle/>
                <a:p>
                  <a:endParaRPr lang="zh-CN" altLang="en-US" sz="1805"/>
                </a:p>
              </p:txBody>
            </p:sp>
            <p:sp>
              <p:nvSpPr>
                <p:cNvPr id="52" name="Freeform 43"/>
                <p:cNvSpPr/>
                <p:nvPr/>
              </p:nvSpPr>
              <p:spPr bwMode="auto">
                <a:xfrm>
                  <a:off x="3085" y="1950"/>
                  <a:ext cx="38" cy="27"/>
                </a:xfrm>
                <a:custGeom>
                  <a:avLst/>
                  <a:gdLst>
                    <a:gd name="T0" fmla="*/ 0 w 74"/>
                    <a:gd name="T1" fmla="*/ 8 h 54"/>
                    <a:gd name="T2" fmla="*/ 0 w 74"/>
                    <a:gd name="T3" fmla="*/ 14 h 54"/>
                    <a:gd name="T4" fmla="*/ 18 w 74"/>
                    <a:gd name="T5" fmla="*/ 6 h 54"/>
                    <a:gd name="T6" fmla="*/ 20 w 74"/>
                    <a:gd name="T7" fmla="*/ 0 h 54"/>
                    <a:gd name="T8" fmla="*/ 0 w 74"/>
                    <a:gd name="T9" fmla="*/ 8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54">
                      <a:moveTo>
                        <a:pt x="0" y="29"/>
                      </a:moveTo>
                      <a:lnTo>
                        <a:pt x="0" y="54"/>
                      </a:lnTo>
                      <a:lnTo>
                        <a:pt x="70" y="22"/>
                      </a:lnTo>
                      <a:lnTo>
                        <a:pt x="74" y="0"/>
                      </a:lnTo>
                      <a:lnTo>
                        <a:pt x="0" y="29"/>
                      </a:lnTo>
                      <a:close/>
                    </a:path>
                  </a:pathLst>
                </a:custGeom>
                <a:solidFill>
                  <a:srgbClr val="C0C0C0"/>
                </a:solidFill>
                <a:ln w="7938">
                  <a:solidFill>
                    <a:srgbClr val="000000"/>
                  </a:solidFill>
                  <a:prstDash val="solid"/>
                  <a:round/>
                </a:ln>
              </p:spPr>
              <p:txBody>
                <a:bodyPr/>
                <a:lstStyle/>
                <a:p>
                  <a:endParaRPr lang="zh-CN" altLang="en-US" sz="1805"/>
                </a:p>
              </p:txBody>
            </p:sp>
          </p:grpSp>
          <p:grpSp>
            <p:nvGrpSpPr>
              <p:cNvPr id="42" name="Group 44"/>
              <p:cNvGrpSpPr/>
              <p:nvPr/>
            </p:nvGrpSpPr>
            <p:grpSpPr bwMode="auto">
              <a:xfrm>
                <a:off x="2803" y="1970"/>
                <a:ext cx="67" cy="57"/>
                <a:chOff x="2803" y="1970"/>
                <a:chExt cx="67" cy="57"/>
              </a:xfrm>
            </p:grpSpPr>
            <p:sp>
              <p:nvSpPr>
                <p:cNvPr id="46" name="Oval 45"/>
                <p:cNvSpPr>
                  <a:spLocks noChangeArrowheads="1"/>
                </p:cNvSpPr>
                <p:nvPr/>
              </p:nvSpPr>
              <p:spPr bwMode="auto">
                <a:xfrm>
                  <a:off x="2803" y="1970"/>
                  <a:ext cx="67" cy="57"/>
                </a:xfrm>
                <a:prstGeom prst="ellipse">
                  <a:avLst/>
                </a:prstGeom>
                <a:solidFill>
                  <a:srgbClr val="C0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47" name="Oval 46"/>
                <p:cNvSpPr>
                  <a:spLocks noChangeArrowheads="1"/>
                </p:cNvSpPr>
                <p:nvPr/>
              </p:nvSpPr>
              <p:spPr bwMode="auto">
                <a:xfrm>
                  <a:off x="2826" y="1976"/>
                  <a:ext cx="35" cy="36"/>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nvGrpSpPr>
              <p:cNvPr id="43" name="Group 47"/>
              <p:cNvGrpSpPr/>
              <p:nvPr/>
            </p:nvGrpSpPr>
            <p:grpSpPr bwMode="auto">
              <a:xfrm>
                <a:off x="2975" y="1975"/>
                <a:ext cx="67" cy="57"/>
                <a:chOff x="2975" y="1975"/>
                <a:chExt cx="67" cy="57"/>
              </a:xfrm>
            </p:grpSpPr>
            <p:sp>
              <p:nvSpPr>
                <p:cNvPr id="44" name="Oval 48"/>
                <p:cNvSpPr>
                  <a:spLocks noChangeArrowheads="1"/>
                </p:cNvSpPr>
                <p:nvPr/>
              </p:nvSpPr>
              <p:spPr bwMode="auto">
                <a:xfrm>
                  <a:off x="2975" y="1975"/>
                  <a:ext cx="67" cy="57"/>
                </a:xfrm>
                <a:prstGeom prst="ellipse">
                  <a:avLst/>
                </a:prstGeom>
                <a:solidFill>
                  <a:srgbClr val="C0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45" name="Oval 49"/>
                <p:cNvSpPr>
                  <a:spLocks noChangeArrowheads="1"/>
                </p:cNvSpPr>
                <p:nvPr/>
              </p:nvSpPr>
              <p:spPr bwMode="auto">
                <a:xfrm>
                  <a:off x="2998" y="1982"/>
                  <a:ext cx="35" cy="35"/>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sp>
          <p:nvSpPr>
            <p:cNvPr id="17" name="Freeform 50"/>
            <p:cNvSpPr/>
            <p:nvPr/>
          </p:nvSpPr>
          <p:spPr bwMode="auto">
            <a:xfrm>
              <a:off x="2208" y="2064"/>
              <a:ext cx="192" cy="192"/>
            </a:xfrm>
            <a:custGeom>
              <a:avLst/>
              <a:gdLst>
                <a:gd name="T0" fmla="*/ 15 w 487"/>
                <a:gd name="T1" fmla="*/ 0 h 424"/>
                <a:gd name="T2" fmla="*/ 18 w 487"/>
                <a:gd name="T3" fmla="*/ 7 h 424"/>
                <a:gd name="T4" fmla="*/ 19 w 487"/>
                <a:gd name="T5" fmla="*/ 10 h 424"/>
                <a:gd name="T6" fmla="*/ 22 w 487"/>
                <a:gd name="T7" fmla="*/ 17 h 424"/>
                <a:gd name="T8" fmla="*/ 24 w 487"/>
                <a:gd name="T9" fmla="*/ 22 h 424"/>
                <a:gd name="T10" fmla="*/ 27 w 487"/>
                <a:gd name="T11" fmla="*/ 25 h 424"/>
                <a:gd name="T12" fmla="*/ 31 w 487"/>
                <a:gd name="T13" fmla="*/ 29 h 424"/>
                <a:gd name="T14" fmla="*/ 38 w 487"/>
                <a:gd name="T15" fmla="*/ 34 h 424"/>
                <a:gd name="T16" fmla="*/ 45 w 487"/>
                <a:gd name="T17" fmla="*/ 34 h 424"/>
                <a:gd name="T18" fmla="*/ 51 w 487"/>
                <a:gd name="T19" fmla="*/ 33 h 424"/>
                <a:gd name="T20" fmla="*/ 58 w 487"/>
                <a:gd name="T21" fmla="*/ 29 h 424"/>
                <a:gd name="T22" fmla="*/ 68 w 487"/>
                <a:gd name="T23" fmla="*/ 24 h 424"/>
                <a:gd name="T24" fmla="*/ 69 w 487"/>
                <a:gd name="T25" fmla="*/ 28 h 424"/>
                <a:gd name="T26" fmla="*/ 74 w 487"/>
                <a:gd name="T27" fmla="*/ 62 h 424"/>
                <a:gd name="T28" fmla="*/ 76 w 487"/>
                <a:gd name="T29" fmla="*/ 80 h 424"/>
                <a:gd name="T30" fmla="*/ 65 w 487"/>
                <a:gd name="T31" fmla="*/ 85 h 424"/>
                <a:gd name="T32" fmla="*/ 51 w 487"/>
                <a:gd name="T33" fmla="*/ 86 h 424"/>
                <a:gd name="T34" fmla="*/ 43 w 487"/>
                <a:gd name="T35" fmla="*/ 87 h 424"/>
                <a:gd name="T36" fmla="*/ 29 w 487"/>
                <a:gd name="T37" fmla="*/ 82 h 424"/>
                <a:gd name="T38" fmla="*/ 19 w 487"/>
                <a:gd name="T39" fmla="*/ 75 h 424"/>
                <a:gd name="T40" fmla="*/ 11 w 487"/>
                <a:gd name="T41" fmla="*/ 66 h 424"/>
                <a:gd name="T42" fmla="*/ 4 w 487"/>
                <a:gd name="T43" fmla="*/ 57 h 424"/>
                <a:gd name="T44" fmla="*/ 0 w 487"/>
                <a:gd name="T45" fmla="*/ 46 h 424"/>
                <a:gd name="T46" fmla="*/ 2 w 487"/>
                <a:gd name="T47" fmla="*/ 36 h 424"/>
                <a:gd name="T48" fmla="*/ 6 w 487"/>
                <a:gd name="T49" fmla="*/ 22 h 424"/>
                <a:gd name="T50" fmla="*/ 9 w 487"/>
                <a:gd name="T51" fmla="*/ 14 h 424"/>
                <a:gd name="T52" fmla="*/ 15 w 487"/>
                <a:gd name="T53" fmla="*/ 0 h 4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7" h="424">
                  <a:moveTo>
                    <a:pt x="94" y="0"/>
                  </a:moveTo>
                  <a:lnTo>
                    <a:pt x="115" y="35"/>
                  </a:lnTo>
                  <a:lnTo>
                    <a:pt x="125" y="50"/>
                  </a:lnTo>
                  <a:lnTo>
                    <a:pt x="143" y="84"/>
                  </a:lnTo>
                  <a:lnTo>
                    <a:pt x="156" y="107"/>
                  </a:lnTo>
                  <a:lnTo>
                    <a:pt x="174" y="122"/>
                  </a:lnTo>
                  <a:lnTo>
                    <a:pt x="201" y="143"/>
                  </a:lnTo>
                  <a:lnTo>
                    <a:pt x="246" y="166"/>
                  </a:lnTo>
                  <a:lnTo>
                    <a:pt x="288" y="166"/>
                  </a:lnTo>
                  <a:lnTo>
                    <a:pt x="327" y="161"/>
                  </a:lnTo>
                  <a:lnTo>
                    <a:pt x="375" y="143"/>
                  </a:lnTo>
                  <a:lnTo>
                    <a:pt x="440" y="114"/>
                  </a:lnTo>
                  <a:lnTo>
                    <a:pt x="446" y="138"/>
                  </a:lnTo>
                  <a:lnTo>
                    <a:pt x="476" y="304"/>
                  </a:lnTo>
                  <a:lnTo>
                    <a:pt x="487" y="389"/>
                  </a:lnTo>
                  <a:lnTo>
                    <a:pt x="417" y="412"/>
                  </a:lnTo>
                  <a:lnTo>
                    <a:pt x="327" y="418"/>
                  </a:lnTo>
                  <a:lnTo>
                    <a:pt x="275" y="424"/>
                  </a:lnTo>
                  <a:lnTo>
                    <a:pt x="184" y="400"/>
                  </a:lnTo>
                  <a:lnTo>
                    <a:pt x="120" y="365"/>
                  </a:lnTo>
                  <a:lnTo>
                    <a:pt x="71" y="320"/>
                  </a:lnTo>
                  <a:lnTo>
                    <a:pt x="29" y="275"/>
                  </a:lnTo>
                  <a:lnTo>
                    <a:pt x="0" y="224"/>
                  </a:lnTo>
                  <a:lnTo>
                    <a:pt x="11" y="175"/>
                  </a:lnTo>
                  <a:lnTo>
                    <a:pt x="35" y="108"/>
                  </a:lnTo>
                  <a:lnTo>
                    <a:pt x="59" y="66"/>
                  </a:lnTo>
                  <a:lnTo>
                    <a:pt x="94" y="0"/>
                  </a:lnTo>
                  <a:close/>
                </a:path>
              </a:pathLst>
            </a:custGeom>
            <a:solidFill>
              <a:srgbClr val="FFFFFF"/>
            </a:solidFill>
            <a:ln w="7938">
              <a:solidFill>
                <a:srgbClr val="000000"/>
              </a:solidFill>
              <a:prstDash val="solid"/>
              <a:round/>
            </a:ln>
          </p:spPr>
          <p:txBody>
            <a:bodyPr/>
            <a:lstStyle/>
            <a:p>
              <a:endParaRPr lang="zh-CN" altLang="en-US" sz="1805"/>
            </a:p>
          </p:txBody>
        </p:sp>
        <p:grpSp>
          <p:nvGrpSpPr>
            <p:cNvPr id="18" name="Group 51"/>
            <p:cNvGrpSpPr/>
            <p:nvPr/>
          </p:nvGrpSpPr>
          <p:grpSpPr bwMode="auto">
            <a:xfrm rot="16200000" flipV="1">
              <a:off x="2006" y="1788"/>
              <a:ext cx="442" cy="322"/>
              <a:chOff x="4363" y="2585"/>
              <a:chExt cx="1104" cy="808"/>
            </a:xfrm>
          </p:grpSpPr>
          <p:sp>
            <p:nvSpPr>
              <p:cNvPr id="19" name="Freeform 52"/>
              <p:cNvSpPr/>
              <p:nvPr/>
            </p:nvSpPr>
            <p:spPr bwMode="auto">
              <a:xfrm>
                <a:off x="4363" y="2585"/>
                <a:ext cx="1104" cy="808"/>
              </a:xfrm>
              <a:custGeom>
                <a:avLst/>
                <a:gdLst>
                  <a:gd name="T0" fmla="*/ 81 w 3311"/>
                  <a:gd name="T1" fmla="*/ 11 h 2423"/>
                  <a:gd name="T2" fmla="*/ 139 w 3311"/>
                  <a:gd name="T3" fmla="*/ 0 h 2423"/>
                  <a:gd name="T4" fmla="*/ 186 w 3311"/>
                  <a:gd name="T5" fmla="*/ 9 h 2423"/>
                  <a:gd name="T6" fmla="*/ 235 w 3311"/>
                  <a:gd name="T7" fmla="*/ 30 h 2423"/>
                  <a:gd name="T8" fmla="*/ 279 w 3311"/>
                  <a:gd name="T9" fmla="*/ 49 h 2423"/>
                  <a:gd name="T10" fmla="*/ 319 w 3311"/>
                  <a:gd name="T11" fmla="*/ 65 h 2423"/>
                  <a:gd name="T12" fmla="*/ 330 w 3311"/>
                  <a:gd name="T13" fmla="*/ 74 h 2423"/>
                  <a:gd name="T14" fmla="*/ 330 w 3311"/>
                  <a:gd name="T15" fmla="*/ 92 h 2423"/>
                  <a:gd name="T16" fmla="*/ 319 w 3311"/>
                  <a:gd name="T17" fmla="*/ 101 h 2423"/>
                  <a:gd name="T18" fmla="*/ 301 w 3311"/>
                  <a:gd name="T19" fmla="*/ 104 h 2423"/>
                  <a:gd name="T20" fmla="*/ 286 w 3311"/>
                  <a:gd name="T21" fmla="*/ 103 h 2423"/>
                  <a:gd name="T22" fmla="*/ 269 w 3311"/>
                  <a:gd name="T23" fmla="*/ 100 h 2423"/>
                  <a:gd name="T24" fmla="*/ 275 w 3311"/>
                  <a:gd name="T25" fmla="*/ 109 h 2423"/>
                  <a:gd name="T26" fmla="*/ 281 w 3311"/>
                  <a:gd name="T27" fmla="*/ 116 h 2423"/>
                  <a:gd name="T28" fmla="*/ 306 w 3311"/>
                  <a:gd name="T29" fmla="*/ 133 h 2423"/>
                  <a:gd name="T30" fmla="*/ 319 w 3311"/>
                  <a:gd name="T31" fmla="*/ 146 h 2423"/>
                  <a:gd name="T32" fmla="*/ 332 w 3311"/>
                  <a:gd name="T33" fmla="*/ 158 h 2423"/>
                  <a:gd name="T34" fmla="*/ 351 w 3311"/>
                  <a:gd name="T35" fmla="*/ 175 h 2423"/>
                  <a:gd name="T36" fmla="*/ 361 w 3311"/>
                  <a:gd name="T37" fmla="*/ 186 h 2423"/>
                  <a:gd name="T38" fmla="*/ 367 w 3311"/>
                  <a:gd name="T39" fmla="*/ 197 h 2423"/>
                  <a:gd name="T40" fmla="*/ 368 w 3311"/>
                  <a:gd name="T41" fmla="*/ 209 h 2423"/>
                  <a:gd name="T42" fmla="*/ 360 w 3311"/>
                  <a:gd name="T43" fmla="*/ 219 h 2423"/>
                  <a:gd name="T44" fmla="*/ 359 w 3311"/>
                  <a:gd name="T45" fmla="*/ 228 h 2423"/>
                  <a:gd name="T46" fmla="*/ 360 w 3311"/>
                  <a:gd name="T47" fmla="*/ 237 h 2423"/>
                  <a:gd name="T48" fmla="*/ 358 w 3311"/>
                  <a:gd name="T49" fmla="*/ 245 h 2423"/>
                  <a:gd name="T50" fmla="*/ 354 w 3311"/>
                  <a:gd name="T51" fmla="*/ 249 h 2423"/>
                  <a:gd name="T52" fmla="*/ 346 w 3311"/>
                  <a:gd name="T53" fmla="*/ 253 h 2423"/>
                  <a:gd name="T54" fmla="*/ 334 w 3311"/>
                  <a:gd name="T55" fmla="*/ 252 h 2423"/>
                  <a:gd name="T56" fmla="*/ 327 w 3311"/>
                  <a:gd name="T57" fmla="*/ 255 h 2423"/>
                  <a:gd name="T58" fmla="*/ 325 w 3311"/>
                  <a:gd name="T59" fmla="*/ 263 h 2423"/>
                  <a:gd name="T60" fmla="*/ 321 w 3311"/>
                  <a:gd name="T61" fmla="*/ 268 h 2423"/>
                  <a:gd name="T62" fmla="*/ 316 w 3311"/>
                  <a:gd name="T63" fmla="*/ 269 h 2423"/>
                  <a:gd name="T64" fmla="*/ 308 w 3311"/>
                  <a:gd name="T65" fmla="*/ 269 h 2423"/>
                  <a:gd name="T66" fmla="*/ 292 w 3311"/>
                  <a:gd name="T67" fmla="*/ 264 h 2423"/>
                  <a:gd name="T68" fmla="*/ 260 w 3311"/>
                  <a:gd name="T69" fmla="*/ 247 h 2423"/>
                  <a:gd name="T70" fmla="*/ 242 w 3311"/>
                  <a:gd name="T71" fmla="*/ 242 h 2423"/>
                  <a:gd name="T72" fmla="*/ 224 w 3311"/>
                  <a:gd name="T73" fmla="*/ 239 h 2423"/>
                  <a:gd name="T74" fmla="*/ 182 w 3311"/>
                  <a:gd name="T75" fmla="*/ 223 h 2423"/>
                  <a:gd name="T76" fmla="*/ 152 w 3311"/>
                  <a:gd name="T77" fmla="*/ 206 h 2423"/>
                  <a:gd name="T78" fmla="*/ 129 w 3311"/>
                  <a:gd name="T79" fmla="*/ 196 h 2423"/>
                  <a:gd name="T80" fmla="*/ 111 w 3311"/>
                  <a:gd name="T81" fmla="*/ 188 h 2423"/>
                  <a:gd name="T82" fmla="*/ 91 w 3311"/>
                  <a:gd name="T83" fmla="*/ 174 h 2423"/>
                  <a:gd name="T84" fmla="*/ 30 w 3311"/>
                  <a:gd name="T85" fmla="*/ 118 h 2423"/>
                  <a:gd name="T86" fmla="*/ 23 w 3311"/>
                  <a:gd name="T87" fmla="*/ 23 h 2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311" h="2423">
                    <a:moveTo>
                      <a:pt x="538" y="113"/>
                    </a:moveTo>
                    <a:lnTo>
                      <a:pt x="729" y="97"/>
                    </a:lnTo>
                    <a:lnTo>
                      <a:pt x="1027" y="48"/>
                    </a:lnTo>
                    <a:lnTo>
                      <a:pt x="1249" y="0"/>
                    </a:lnTo>
                    <a:lnTo>
                      <a:pt x="1563" y="32"/>
                    </a:lnTo>
                    <a:lnTo>
                      <a:pt x="1674" y="79"/>
                    </a:lnTo>
                    <a:lnTo>
                      <a:pt x="1926" y="175"/>
                    </a:lnTo>
                    <a:lnTo>
                      <a:pt x="2115" y="271"/>
                    </a:lnTo>
                    <a:lnTo>
                      <a:pt x="2376" y="379"/>
                    </a:lnTo>
                    <a:lnTo>
                      <a:pt x="2512" y="443"/>
                    </a:lnTo>
                    <a:lnTo>
                      <a:pt x="2708" y="513"/>
                    </a:lnTo>
                    <a:lnTo>
                      <a:pt x="2874" y="584"/>
                    </a:lnTo>
                    <a:lnTo>
                      <a:pt x="2927" y="616"/>
                    </a:lnTo>
                    <a:lnTo>
                      <a:pt x="2967" y="663"/>
                    </a:lnTo>
                    <a:lnTo>
                      <a:pt x="2993" y="753"/>
                    </a:lnTo>
                    <a:lnTo>
                      <a:pt x="2971" y="829"/>
                    </a:lnTo>
                    <a:lnTo>
                      <a:pt x="2929" y="873"/>
                    </a:lnTo>
                    <a:lnTo>
                      <a:pt x="2874" y="909"/>
                    </a:lnTo>
                    <a:lnTo>
                      <a:pt x="2795" y="935"/>
                    </a:lnTo>
                    <a:lnTo>
                      <a:pt x="2708" y="938"/>
                    </a:lnTo>
                    <a:lnTo>
                      <a:pt x="2643" y="937"/>
                    </a:lnTo>
                    <a:lnTo>
                      <a:pt x="2574" y="931"/>
                    </a:lnTo>
                    <a:lnTo>
                      <a:pt x="2498" y="920"/>
                    </a:lnTo>
                    <a:lnTo>
                      <a:pt x="2424" y="900"/>
                    </a:lnTo>
                    <a:lnTo>
                      <a:pt x="2258" y="837"/>
                    </a:lnTo>
                    <a:lnTo>
                      <a:pt x="2477" y="981"/>
                    </a:lnTo>
                    <a:lnTo>
                      <a:pt x="2512" y="1013"/>
                    </a:lnTo>
                    <a:lnTo>
                      <a:pt x="2526" y="1048"/>
                    </a:lnTo>
                    <a:lnTo>
                      <a:pt x="2645" y="1115"/>
                    </a:lnTo>
                    <a:lnTo>
                      <a:pt x="2756" y="1194"/>
                    </a:lnTo>
                    <a:lnTo>
                      <a:pt x="2824" y="1275"/>
                    </a:lnTo>
                    <a:lnTo>
                      <a:pt x="2874" y="1309"/>
                    </a:lnTo>
                    <a:lnTo>
                      <a:pt x="2929" y="1351"/>
                    </a:lnTo>
                    <a:lnTo>
                      <a:pt x="2983" y="1420"/>
                    </a:lnTo>
                    <a:lnTo>
                      <a:pt x="3024" y="1475"/>
                    </a:lnTo>
                    <a:lnTo>
                      <a:pt x="3158" y="1570"/>
                    </a:lnTo>
                    <a:lnTo>
                      <a:pt x="3202" y="1613"/>
                    </a:lnTo>
                    <a:lnTo>
                      <a:pt x="3249" y="1676"/>
                    </a:lnTo>
                    <a:lnTo>
                      <a:pt x="3273" y="1722"/>
                    </a:lnTo>
                    <a:lnTo>
                      <a:pt x="3299" y="1776"/>
                    </a:lnTo>
                    <a:lnTo>
                      <a:pt x="3311" y="1829"/>
                    </a:lnTo>
                    <a:lnTo>
                      <a:pt x="3308" y="1879"/>
                    </a:lnTo>
                    <a:lnTo>
                      <a:pt x="3287" y="1928"/>
                    </a:lnTo>
                    <a:lnTo>
                      <a:pt x="3239" y="1969"/>
                    </a:lnTo>
                    <a:lnTo>
                      <a:pt x="3196" y="1988"/>
                    </a:lnTo>
                    <a:lnTo>
                      <a:pt x="3228" y="2050"/>
                    </a:lnTo>
                    <a:lnTo>
                      <a:pt x="3239" y="2087"/>
                    </a:lnTo>
                    <a:lnTo>
                      <a:pt x="3237" y="2131"/>
                    </a:lnTo>
                    <a:lnTo>
                      <a:pt x="3227" y="2179"/>
                    </a:lnTo>
                    <a:lnTo>
                      <a:pt x="3218" y="2200"/>
                    </a:lnTo>
                    <a:lnTo>
                      <a:pt x="3201" y="2226"/>
                    </a:lnTo>
                    <a:lnTo>
                      <a:pt x="3184" y="2244"/>
                    </a:lnTo>
                    <a:lnTo>
                      <a:pt x="3159" y="2262"/>
                    </a:lnTo>
                    <a:lnTo>
                      <a:pt x="3117" y="2272"/>
                    </a:lnTo>
                    <a:lnTo>
                      <a:pt x="3068" y="2281"/>
                    </a:lnTo>
                    <a:lnTo>
                      <a:pt x="3002" y="2267"/>
                    </a:lnTo>
                    <a:lnTo>
                      <a:pt x="2934" y="2245"/>
                    </a:lnTo>
                    <a:lnTo>
                      <a:pt x="2939" y="2291"/>
                    </a:lnTo>
                    <a:lnTo>
                      <a:pt x="2934" y="2342"/>
                    </a:lnTo>
                    <a:lnTo>
                      <a:pt x="2923" y="2369"/>
                    </a:lnTo>
                    <a:lnTo>
                      <a:pt x="2908" y="2394"/>
                    </a:lnTo>
                    <a:lnTo>
                      <a:pt x="2890" y="2410"/>
                    </a:lnTo>
                    <a:lnTo>
                      <a:pt x="2867" y="2420"/>
                    </a:lnTo>
                    <a:lnTo>
                      <a:pt x="2842" y="2422"/>
                    </a:lnTo>
                    <a:lnTo>
                      <a:pt x="2808" y="2423"/>
                    </a:lnTo>
                    <a:lnTo>
                      <a:pt x="2768" y="2420"/>
                    </a:lnTo>
                    <a:lnTo>
                      <a:pt x="2734" y="2410"/>
                    </a:lnTo>
                    <a:lnTo>
                      <a:pt x="2629" y="2373"/>
                    </a:lnTo>
                    <a:lnTo>
                      <a:pt x="2537" y="2325"/>
                    </a:lnTo>
                    <a:lnTo>
                      <a:pt x="2337" y="2223"/>
                    </a:lnTo>
                    <a:lnTo>
                      <a:pt x="2229" y="2147"/>
                    </a:lnTo>
                    <a:lnTo>
                      <a:pt x="2176" y="2173"/>
                    </a:lnTo>
                    <a:lnTo>
                      <a:pt x="2115" y="2173"/>
                    </a:lnTo>
                    <a:lnTo>
                      <a:pt x="2012" y="2147"/>
                    </a:lnTo>
                    <a:lnTo>
                      <a:pt x="1832" y="2084"/>
                    </a:lnTo>
                    <a:lnTo>
                      <a:pt x="1642" y="2004"/>
                    </a:lnTo>
                    <a:lnTo>
                      <a:pt x="1454" y="1910"/>
                    </a:lnTo>
                    <a:lnTo>
                      <a:pt x="1364" y="1853"/>
                    </a:lnTo>
                    <a:lnTo>
                      <a:pt x="1263" y="1800"/>
                    </a:lnTo>
                    <a:lnTo>
                      <a:pt x="1158" y="1766"/>
                    </a:lnTo>
                    <a:lnTo>
                      <a:pt x="1073" y="1729"/>
                    </a:lnTo>
                    <a:lnTo>
                      <a:pt x="995" y="1687"/>
                    </a:lnTo>
                    <a:lnTo>
                      <a:pt x="941" y="1654"/>
                    </a:lnTo>
                    <a:lnTo>
                      <a:pt x="821" y="1562"/>
                    </a:lnTo>
                    <a:lnTo>
                      <a:pt x="585" y="1341"/>
                    </a:lnTo>
                    <a:lnTo>
                      <a:pt x="270" y="1059"/>
                    </a:lnTo>
                    <a:lnTo>
                      <a:pt x="0" y="696"/>
                    </a:lnTo>
                    <a:lnTo>
                      <a:pt x="208" y="206"/>
                    </a:lnTo>
                    <a:lnTo>
                      <a:pt x="538" y="113"/>
                    </a:lnTo>
                    <a:close/>
                  </a:path>
                </a:pathLst>
              </a:custGeom>
              <a:solidFill>
                <a:srgbClr val="FFDBB7"/>
              </a:solidFill>
              <a:ln w="6350">
                <a:solidFill>
                  <a:srgbClr val="000000"/>
                </a:solidFill>
                <a:prstDash val="solid"/>
                <a:round/>
              </a:ln>
            </p:spPr>
            <p:txBody>
              <a:bodyPr/>
              <a:lstStyle/>
              <a:p>
                <a:endParaRPr lang="zh-CN" altLang="en-US" sz="1805"/>
              </a:p>
            </p:txBody>
          </p:sp>
          <p:sp>
            <p:nvSpPr>
              <p:cNvPr id="20" name="Freeform 53"/>
              <p:cNvSpPr/>
              <p:nvPr/>
            </p:nvSpPr>
            <p:spPr bwMode="auto">
              <a:xfrm>
                <a:off x="4784" y="3075"/>
                <a:ext cx="336" cy="224"/>
              </a:xfrm>
              <a:custGeom>
                <a:avLst/>
                <a:gdLst>
                  <a:gd name="T0" fmla="*/ 107 w 1008"/>
                  <a:gd name="T1" fmla="*/ 75 h 673"/>
                  <a:gd name="T2" fmla="*/ 111 w 1008"/>
                  <a:gd name="T3" fmla="*/ 69 h 673"/>
                  <a:gd name="T4" fmla="*/ 112 w 1008"/>
                  <a:gd name="T5" fmla="*/ 63 h 673"/>
                  <a:gd name="T6" fmla="*/ 112 w 1008"/>
                  <a:gd name="T7" fmla="*/ 59 h 673"/>
                  <a:gd name="T8" fmla="*/ 108 w 1008"/>
                  <a:gd name="T9" fmla="*/ 52 h 673"/>
                  <a:gd name="T10" fmla="*/ 102 w 1008"/>
                  <a:gd name="T11" fmla="*/ 47 h 673"/>
                  <a:gd name="T12" fmla="*/ 94 w 1008"/>
                  <a:gd name="T13" fmla="*/ 41 h 673"/>
                  <a:gd name="T14" fmla="*/ 85 w 1008"/>
                  <a:gd name="T15" fmla="*/ 37 h 673"/>
                  <a:gd name="T16" fmla="*/ 75 w 1008"/>
                  <a:gd name="T17" fmla="*/ 34 h 673"/>
                  <a:gd name="T18" fmla="*/ 67 w 1008"/>
                  <a:gd name="T19" fmla="*/ 32 h 673"/>
                  <a:gd name="T20" fmla="*/ 62 w 1008"/>
                  <a:gd name="T21" fmla="*/ 28 h 673"/>
                  <a:gd name="T22" fmla="*/ 57 w 1008"/>
                  <a:gd name="T23" fmla="*/ 23 h 673"/>
                  <a:gd name="T24" fmla="*/ 50 w 1008"/>
                  <a:gd name="T25" fmla="*/ 18 h 673"/>
                  <a:gd name="T26" fmla="*/ 45 w 1008"/>
                  <a:gd name="T27" fmla="*/ 14 h 673"/>
                  <a:gd name="T28" fmla="*/ 37 w 1008"/>
                  <a:gd name="T29" fmla="*/ 10 h 673"/>
                  <a:gd name="T30" fmla="*/ 32 w 1008"/>
                  <a:gd name="T31" fmla="*/ 8 h 673"/>
                  <a:gd name="T32" fmla="*/ 24 w 1008"/>
                  <a:gd name="T33" fmla="*/ 4 h 673"/>
                  <a:gd name="T34" fmla="*/ 16 w 1008"/>
                  <a:gd name="T35" fmla="*/ 1 h 673"/>
                  <a:gd name="T36" fmla="*/ 6 w 1008"/>
                  <a:gd name="T37" fmla="*/ 0 h 673"/>
                  <a:gd name="T38" fmla="*/ 0 w 1008"/>
                  <a:gd name="T39" fmla="*/ 0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8" h="673">
                    <a:moveTo>
                      <a:pt x="961" y="673"/>
                    </a:moveTo>
                    <a:lnTo>
                      <a:pt x="995" y="624"/>
                    </a:lnTo>
                    <a:lnTo>
                      <a:pt x="1008" y="572"/>
                    </a:lnTo>
                    <a:lnTo>
                      <a:pt x="1004" y="530"/>
                    </a:lnTo>
                    <a:lnTo>
                      <a:pt x="970" y="469"/>
                    </a:lnTo>
                    <a:lnTo>
                      <a:pt x="916" y="420"/>
                    </a:lnTo>
                    <a:lnTo>
                      <a:pt x="847" y="372"/>
                    </a:lnTo>
                    <a:lnTo>
                      <a:pt x="763" y="332"/>
                    </a:lnTo>
                    <a:lnTo>
                      <a:pt x="679" y="310"/>
                    </a:lnTo>
                    <a:lnTo>
                      <a:pt x="599" y="291"/>
                    </a:lnTo>
                    <a:lnTo>
                      <a:pt x="557" y="248"/>
                    </a:lnTo>
                    <a:lnTo>
                      <a:pt x="513" y="208"/>
                    </a:lnTo>
                    <a:lnTo>
                      <a:pt x="454" y="161"/>
                    </a:lnTo>
                    <a:lnTo>
                      <a:pt x="405" y="129"/>
                    </a:lnTo>
                    <a:lnTo>
                      <a:pt x="332" y="92"/>
                    </a:lnTo>
                    <a:lnTo>
                      <a:pt x="292" y="75"/>
                    </a:lnTo>
                    <a:lnTo>
                      <a:pt x="220" y="33"/>
                    </a:lnTo>
                    <a:lnTo>
                      <a:pt x="142" y="10"/>
                    </a:lnTo>
                    <a:lnTo>
                      <a:pt x="53" y="0"/>
                    </a:lnTo>
                    <a:lnTo>
                      <a:pt x="0" y="1"/>
                    </a:lnTo>
                  </a:path>
                </a:pathLst>
              </a:custGeom>
              <a:solidFill>
                <a:srgbClr val="FFDBB7"/>
              </a:solidFill>
              <a:ln w="6350">
                <a:solidFill>
                  <a:srgbClr val="000000"/>
                </a:solidFill>
                <a:prstDash val="solid"/>
                <a:round/>
              </a:ln>
            </p:spPr>
            <p:txBody>
              <a:bodyPr/>
              <a:lstStyle/>
              <a:p>
                <a:endParaRPr lang="zh-CN" altLang="en-US" sz="1805"/>
              </a:p>
            </p:txBody>
          </p:sp>
          <p:sp>
            <p:nvSpPr>
              <p:cNvPr id="21" name="Freeform 54"/>
              <p:cNvSpPr/>
              <p:nvPr/>
            </p:nvSpPr>
            <p:spPr bwMode="auto">
              <a:xfrm>
                <a:off x="4981" y="3054"/>
                <a:ext cx="359" cy="279"/>
              </a:xfrm>
              <a:custGeom>
                <a:avLst/>
                <a:gdLst>
                  <a:gd name="T0" fmla="*/ 120 w 1077"/>
                  <a:gd name="T1" fmla="*/ 93 h 838"/>
                  <a:gd name="T2" fmla="*/ 119 w 1077"/>
                  <a:gd name="T3" fmla="*/ 89 h 838"/>
                  <a:gd name="T4" fmla="*/ 117 w 1077"/>
                  <a:gd name="T5" fmla="*/ 85 h 838"/>
                  <a:gd name="T6" fmla="*/ 115 w 1077"/>
                  <a:gd name="T7" fmla="*/ 81 h 838"/>
                  <a:gd name="T8" fmla="*/ 113 w 1077"/>
                  <a:gd name="T9" fmla="*/ 78 h 838"/>
                  <a:gd name="T10" fmla="*/ 110 w 1077"/>
                  <a:gd name="T11" fmla="*/ 75 h 838"/>
                  <a:gd name="T12" fmla="*/ 101 w 1077"/>
                  <a:gd name="T13" fmla="*/ 68 h 838"/>
                  <a:gd name="T14" fmla="*/ 90 w 1077"/>
                  <a:gd name="T15" fmla="*/ 61 h 838"/>
                  <a:gd name="T16" fmla="*/ 82 w 1077"/>
                  <a:gd name="T17" fmla="*/ 57 h 838"/>
                  <a:gd name="T18" fmla="*/ 71 w 1077"/>
                  <a:gd name="T19" fmla="*/ 54 h 838"/>
                  <a:gd name="T20" fmla="*/ 61 w 1077"/>
                  <a:gd name="T21" fmla="*/ 46 h 838"/>
                  <a:gd name="T22" fmla="*/ 52 w 1077"/>
                  <a:gd name="T23" fmla="*/ 38 h 838"/>
                  <a:gd name="T24" fmla="*/ 43 w 1077"/>
                  <a:gd name="T25" fmla="*/ 31 h 838"/>
                  <a:gd name="T26" fmla="*/ 32 w 1077"/>
                  <a:gd name="T27" fmla="*/ 24 h 838"/>
                  <a:gd name="T28" fmla="*/ 22 w 1077"/>
                  <a:gd name="T29" fmla="*/ 18 h 838"/>
                  <a:gd name="T30" fmla="*/ 13 w 1077"/>
                  <a:gd name="T31" fmla="*/ 8 h 838"/>
                  <a:gd name="T32" fmla="*/ 0 w 1077"/>
                  <a:gd name="T33" fmla="*/ 0 h 8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7" h="838">
                    <a:moveTo>
                      <a:pt x="1077" y="838"/>
                    </a:moveTo>
                    <a:lnTo>
                      <a:pt x="1069" y="806"/>
                    </a:lnTo>
                    <a:lnTo>
                      <a:pt x="1057" y="769"/>
                    </a:lnTo>
                    <a:lnTo>
                      <a:pt x="1036" y="732"/>
                    </a:lnTo>
                    <a:lnTo>
                      <a:pt x="1016" y="704"/>
                    </a:lnTo>
                    <a:lnTo>
                      <a:pt x="989" y="676"/>
                    </a:lnTo>
                    <a:lnTo>
                      <a:pt x="908" y="609"/>
                    </a:lnTo>
                    <a:lnTo>
                      <a:pt x="814" y="548"/>
                    </a:lnTo>
                    <a:lnTo>
                      <a:pt x="736" y="514"/>
                    </a:lnTo>
                    <a:lnTo>
                      <a:pt x="635" y="485"/>
                    </a:lnTo>
                    <a:lnTo>
                      <a:pt x="547" y="413"/>
                    </a:lnTo>
                    <a:lnTo>
                      <a:pt x="469" y="339"/>
                    </a:lnTo>
                    <a:lnTo>
                      <a:pt x="386" y="275"/>
                    </a:lnTo>
                    <a:lnTo>
                      <a:pt x="286" y="213"/>
                    </a:lnTo>
                    <a:lnTo>
                      <a:pt x="198" y="159"/>
                    </a:lnTo>
                    <a:lnTo>
                      <a:pt x="120" y="72"/>
                    </a:lnTo>
                    <a:lnTo>
                      <a:pt x="0" y="0"/>
                    </a:lnTo>
                  </a:path>
                </a:pathLst>
              </a:custGeom>
              <a:solidFill>
                <a:srgbClr val="FFDBB7"/>
              </a:solidFill>
              <a:ln w="6350">
                <a:solidFill>
                  <a:srgbClr val="000000"/>
                </a:solidFill>
                <a:prstDash val="solid"/>
                <a:round/>
              </a:ln>
            </p:spPr>
            <p:txBody>
              <a:bodyPr/>
              <a:lstStyle/>
              <a:p>
                <a:endParaRPr lang="zh-CN" altLang="en-US" sz="1805"/>
              </a:p>
            </p:txBody>
          </p:sp>
          <p:sp>
            <p:nvSpPr>
              <p:cNvPr id="22" name="Freeform 55"/>
              <p:cNvSpPr/>
              <p:nvPr/>
            </p:nvSpPr>
            <p:spPr bwMode="auto">
              <a:xfrm>
                <a:off x="5074" y="2973"/>
                <a:ext cx="356" cy="276"/>
              </a:xfrm>
              <a:custGeom>
                <a:avLst/>
                <a:gdLst>
                  <a:gd name="T0" fmla="*/ 119 w 1069"/>
                  <a:gd name="T1" fmla="*/ 92 h 828"/>
                  <a:gd name="T2" fmla="*/ 114 w 1069"/>
                  <a:gd name="T3" fmla="*/ 86 h 828"/>
                  <a:gd name="T4" fmla="*/ 110 w 1069"/>
                  <a:gd name="T5" fmla="*/ 81 h 828"/>
                  <a:gd name="T6" fmla="*/ 105 w 1069"/>
                  <a:gd name="T7" fmla="*/ 77 h 828"/>
                  <a:gd name="T8" fmla="*/ 88 w 1069"/>
                  <a:gd name="T9" fmla="*/ 66 h 828"/>
                  <a:gd name="T10" fmla="*/ 77 w 1069"/>
                  <a:gd name="T11" fmla="*/ 60 h 828"/>
                  <a:gd name="T12" fmla="*/ 69 w 1069"/>
                  <a:gd name="T13" fmla="*/ 51 h 828"/>
                  <a:gd name="T14" fmla="*/ 60 w 1069"/>
                  <a:gd name="T15" fmla="*/ 44 h 828"/>
                  <a:gd name="T16" fmla="*/ 51 w 1069"/>
                  <a:gd name="T17" fmla="*/ 37 h 828"/>
                  <a:gd name="T18" fmla="*/ 41 w 1069"/>
                  <a:gd name="T19" fmla="*/ 31 h 828"/>
                  <a:gd name="T20" fmla="*/ 36 w 1069"/>
                  <a:gd name="T21" fmla="*/ 27 h 828"/>
                  <a:gd name="T22" fmla="*/ 25 w 1069"/>
                  <a:gd name="T23" fmla="*/ 21 h 828"/>
                  <a:gd name="T24" fmla="*/ 14 w 1069"/>
                  <a:gd name="T25" fmla="*/ 9 h 828"/>
                  <a:gd name="T26" fmla="*/ 0 w 1069"/>
                  <a:gd name="T27" fmla="*/ 0 h 8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9" h="828">
                    <a:moveTo>
                      <a:pt x="1069" y="828"/>
                    </a:moveTo>
                    <a:lnTo>
                      <a:pt x="1026" y="771"/>
                    </a:lnTo>
                    <a:lnTo>
                      <a:pt x="989" y="728"/>
                    </a:lnTo>
                    <a:lnTo>
                      <a:pt x="947" y="694"/>
                    </a:lnTo>
                    <a:lnTo>
                      <a:pt x="797" y="593"/>
                    </a:lnTo>
                    <a:lnTo>
                      <a:pt x="698" y="540"/>
                    </a:lnTo>
                    <a:lnTo>
                      <a:pt x="624" y="463"/>
                    </a:lnTo>
                    <a:lnTo>
                      <a:pt x="539" y="393"/>
                    </a:lnTo>
                    <a:lnTo>
                      <a:pt x="458" y="332"/>
                    </a:lnTo>
                    <a:lnTo>
                      <a:pt x="372" y="278"/>
                    </a:lnTo>
                    <a:lnTo>
                      <a:pt x="322" y="243"/>
                    </a:lnTo>
                    <a:lnTo>
                      <a:pt x="222" y="188"/>
                    </a:lnTo>
                    <a:lnTo>
                      <a:pt x="126" y="80"/>
                    </a:lnTo>
                    <a:lnTo>
                      <a:pt x="0" y="0"/>
                    </a:lnTo>
                  </a:path>
                </a:pathLst>
              </a:custGeom>
              <a:solidFill>
                <a:srgbClr val="FFDBB7"/>
              </a:solidFill>
              <a:ln w="6350">
                <a:solidFill>
                  <a:srgbClr val="000000"/>
                </a:solidFill>
                <a:prstDash val="solid"/>
                <a:round/>
              </a:ln>
            </p:spPr>
            <p:txBody>
              <a:bodyPr/>
              <a:lstStyle/>
              <a:p>
                <a:endParaRPr lang="zh-CN" altLang="en-US" sz="1805"/>
              </a:p>
            </p:txBody>
          </p:sp>
          <p:sp>
            <p:nvSpPr>
              <p:cNvPr id="23" name="Freeform 56"/>
              <p:cNvSpPr/>
              <p:nvPr/>
            </p:nvSpPr>
            <p:spPr bwMode="auto">
              <a:xfrm>
                <a:off x="5130" y="2749"/>
                <a:ext cx="12" cy="104"/>
              </a:xfrm>
              <a:custGeom>
                <a:avLst/>
                <a:gdLst>
                  <a:gd name="T0" fmla="*/ 2 w 36"/>
                  <a:gd name="T1" fmla="*/ 35 h 313"/>
                  <a:gd name="T2" fmla="*/ 0 w 36"/>
                  <a:gd name="T3" fmla="*/ 24 h 313"/>
                  <a:gd name="T4" fmla="*/ 0 w 36"/>
                  <a:gd name="T5" fmla="*/ 17 h 313"/>
                  <a:gd name="T6" fmla="*/ 2 w 36"/>
                  <a:gd name="T7" fmla="*/ 7 h 313"/>
                  <a:gd name="T8" fmla="*/ 4 w 36"/>
                  <a:gd name="T9" fmla="*/ 0 h 3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13">
                    <a:moveTo>
                      <a:pt x="20" y="313"/>
                    </a:moveTo>
                    <a:lnTo>
                      <a:pt x="4" y="216"/>
                    </a:lnTo>
                    <a:lnTo>
                      <a:pt x="0" y="152"/>
                    </a:lnTo>
                    <a:lnTo>
                      <a:pt x="16" y="66"/>
                    </a:lnTo>
                    <a:lnTo>
                      <a:pt x="36" y="0"/>
                    </a:lnTo>
                  </a:path>
                </a:pathLst>
              </a:custGeom>
              <a:solidFill>
                <a:srgbClr val="FFDBB7"/>
              </a:solidFill>
              <a:ln w="6350">
                <a:solidFill>
                  <a:srgbClr val="000000"/>
                </a:solidFill>
                <a:prstDash val="solid"/>
                <a:round/>
              </a:ln>
            </p:spPr>
            <p:txBody>
              <a:bodyPr/>
              <a:lstStyle/>
              <a:p>
                <a:endParaRPr lang="zh-CN" altLang="en-US" sz="1805"/>
              </a:p>
            </p:txBody>
          </p:sp>
          <p:sp>
            <p:nvSpPr>
              <p:cNvPr id="24" name="Freeform 57"/>
              <p:cNvSpPr/>
              <p:nvPr/>
            </p:nvSpPr>
            <p:spPr bwMode="auto">
              <a:xfrm>
                <a:off x="5146" y="2938"/>
                <a:ext cx="59" cy="59"/>
              </a:xfrm>
              <a:custGeom>
                <a:avLst/>
                <a:gdLst>
                  <a:gd name="T0" fmla="*/ 20 w 177"/>
                  <a:gd name="T1" fmla="*/ 0 h 175"/>
                  <a:gd name="T2" fmla="*/ 15 w 177"/>
                  <a:gd name="T3" fmla="*/ 1 h 175"/>
                  <a:gd name="T4" fmla="*/ 9 w 177"/>
                  <a:gd name="T5" fmla="*/ 4 h 175"/>
                  <a:gd name="T6" fmla="*/ 5 w 177"/>
                  <a:gd name="T7" fmla="*/ 8 h 175"/>
                  <a:gd name="T8" fmla="*/ 2 w 177"/>
                  <a:gd name="T9" fmla="*/ 12 h 175"/>
                  <a:gd name="T10" fmla="*/ 0 w 177"/>
                  <a:gd name="T11" fmla="*/ 20 h 1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 h="175">
                    <a:moveTo>
                      <a:pt x="177" y="0"/>
                    </a:moveTo>
                    <a:lnTo>
                      <a:pt x="133" y="9"/>
                    </a:lnTo>
                    <a:lnTo>
                      <a:pt x="84" y="34"/>
                    </a:lnTo>
                    <a:lnTo>
                      <a:pt x="43" y="72"/>
                    </a:lnTo>
                    <a:lnTo>
                      <a:pt x="21" y="107"/>
                    </a:lnTo>
                    <a:lnTo>
                      <a:pt x="0" y="175"/>
                    </a:lnTo>
                  </a:path>
                </a:pathLst>
              </a:custGeom>
              <a:solidFill>
                <a:srgbClr val="FFDBB7"/>
              </a:solidFill>
              <a:ln w="6350">
                <a:solidFill>
                  <a:srgbClr val="000000"/>
                </a:solidFill>
                <a:prstDash val="solid"/>
                <a:round/>
              </a:ln>
            </p:spPr>
            <p:txBody>
              <a:bodyPr/>
              <a:lstStyle/>
              <a:p>
                <a:endParaRPr lang="zh-CN" altLang="en-US" sz="1805"/>
              </a:p>
            </p:txBody>
          </p:sp>
          <p:sp>
            <p:nvSpPr>
              <p:cNvPr id="25" name="Freeform 58"/>
              <p:cNvSpPr/>
              <p:nvPr/>
            </p:nvSpPr>
            <p:spPr bwMode="auto">
              <a:xfrm>
                <a:off x="5048" y="3028"/>
                <a:ext cx="94" cy="41"/>
              </a:xfrm>
              <a:custGeom>
                <a:avLst/>
                <a:gdLst>
                  <a:gd name="T0" fmla="*/ 31 w 281"/>
                  <a:gd name="T1" fmla="*/ 0 h 123"/>
                  <a:gd name="T2" fmla="*/ 26 w 281"/>
                  <a:gd name="T3" fmla="*/ 0 h 123"/>
                  <a:gd name="T4" fmla="*/ 18 w 281"/>
                  <a:gd name="T5" fmla="*/ 1 h 123"/>
                  <a:gd name="T6" fmla="*/ 10 w 281"/>
                  <a:gd name="T7" fmla="*/ 4 h 123"/>
                  <a:gd name="T8" fmla="*/ 6 w 281"/>
                  <a:gd name="T9" fmla="*/ 7 h 123"/>
                  <a:gd name="T10" fmla="*/ 0 w 281"/>
                  <a:gd name="T11" fmla="*/ 14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123">
                    <a:moveTo>
                      <a:pt x="281" y="3"/>
                    </a:moveTo>
                    <a:lnTo>
                      <a:pt x="229" y="0"/>
                    </a:lnTo>
                    <a:lnTo>
                      <a:pt x="159" y="12"/>
                    </a:lnTo>
                    <a:lnTo>
                      <a:pt x="88" y="34"/>
                    </a:lnTo>
                    <a:lnTo>
                      <a:pt x="50" y="60"/>
                    </a:lnTo>
                    <a:lnTo>
                      <a:pt x="0" y="123"/>
                    </a:lnTo>
                  </a:path>
                </a:pathLst>
              </a:custGeom>
              <a:solidFill>
                <a:srgbClr val="FFDBB7"/>
              </a:solidFill>
              <a:ln w="6350">
                <a:solidFill>
                  <a:srgbClr val="000000"/>
                </a:solidFill>
                <a:prstDash val="solid"/>
                <a:round/>
              </a:ln>
            </p:spPr>
            <p:txBody>
              <a:bodyPr/>
              <a:lstStyle/>
              <a:p>
                <a:endParaRPr lang="zh-CN" altLang="en-US" sz="1805"/>
              </a:p>
            </p:txBody>
          </p:sp>
          <p:sp>
            <p:nvSpPr>
              <p:cNvPr id="26" name="Freeform 59"/>
              <p:cNvSpPr/>
              <p:nvPr/>
            </p:nvSpPr>
            <p:spPr bwMode="auto">
              <a:xfrm>
                <a:off x="4920" y="3088"/>
                <a:ext cx="106" cy="22"/>
              </a:xfrm>
              <a:custGeom>
                <a:avLst/>
                <a:gdLst>
                  <a:gd name="T0" fmla="*/ 35 w 319"/>
                  <a:gd name="T1" fmla="*/ 1 h 68"/>
                  <a:gd name="T2" fmla="*/ 27 w 319"/>
                  <a:gd name="T3" fmla="*/ 0 h 68"/>
                  <a:gd name="T4" fmla="*/ 19 w 319"/>
                  <a:gd name="T5" fmla="*/ 0 h 68"/>
                  <a:gd name="T6" fmla="*/ 12 w 319"/>
                  <a:gd name="T7" fmla="*/ 2 h 68"/>
                  <a:gd name="T8" fmla="*/ 5 w 319"/>
                  <a:gd name="T9" fmla="*/ 4 h 68"/>
                  <a:gd name="T10" fmla="*/ 0 w 319"/>
                  <a:gd name="T11" fmla="*/ 7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9" h="68">
                    <a:moveTo>
                      <a:pt x="319" y="5"/>
                    </a:moveTo>
                    <a:lnTo>
                      <a:pt x="247" y="0"/>
                    </a:lnTo>
                    <a:lnTo>
                      <a:pt x="171" y="3"/>
                    </a:lnTo>
                    <a:lnTo>
                      <a:pt x="108" y="21"/>
                    </a:lnTo>
                    <a:lnTo>
                      <a:pt x="42" y="41"/>
                    </a:lnTo>
                    <a:lnTo>
                      <a:pt x="0" y="68"/>
                    </a:lnTo>
                  </a:path>
                </a:pathLst>
              </a:custGeom>
              <a:solidFill>
                <a:srgbClr val="FFDBB7"/>
              </a:solidFill>
              <a:ln w="6350">
                <a:solidFill>
                  <a:srgbClr val="000000"/>
                </a:solidFill>
                <a:prstDash val="solid"/>
                <a:round/>
              </a:ln>
            </p:spPr>
            <p:txBody>
              <a:bodyPr/>
              <a:lstStyle/>
              <a:p>
                <a:endParaRPr lang="zh-CN" altLang="en-US" sz="1805"/>
              </a:p>
            </p:txBody>
          </p:sp>
          <p:sp>
            <p:nvSpPr>
              <p:cNvPr id="27" name="Freeform 60"/>
              <p:cNvSpPr/>
              <p:nvPr/>
            </p:nvSpPr>
            <p:spPr bwMode="auto">
              <a:xfrm>
                <a:off x="5251" y="3010"/>
                <a:ext cx="50" cy="35"/>
              </a:xfrm>
              <a:custGeom>
                <a:avLst/>
                <a:gdLst>
                  <a:gd name="T0" fmla="*/ 17 w 150"/>
                  <a:gd name="T1" fmla="*/ 0 h 103"/>
                  <a:gd name="T2" fmla="*/ 11 w 150"/>
                  <a:gd name="T3" fmla="*/ 1 h 103"/>
                  <a:gd name="T4" fmla="*/ 5 w 150"/>
                  <a:gd name="T5" fmla="*/ 5 h 103"/>
                  <a:gd name="T6" fmla="*/ 0 w 150"/>
                  <a:gd name="T7" fmla="*/ 12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103">
                    <a:moveTo>
                      <a:pt x="150" y="0"/>
                    </a:moveTo>
                    <a:lnTo>
                      <a:pt x="97" y="12"/>
                    </a:lnTo>
                    <a:lnTo>
                      <a:pt x="45" y="40"/>
                    </a:lnTo>
                    <a:lnTo>
                      <a:pt x="0" y="103"/>
                    </a:lnTo>
                  </a:path>
                </a:pathLst>
              </a:custGeom>
              <a:solidFill>
                <a:srgbClr val="FFDBB7"/>
              </a:solidFill>
              <a:ln w="6350">
                <a:solidFill>
                  <a:srgbClr val="000000"/>
                </a:solidFill>
                <a:prstDash val="solid"/>
                <a:round/>
              </a:ln>
            </p:spPr>
            <p:txBody>
              <a:bodyPr/>
              <a:lstStyle/>
              <a:p>
                <a:endParaRPr lang="zh-CN" altLang="en-US" sz="1805"/>
              </a:p>
            </p:txBody>
          </p:sp>
          <p:sp>
            <p:nvSpPr>
              <p:cNvPr id="28" name="Freeform 61"/>
              <p:cNvSpPr/>
              <p:nvPr/>
            </p:nvSpPr>
            <p:spPr bwMode="auto">
              <a:xfrm>
                <a:off x="5142" y="3082"/>
                <a:ext cx="81" cy="42"/>
              </a:xfrm>
              <a:custGeom>
                <a:avLst/>
                <a:gdLst>
                  <a:gd name="T0" fmla="*/ 27 w 242"/>
                  <a:gd name="T1" fmla="*/ 0 h 124"/>
                  <a:gd name="T2" fmla="*/ 18 w 242"/>
                  <a:gd name="T3" fmla="*/ 0 h 124"/>
                  <a:gd name="T4" fmla="*/ 13 w 242"/>
                  <a:gd name="T5" fmla="*/ 2 h 124"/>
                  <a:gd name="T6" fmla="*/ 7 w 242"/>
                  <a:gd name="T7" fmla="*/ 6 h 124"/>
                  <a:gd name="T8" fmla="*/ 0 w 242"/>
                  <a:gd name="T9" fmla="*/ 14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124">
                    <a:moveTo>
                      <a:pt x="242" y="3"/>
                    </a:moveTo>
                    <a:lnTo>
                      <a:pt x="165" y="0"/>
                    </a:lnTo>
                    <a:lnTo>
                      <a:pt x="114" y="19"/>
                    </a:lnTo>
                    <a:lnTo>
                      <a:pt x="59" y="57"/>
                    </a:lnTo>
                    <a:lnTo>
                      <a:pt x="0" y="124"/>
                    </a:lnTo>
                  </a:path>
                </a:pathLst>
              </a:custGeom>
              <a:solidFill>
                <a:srgbClr val="FFDBB7"/>
              </a:solidFill>
              <a:ln w="6350">
                <a:solidFill>
                  <a:srgbClr val="000000"/>
                </a:solidFill>
                <a:prstDash val="solid"/>
                <a:round/>
              </a:ln>
            </p:spPr>
            <p:txBody>
              <a:bodyPr/>
              <a:lstStyle/>
              <a:p>
                <a:endParaRPr lang="zh-CN" altLang="en-US" sz="1805"/>
              </a:p>
            </p:txBody>
          </p:sp>
          <p:sp>
            <p:nvSpPr>
              <p:cNvPr id="29" name="Freeform 62"/>
              <p:cNvSpPr/>
              <p:nvPr/>
            </p:nvSpPr>
            <p:spPr bwMode="auto">
              <a:xfrm>
                <a:off x="5262" y="3167"/>
                <a:ext cx="68" cy="32"/>
              </a:xfrm>
              <a:custGeom>
                <a:avLst/>
                <a:gdLst>
                  <a:gd name="T0" fmla="*/ 23 w 205"/>
                  <a:gd name="T1" fmla="*/ 0 h 95"/>
                  <a:gd name="T2" fmla="*/ 17 w 205"/>
                  <a:gd name="T3" fmla="*/ 0 h 95"/>
                  <a:gd name="T4" fmla="*/ 11 w 205"/>
                  <a:gd name="T5" fmla="*/ 2 h 95"/>
                  <a:gd name="T6" fmla="*/ 5 w 205"/>
                  <a:gd name="T7" fmla="*/ 5 h 95"/>
                  <a:gd name="T8" fmla="*/ 0 w 205"/>
                  <a:gd name="T9" fmla="*/ 11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95">
                    <a:moveTo>
                      <a:pt x="205" y="0"/>
                    </a:moveTo>
                    <a:lnTo>
                      <a:pt x="155" y="0"/>
                    </a:lnTo>
                    <a:lnTo>
                      <a:pt x="102" y="15"/>
                    </a:lnTo>
                    <a:lnTo>
                      <a:pt x="44" y="48"/>
                    </a:lnTo>
                    <a:lnTo>
                      <a:pt x="0" y="95"/>
                    </a:lnTo>
                  </a:path>
                </a:pathLst>
              </a:custGeom>
              <a:solidFill>
                <a:srgbClr val="FFDBB7"/>
              </a:solidFill>
              <a:ln w="6350">
                <a:solidFill>
                  <a:srgbClr val="000000"/>
                </a:solidFill>
                <a:prstDash val="solid"/>
                <a:round/>
              </a:ln>
            </p:spPr>
            <p:txBody>
              <a:bodyPr/>
              <a:lstStyle/>
              <a:p>
                <a:endParaRPr lang="zh-CN" altLang="en-US" sz="1805"/>
              </a:p>
            </p:txBody>
          </p:sp>
          <p:sp>
            <p:nvSpPr>
              <p:cNvPr id="30" name="Freeform 63"/>
              <p:cNvSpPr/>
              <p:nvPr/>
            </p:nvSpPr>
            <p:spPr bwMode="auto">
              <a:xfrm>
                <a:off x="5139" y="3221"/>
                <a:ext cx="66" cy="33"/>
              </a:xfrm>
              <a:custGeom>
                <a:avLst/>
                <a:gdLst>
                  <a:gd name="T0" fmla="*/ 22 w 199"/>
                  <a:gd name="T1" fmla="*/ 0 h 101"/>
                  <a:gd name="T2" fmla="*/ 14 w 199"/>
                  <a:gd name="T3" fmla="*/ 2 h 101"/>
                  <a:gd name="T4" fmla="*/ 9 w 199"/>
                  <a:gd name="T5" fmla="*/ 3 h 101"/>
                  <a:gd name="T6" fmla="*/ 4 w 199"/>
                  <a:gd name="T7" fmla="*/ 7 h 101"/>
                  <a:gd name="T8" fmla="*/ 0 w 199"/>
                  <a:gd name="T9" fmla="*/ 11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 h="101">
                    <a:moveTo>
                      <a:pt x="199" y="0"/>
                    </a:moveTo>
                    <a:lnTo>
                      <a:pt x="127" y="14"/>
                    </a:lnTo>
                    <a:lnTo>
                      <a:pt x="81" y="31"/>
                    </a:lnTo>
                    <a:lnTo>
                      <a:pt x="37" y="66"/>
                    </a:lnTo>
                    <a:lnTo>
                      <a:pt x="0" y="101"/>
                    </a:lnTo>
                  </a:path>
                </a:pathLst>
              </a:custGeom>
              <a:solidFill>
                <a:srgbClr val="FFDBB7"/>
              </a:solidFill>
              <a:ln w="6350">
                <a:solidFill>
                  <a:srgbClr val="000000"/>
                </a:solidFill>
                <a:prstDash val="solid"/>
                <a:round/>
              </a:ln>
            </p:spPr>
            <p:txBody>
              <a:bodyPr/>
              <a:lstStyle/>
              <a:p>
                <a:endParaRPr lang="zh-CN" altLang="en-US" sz="1805"/>
              </a:p>
            </p:txBody>
          </p:sp>
          <p:sp>
            <p:nvSpPr>
              <p:cNvPr id="31" name="Freeform 64"/>
              <p:cNvSpPr/>
              <p:nvPr/>
            </p:nvSpPr>
            <p:spPr bwMode="auto">
              <a:xfrm>
                <a:off x="5013" y="2863"/>
                <a:ext cx="98" cy="85"/>
              </a:xfrm>
              <a:custGeom>
                <a:avLst/>
                <a:gdLst>
                  <a:gd name="T0" fmla="*/ 0 w 296"/>
                  <a:gd name="T1" fmla="*/ 29 h 253"/>
                  <a:gd name="T2" fmla="*/ 7 w 296"/>
                  <a:gd name="T3" fmla="*/ 23 h 253"/>
                  <a:gd name="T4" fmla="*/ 16 w 296"/>
                  <a:gd name="T5" fmla="*/ 16 h 253"/>
                  <a:gd name="T6" fmla="*/ 25 w 296"/>
                  <a:gd name="T7" fmla="*/ 8 h 253"/>
                  <a:gd name="T8" fmla="*/ 32 w 296"/>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3">
                    <a:moveTo>
                      <a:pt x="0" y="253"/>
                    </a:moveTo>
                    <a:lnTo>
                      <a:pt x="63" y="206"/>
                    </a:lnTo>
                    <a:lnTo>
                      <a:pt x="146" y="142"/>
                    </a:lnTo>
                    <a:lnTo>
                      <a:pt x="231" y="72"/>
                    </a:lnTo>
                    <a:lnTo>
                      <a:pt x="296" y="0"/>
                    </a:lnTo>
                  </a:path>
                </a:pathLst>
              </a:custGeom>
              <a:solidFill>
                <a:srgbClr val="FFDBB7"/>
              </a:solidFill>
              <a:ln w="6350">
                <a:solidFill>
                  <a:srgbClr val="000000"/>
                </a:solidFill>
                <a:prstDash val="solid"/>
                <a:round/>
              </a:ln>
            </p:spPr>
            <p:txBody>
              <a:bodyPr/>
              <a:lstStyle/>
              <a:p>
                <a:endParaRPr lang="zh-CN" altLang="en-US" sz="1805"/>
              </a:p>
            </p:txBody>
          </p:sp>
          <p:sp>
            <p:nvSpPr>
              <p:cNvPr id="32" name="Freeform 65"/>
              <p:cNvSpPr/>
              <p:nvPr/>
            </p:nvSpPr>
            <p:spPr bwMode="auto">
              <a:xfrm>
                <a:off x="5016" y="3137"/>
                <a:ext cx="79" cy="32"/>
              </a:xfrm>
              <a:custGeom>
                <a:avLst/>
                <a:gdLst>
                  <a:gd name="T0" fmla="*/ 26 w 237"/>
                  <a:gd name="T1" fmla="*/ 0 h 96"/>
                  <a:gd name="T2" fmla="*/ 17 w 237"/>
                  <a:gd name="T3" fmla="*/ 1 h 96"/>
                  <a:gd name="T4" fmla="*/ 10 w 237"/>
                  <a:gd name="T5" fmla="*/ 3 h 96"/>
                  <a:gd name="T6" fmla="*/ 5 w 237"/>
                  <a:gd name="T7" fmla="*/ 6 h 96"/>
                  <a:gd name="T8" fmla="*/ 0 w 237"/>
                  <a:gd name="T9" fmla="*/ 11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96">
                    <a:moveTo>
                      <a:pt x="237" y="0"/>
                    </a:moveTo>
                    <a:lnTo>
                      <a:pt x="152" y="5"/>
                    </a:lnTo>
                    <a:lnTo>
                      <a:pt x="88" y="25"/>
                    </a:lnTo>
                    <a:lnTo>
                      <a:pt x="41" y="53"/>
                    </a:lnTo>
                    <a:lnTo>
                      <a:pt x="0" y="96"/>
                    </a:lnTo>
                  </a:path>
                </a:pathLst>
              </a:custGeom>
              <a:solidFill>
                <a:srgbClr val="FFDBB7"/>
              </a:solidFill>
              <a:ln w="6350">
                <a:solidFill>
                  <a:srgbClr val="000000"/>
                </a:solidFill>
                <a:prstDash val="solid"/>
                <a:round/>
              </a:ln>
            </p:spPr>
            <p:txBody>
              <a:bodyPr/>
              <a:lstStyle/>
              <a:p>
                <a:endParaRPr lang="zh-CN" altLang="en-US" sz="1805"/>
              </a:p>
            </p:txBody>
          </p:sp>
          <p:sp>
            <p:nvSpPr>
              <p:cNvPr id="33" name="Freeform 66"/>
              <p:cNvSpPr/>
              <p:nvPr/>
            </p:nvSpPr>
            <p:spPr bwMode="auto">
              <a:xfrm>
                <a:off x="5320" y="3082"/>
                <a:ext cx="66" cy="27"/>
              </a:xfrm>
              <a:custGeom>
                <a:avLst/>
                <a:gdLst>
                  <a:gd name="T0" fmla="*/ 22 w 198"/>
                  <a:gd name="T1" fmla="*/ 2 h 79"/>
                  <a:gd name="T2" fmla="*/ 16 w 198"/>
                  <a:gd name="T3" fmla="*/ 0 h 79"/>
                  <a:gd name="T4" fmla="*/ 11 w 198"/>
                  <a:gd name="T5" fmla="*/ 0 h 79"/>
                  <a:gd name="T6" fmla="*/ 5 w 198"/>
                  <a:gd name="T7" fmla="*/ 3 h 79"/>
                  <a:gd name="T8" fmla="*/ 2 w 198"/>
                  <a:gd name="T9" fmla="*/ 5 h 79"/>
                  <a:gd name="T10" fmla="*/ 0 w 198"/>
                  <a:gd name="T11" fmla="*/ 9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8" h="79">
                    <a:moveTo>
                      <a:pt x="198" y="16"/>
                    </a:moveTo>
                    <a:lnTo>
                      <a:pt x="145" y="0"/>
                    </a:lnTo>
                    <a:lnTo>
                      <a:pt x="97" y="3"/>
                    </a:lnTo>
                    <a:lnTo>
                      <a:pt x="47" y="25"/>
                    </a:lnTo>
                    <a:lnTo>
                      <a:pt x="16" y="47"/>
                    </a:lnTo>
                    <a:lnTo>
                      <a:pt x="0" y="79"/>
                    </a:lnTo>
                  </a:path>
                </a:pathLst>
              </a:custGeom>
              <a:solidFill>
                <a:srgbClr val="FFDBB7"/>
              </a:solidFill>
              <a:ln w="6350">
                <a:solidFill>
                  <a:srgbClr val="000000"/>
                </a:solidFill>
                <a:prstDash val="solid"/>
                <a:round/>
              </a:ln>
            </p:spPr>
            <p:txBody>
              <a:bodyPr/>
              <a:lstStyle/>
              <a:p>
                <a:endParaRPr lang="zh-CN" altLang="en-US" sz="1805"/>
              </a:p>
            </p:txBody>
          </p:sp>
          <p:sp>
            <p:nvSpPr>
              <p:cNvPr id="34" name="Freeform 67"/>
              <p:cNvSpPr/>
              <p:nvPr/>
            </p:nvSpPr>
            <p:spPr bwMode="auto">
              <a:xfrm>
                <a:off x="4928" y="3174"/>
                <a:ext cx="61" cy="24"/>
              </a:xfrm>
              <a:custGeom>
                <a:avLst/>
                <a:gdLst>
                  <a:gd name="T0" fmla="*/ 20 w 184"/>
                  <a:gd name="T1" fmla="*/ 0 h 72"/>
                  <a:gd name="T2" fmla="*/ 17 w 184"/>
                  <a:gd name="T3" fmla="*/ 0 h 72"/>
                  <a:gd name="T4" fmla="*/ 11 w 184"/>
                  <a:gd name="T5" fmla="*/ 1 h 72"/>
                  <a:gd name="T6" fmla="*/ 7 w 184"/>
                  <a:gd name="T7" fmla="*/ 2 h 72"/>
                  <a:gd name="T8" fmla="*/ 4 w 184"/>
                  <a:gd name="T9" fmla="*/ 4 h 72"/>
                  <a:gd name="T10" fmla="*/ 2 w 184"/>
                  <a:gd name="T11" fmla="*/ 6 h 72"/>
                  <a:gd name="T12" fmla="*/ 0 w 184"/>
                  <a:gd name="T13" fmla="*/ 8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4" h="72">
                    <a:moveTo>
                      <a:pt x="184" y="0"/>
                    </a:moveTo>
                    <a:lnTo>
                      <a:pt x="153" y="0"/>
                    </a:lnTo>
                    <a:lnTo>
                      <a:pt x="104" y="5"/>
                    </a:lnTo>
                    <a:lnTo>
                      <a:pt x="62" y="17"/>
                    </a:lnTo>
                    <a:lnTo>
                      <a:pt x="40" y="32"/>
                    </a:lnTo>
                    <a:lnTo>
                      <a:pt x="16" y="54"/>
                    </a:lnTo>
                    <a:lnTo>
                      <a:pt x="0" y="72"/>
                    </a:lnTo>
                  </a:path>
                </a:pathLst>
              </a:custGeom>
              <a:solidFill>
                <a:srgbClr val="FFDBB7"/>
              </a:solidFill>
              <a:ln w="6350">
                <a:solidFill>
                  <a:srgbClr val="000000"/>
                </a:solidFill>
                <a:prstDash val="solid"/>
                <a:round/>
              </a:ln>
            </p:spPr>
            <p:txBody>
              <a:bodyPr/>
              <a:lstStyle/>
              <a:p>
                <a:endParaRPr lang="zh-CN" altLang="en-US" sz="1805"/>
              </a:p>
            </p:txBody>
          </p:sp>
          <p:sp>
            <p:nvSpPr>
              <p:cNvPr id="35" name="Freeform 68"/>
              <p:cNvSpPr/>
              <p:nvPr/>
            </p:nvSpPr>
            <p:spPr bwMode="auto">
              <a:xfrm>
                <a:off x="4839" y="3054"/>
                <a:ext cx="12" cy="26"/>
              </a:xfrm>
              <a:custGeom>
                <a:avLst/>
                <a:gdLst>
                  <a:gd name="T0" fmla="*/ 0 w 38"/>
                  <a:gd name="T1" fmla="*/ 9 h 78"/>
                  <a:gd name="T2" fmla="*/ 1 w 38"/>
                  <a:gd name="T3" fmla="*/ 4 h 78"/>
                  <a:gd name="T4" fmla="*/ 3 w 38"/>
                  <a:gd name="T5" fmla="*/ 1 h 78"/>
                  <a:gd name="T6" fmla="*/ 4 w 38"/>
                  <a:gd name="T7" fmla="*/ 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78">
                    <a:moveTo>
                      <a:pt x="0" y="78"/>
                    </a:moveTo>
                    <a:lnTo>
                      <a:pt x="12" y="32"/>
                    </a:lnTo>
                    <a:lnTo>
                      <a:pt x="28" y="9"/>
                    </a:lnTo>
                    <a:lnTo>
                      <a:pt x="38" y="0"/>
                    </a:lnTo>
                  </a:path>
                </a:pathLst>
              </a:custGeom>
              <a:solidFill>
                <a:srgbClr val="FFDBB7"/>
              </a:solidFill>
              <a:ln w="6350">
                <a:solidFill>
                  <a:srgbClr val="000000"/>
                </a:solidFill>
                <a:prstDash val="solid"/>
                <a:round/>
              </a:ln>
            </p:spPr>
            <p:txBody>
              <a:bodyPr/>
              <a:lstStyle/>
              <a:p>
                <a:endParaRPr lang="zh-CN" altLang="en-US" sz="1805"/>
              </a:p>
            </p:txBody>
          </p:sp>
          <p:sp>
            <p:nvSpPr>
              <p:cNvPr id="36" name="Freeform 69"/>
              <p:cNvSpPr/>
              <p:nvPr/>
            </p:nvSpPr>
            <p:spPr bwMode="auto">
              <a:xfrm>
                <a:off x="4684" y="2741"/>
                <a:ext cx="342" cy="89"/>
              </a:xfrm>
              <a:custGeom>
                <a:avLst/>
                <a:gdLst>
                  <a:gd name="T0" fmla="*/ 0 w 1027"/>
                  <a:gd name="T1" fmla="*/ 0 h 266"/>
                  <a:gd name="T2" fmla="*/ 18 w 1027"/>
                  <a:gd name="T3" fmla="*/ 16 h 266"/>
                  <a:gd name="T4" fmla="*/ 30 w 1027"/>
                  <a:gd name="T5" fmla="*/ 23 h 266"/>
                  <a:gd name="T6" fmla="*/ 42 w 1027"/>
                  <a:gd name="T7" fmla="*/ 28 h 266"/>
                  <a:gd name="T8" fmla="*/ 81 w 1027"/>
                  <a:gd name="T9" fmla="*/ 30 h 266"/>
                  <a:gd name="T10" fmla="*/ 96 w 1027"/>
                  <a:gd name="T11" fmla="*/ 26 h 266"/>
                  <a:gd name="T12" fmla="*/ 105 w 1027"/>
                  <a:gd name="T13" fmla="*/ 23 h 266"/>
                  <a:gd name="T14" fmla="*/ 114 w 1027"/>
                  <a:gd name="T15" fmla="*/ 23 h 2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7" h="266">
                    <a:moveTo>
                      <a:pt x="0" y="0"/>
                    </a:moveTo>
                    <a:lnTo>
                      <a:pt x="158" y="141"/>
                    </a:lnTo>
                    <a:lnTo>
                      <a:pt x="270" y="204"/>
                    </a:lnTo>
                    <a:lnTo>
                      <a:pt x="379" y="250"/>
                    </a:lnTo>
                    <a:lnTo>
                      <a:pt x="727" y="266"/>
                    </a:lnTo>
                    <a:lnTo>
                      <a:pt x="869" y="236"/>
                    </a:lnTo>
                    <a:lnTo>
                      <a:pt x="948" y="204"/>
                    </a:lnTo>
                    <a:lnTo>
                      <a:pt x="1027" y="204"/>
                    </a:lnTo>
                  </a:path>
                </a:pathLst>
              </a:custGeom>
              <a:solidFill>
                <a:srgbClr val="FFDBB7"/>
              </a:solidFill>
              <a:ln w="6350">
                <a:solidFill>
                  <a:srgbClr val="000000"/>
                </a:solidFill>
                <a:prstDash val="solid"/>
                <a:round/>
              </a:ln>
            </p:spPr>
            <p:txBody>
              <a:bodyPr/>
              <a:lstStyle/>
              <a:p>
                <a:endParaRPr lang="zh-CN" altLang="en-US" sz="1805"/>
              </a:p>
            </p:txBody>
          </p:sp>
          <p:sp>
            <p:nvSpPr>
              <p:cNvPr id="37" name="Freeform 70"/>
              <p:cNvSpPr/>
              <p:nvPr/>
            </p:nvSpPr>
            <p:spPr bwMode="auto">
              <a:xfrm>
                <a:off x="4700" y="2762"/>
                <a:ext cx="58" cy="132"/>
              </a:xfrm>
              <a:custGeom>
                <a:avLst/>
                <a:gdLst>
                  <a:gd name="T0" fmla="*/ 0 w 174"/>
                  <a:gd name="T1" fmla="*/ 0 h 396"/>
                  <a:gd name="T2" fmla="*/ 9 w 174"/>
                  <a:gd name="T3" fmla="*/ 12 h 396"/>
                  <a:gd name="T4" fmla="*/ 14 w 174"/>
                  <a:gd name="T5" fmla="*/ 25 h 396"/>
                  <a:gd name="T6" fmla="*/ 16 w 174"/>
                  <a:gd name="T7" fmla="*/ 32 h 396"/>
                  <a:gd name="T8" fmla="*/ 19 w 174"/>
                  <a:gd name="T9" fmla="*/ 44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96">
                    <a:moveTo>
                      <a:pt x="0" y="0"/>
                    </a:moveTo>
                    <a:lnTo>
                      <a:pt x="80" y="111"/>
                    </a:lnTo>
                    <a:lnTo>
                      <a:pt x="127" y="221"/>
                    </a:lnTo>
                    <a:lnTo>
                      <a:pt x="143" y="284"/>
                    </a:lnTo>
                    <a:lnTo>
                      <a:pt x="174" y="396"/>
                    </a:lnTo>
                  </a:path>
                </a:pathLst>
              </a:custGeom>
              <a:solidFill>
                <a:srgbClr val="FFDBB7"/>
              </a:solidFill>
              <a:ln w="6350">
                <a:solidFill>
                  <a:srgbClr val="000000"/>
                </a:solidFill>
                <a:prstDash val="solid"/>
                <a:round/>
              </a:ln>
            </p:spPr>
            <p:txBody>
              <a:bodyPr/>
              <a:lstStyle/>
              <a:p>
                <a:endParaRPr lang="zh-CN" altLang="en-US" sz="1805"/>
              </a:p>
            </p:txBody>
          </p:sp>
          <p:sp>
            <p:nvSpPr>
              <p:cNvPr id="38" name="Freeform 71"/>
              <p:cNvSpPr/>
              <p:nvPr/>
            </p:nvSpPr>
            <p:spPr bwMode="auto">
              <a:xfrm>
                <a:off x="4653" y="2924"/>
                <a:ext cx="331" cy="142"/>
              </a:xfrm>
              <a:custGeom>
                <a:avLst/>
                <a:gdLst>
                  <a:gd name="T0" fmla="*/ 110 w 992"/>
                  <a:gd name="T1" fmla="*/ 0 h 425"/>
                  <a:gd name="T2" fmla="*/ 89 w 992"/>
                  <a:gd name="T3" fmla="*/ 12 h 425"/>
                  <a:gd name="T4" fmla="*/ 75 w 992"/>
                  <a:gd name="T5" fmla="*/ 16 h 425"/>
                  <a:gd name="T6" fmla="*/ 56 w 992"/>
                  <a:gd name="T7" fmla="*/ 23 h 425"/>
                  <a:gd name="T8" fmla="*/ 37 w 992"/>
                  <a:gd name="T9" fmla="*/ 28 h 425"/>
                  <a:gd name="T10" fmla="*/ 19 w 992"/>
                  <a:gd name="T11" fmla="*/ 35 h 425"/>
                  <a:gd name="T12" fmla="*/ 2 w 992"/>
                  <a:gd name="T13" fmla="*/ 44 h 425"/>
                  <a:gd name="T14" fmla="*/ 0 w 992"/>
                  <a:gd name="T15" fmla="*/ 47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2" h="425">
                    <a:moveTo>
                      <a:pt x="992" y="0"/>
                    </a:moveTo>
                    <a:lnTo>
                      <a:pt x="804" y="110"/>
                    </a:lnTo>
                    <a:lnTo>
                      <a:pt x="678" y="141"/>
                    </a:lnTo>
                    <a:lnTo>
                      <a:pt x="504" y="204"/>
                    </a:lnTo>
                    <a:lnTo>
                      <a:pt x="331" y="253"/>
                    </a:lnTo>
                    <a:lnTo>
                      <a:pt x="172" y="315"/>
                    </a:lnTo>
                    <a:lnTo>
                      <a:pt x="15" y="394"/>
                    </a:lnTo>
                    <a:lnTo>
                      <a:pt x="0" y="425"/>
                    </a:lnTo>
                  </a:path>
                </a:pathLst>
              </a:custGeom>
              <a:solidFill>
                <a:srgbClr val="FFDBB7"/>
              </a:solidFill>
              <a:ln w="6350">
                <a:solidFill>
                  <a:srgbClr val="000000"/>
                </a:solidFill>
                <a:prstDash val="solid"/>
                <a:round/>
              </a:ln>
            </p:spPr>
            <p:txBody>
              <a:bodyPr/>
              <a:lstStyle/>
              <a:p>
                <a:endParaRPr lang="zh-CN" altLang="en-US" sz="1805"/>
              </a:p>
            </p:txBody>
          </p:sp>
          <p:sp>
            <p:nvSpPr>
              <p:cNvPr id="39" name="Freeform 72"/>
              <p:cNvSpPr/>
              <p:nvPr/>
            </p:nvSpPr>
            <p:spPr bwMode="auto">
              <a:xfrm>
                <a:off x="5082" y="2939"/>
                <a:ext cx="9" cy="39"/>
              </a:xfrm>
              <a:custGeom>
                <a:avLst/>
                <a:gdLst>
                  <a:gd name="T0" fmla="*/ 2 w 27"/>
                  <a:gd name="T1" fmla="*/ 13 h 116"/>
                  <a:gd name="T2" fmla="*/ 3 w 27"/>
                  <a:gd name="T3" fmla="*/ 10 h 116"/>
                  <a:gd name="T4" fmla="*/ 0 w 27"/>
                  <a:gd name="T5" fmla="*/ 3 h 116"/>
                  <a:gd name="T6" fmla="*/ 0 w 27"/>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16">
                    <a:moveTo>
                      <a:pt x="18" y="116"/>
                    </a:moveTo>
                    <a:lnTo>
                      <a:pt x="27" y="86"/>
                    </a:lnTo>
                    <a:lnTo>
                      <a:pt x="0" y="31"/>
                    </a:lnTo>
                    <a:lnTo>
                      <a:pt x="0" y="0"/>
                    </a:lnTo>
                  </a:path>
                </a:pathLst>
              </a:custGeom>
              <a:solidFill>
                <a:srgbClr val="FFDBB7"/>
              </a:solidFill>
              <a:ln w="6350">
                <a:solidFill>
                  <a:srgbClr val="000000"/>
                </a:solidFill>
                <a:prstDash val="solid"/>
                <a:round/>
              </a:ln>
            </p:spPr>
            <p:txBody>
              <a:bodyPr/>
              <a:lstStyle/>
              <a:p>
                <a:endParaRPr lang="zh-CN" altLang="en-US" sz="1805"/>
              </a:p>
            </p:txBody>
          </p:sp>
          <p:sp>
            <p:nvSpPr>
              <p:cNvPr id="40" name="Freeform 73"/>
              <p:cNvSpPr/>
              <p:nvPr/>
            </p:nvSpPr>
            <p:spPr bwMode="auto">
              <a:xfrm>
                <a:off x="5042" y="2814"/>
                <a:ext cx="68" cy="49"/>
              </a:xfrm>
              <a:custGeom>
                <a:avLst/>
                <a:gdLst>
                  <a:gd name="T0" fmla="*/ 0 w 204"/>
                  <a:gd name="T1" fmla="*/ 0 h 149"/>
                  <a:gd name="T2" fmla="*/ 6 w 204"/>
                  <a:gd name="T3" fmla="*/ 5 h 149"/>
                  <a:gd name="T4" fmla="*/ 12 w 204"/>
                  <a:gd name="T5" fmla="*/ 9 h 149"/>
                  <a:gd name="T6" fmla="*/ 23 w 204"/>
                  <a:gd name="T7" fmla="*/ 16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 h="149">
                    <a:moveTo>
                      <a:pt x="0" y="0"/>
                    </a:moveTo>
                    <a:lnTo>
                      <a:pt x="53" y="47"/>
                    </a:lnTo>
                    <a:lnTo>
                      <a:pt x="107" y="86"/>
                    </a:lnTo>
                    <a:lnTo>
                      <a:pt x="204" y="149"/>
                    </a:lnTo>
                  </a:path>
                </a:pathLst>
              </a:custGeom>
              <a:solidFill>
                <a:srgbClr val="FFDBB7"/>
              </a:solidFill>
              <a:ln w="6350">
                <a:solidFill>
                  <a:srgbClr val="000000"/>
                </a:solidFill>
                <a:prstDash val="solid"/>
                <a:round/>
              </a:ln>
            </p:spPr>
            <p:txBody>
              <a:bodyPr/>
              <a:lstStyle/>
              <a:p>
                <a:endParaRPr lang="zh-CN" altLang="en-US" sz="1805"/>
              </a:p>
            </p:txBody>
          </p:sp>
        </p:grpSp>
      </p:grpSp>
      <p:grpSp>
        <p:nvGrpSpPr>
          <p:cNvPr id="80" name="Group 75"/>
          <p:cNvGrpSpPr/>
          <p:nvPr/>
        </p:nvGrpSpPr>
        <p:grpSpPr bwMode="auto">
          <a:xfrm>
            <a:off x="1867723" y="4165989"/>
            <a:ext cx="1598290" cy="1636496"/>
            <a:chOff x="2051" y="1696"/>
            <a:chExt cx="1004" cy="1028"/>
          </a:xfrm>
        </p:grpSpPr>
        <p:sp>
          <p:nvSpPr>
            <p:cNvPr id="81" name="Freeform 76"/>
            <p:cNvSpPr/>
            <p:nvPr/>
          </p:nvSpPr>
          <p:spPr bwMode="auto">
            <a:xfrm rot="1123344">
              <a:off x="2261" y="1981"/>
              <a:ext cx="467" cy="582"/>
            </a:xfrm>
            <a:custGeom>
              <a:avLst/>
              <a:gdLst>
                <a:gd name="T0" fmla="*/ 19 w 648"/>
                <a:gd name="T1" fmla="*/ 68 h 858"/>
                <a:gd name="T2" fmla="*/ 46 w 648"/>
                <a:gd name="T3" fmla="*/ 47 h 858"/>
                <a:gd name="T4" fmla="*/ 151 w 648"/>
                <a:gd name="T5" fmla="*/ 18 h 858"/>
                <a:gd name="T6" fmla="*/ 217 w 648"/>
                <a:gd name="T7" fmla="*/ 3 h 858"/>
                <a:gd name="T8" fmla="*/ 241 w 648"/>
                <a:gd name="T9" fmla="*/ 0 h 858"/>
                <a:gd name="T10" fmla="*/ 273 w 648"/>
                <a:gd name="T11" fmla="*/ 45 h 858"/>
                <a:gd name="T12" fmla="*/ 290 w 648"/>
                <a:gd name="T13" fmla="*/ 95 h 858"/>
                <a:gd name="T14" fmla="*/ 300 w 648"/>
                <a:gd name="T15" fmla="*/ 142 h 858"/>
                <a:gd name="T16" fmla="*/ 300 w 648"/>
                <a:gd name="T17" fmla="*/ 228 h 858"/>
                <a:gd name="T18" fmla="*/ 337 w 648"/>
                <a:gd name="T19" fmla="*/ 312 h 858"/>
                <a:gd name="T20" fmla="*/ 332 w 648"/>
                <a:gd name="T21" fmla="*/ 351 h 858"/>
                <a:gd name="T22" fmla="*/ 283 w 648"/>
                <a:gd name="T23" fmla="*/ 374 h 858"/>
                <a:gd name="T24" fmla="*/ 155 w 648"/>
                <a:gd name="T25" fmla="*/ 395 h 858"/>
                <a:gd name="T26" fmla="*/ 109 w 648"/>
                <a:gd name="T27" fmla="*/ 371 h 858"/>
                <a:gd name="T28" fmla="*/ 79 w 648"/>
                <a:gd name="T29" fmla="*/ 304 h 858"/>
                <a:gd name="T30" fmla="*/ 56 w 648"/>
                <a:gd name="T31" fmla="*/ 229 h 858"/>
                <a:gd name="T32" fmla="*/ 13 w 648"/>
                <a:gd name="T33" fmla="*/ 191 h 858"/>
                <a:gd name="T34" fmla="*/ 3 w 648"/>
                <a:gd name="T35" fmla="*/ 151 h 858"/>
                <a:gd name="T36" fmla="*/ 0 w 648"/>
                <a:gd name="T37" fmla="*/ 101 h 858"/>
                <a:gd name="T38" fmla="*/ 19 w 648"/>
                <a:gd name="T39" fmla="*/ 68 h 8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8" h="858">
                  <a:moveTo>
                    <a:pt x="38" y="148"/>
                  </a:moveTo>
                  <a:lnTo>
                    <a:pt x="89" y="103"/>
                  </a:lnTo>
                  <a:lnTo>
                    <a:pt x="292" y="40"/>
                  </a:lnTo>
                  <a:lnTo>
                    <a:pt x="418" y="7"/>
                  </a:lnTo>
                  <a:lnTo>
                    <a:pt x="463" y="0"/>
                  </a:lnTo>
                  <a:lnTo>
                    <a:pt x="526" y="97"/>
                  </a:lnTo>
                  <a:lnTo>
                    <a:pt x="559" y="206"/>
                  </a:lnTo>
                  <a:lnTo>
                    <a:pt x="577" y="309"/>
                  </a:lnTo>
                  <a:lnTo>
                    <a:pt x="577" y="495"/>
                  </a:lnTo>
                  <a:lnTo>
                    <a:pt x="648" y="678"/>
                  </a:lnTo>
                  <a:lnTo>
                    <a:pt x="640" y="763"/>
                  </a:lnTo>
                  <a:lnTo>
                    <a:pt x="545" y="813"/>
                  </a:lnTo>
                  <a:lnTo>
                    <a:pt x="299" y="858"/>
                  </a:lnTo>
                  <a:lnTo>
                    <a:pt x="210" y="807"/>
                  </a:lnTo>
                  <a:lnTo>
                    <a:pt x="153" y="660"/>
                  </a:lnTo>
                  <a:lnTo>
                    <a:pt x="108" y="499"/>
                  </a:lnTo>
                  <a:lnTo>
                    <a:pt x="25" y="416"/>
                  </a:lnTo>
                  <a:lnTo>
                    <a:pt x="6" y="328"/>
                  </a:lnTo>
                  <a:lnTo>
                    <a:pt x="0" y="219"/>
                  </a:lnTo>
                  <a:lnTo>
                    <a:pt x="38" y="148"/>
                  </a:lnTo>
                  <a:close/>
                </a:path>
              </a:pathLst>
            </a:custGeom>
            <a:solidFill>
              <a:srgbClr val="FFFFFF"/>
            </a:solidFill>
            <a:ln w="12700">
              <a:solidFill>
                <a:srgbClr val="000000"/>
              </a:solidFill>
              <a:prstDash val="solid"/>
              <a:round/>
            </a:ln>
          </p:spPr>
          <p:txBody>
            <a:bodyPr/>
            <a:lstStyle/>
            <a:p>
              <a:endParaRPr lang="zh-CN" altLang="en-US" sz="1805"/>
            </a:p>
          </p:txBody>
        </p:sp>
        <p:grpSp>
          <p:nvGrpSpPr>
            <p:cNvPr id="82" name="Group 77"/>
            <p:cNvGrpSpPr/>
            <p:nvPr/>
          </p:nvGrpSpPr>
          <p:grpSpPr bwMode="auto">
            <a:xfrm rot="1123344">
              <a:off x="2441" y="2029"/>
              <a:ext cx="511" cy="637"/>
              <a:chOff x="2308" y="1206"/>
              <a:chExt cx="710" cy="940"/>
            </a:xfrm>
          </p:grpSpPr>
          <p:sp>
            <p:nvSpPr>
              <p:cNvPr id="126" name="Freeform 78"/>
              <p:cNvSpPr/>
              <p:nvPr/>
            </p:nvSpPr>
            <p:spPr bwMode="auto">
              <a:xfrm>
                <a:off x="2308" y="1206"/>
                <a:ext cx="710" cy="940"/>
              </a:xfrm>
              <a:custGeom>
                <a:avLst/>
                <a:gdLst>
                  <a:gd name="T0" fmla="*/ 0 w 710"/>
                  <a:gd name="T1" fmla="*/ 58 h 940"/>
                  <a:gd name="T2" fmla="*/ 39 w 710"/>
                  <a:gd name="T3" fmla="*/ 113 h 940"/>
                  <a:gd name="T4" fmla="*/ 90 w 710"/>
                  <a:gd name="T5" fmla="*/ 197 h 940"/>
                  <a:gd name="T6" fmla="*/ 141 w 710"/>
                  <a:gd name="T7" fmla="*/ 307 h 940"/>
                  <a:gd name="T8" fmla="*/ 182 w 710"/>
                  <a:gd name="T9" fmla="*/ 415 h 940"/>
                  <a:gd name="T10" fmla="*/ 211 w 710"/>
                  <a:gd name="T11" fmla="*/ 503 h 940"/>
                  <a:gd name="T12" fmla="*/ 261 w 710"/>
                  <a:gd name="T13" fmla="*/ 685 h 940"/>
                  <a:gd name="T14" fmla="*/ 276 w 710"/>
                  <a:gd name="T15" fmla="*/ 741 h 940"/>
                  <a:gd name="T16" fmla="*/ 297 w 710"/>
                  <a:gd name="T17" fmla="*/ 777 h 940"/>
                  <a:gd name="T18" fmla="*/ 315 w 710"/>
                  <a:gd name="T19" fmla="*/ 807 h 940"/>
                  <a:gd name="T20" fmla="*/ 455 w 710"/>
                  <a:gd name="T21" fmla="*/ 901 h 940"/>
                  <a:gd name="T22" fmla="*/ 507 w 710"/>
                  <a:gd name="T23" fmla="*/ 940 h 940"/>
                  <a:gd name="T24" fmla="*/ 500 w 710"/>
                  <a:gd name="T25" fmla="*/ 844 h 940"/>
                  <a:gd name="T26" fmla="*/ 477 w 710"/>
                  <a:gd name="T27" fmla="*/ 766 h 940"/>
                  <a:gd name="T28" fmla="*/ 450 w 710"/>
                  <a:gd name="T29" fmla="*/ 684 h 940"/>
                  <a:gd name="T30" fmla="*/ 387 w 710"/>
                  <a:gd name="T31" fmla="*/ 583 h 940"/>
                  <a:gd name="T32" fmla="*/ 347 w 710"/>
                  <a:gd name="T33" fmla="*/ 472 h 940"/>
                  <a:gd name="T34" fmla="*/ 328 w 710"/>
                  <a:gd name="T35" fmla="*/ 307 h 940"/>
                  <a:gd name="T36" fmla="*/ 411 w 710"/>
                  <a:gd name="T37" fmla="*/ 371 h 940"/>
                  <a:gd name="T38" fmla="*/ 488 w 710"/>
                  <a:gd name="T39" fmla="*/ 423 h 940"/>
                  <a:gd name="T40" fmla="*/ 564 w 710"/>
                  <a:gd name="T41" fmla="*/ 448 h 940"/>
                  <a:gd name="T42" fmla="*/ 614 w 710"/>
                  <a:gd name="T43" fmla="*/ 460 h 940"/>
                  <a:gd name="T44" fmla="*/ 653 w 710"/>
                  <a:gd name="T45" fmla="*/ 454 h 940"/>
                  <a:gd name="T46" fmla="*/ 678 w 710"/>
                  <a:gd name="T47" fmla="*/ 423 h 940"/>
                  <a:gd name="T48" fmla="*/ 704 w 710"/>
                  <a:gd name="T49" fmla="*/ 335 h 940"/>
                  <a:gd name="T50" fmla="*/ 710 w 710"/>
                  <a:gd name="T51" fmla="*/ 271 h 940"/>
                  <a:gd name="T52" fmla="*/ 710 w 710"/>
                  <a:gd name="T53" fmla="*/ 163 h 940"/>
                  <a:gd name="T54" fmla="*/ 710 w 710"/>
                  <a:gd name="T55" fmla="*/ 73 h 940"/>
                  <a:gd name="T56" fmla="*/ 595 w 710"/>
                  <a:gd name="T57" fmla="*/ 76 h 940"/>
                  <a:gd name="T58" fmla="*/ 545 w 710"/>
                  <a:gd name="T59" fmla="*/ 64 h 940"/>
                  <a:gd name="T60" fmla="*/ 538 w 710"/>
                  <a:gd name="T61" fmla="*/ 166 h 940"/>
                  <a:gd name="T62" fmla="*/ 526 w 710"/>
                  <a:gd name="T63" fmla="*/ 198 h 940"/>
                  <a:gd name="T64" fmla="*/ 450 w 710"/>
                  <a:gd name="T65" fmla="*/ 160 h 940"/>
                  <a:gd name="T66" fmla="*/ 398 w 710"/>
                  <a:gd name="T67" fmla="*/ 116 h 940"/>
                  <a:gd name="T68" fmla="*/ 302 w 710"/>
                  <a:gd name="T69" fmla="*/ 64 h 940"/>
                  <a:gd name="T70" fmla="*/ 233 w 710"/>
                  <a:gd name="T71" fmla="*/ 19 h 940"/>
                  <a:gd name="T72" fmla="*/ 171 w 710"/>
                  <a:gd name="T73" fmla="*/ 0 h 940"/>
                  <a:gd name="T74" fmla="*/ 94 w 710"/>
                  <a:gd name="T75" fmla="*/ 31 h 940"/>
                  <a:gd name="T76" fmla="*/ 0 w 710"/>
                  <a:gd name="T77" fmla="*/ 58 h 9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0" h="940">
                    <a:moveTo>
                      <a:pt x="0" y="58"/>
                    </a:moveTo>
                    <a:lnTo>
                      <a:pt x="39" y="113"/>
                    </a:lnTo>
                    <a:lnTo>
                      <a:pt x="90" y="197"/>
                    </a:lnTo>
                    <a:lnTo>
                      <a:pt x="141" y="307"/>
                    </a:lnTo>
                    <a:lnTo>
                      <a:pt x="182" y="415"/>
                    </a:lnTo>
                    <a:lnTo>
                      <a:pt x="211" y="503"/>
                    </a:lnTo>
                    <a:lnTo>
                      <a:pt x="261" y="685"/>
                    </a:lnTo>
                    <a:lnTo>
                      <a:pt x="276" y="741"/>
                    </a:lnTo>
                    <a:lnTo>
                      <a:pt x="297" y="777"/>
                    </a:lnTo>
                    <a:lnTo>
                      <a:pt x="315" y="807"/>
                    </a:lnTo>
                    <a:lnTo>
                      <a:pt x="455" y="901"/>
                    </a:lnTo>
                    <a:lnTo>
                      <a:pt x="507" y="940"/>
                    </a:lnTo>
                    <a:lnTo>
                      <a:pt x="500" y="844"/>
                    </a:lnTo>
                    <a:lnTo>
                      <a:pt x="477" y="766"/>
                    </a:lnTo>
                    <a:lnTo>
                      <a:pt x="450" y="684"/>
                    </a:lnTo>
                    <a:lnTo>
                      <a:pt x="387" y="583"/>
                    </a:lnTo>
                    <a:lnTo>
                      <a:pt x="347" y="472"/>
                    </a:lnTo>
                    <a:lnTo>
                      <a:pt x="328" y="307"/>
                    </a:lnTo>
                    <a:lnTo>
                      <a:pt x="411" y="371"/>
                    </a:lnTo>
                    <a:lnTo>
                      <a:pt x="488" y="423"/>
                    </a:lnTo>
                    <a:lnTo>
                      <a:pt x="564" y="448"/>
                    </a:lnTo>
                    <a:lnTo>
                      <a:pt x="614" y="460"/>
                    </a:lnTo>
                    <a:lnTo>
                      <a:pt x="653" y="454"/>
                    </a:lnTo>
                    <a:lnTo>
                      <a:pt x="678" y="423"/>
                    </a:lnTo>
                    <a:lnTo>
                      <a:pt x="704" y="335"/>
                    </a:lnTo>
                    <a:lnTo>
                      <a:pt x="710" y="271"/>
                    </a:lnTo>
                    <a:lnTo>
                      <a:pt x="710" y="163"/>
                    </a:lnTo>
                    <a:lnTo>
                      <a:pt x="710" y="73"/>
                    </a:lnTo>
                    <a:lnTo>
                      <a:pt x="595" y="76"/>
                    </a:lnTo>
                    <a:lnTo>
                      <a:pt x="545" y="64"/>
                    </a:lnTo>
                    <a:lnTo>
                      <a:pt x="538" y="166"/>
                    </a:lnTo>
                    <a:lnTo>
                      <a:pt x="526" y="198"/>
                    </a:lnTo>
                    <a:lnTo>
                      <a:pt x="450" y="160"/>
                    </a:lnTo>
                    <a:lnTo>
                      <a:pt x="398" y="116"/>
                    </a:lnTo>
                    <a:lnTo>
                      <a:pt x="302" y="64"/>
                    </a:lnTo>
                    <a:lnTo>
                      <a:pt x="233" y="19"/>
                    </a:lnTo>
                    <a:lnTo>
                      <a:pt x="171" y="0"/>
                    </a:lnTo>
                    <a:lnTo>
                      <a:pt x="94" y="31"/>
                    </a:lnTo>
                    <a:lnTo>
                      <a:pt x="0" y="58"/>
                    </a:lnTo>
                    <a:close/>
                  </a:path>
                </a:pathLst>
              </a:custGeom>
              <a:solidFill>
                <a:srgbClr val="0000FF"/>
              </a:solidFill>
              <a:ln w="12700">
                <a:solidFill>
                  <a:srgbClr val="000000"/>
                </a:solidFill>
                <a:prstDash val="solid"/>
                <a:round/>
              </a:ln>
            </p:spPr>
            <p:txBody>
              <a:bodyPr/>
              <a:lstStyle/>
              <a:p>
                <a:endParaRPr lang="zh-CN" altLang="en-US" sz="1805"/>
              </a:p>
            </p:txBody>
          </p:sp>
          <p:sp>
            <p:nvSpPr>
              <p:cNvPr id="127" name="Freeform 79"/>
              <p:cNvSpPr/>
              <p:nvPr/>
            </p:nvSpPr>
            <p:spPr bwMode="auto">
              <a:xfrm>
                <a:off x="2355" y="1252"/>
                <a:ext cx="199" cy="569"/>
              </a:xfrm>
              <a:custGeom>
                <a:avLst/>
                <a:gdLst>
                  <a:gd name="T0" fmla="*/ 0 w 199"/>
                  <a:gd name="T1" fmla="*/ 0 h 569"/>
                  <a:gd name="T2" fmla="*/ 87 w 199"/>
                  <a:gd name="T3" fmla="*/ 39 h 569"/>
                  <a:gd name="T4" fmla="*/ 79 w 199"/>
                  <a:gd name="T5" fmla="*/ 107 h 569"/>
                  <a:gd name="T6" fmla="*/ 134 w 199"/>
                  <a:gd name="T7" fmla="*/ 110 h 569"/>
                  <a:gd name="T8" fmla="*/ 169 w 199"/>
                  <a:gd name="T9" fmla="*/ 233 h 569"/>
                  <a:gd name="T10" fmla="*/ 189 w 199"/>
                  <a:gd name="T11" fmla="*/ 366 h 569"/>
                  <a:gd name="T12" fmla="*/ 197 w 199"/>
                  <a:gd name="T13" fmla="*/ 492 h 569"/>
                  <a:gd name="T14" fmla="*/ 199 w 199"/>
                  <a:gd name="T15" fmla="*/ 569 h 5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9" h="569">
                    <a:moveTo>
                      <a:pt x="0" y="0"/>
                    </a:moveTo>
                    <a:lnTo>
                      <a:pt x="87" y="39"/>
                    </a:lnTo>
                    <a:lnTo>
                      <a:pt x="79" y="107"/>
                    </a:lnTo>
                    <a:lnTo>
                      <a:pt x="134" y="110"/>
                    </a:lnTo>
                    <a:lnTo>
                      <a:pt x="169" y="233"/>
                    </a:lnTo>
                    <a:lnTo>
                      <a:pt x="189" y="366"/>
                    </a:lnTo>
                    <a:lnTo>
                      <a:pt x="197" y="492"/>
                    </a:lnTo>
                    <a:lnTo>
                      <a:pt x="199" y="569"/>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grpSp>
        <p:sp>
          <p:nvSpPr>
            <p:cNvPr id="83" name="Freeform 80"/>
            <p:cNvSpPr/>
            <p:nvPr/>
          </p:nvSpPr>
          <p:spPr bwMode="auto">
            <a:xfrm rot="1123344">
              <a:off x="2406" y="1975"/>
              <a:ext cx="154" cy="119"/>
            </a:xfrm>
            <a:custGeom>
              <a:avLst/>
              <a:gdLst>
                <a:gd name="T0" fmla="*/ 10 w 213"/>
                <a:gd name="T1" fmla="*/ 26 h 176"/>
                <a:gd name="T2" fmla="*/ 0 w 213"/>
                <a:gd name="T3" fmla="*/ 39 h 176"/>
                <a:gd name="T4" fmla="*/ 48 w 213"/>
                <a:gd name="T5" fmla="*/ 80 h 176"/>
                <a:gd name="T6" fmla="*/ 64 w 213"/>
                <a:gd name="T7" fmla="*/ 32 h 176"/>
                <a:gd name="T8" fmla="*/ 111 w 213"/>
                <a:gd name="T9" fmla="*/ 55 h 176"/>
                <a:gd name="T10" fmla="*/ 109 w 213"/>
                <a:gd name="T11" fmla="*/ 14 h 176"/>
                <a:gd name="T12" fmla="*/ 80 w 213"/>
                <a:gd name="T13" fmla="*/ 0 h 176"/>
                <a:gd name="T14" fmla="*/ 10 w 213"/>
                <a:gd name="T15" fmla="*/ 26 h 1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176">
                  <a:moveTo>
                    <a:pt x="19" y="56"/>
                  </a:moveTo>
                  <a:lnTo>
                    <a:pt x="0" y="85"/>
                  </a:lnTo>
                  <a:lnTo>
                    <a:pt x="92" y="176"/>
                  </a:lnTo>
                  <a:lnTo>
                    <a:pt x="122" y="69"/>
                  </a:lnTo>
                  <a:lnTo>
                    <a:pt x="213" y="122"/>
                  </a:lnTo>
                  <a:lnTo>
                    <a:pt x="209" y="30"/>
                  </a:lnTo>
                  <a:lnTo>
                    <a:pt x="153" y="0"/>
                  </a:lnTo>
                  <a:lnTo>
                    <a:pt x="19" y="56"/>
                  </a:lnTo>
                  <a:close/>
                </a:path>
              </a:pathLst>
            </a:custGeom>
            <a:solidFill>
              <a:srgbClr val="FFFFFF"/>
            </a:solidFill>
            <a:ln w="12700">
              <a:solidFill>
                <a:srgbClr val="000000"/>
              </a:solidFill>
              <a:prstDash val="solid"/>
              <a:round/>
            </a:ln>
          </p:spPr>
          <p:txBody>
            <a:bodyPr/>
            <a:lstStyle/>
            <a:p>
              <a:endParaRPr lang="zh-CN" altLang="en-US" sz="1805"/>
            </a:p>
          </p:txBody>
        </p:sp>
        <p:grpSp>
          <p:nvGrpSpPr>
            <p:cNvPr id="84" name="Group 81"/>
            <p:cNvGrpSpPr/>
            <p:nvPr/>
          </p:nvGrpSpPr>
          <p:grpSpPr bwMode="auto">
            <a:xfrm rot="1123344">
              <a:off x="2051" y="1977"/>
              <a:ext cx="454" cy="747"/>
              <a:chOff x="1799" y="1328"/>
              <a:chExt cx="630" cy="1101"/>
            </a:xfrm>
          </p:grpSpPr>
          <p:grpSp>
            <p:nvGrpSpPr>
              <p:cNvPr id="119" name="Group 82"/>
              <p:cNvGrpSpPr/>
              <p:nvPr/>
            </p:nvGrpSpPr>
            <p:grpSpPr bwMode="auto">
              <a:xfrm>
                <a:off x="1968" y="1328"/>
                <a:ext cx="461" cy="1101"/>
                <a:chOff x="1968" y="1328"/>
                <a:chExt cx="461" cy="1101"/>
              </a:xfrm>
            </p:grpSpPr>
            <p:sp>
              <p:nvSpPr>
                <p:cNvPr id="124" name="Freeform 83"/>
                <p:cNvSpPr/>
                <p:nvPr/>
              </p:nvSpPr>
              <p:spPr bwMode="auto">
                <a:xfrm>
                  <a:off x="1968" y="1328"/>
                  <a:ext cx="461" cy="1101"/>
                </a:xfrm>
                <a:custGeom>
                  <a:avLst/>
                  <a:gdLst>
                    <a:gd name="T0" fmla="*/ 322 w 461"/>
                    <a:gd name="T1" fmla="*/ 1065 h 1101"/>
                    <a:gd name="T2" fmla="*/ 398 w 461"/>
                    <a:gd name="T3" fmla="*/ 1019 h 1101"/>
                    <a:gd name="T4" fmla="*/ 430 w 461"/>
                    <a:gd name="T5" fmla="*/ 916 h 1101"/>
                    <a:gd name="T6" fmla="*/ 454 w 461"/>
                    <a:gd name="T7" fmla="*/ 823 h 1101"/>
                    <a:gd name="T8" fmla="*/ 461 w 461"/>
                    <a:gd name="T9" fmla="*/ 720 h 1101"/>
                    <a:gd name="T10" fmla="*/ 434 w 461"/>
                    <a:gd name="T11" fmla="*/ 608 h 1101"/>
                    <a:gd name="T12" fmla="*/ 416 w 461"/>
                    <a:gd name="T13" fmla="*/ 516 h 1101"/>
                    <a:gd name="T14" fmla="*/ 392 w 461"/>
                    <a:gd name="T15" fmla="*/ 410 h 1101"/>
                    <a:gd name="T16" fmla="*/ 363 w 461"/>
                    <a:gd name="T17" fmla="*/ 331 h 1101"/>
                    <a:gd name="T18" fmla="*/ 315 w 461"/>
                    <a:gd name="T19" fmla="*/ 236 h 1101"/>
                    <a:gd name="T20" fmla="*/ 276 w 461"/>
                    <a:gd name="T21" fmla="*/ 149 h 1101"/>
                    <a:gd name="T22" fmla="*/ 207 w 461"/>
                    <a:gd name="T23" fmla="*/ 45 h 1101"/>
                    <a:gd name="T24" fmla="*/ 169 w 461"/>
                    <a:gd name="T25" fmla="*/ 0 h 1101"/>
                    <a:gd name="T26" fmla="*/ 124 w 461"/>
                    <a:gd name="T27" fmla="*/ 33 h 1101"/>
                    <a:gd name="T28" fmla="*/ 77 w 461"/>
                    <a:gd name="T29" fmla="*/ 76 h 1101"/>
                    <a:gd name="T30" fmla="*/ 13 w 461"/>
                    <a:gd name="T31" fmla="*/ 134 h 1101"/>
                    <a:gd name="T32" fmla="*/ 7 w 461"/>
                    <a:gd name="T33" fmla="*/ 153 h 1101"/>
                    <a:gd name="T34" fmla="*/ 0 w 461"/>
                    <a:gd name="T35" fmla="*/ 187 h 1101"/>
                    <a:gd name="T36" fmla="*/ 19 w 461"/>
                    <a:gd name="T37" fmla="*/ 247 h 1101"/>
                    <a:gd name="T38" fmla="*/ 45 w 461"/>
                    <a:gd name="T39" fmla="*/ 321 h 1101"/>
                    <a:gd name="T40" fmla="*/ 115 w 461"/>
                    <a:gd name="T41" fmla="*/ 457 h 1101"/>
                    <a:gd name="T42" fmla="*/ 141 w 461"/>
                    <a:gd name="T43" fmla="*/ 573 h 1101"/>
                    <a:gd name="T44" fmla="*/ 150 w 461"/>
                    <a:gd name="T45" fmla="*/ 661 h 1101"/>
                    <a:gd name="T46" fmla="*/ 153 w 461"/>
                    <a:gd name="T47" fmla="*/ 728 h 1101"/>
                    <a:gd name="T48" fmla="*/ 153 w 461"/>
                    <a:gd name="T49" fmla="*/ 843 h 1101"/>
                    <a:gd name="T50" fmla="*/ 141 w 461"/>
                    <a:gd name="T51" fmla="*/ 1024 h 1101"/>
                    <a:gd name="T52" fmla="*/ 141 w 461"/>
                    <a:gd name="T53" fmla="*/ 1086 h 1101"/>
                    <a:gd name="T54" fmla="*/ 162 w 461"/>
                    <a:gd name="T55" fmla="*/ 1095 h 1101"/>
                    <a:gd name="T56" fmla="*/ 224 w 461"/>
                    <a:gd name="T57" fmla="*/ 1101 h 1101"/>
                    <a:gd name="T58" fmla="*/ 269 w 461"/>
                    <a:gd name="T59" fmla="*/ 1088 h 1101"/>
                    <a:gd name="T60" fmla="*/ 322 w 461"/>
                    <a:gd name="T61" fmla="*/ 1065 h 11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1" h="1101">
                      <a:moveTo>
                        <a:pt x="322" y="1065"/>
                      </a:moveTo>
                      <a:lnTo>
                        <a:pt x="398" y="1019"/>
                      </a:lnTo>
                      <a:lnTo>
                        <a:pt x="430" y="916"/>
                      </a:lnTo>
                      <a:lnTo>
                        <a:pt x="454" y="823"/>
                      </a:lnTo>
                      <a:lnTo>
                        <a:pt x="461" y="720"/>
                      </a:lnTo>
                      <a:lnTo>
                        <a:pt x="434" y="608"/>
                      </a:lnTo>
                      <a:lnTo>
                        <a:pt x="416" y="516"/>
                      </a:lnTo>
                      <a:lnTo>
                        <a:pt x="392" y="410"/>
                      </a:lnTo>
                      <a:lnTo>
                        <a:pt x="363" y="331"/>
                      </a:lnTo>
                      <a:lnTo>
                        <a:pt x="315" y="236"/>
                      </a:lnTo>
                      <a:lnTo>
                        <a:pt x="276" y="149"/>
                      </a:lnTo>
                      <a:lnTo>
                        <a:pt x="207" y="45"/>
                      </a:lnTo>
                      <a:lnTo>
                        <a:pt x="169" y="0"/>
                      </a:lnTo>
                      <a:lnTo>
                        <a:pt x="124" y="33"/>
                      </a:lnTo>
                      <a:lnTo>
                        <a:pt x="77" y="76"/>
                      </a:lnTo>
                      <a:lnTo>
                        <a:pt x="13" y="134"/>
                      </a:lnTo>
                      <a:lnTo>
                        <a:pt x="7" y="153"/>
                      </a:lnTo>
                      <a:lnTo>
                        <a:pt x="0" y="187"/>
                      </a:lnTo>
                      <a:lnTo>
                        <a:pt x="19" y="247"/>
                      </a:lnTo>
                      <a:lnTo>
                        <a:pt x="45" y="321"/>
                      </a:lnTo>
                      <a:lnTo>
                        <a:pt x="115" y="457"/>
                      </a:lnTo>
                      <a:lnTo>
                        <a:pt x="141" y="573"/>
                      </a:lnTo>
                      <a:lnTo>
                        <a:pt x="150" y="661"/>
                      </a:lnTo>
                      <a:lnTo>
                        <a:pt x="153" y="728"/>
                      </a:lnTo>
                      <a:lnTo>
                        <a:pt x="153" y="843"/>
                      </a:lnTo>
                      <a:lnTo>
                        <a:pt x="141" y="1024"/>
                      </a:lnTo>
                      <a:lnTo>
                        <a:pt x="141" y="1086"/>
                      </a:lnTo>
                      <a:lnTo>
                        <a:pt x="162" y="1095"/>
                      </a:lnTo>
                      <a:lnTo>
                        <a:pt x="224" y="1101"/>
                      </a:lnTo>
                      <a:lnTo>
                        <a:pt x="269" y="1088"/>
                      </a:lnTo>
                      <a:lnTo>
                        <a:pt x="322" y="1065"/>
                      </a:lnTo>
                      <a:close/>
                    </a:path>
                  </a:pathLst>
                </a:custGeom>
                <a:solidFill>
                  <a:srgbClr val="0000FF"/>
                </a:solidFill>
                <a:ln w="12700">
                  <a:solidFill>
                    <a:srgbClr val="000000"/>
                  </a:solidFill>
                  <a:prstDash val="solid"/>
                  <a:round/>
                </a:ln>
              </p:spPr>
              <p:txBody>
                <a:bodyPr/>
                <a:lstStyle/>
                <a:p>
                  <a:endParaRPr lang="zh-CN" altLang="en-US" sz="1805"/>
                </a:p>
              </p:txBody>
            </p:sp>
            <p:sp>
              <p:nvSpPr>
                <p:cNvPr id="125" name="Freeform 84"/>
                <p:cNvSpPr/>
                <p:nvPr/>
              </p:nvSpPr>
              <p:spPr bwMode="auto">
                <a:xfrm>
                  <a:off x="2085" y="1371"/>
                  <a:ext cx="325" cy="620"/>
                </a:xfrm>
                <a:custGeom>
                  <a:avLst/>
                  <a:gdLst>
                    <a:gd name="T0" fmla="*/ 0 w 325"/>
                    <a:gd name="T1" fmla="*/ 0 h 620"/>
                    <a:gd name="T2" fmla="*/ 44 w 325"/>
                    <a:gd name="T3" fmla="*/ 144 h 620"/>
                    <a:gd name="T4" fmla="*/ 119 w 325"/>
                    <a:gd name="T5" fmla="*/ 125 h 620"/>
                    <a:gd name="T6" fmla="*/ 71 w 325"/>
                    <a:gd name="T7" fmla="*/ 200 h 620"/>
                    <a:gd name="T8" fmla="*/ 119 w 325"/>
                    <a:gd name="T9" fmla="*/ 255 h 620"/>
                    <a:gd name="T10" fmla="*/ 172 w 325"/>
                    <a:gd name="T11" fmla="*/ 341 h 620"/>
                    <a:gd name="T12" fmla="*/ 235 w 325"/>
                    <a:gd name="T13" fmla="*/ 440 h 620"/>
                    <a:gd name="T14" fmla="*/ 289 w 325"/>
                    <a:gd name="T15" fmla="*/ 535 h 620"/>
                    <a:gd name="T16" fmla="*/ 325 w 325"/>
                    <a:gd name="T17" fmla="*/ 620 h 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5" h="620">
                      <a:moveTo>
                        <a:pt x="0" y="0"/>
                      </a:moveTo>
                      <a:lnTo>
                        <a:pt x="44" y="144"/>
                      </a:lnTo>
                      <a:lnTo>
                        <a:pt x="119" y="125"/>
                      </a:lnTo>
                      <a:lnTo>
                        <a:pt x="71" y="200"/>
                      </a:lnTo>
                      <a:lnTo>
                        <a:pt x="119" y="255"/>
                      </a:lnTo>
                      <a:lnTo>
                        <a:pt x="172" y="341"/>
                      </a:lnTo>
                      <a:lnTo>
                        <a:pt x="235" y="440"/>
                      </a:lnTo>
                      <a:lnTo>
                        <a:pt x="289" y="535"/>
                      </a:lnTo>
                      <a:lnTo>
                        <a:pt x="325" y="62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grpSp>
          <p:grpSp>
            <p:nvGrpSpPr>
              <p:cNvPr id="120" name="Group 85"/>
              <p:cNvGrpSpPr/>
              <p:nvPr/>
            </p:nvGrpSpPr>
            <p:grpSpPr bwMode="auto">
              <a:xfrm>
                <a:off x="1799" y="1444"/>
                <a:ext cx="549" cy="922"/>
                <a:chOff x="1799" y="1444"/>
                <a:chExt cx="549" cy="922"/>
              </a:xfrm>
            </p:grpSpPr>
            <p:sp>
              <p:nvSpPr>
                <p:cNvPr id="121" name="Freeform 86"/>
                <p:cNvSpPr/>
                <p:nvPr/>
              </p:nvSpPr>
              <p:spPr bwMode="auto">
                <a:xfrm>
                  <a:off x="2144" y="2152"/>
                  <a:ext cx="204" cy="214"/>
                </a:xfrm>
                <a:custGeom>
                  <a:avLst/>
                  <a:gdLst>
                    <a:gd name="T0" fmla="*/ 63 w 204"/>
                    <a:gd name="T1" fmla="*/ 0 h 214"/>
                    <a:gd name="T2" fmla="*/ 102 w 204"/>
                    <a:gd name="T3" fmla="*/ 28 h 214"/>
                    <a:gd name="T4" fmla="*/ 142 w 204"/>
                    <a:gd name="T5" fmla="*/ 29 h 214"/>
                    <a:gd name="T6" fmla="*/ 176 w 204"/>
                    <a:gd name="T7" fmla="*/ 37 h 214"/>
                    <a:gd name="T8" fmla="*/ 192 w 204"/>
                    <a:gd name="T9" fmla="*/ 50 h 214"/>
                    <a:gd name="T10" fmla="*/ 196 w 204"/>
                    <a:gd name="T11" fmla="*/ 66 h 214"/>
                    <a:gd name="T12" fmla="*/ 189 w 204"/>
                    <a:gd name="T13" fmla="*/ 95 h 214"/>
                    <a:gd name="T14" fmla="*/ 204 w 204"/>
                    <a:gd name="T15" fmla="*/ 115 h 214"/>
                    <a:gd name="T16" fmla="*/ 203 w 204"/>
                    <a:gd name="T17" fmla="*/ 143 h 214"/>
                    <a:gd name="T18" fmla="*/ 187 w 204"/>
                    <a:gd name="T19" fmla="*/ 160 h 214"/>
                    <a:gd name="T20" fmla="*/ 175 w 204"/>
                    <a:gd name="T21" fmla="*/ 181 h 214"/>
                    <a:gd name="T22" fmla="*/ 147 w 204"/>
                    <a:gd name="T23" fmla="*/ 191 h 214"/>
                    <a:gd name="T24" fmla="*/ 129 w 204"/>
                    <a:gd name="T25" fmla="*/ 214 h 214"/>
                    <a:gd name="T26" fmla="*/ 95 w 204"/>
                    <a:gd name="T27" fmla="*/ 210 h 214"/>
                    <a:gd name="T28" fmla="*/ 75 w 204"/>
                    <a:gd name="T29" fmla="*/ 197 h 214"/>
                    <a:gd name="T30" fmla="*/ 56 w 204"/>
                    <a:gd name="T31" fmla="*/ 176 h 214"/>
                    <a:gd name="T32" fmla="*/ 44 w 204"/>
                    <a:gd name="T33" fmla="*/ 127 h 214"/>
                    <a:gd name="T34" fmla="*/ 0 w 204"/>
                    <a:gd name="T35" fmla="*/ 83 h 214"/>
                    <a:gd name="T36" fmla="*/ 63 w 204"/>
                    <a:gd name="T37" fmla="*/ 0 h 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4" h="214">
                      <a:moveTo>
                        <a:pt x="63" y="0"/>
                      </a:moveTo>
                      <a:lnTo>
                        <a:pt x="102" y="28"/>
                      </a:lnTo>
                      <a:lnTo>
                        <a:pt x="142" y="29"/>
                      </a:lnTo>
                      <a:lnTo>
                        <a:pt x="176" y="37"/>
                      </a:lnTo>
                      <a:lnTo>
                        <a:pt x="192" y="50"/>
                      </a:lnTo>
                      <a:lnTo>
                        <a:pt x="196" y="66"/>
                      </a:lnTo>
                      <a:lnTo>
                        <a:pt x="189" y="95"/>
                      </a:lnTo>
                      <a:lnTo>
                        <a:pt x="204" y="115"/>
                      </a:lnTo>
                      <a:lnTo>
                        <a:pt x="203" y="143"/>
                      </a:lnTo>
                      <a:lnTo>
                        <a:pt x="187" y="160"/>
                      </a:lnTo>
                      <a:lnTo>
                        <a:pt x="175" y="181"/>
                      </a:lnTo>
                      <a:lnTo>
                        <a:pt x="147" y="191"/>
                      </a:lnTo>
                      <a:lnTo>
                        <a:pt x="129" y="214"/>
                      </a:lnTo>
                      <a:lnTo>
                        <a:pt x="95" y="210"/>
                      </a:lnTo>
                      <a:lnTo>
                        <a:pt x="75" y="197"/>
                      </a:lnTo>
                      <a:lnTo>
                        <a:pt x="56" y="176"/>
                      </a:lnTo>
                      <a:lnTo>
                        <a:pt x="44" y="127"/>
                      </a:lnTo>
                      <a:lnTo>
                        <a:pt x="0" y="83"/>
                      </a:lnTo>
                      <a:lnTo>
                        <a:pt x="63" y="0"/>
                      </a:lnTo>
                      <a:close/>
                    </a:path>
                  </a:pathLst>
                </a:custGeom>
                <a:solidFill>
                  <a:srgbClr val="FFE0C0"/>
                </a:solidFill>
                <a:ln w="12700">
                  <a:solidFill>
                    <a:srgbClr val="000000"/>
                  </a:solidFill>
                  <a:prstDash val="solid"/>
                  <a:round/>
                </a:ln>
              </p:spPr>
              <p:txBody>
                <a:bodyPr/>
                <a:lstStyle/>
                <a:p>
                  <a:endParaRPr lang="zh-CN" altLang="en-US" sz="1805"/>
                </a:p>
              </p:txBody>
            </p:sp>
            <p:sp>
              <p:nvSpPr>
                <p:cNvPr id="122" name="Freeform 87"/>
                <p:cNvSpPr/>
                <p:nvPr/>
              </p:nvSpPr>
              <p:spPr bwMode="auto">
                <a:xfrm>
                  <a:off x="2116" y="2142"/>
                  <a:ext cx="121" cy="137"/>
                </a:xfrm>
                <a:custGeom>
                  <a:avLst/>
                  <a:gdLst>
                    <a:gd name="T0" fmla="*/ 91 w 121"/>
                    <a:gd name="T1" fmla="*/ 0 h 137"/>
                    <a:gd name="T2" fmla="*/ 121 w 121"/>
                    <a:gd name="T3" fmla="*/ 20 h 137"/>
                    <a:gd name="T4" fmla="*/ 105 w 121"/>
                    <a:gd name="T5" fmla="*/ 52 h 137"/>
                    <a:gd name="T6" fmla="*/ 75 w 121"/>
                    <a:gd name="T7" fmla="*/ 92 h 137"/>
                    <a:gd name="T8" fmla="*/ 33 w 121"/>
                    <a:gd name="T9" fmla="*/ 137 h 137"/>
                    <a:gd name="T10" fmla="*/ 0 w 121"/>
                    <a:gd name="T11" fmla="*/ 97 h 137"/>
                    <a:gd name="T12" fmla="*/ 91 w 121"/>
                    <a:gd name="T13" fmla="*/ 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37">
                      <a:moveTo>
                        <a:pt x="91" y="0"/>
                      </a:moveTo>
                      <a:lnTo>
                        <a:pt x="121" y="20"/>
                      </a:lnTo>
                      <a:lnTo>
                        <a:pt x="105" y="52"/>
                      </a:lnTo>
                      <a:lnTo>
                        <a:pt x="75" y="92"/>
                      </a:lnTo>
                      <a:lnTo>
                        <a:pt x="33" y="137"/>
                      </a:lnTo>
                      <a:lnTo>
                        <a:pt x="0" y="97"/>
                      </a:lnTo>
                      <a:lnTo>
                        <a:pt x="91" y="0"/>
                      </a:lnTo>
                      <a:close/>
                    </a:path>
                  </a:pathLst>
                </a:custGeom>
                <a:solidFill>
                  <a:srgbClr val="FFFFFF"/>
                </a:solidFill>
                <a:ln w="12700">
                  <a:solidFill>
                    <a:srgbClr val="000000"/>
                  </a:solidFill>
                  <a:prstDash val="solid"/>
                  <a:round/>
                </a:ln>
              </p:spPr>
              <p:txBody>
                <a:bodyPr/>
                <a:lstStyle/>
                <a:p>
                  <a:endParaRPr lang="zh-CN" altLang="en-US" sz="1805"/>
                </a:p>
              </p:txBody>
            </p:sp>
            <p:sp>
              <p:nvSpPr>
                <p:cNvPr id="123" name="Freeform 88"/>
                <p:cNvSpPr/>
                <p:nvPr/>
              </p:nvSpPr>
              <p:spPr bwMode="auto">
                <a:xfrm>
                  <a:off x="1799" y="1444"/>
                  <a:ext cx="444" cy="840"/>
                </a:xfrm>
                <a:custGeom>
                  <a:avLst/>
                  <a:gdLst>
                    <a:gd name="T0" fmla="*/ 133 w 444"/>
                    <a:gd name="T1" fmla="*/ 64 h 840"/>
                    <a:gd name="T2" fmla="*/ 107 w 444"/>
                    <a:gd name="T3" fmla="*/ 118 h 840"/>
                    <a:gd name="T4" fmla="*/ 61 w 444"/>
                    <a:gd name="T5" fmla="*/ 196 h 840"/>
                    <a:gd name="T6" fmla="*/ 46 w 444"/>
                    <a:gd name="T7" fmla="*/ 258 h 840"/>
                    <a:gd name="T8" fmla="*/ 22 w 444"/>
                    <a:gd name="T9" fmla="*/ 329 h 840"/>
                    <a:gd name="T10" fmla="*/ 5 w 444"/>
                    <a:gd name="T11" fmla="*/ 447 h 840"/>
                    <a:gd name="T12" fmla="*/ 0 w 444"/>
                    <a:gd name="T13" fmla="*/ 510 h 840"/>
                    <a:gd name="T14" fmla="*/ 14 w 444"/>
                    <a:gd name="T15" fmla="*/ 526 h 840"/>
                    <a:gd name="T16" fmla="*/ 56 w 444"/>
                    <a:gd name="T17" fmla="*/ 583 h 840"/>
                    <a:gd name="T18" fmla="*/ 106 w 444"/>
                    <a:gd name="T19" fmla="*/ 644 h 840"/>
                    <a:gd name="T20" fmla="*/ 163 w 444"/>
                    <a:gd name="T21" fmla="*/ 698 h 840"/>
                    <a:gd name="T22" fmla="*/ 318 w 444"/>
                    <a:gd name="T23" fmla="*/ 840 h 840"/>
                    <a:gd name="T24" fmla="*/ 389 w 444"/>
                    <a:gd name="T25" fmla="*/ 753 h 840"/>
                    <a:gd name="T26" fmla="*/ 444 w 444"/>
                    <a:gd name="T27" fmla="*/ 683 h 840"/>
                    <a:gd name="T28" fmla="*/ 297 w 444"/>
                    <a:gd name="T29" fmla="*/ 556 h 840"/>
                    <a:gd name="T30" fmla="*/ 248 w 444"/>
                    <a:gd name="T31" fmla="*/ 519 h 840"/>
                    <a:gd name="T32" fmla="*/ 218 w 444"/>
                    <a:gd name="T33" fmla="*/ 486 h 840"/>
                    <a:gd name="T34" fmla="*/ 193 w 444"/>
                    <a:gd name="T35" fmla="*/ 471 h 840"/>
                    <a:gd name="T36" fmla="*/ 232 w 444"/>
                    <a:gd name="T37" fmla="*/ 368 h 840"/>
                    <a:gd name="T38" fmla="*/ 255 w 444"/>
                    <a:gd name="T39" fmla="*/ 288 h 840"/>
                    <a:gd name="T40" fmla="*/ 267 w 444"/>
                    <a:gd name="T41" fmla="*/ 252 h 840"/>
                    <a:gd name="T42" fmla="*/ 280 w 444"/>
                    <a:gd name="T43" fmla="*/ 213 h 840"/>
                    <a:gd name="T44" fmla="*/ 286 w 444"/>
                    <a:gd name="T45" fmla="*/ 167 h 840"/>
                    <a:gd name="T46" fmla="*/ 286 w 444"/>
                    <a:gd name="T47" fmla="*/ 123 h 840"/>
                    <a:gd name="T48" fmla="*/ 286 w 444"/>
                    <a:gd name="T49" fmla="*/ 88 h 840"/>
                    <a:gd name="T50" fmla="*/ 280 w 444"/>
                    <a:gd name="T51" fmla="*/ 52 h 840"/>
                    <a:gd name="T52" fmla="*/ 258 w 444"/>
                    <a:gd name="T53" fmla="*/ 24 h 840"/>
                    <a:gd name="T54" fmla="*/ 229 w 444"/>
                    <a:gd name="T55" fmla="*/ 5 h 840"/>
                    <a:gd name="T56" fmla="*/ 208 w 444"/>
                    <a:gd name="T57" fmla="*/ 0 h 840"/>
                    <a:gd name="T58" fmla="*/ 169 w 444"/>
                    <a:gd name="T59" fmla="*/ 25 h 840"/>
                    <a:gd name="T60" fmla="*/ 133 w 444"/>
                    <a:gd name="T61" fmla="*/ 64 h 8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4" h="840">
                      <a:moveTo>
                        <a:pt x="133" y="64"/>
                      </a:moveTo>
                      <a:lnTo>
                        <a:pt x="107" y="118"/>
                      </a:lnTo>
                      <a:lnTo>
                        <a:pt x="61" y="196"/>
                      </a:lnTo>
                      <a:lnTo>
                        <a:pt x="46" y="258"/>
                      </a:lnTo>
                      <a:lnTo>
                        <a:pt x="22" y="329"/>
                      </a:lnTo>
                      <a:lnTo>
                        <a:pt x="5" y="447"/>
                      </a:lnTo>
                      <a:lnTo>
                        <a:pt x="0" y="510"/>
                      </a:lnTo>
                      <a:lnTo>
                        <a:pt x="14" y="526"/>
                      </a:lnTo>
                      <a:lnTo>
                        <a:pt x="56" y="583"/>
                      </a:lnTo>
                      <a:lnTo>
                        <a:pt x="106" y="644"/>
                      </a:lnTo>
                      <a:lnTo>
                        <a:pt x="163" y="698"/>
                      </a:lnTo>
                      <a:lnTo>
                        <a:pt x="318" y="840"/>
                      </a:lnTo>
                      <a:lnTo>
                        <a:pt x="389" y="753"/>
                      </a:lnTo>
                      <a:lnTo>
                        <a:pt x="444" y="683"/>
                      </a:lnTo>
                      <a:lnTo>
                        <a:pt x="297" y="556"/>
                      </a:lnTo>
                      <a:lnTo>
                        <a:pt x="248" y="519"/>
                      </a:lnTo>
                      <a:lnTo>
                        <a:pt x="218" y="486"/>
                      </a:lnTo>
                      <a:lnTo>
                        <a:pt x="193" y="471"/>
                      </a:lnTo>
                      <a:lnTo>
                        <a:pt x="232" y="368"/>
                      </a:lnTo>
                      <a:lnTo>
                        <a:pt x="255" y="288"/>
                      </a:lnTo>
                      <a:lnTo>
                        <a:pt x="267" y="252"/>
                      </a:lnTo>
                      <a:lnTo>
                        <a:pt x="280" y="213"/>
                      </a:lnTo>
                      <a:lnTo>
                        <a:pt x="286" y="167"/>
                      </a:lnTo>
                      <a:lnTo>
                        <a:pt x="286" y="123"/>
                      </a:lnTo>
                      <a:lnTo>
                        <a:pt x="286" y="88"/>
                      </a:lnTo>
                      <a:lnTo>
                        <a:pt x="280" y="52"/>
                      </a:lnTo>
                      <a:lnTo>
                        <a:pt x="258" y="24"/>
                      </a:lnTo>
                      <a:lnTo>
                        <a:pt x="229" y="5"/>
                      </a:lnTo>
                      <a:lnTo>
                        <a:pt x="208" y="0"/>
                      </a:lnTo>
                      <a:lnTo>
                        <a:pt x="169" y="25"/>
                      </a:lnTo>
                      <a:lnTo>
                        <a:pt x="133" y="64"/>
                      </a:lnTo>
                      <a:close/>
                    </a:path>
                  </a:pathLst>
                </a:custGeom>
                <a:solidFill>
                  <a:srgbClr val="0000FF"/>
                </a:solidFill>
                <a:ln w="12700">
                  <a:solidFill>
                    <a:srgbClr val="000000"/>
                  </a:solidFill>
                  <a:prstDash val="solid"/>
                  <a:round/>
                </a:ln>
              </p:spPr>
              <p:txBody>
                <a:bodyPr/>
                <a:lstStyle/>
                <a:p>
                  <a:endParaRPr lang="zh-CN" altLang="en-US" sz="1805"/>
                </a:p>
              </p:txBody>
            </p:sp>
          </p:grpSp>
        </p:grpSp>
        <p:grpSp>
          <p:nvGrpSpPr>
            <p:cNvPr id="85" name="Group 89"/>
            <p:cNvGrpSpPr/>
            <p:nvPr/>
          </p:nvGrpSpPr>
          <p:grpSpPr bwMode="auto">
            <a:xfrm rot="1123344">
              <a:off x="2327" y="1696"/>
              <a:ext cx="255" cy="314"/>
              <a:chOff x="1947" y="869"/>
              <a:chExt cx="355" cy="463"/>
            </a:xfrm>
          </p:grpSpPr>
          <p:grpSp>
            <p:nvGrpSpPr>
              <p:cNvPr id="103" name="Group 90"/>
              <p:cNvGrpSpPr/>
              <p:nvPr/>
            </p:nvGrpSpPr>
            <p:grpSpPr bwMode="auto">
              <a:xfrm>
                <a:off x="1982" y="1005"/>
                <a:ext cx="305" cy="220"/>
                <a:chOff x="1982" y="1005"/>
                <a:chExt cx="305" cy="220"/>
              </a:xfrm>
            </p:grpSpPr>
            <p:sp>
              <p:nvSpPr>
                <p:cNvPr id="117" name="Freeform 91"/>
                <p:cNvSpPr/>
                <p:nvPr/>
              </p:nvSpPr>
              <p:spPr bwMode="auto">
                <a:xfrm>
                  <a:off x="2244" y="1005"/>
                  <a:ext cx="43" cy="100"/>
                </a:xfrm>
                <a:custGeom>
                  <a:avLst/>
                  <a:gdLst>
                    <a:gd name="T0" fmla="*/ 0 w 43"/>
                    <a:gd name="T1" fmla="*/ 11 h 100"/>
                    <a:gd name="T2" fmla="*/ 7 w 43"/>
                    <a:gd name="T3" fmla="*/ 0 h 100"/>
                    <a:gd name="T4" fmla="*/ 21 w 43"/>
                    <a:gd name="T5" fmla="*/ 0 h 100"/>
                    <a:gd name="T6" fmla="*/ 27 w 43"/>
                    <a:gd name="T7" fmla="*/ 7 h 100"/>
                    <a:gd name="T8" fmla="*/ 33 w 43"/>
                    <a:gd name="T9" fmla="*/ 19 h 100"/>
                    <a:gd name="T10" fmla="*/ 38 w 43"/>
                    <a:gd name="T11" fmla="*/ 44 h 100"/>
                    <a:gd name="T12" fmla="*/ 43 w 43"/>
                    <a:gd name="T13" fmla="*/ 76 h 100"/>
                    <a:gd name="T14" fmla="*/ 43 w 43"/>
                    <a:gd name="T15" fmla="*/ 100 h 100"/>
                    <a:gd name="T16" fmla="*/ 32 w 43"/>
                    <a:gd name="T17" fmla="*/ 100 h 100"/>
                    <a:gd name="T18" fmla="*/ 0 w 43"/>
                    <a:gd name="T19" fmla="*/ 1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0">
                      <a:moveTo>
                        <a:pt x="0" y="11"/>
                      </a:moveTo>
                      <a:lnTo>
                        <a:pt x="7" y="0"/>
                      </a:lnTo>
                      <a:lnTo>
                        <a:pt x="21" y="0"/>
                      </a:lnTo>
                      <a:lnTo>
                        <a:pt x="27" y="7"/>
                      </a:lnTo>
                      <a:lnTo>
                        <a:pt x="33" y="19"/>
                      </a:lnTo>
                      <a:lnTo>
                        <a:pt x="38" y="44"/>
                      </a:lnTo>
                      <a:lnTo>
                        <a:pt x="43" y="76"/>
                      </a:lnTo>
                      <a:lnTo>
                        <a:pt x="43" y="100"/>
                      </a:lnTo>
                      <a:lnTo>
                        <a:pt x="32" y="100"/>
                      </a:lnTo>
                      <a:lnTo>
                        <a:pt x="0" y="11"/>
                      </a:lnTo>
                      <a:close/>
                    </a:path>
                  </a:pathLst>
                </a:custGeom>
                <a:solidFill>
                  <a:srgbClr val="FFE0C0"/>
                </a:solidFill>
                <a:ln w="12700">
                  <a:solidFill>
                    <a:srgbClr val="000000"/>
                  </a:solidFill>
                  <a:prstDash val="solid"/>
                  <a:round/>
                </a:ln>
              </p:spPr>
              <p:txBody>
                <a:bodyPr/>
                <a:lstStyle/>
                <a:p>
                  <a:endParaRPr lang="zh-CN" altLang="en-US" sz="1805"/>
                </a:p>
              </p:txBody>
            </p:sp>
            <p:sp>
              <p:nvSpPr>
                <p:cNvPr id="118" name="Freeform 92"/>
                <p:cNvSpPr/>
                <p:nvPr/>
              </p:nvSpPr>
              <p:spPr bwMode="auto">
                <a:xfrm>
                  <a:off x="1982" y="1143"/>
                  <a:ext cx="73" cy="82"/>
                </a:xfrm>
                <a:custGeom>
                  <a:avLst/>
                  <a:gdLst>
                    <a:gd name="T0" fmla="*/ 17 w 73"/>
                    <a:gd name="T1" fmla="*/ 0 h 82"/>
                    <a:gd name="T2" fmla="*/ 4 w 73"/>
                    <a:gd name="T3" fmla="*/ 7 h 82"/>
                    <a:gd name="T4" fmla="*/ 0 w 73"/>
                    <a:gd name="T5" fmla="*/ 16 h 82"/>
                    <a:gd name="T6" fmla="*/ 4 w 73"/>
                    <a:gd name="T7" fmla="*/ 29 h 82"/>
                    <a:gd name="T8" fmla="*/ 14 w 73"/>
                    <a:gd name="T9" fmla="*/ 43 h 82"/>
                    <a:gd name="T10" fmla="*/ 25 w 73"/>
                    <a:gd name="T11" fmla="*/ 56 h 82"/>
                    <a:gd name="T12" fmla="*/ 46 w 73"/>
                    <a:gd name="T13" fmla="*/ 77 h 82"/>
                    <a:gd name="T14" fmla="*/ 60 w 73"/>
                    <a:gd name="T15" fmla="*/ 82 h 82"/>
                    <a:gd name="T16" fmla="*/ 73 w 73"/>
                    <a:gd name="T17" fmla="*/ 72 h 82"/>
                    <a:gd name="T18" fmla="*/ 17 w 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82">
                      <a:moveTo>
                        <a:pt x="17" y="0"/>
                      </a:moveTo>
                      <a:lnTo>
                        <a:pt x="4" y="7"/>
                      </a:lnTo>
                      <a:lnTo>
                        <a:pt x="0" y="16"/>
                      </a:lnTo>
                      <a:lnTo>
                        <a:pt x="4" y="29"/>
                      </a:lnTo>
                      <a:lnTo>
                        <a:pt x="14" y="43"/>
                      </a:lnTo>
                      <a:lnTo>
                        <a:pt x="25" y="56"/>
                      </a:lnTo>
                      <a:lnTo>
                        <a:pt x="46" y="77"/>
                      </a:lnTo>
                      <a:lnTo>
                        <a:pt x="60" y="82"/>
                      </a:lnTo>
                      <a:lnTo>
                        <a:pt x="73" y="72"/>
                      </a:lnTo>
                      <a:lnTo>
                        <a:pt x="17" y="0"/>
                      </a:lnTo>
                      <a:close/>
                    </a:path>
                  </a:pathLst>
                </a:custGeom>
                <a:solidFill>
                  <a:srgbClr val="FFE0C0"/>
                </a:solidFill>
                <a:ln w="12700">
                  <a:solidFill>
                    <a:srgbClr val="000000"/>
                  </a:solidFill>
                  <a:prstDash val="solid"/>
                  <a:round/>
                </a:ln>
              </p:spPr>
              <p:txBody>
                <a:bodyPr/>
                <a:lstStyle/>
                <a:p>
                  <a:endParaRPr lang="zh-CN" altLang="en-US" sz="1805"/>
                </a:p>
              </p:txBody>
            </p:sp>
          </p:grpSp>
          <p:sp>
            <p:nvSpPr>
              <p:cNvPr id="104" name="Freeform 93"/>
              <p:cNvSpPr/>
              <p:nvPr/>
            </p:nvSpPr>
            <p:spPr bwMode="auto">
              <a:xfrm>
                <a:off x="1962" y="919"/>
                <a:ext cx="340" cy="413"/>
              </a:xfrm>
              <a:custGeom>
                <a:avLst/>
                <a:gdLst>
                  <a:gd name="T0" fmla="*/ 30 w 340"/>
                  <a:gd name="T1" fmla="*/ 59 h 413"/>
                  <a:gd name="T2" fmla="*/ 13 w 340"/>
                  <a:gd name="T3" fmla="*/ 82 h 413"/>
                  <a:gd name="T4" fmla="*/ 4 w 340"/>
                  <a:gd name="T5" fmla="*/ 111 h 413"/>
                  <a:gd name="T6" fmla="*/ 0 w 340"/>
                  <a:gd name="T7" fmla="*/ 145 h 413"/>
                  <a:gd name="T8" fmla="*/ 5 w 340"/>
                  <a:gd name="T9" fmla="*/ 173 h 413"/>
                  <a:gd name="T10" fmla="*/ 17 w 340"/>
                  <a:gd name="T11" fmla="*/ 199 h 413"/>
                  <a:gd name="T12" fmla="*/ 37 w 340"/>
                  <a:gd name="T13" fmla="*/ 222 h 413"/>
                  <a:gd name="T14" fmla="*/ 54 w 340"/>
                  <a:gd name="T15" fmla="*/ 247 h 413"/>
                  <a:gd name="T16" fmla="*/ 71 w 340"/>
                  <a:gd name="T17" fmla="*/ 282 h 413"/>
                  <a:gd name="T18" fmla="*/ 90 w 340"/>
                  <a:gd name="T19" fmla="*/ 323 h 413"/>
                  <a:gd name="T20" fmla="*/ 109 w 340"/>
                  <a:gd name="T21" fmla="*/ 356 h 413"/>
                  <a:gd name="T22" fmla="*/ 128 w 340"/>
                  <a:gd name="T23" fmla="*/ 375 h 413"/>
                  <a:gd name="T24" fmla="*/ 149 w 340"/>
                  <a:gd name="T25" fmla="*/ 387 h 413"/>
                  <a:gd name="T26" fmla="*/ 185 w 340"/>
                  <a:gd name="T27" fmla="*/ 403 h 413"/>
                  <a:gd name="T28" fmla="*/ 222 w 340"/>
                  <a:gd name="T29" fmla="*/ 413 h 413"/>
                  <a:gd name="T30" fmla="*/ 247 w 340"/>
                  <a:gd name="T31" fmla="*/ 410 h 413"/>
                  <a:gd name="T32" fmla="*/ 268 w 340"/>
                  <a:gd name="T33" fmla="*/ 406 h 413"/>
                  <a:gd name="T34" fmla="*/ 304 w 340"/>
                  <a:gd name="T35" fmla="*/ 393 h 413"/>
                  <a:gd name="T36" fmla="*/ 319 w 340"/>
                  <a:gd name="T37" fmla="*/ 379 h 413"/>
                  <a:gd name="T38" fmla="*/ 326 w 340"/>
                  <a:gd name="T39" fmla="*/ 360 h 413"/>
                  <a:gd name="T40" fmla="*/ 337 w 340"/>
                  <a:gd name="T41" fmla="*/ 319 h 413"/>
                  <a:gd name="T42" fmla="*/ 340 w 340"/>
                  <a:gd name="T43" fmla="*/ 288 h 413"/>
                  <a:gd name="T44" fmla="*/ 340 w 340"/>
                  <a:gd name="T45" fmla="*/ 251 h 413"/>
                  <a:gd name="T46" fmla="*/ 335 w 340"/>
                  <a:gd name="T47" fmla="*/ 224 h 413"/>
                  <a:gd name="T48" fmla="*/ 326 w 340"/>
                  <a:gd name="T49" fmla="*/ 194 h 413"/>
                  <a:gd name="T50" fmla="*/ 310 w 340"/>
                  <a:gd name="T51" fmla="*/ 152 h 413"/>
                  <a:gd name="T52" fmla="*/ 291 w 340"/>
                  <a:gd name="T53" fmla="*/ 121 h 413"/>
                  <a:gd name="T54" fmla="*/ 282 w 340"/>
                  <a:gd name="T55" fmla="*/ 86 h 413"/>
                  <a:gd name="T56" fmla="*/ 264 w 340"/>
                  <a:gd name="T57" fmla="*/ 46 h 413"/>
                  <a:gd name="T58" fmla="*/ 244 w 340"/>
                  <a:gd name="T59" fmla="*/ 25 h 413"/>
                  <a:gd name="T60" fmla="*/ 224 w 340"/>
                  <a:gd name="T61" fmla="*/ 13 h 413"/>
                  <a:gd name="T62" fmla="*/ 186 w 340"/>
                  <a:gd name="T63" fmla="*/ 1 h 413"/>
                  <a:gd name="T64" fmla="*/ 160 w 340"/>
                  <a:gd name="T65" fmla="*/ 0 h 413"/>
                  <a:gd name="T66" fmla="*/ 122 w 340"/>
                  <a:gd name="T67" fmla="*/ 7 h 413"/>
                  <a:gd name="T68" fmla="*/ 87 w 340"/>
                  <a:gd name="T69" fmla="*/ 19 h 413"/>
                  <a:gd name="T70" fmla="*/ 52 w 340"/>
                  <a:gd name="T71" fmla="*/ 41 h 413"/>
                  <a:gd name="T72" fmla="*/ 30 w 340"/>
                  <a:gd name="T73" fmla="*/ 59 h 4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0" h="413">
                    <a:moveTo>
                      <a:pt x="30" y="59"/>
                    </a:moveTo>
                    <a:lnTo>
                      <a:pt x="13" y="82"/>
                    </a:lnTo>
                    <a:lnTo>
                      <a:pt x="4" y="111"/>
                    </a:lnTo>
                    <a:lnTo>
                      <a:pt x="0" y="145"/>
                    </a:lnTo>
                    <a:lnTo>
                      <a:pt x="5" y="173"/>
                    </a:lnTo>
                    <a:lnTo>
                      <a:pt x="17" y="199"/>
                    </a:lnTo>
                    <a:lnTo>
                      <a:pt x="37" y="222"/>
                    </a:lnTo>
                    <a:lnTo>
                      <a:pt x="54" y="247"/>
                    </a:lnTo>
                    <a:lnTo>
                      <a:pt x="71" y="282"/>
                    </a:lnTo>
                    <a:lnTo>
                      <a:pt x="90" y="323"/>
                    </a:lnTo>
                    <a:lnTo>
                      <a:pt x="109" y="356"/>
                    </a:lnTo>
                    <a:lnTo>
                      <a:pt x="128" y="375"/>
                    </a:lnTo>
                    <a:lnTo>
                      <a:pt x="149" y="387"/>
                    </a:lnTo>
                    <a:lnTo>
                      <a:pt x="185" y="403"/>
                    </a:lnTo>
                    <a:lnTo>
                      <a:pt x="222" y="413"/>
                    </a:lnTo>
                    <a:lnTo>
                      <a:pt x="247" y="410"/>
                    </a:lnTo>
                    <a:lnTo>
                      <a:pt x="268" y="406"/>
                    </a:lnTo>
                    <a:lnTo>
                      <a:pt x="304" y="393"/>
                    </a:lnTo>
                    <a:lnTo>
                      <a:pt x="319" y="379"/>
                    </a:lnTo>
                    <a:lnTo>
                      <a:pt x="326" y="360"/>
                    </a:lnTo>
                    <a:lnTo>
                      <a:pt x="337" y="319"/>
                    </a:lnTo>
                    <a:lnTo>
                      <a:pt x="340" y="288"/>
                    </a:lnTo>
                    <a:lnTo>
                      <a:pt x="340" y="251"/>
                    </a:lnTo>
                    <a:lnTo>
                      <a:pt x="335" y="224"/>
                    </a:lnTo>
                    <a:lnTo>
                      <a:pt x="326" y="194"/>
                    </a:lnTo>
                    <a:lnTo>
                      <a:pt x="310" y="152"/>
                    </a:lnTo>
                    <a:lnTo>
                      <a:pt x="291" y="121"/>
                    </a:lnTo>
                    <a:lnTo>
                      <a:pt x="282" y="86"/>
                    </a:lnTo>
                    <a:lnTo>
                      <a:pt x="264" y="46"/>
                    </a:lnTo>
                    <a:lnTo>
                      <a:pt x="244" y="25"/>
                    </a:lnTo>
                    <a:lnTo>
                      <a:pt x="224" y="13"/>
                    </a:lnTo>
                    <a:lnTo>
                      <a:pt x="186" y="1"/>
                    </a:lnTo>
                    <a:lnTo>
                      <a:pt x="160" y="0"/>
                    </a:lnTo>
                    <a:lnTo>
                      <a:pt x="122" y="7"/>
                    </a:lnTo>
                    <a:lnTo>
                      <a:pt x="87" y="19"/>
                    </a:lnTo>
                    <a:lnTo>
                      <a:pt x="52" y="41"/>
                    </a:lnTo>
                    <a:lnTo>
                      <a:pt x="30" y="59"/>
                    </a:lnTo>
                    <a:close/>
                  </a:path>
                </a:pathLst>
              </a:custGeom>
              <a:solidFill>
                <a:srgbClr val="FFE0C0"/>
              </a:solidFill>
              <a:ln w="12700">
                <a:solidFill>
                  <a:srgbClr val="000000"/>
                </a:solidFill>
                <a:prstDash val="solid"/>
                <a:round/>
              </a:ln>
            </p:spPr>
            <p:txBody>
              <a:bodyPr/>
              <a:lstStyle/>
              <a:p>
                <a:endParaRPr lang="zh-CN" altLang="en-US" sz="1805"/>
              </a:p>
            </p:txBody>
          </p:sp>
          <p:grpSp>
            <p:nvGrpSpPr>
              <p:cNvPr id="105" name="Group 94"/>
              <p:cNvGrpSpPr/>
              <p:nvPr/>
            </p:nvGrpSpPr>
            <p:grpSpPr bwMode="auto">
              <a:xfrm>
                <a:off x="1997" y="1009"/>
                <a:ext cx="257" cy="143"/>
                <a:chOff x="1997" y="1009"/>
                <a:chExt cx="257" cy="143"/>
              </a:xfrm>
            </p:grpSpPr>
            <p:sp>
              <p:nvSpPr>
                <p:cNvPr id="114" name="Freeform 95"/>
                <p:cNvSpPr/>
                <p:nvPr/>
              </p:nvSpPr>
              <p:spPr bwMode="auto">
                <a:xfrm>
                  <a:off x="2122" y="1074"/>
                  <a:ext cx="19" cy="21"/>
                </a:xfrm>
                <a:custGeom>
                  <a:avLst/>
                  <a:gdLst>
                    <a:gd name="T0" fmla="*/ 0 w 19"/>
                    <a:gd name="T1" fmla="*/ 12 h 21"/>
                    <a:gd name="T2" fmla="*/ 6 w 19"/>
                    <a:gd name="T3" fmla="*/ 4 h 21"/>
                    <a:gd name="T4" fmla="*/ 17 w 19"/>
                    <a:gd name="T5" fmla="*/ 0 h 21"/>
                    <a:gd name="T6" fmla="*/ 19 w 19"/>
                    <a:gd name="T7" fmla="*/ 11 h 21"/>
                    <a:gd name="T8" fmla="*/ 10 w 19"/>
                    <a:gd name="T9" fmla="*/ 11 h 21"/>
                    <a:gd name="T10" fmla="*/ 3 w 19"/>
                    <a:gd name="T11" fmla="*/ 21 h 21"/>
                    <a:gd name="T12" fmla="*/ 0 w 19"/>
                    <a:gd name="T13" fmla="*/ 12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C0C0C0"/>
                </a:solidFill>
                <a:ln w="12700">
                  <a:solidFill>
                    <a:srgbClr val="000000"/>
                  </a:solidFill>
                  <a:prstDash val="solid"/>
                  <a:round/>
                </a:ln>
              </p:spPr>
              <p:txBody>
                <a:bodyPr/>
                <a:lstStyle/>
                <a:p>
                  <a:endParaRPr lang="zh-CN" altLang="en-US" sz="1805"/>
                </a:p>
              </p:txBody>
            </p:sp>
            <p:sp>
              <p:nvSpPr>
                <p:cNvPr id="115" name="Freeform 96"/>
                <p:cNvSpPr/>
                <p:nvPr/>
              </p:nvSpPr>
              <p:spPr bwMode="auto">
                <a:xfrm>
                  <a:off x="1997" y="1128"/>
                  <a:ext cx="37" cy="24"/>
                </a:xfrm>
                <a:custGeom>
                  <a:avLst/>
                  <a:gdLst>
                    <a:gd name="T0" fmla="*/ 31 w 37"/>
                    <a:gd name="T1" fmla="*/ 0 h 24"/>
                    <a:gd name="T2" fmla="*/ 37 w 37"/>
                    <a:gd name="T3" fmla="*/ 13 h 24"/>
                    <a:gd name="T4" fmla="*/ 6 w 37"/>
                    <a:gd name="T5" fmla="*/ 24 h 24"/>
                    <a:gd name="T6" fmla="*/ 0 w 37"/>
                    <a:gd name="T7" fmla="*/ 18 h 24"/>
                    <a:gd name="T8" fmla="*/ 3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C0C0C0"/>
                </a:solidFill>
                <a:ln w="12700">
                  <a:solidFill>
                    <a:srgbClr val="000000"/>
                  </a:solidFill>
                  <a:prstDash val="solid"/>
                  <a:round/>
                </a:ln>
              </p:spPr>
              <p:txBody>
                <a:bodyPr/>
                <a:lstStyle/>
                <a:p>
                  <a:endParaRPr lang="zh-CN" altLang="en-US" sz="1805"/>
                </a:p>
              </p:txBody>
            </p:sp>
            <p:sp>
              <p:nvSpPr>
                <p:cNvPr id="116" name="Freeform 97"/>
                <p:cNvSpPr/>
                <p:nvPr/>
              </p:nvSpPr>
              <p:spPr bwMode="auto">
                <a:xfrm>
                  <a:off x="2221" y="1009"/>
                  <a:ext cx="33" cy="24"/>
                </a:xfrm>
                <a:custGeom>
                  <a:avLst/>
                  <a:gdLst>
                    <a:gd name="T0" fmla="*/ 0 w 33"/>
                    <a:gd name="T1" fmla="*/ 13 h 24"/>
                    <a:gd name="T2" fmla="*/ 7 w 33"/>
                    <a:gd name="T3" fmla="*/ 24 h 24"/>
                    <a:gd name="T4" fmla="*/ 33 w 33"/>
                    <a:gd name="T5" fmla="*/ 6 h 24"/>
                    <a:gd name="T6" fmla="*/ 30 w 33"/>
                    <a:gd name="T7" fmla="*/ 0 h 24"/>
                    <a:gd name="T8" fmla="*/ 0 w 33"/>
                    <a:gd name="T9" fmla="*/ 1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24">
                      <a:moveTo>
                        <a:pt x="0" y="13"/>
                      </a:moveTo>
                      <a:lnTo>
                        <a:pt x="7" y="24"/>
                      </a:lnTo>
                      <a:lnTo>
                        <a:pt x="33" y="6"/>
                      </a:lnTo>
                      <a:lnTo>
                        <a:pt x="30" y="0"/>
                      </a:lnTo>
                      <a:lnTo>
                        <a:pt x="0" y="13"/>
                      </a:lnTo>
                      <a:close/>
                    </a:path>
                  </a:pathLst>
                </a:custGeom>
                <a:solidFill>
                  <a:srgbClr val="C0C0C0"/>
                </a:solidFill>
                <a:ln w="12700">
                  <a:solidFill>
                    <a:srgbClr val="000000"/>
                  </a:solidFill>
                  <a:prstDash val="solid"/>
                  <a:round/>
                </a:ln>
              </p:spPr>
              <p:txBody>
                <a:bodyPr/>
                <a:lstStyle/>
                <a:p>
                  <a:endParaRPr lang="zh-CN" altLang="en-US" sz="1805"/>
                </a:p>
              </p:txBody>
            </p:sp>
          </p:grpSp>
          <p:grpSp>
            <p:nvGrpSpPr>
              <p:cNvPr id="106" name="Group 98"/>
              <p:cNvGrpSpPr/>
              <p:nvPr/>
            </p:nvGrpSpPr>
            <p:grpSpPr bwMode="auto">
              <a:xfrm>
                <a:off x="2027" y="1019"/>
                <a:ext cx="218" cy="158"/>
                <a:chOff x="2027" y="1019"/>
                <a:chExt cx="218" cy="158"/>
              </a:xfrm>
            </p:grpSpPr>
            <p:sp>
              <p:nvSpPr>
                <p:cNvPr id="110" name="Freeform 99"/>
                <p:cNvSpPr/>
                <p:nvPr/>
              </p:nvSpPr>
              <p:spPr bwMode="auto">
                <a:xfrm>
                  <a:off x="2027" y="1077"/>
                  <a:ext cx="110" cy="100"/>
                </a:xfrm>
                <a:custGeom>
                  <a:avLst/>
                  <a:gdLst>
                    <a:gd name="T0" fmla="*/ 0 w 110"/>
                    <a:gd name="T1" fmla="*/ 51 h 100"/>
                    <a:gd name="T2" fmla="*/ 90 w 110"/>
                    <a:gd name="T3" fmla="*/ 0 h 100"/>
                    <a:gd name="T4" fmla="*/ 105 w 110"/>
                    <a:gd name="T5" fmla="*/ 26 h 100"/>
                    <a:gd name="T6" fmla="*/ 110 w 110"/>
                    <a:gd name="T7" fmla="*/ 44 h 100"/>
                    <a:gd name="T8" fmla="*/ 109 w 110"/>
                    <a:gd name="T9" fmla="*/ 63 h 100"/>
                    <a:gd name="T10" fmla="*/ 101 w 110"/>
                    <a:gd name="T11" fmla="*/ 75 h 100"/>
                    <a:gd name="T12" fmla="*/ 89 w 110"/>
                    <a:gd name="T13" fmla="*/ 85 h 100"/>
                    <a:gd name="T14" fmla="*/ 71 w 110"/>
                    <a:gd name="T15" fmla="*/ 92 h 100"/>
                    <a:gd name="T16" fmla="*/ 60 w 110"/>
                    <a:gd name="T17" fmla="*/ 99 h 100"/>
                    <a:gd name="T18" fmla="*/ 49 w 110"/>
                    <a:gd name="T19" fmla="*/ 100 h 100"/>
                    <a:gd name="T20" fmla="*/ 35 w 110"/>
                    <a:gd name="T21" fmla="*/ 98 h 100"/>
                    <a:gd name="T22" fmla="*/ 25 w 110"/>
                    <a:gd name="T23" fmla="*/ 91 h 100"/>
                    <a:gd name="T24" fmla="*/ 18 w 110"/>
                    <a:gd name="T25" fmla="*/ 83 h 100"/>
                    <a:gd name="T26" fmla="*/ 14 w 110"/>
                    <a:gd name="T27" fmla="*/ 75 h 100"/>
                    <a:gd name="T28" fmla="*/ 6 w 110"/>
                    <a:gd name="T29" fmla="*/ 60 h 100"/>
                    <a:gd name="T30" fmla="*/ 0 w 110"/>
                    <a:gd name="T31" fmla="*/ 51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 h="100">
                      <a:moveTo>
                        <a:pt x="0" y="51"/>
                      </a:moveTo>
                      <a:lnTo>
                        <a:pt x="90" y="0"/>
                      </a:lnTo>
                      <a:lnTo>
                        <a:pt x="105" y="26"/>
                      </a:lnTo>
                      <a:lnTo>
                        <a:pt x="110" y="44"/>
                      </a:lnTo>
                      <a:lnTo>
                        <a:pt x="109" y="63"/>
                      </a:lnTo>
                      <a:lnTo>
                        <a:pt x="101" y="75"/>
                      </a:lnTo>
                      <a:lnTo>
                        <a:pt x="89" y="85"/>
                      </a:lnTo>
                      <a:lnTo>
                        <a:pt x="71" y="92"/>
                      </a:lnTo>
                      <a:lnTo>
                        <a:pt x="60" y="99"/>
                      </a:lnTo>
                      <a:lnTo>
                        <a:pt x="49" y="100"/>
                      </a:lnTo>
                      <a:lnTo>
                        <a:pt x="35" y="98"/>
                      </a:lnTo>
                      <a:lnTo>
                        <a:pt x="25" y="91"/>
                      </a:lnTo>
                      <a:lnTo>
                        <a:pt x="18" y="83"/>
                      </a:lnTo>
                      <a:lnTo>
                        <a:pt x="14" y="75"/>
                      </a:lnTo>
                      <a:lnTo>
                        <a:pt x="6" y="60"/>
                      </a:lnTo>
                      <a:lnTo>
                        <a:pt x="0" y="51"/>
                      </a:lnTo>
                      <a:close/>
                    </a:path>
                  </a:pathLst>
                </a:custGeom>
                <a:solidFill>
                  <a:srgbClr val="80FFFF"/>
                </a:solidFill>
                <a:ln w="12700">
                  <a:solidFill>
                    <a:srgbClr val="000000"/>
                  </a:solidFill>
                  <a:prstDash val="solid"/>
                  <a:round/>
                </a:ln>
              </p:spPr>
              <p:txBody>
                <a:bodyPr/>
                <a:lstStyle/>
                <a:p>
                  <a:endParaRPr lang="zh-CN" altLang="en-US" sz="1805"/>
                </a:p>
              </p:txBody>
            </p:sp>
            <p:sp>
              <p:nvSpPr>
                <p:cNvPr id="111" name="Oval 100"/>
                <p:cNvSpPr>
                  <a:spLocks noChangeArrowheads="1"/>
                </p:cNvSpPr>
                <p:nvPr/>
              </p:nvSpPr>
              <p:spPr bwMode="auto">
                <a:xfrm>
                  <a:off x="2077" y="1122"/>
                  <a:ext cx="19" cy="18"/>
                </a:xfrm>
                <a:prstGeom prst="ellipse">
                  <a:avLst/>
                </a:prstGeom>
                <a:solidFill>
                  <a:srgbClr val="00A000"/>
                </a:solidFill>
                <a:ln w="12700">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112" name="Freeform 101"/>
                <p:cNvSpPr/>
                <p:nvPr/>
              </p:nvSpPr>
              <p:spPr bwMode="auto">
                <a:xfrm>
                  <a:off x="2134" y="1019"/>
                  <a:ext cx="111" cy="99"/>
                </a:xfrm>
                <a:custGeom>
                  <a:avLst/>
                  <a:gdLst>
                    <a:gd name="T0" fmla="*/ 0 w 111"/>
                    <a:gd name="T1" fmla="*/ 50 h 99"/>
                    <a:gd name="T2" fmla="*/ 92 w 111"/>
                    <a:gd name="T3" fmla="*/ 0 h 99"/>
                    <a:gd name="T4" fmla="*/ 105 w 111"/>
                    <a:gd name="T5" fmla="*/ 28 h 99"/>
                    <a:gd name="T6" fmla="*/ 111 w 111"/>
                    <a:gd name="T7" fmla="*/ 45 h 99"/>
                    <a:gd name="T8" fmla="*/ 108 w 111"/>
                    <a:gd name="T9" fmla="*/ 62 h 99"/>
                    <a:gd name="T10" fmla="*/ 101 w 111"/>
                    <a:gd name="T11" fmla="*/ 73 h 99"/>
                    <a:gd name="T12" fmla="*/ 88 w 111"/>
                    <a:gd name="T13" fmla="*/ 84 h 99"/>
                    <a:gd name="T14" fmla="*/ 73 w 111"/>
                    <a:gd name="T15" fmla="*/ 92 h 99"/>
                    <a:gd name="T16" fmla="*/ 61 w 111"/>
                    <a:gd name="T17" fmla="*/ 97 h 99"/>
                    <a:gd name="T18" fmla="*/ 48 w 111"/>
                    <a:gd name="T19" fmla="*/ 99 h 99"/>
                    <a:gd name="T20" fmla="*/ 36 w 111"/>
                    <a:gd name="T21" fmla="*/ 97 h 99"/>
                    <a:gd name="T22" fmla="*/ 25 w 111"/>
                    <a:gd name="T23" fmla="*/ 90 h 99"/>
                    <a:gd name="T24" fmla="*/ 19 w 111"/>
                    <a:gd name="T25" fmla="*/ 84 h 99"/>
                    <a:gd name="T26" fmla="*/ 14 w 111"/>
                    <a:gd name="T27" fmla="*/ 74 h 99"/>
                    <a:gd name="T28" fmla="*/ 6 w 111"/>
                    <a:gd name="T29" fmla="*/ 60 h 99"/>
                    <a:gd name="T30" fmla="*/ 0 w 111"/>
                    <a:gd name="T31" fmla="*/ 5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99">
                      <a:moveTo>
                        <a:pt x="0" y="50"/>
                      </a:moveTo>
                      <a:lnTo>
                        <a:pt x="92" y="0"/>
                      </a:lnTo>
                      <a:lnTo>
                        <a:pt x="105" y="28"/>
                      </a:lnTo>
                      <a:lnTo>
                        <a:pt x="111" y="45"/>
                      </a:lnTo>
                      <a:lnTo>
                        <a:pt x="108" y="62"/>
                      </a:lnTo>
                      <a:lnTo>
                        <a:pt x="101" y="73"/>
                      </a:lnTo>
                      <a:lnTo>
                        <a:pt x="88" y="84"/>
                      </a:lnTo>
                      <a:lnTo>
                        <a:pt x="73" y="92"/>
                      </a:lnTo>
                      <a:lnTo>
                        <a:pt x="61" y="97"/>
                      </a:lnTo>
                      <a:lnTo>
                        <a:pt x="48" y="99"/>
                      </a:lnTo>
                      <a:lnTo>
                        <a:pt x="36" y="97"/>
                      </a:lnTo>
                      <a:lnTo>
                        <a:pt x="25" y="90"/>
                      </a:lnTo>
                      <a:lnTo>
                        <a:pt x="19" y="84"/>
                      </a:lnTo>
                      <a:lnTo>
                        <a:pt x="14" y="74"/>
                      </a:lnTo>
                      <a:lnTo>
                        <a:pt x="6" y="60"/>
                      </a:lnTo>
                      <a:lnTo>
                        <a:pt x="0" y="50"/>
                      </a:lnTo>
                      <a:close/>
                    </a:path>
                  </a:pathLst>
                </a:custGeom>
                <a:solidFill>
                  <a:srgbClr val="80FFFF"/>
                </a:solidFill>
                <a:ln w="12700">
                  <a:solidFill>
                    <a:srgbClr val="000000"/>
                  </a:solidFill>
                  <a:prstDash val="solid"/>
                  <a:round/>
                </a:ln>
              </p:spPr>
              <p:txBody>
                <a:bodyPr/>
                <a:lstStyle/>
                <a:p>
                  <a:endParaRPr lang="zh-CN" altLang="en-US" sz="1805"/>
                </a:p>
              </p:txBody>
            </p:sp>
            <p:sp>
              <p:nvSpPr>
                <p:cNvPr id="113" name="Oval 102"/>
                <p:cNvSpPr>
                  <a:spLocks noChangeArrowheads="1"/>
                </p:cNvSpPr>
                <p:nvPr/>
              </p:nvSpPr>
              <p:spPr bwMode="auto">
                <a:xfrm>
                  <a:off x="2184" y="1064"/>
                  <a:ext cx="19" cy="18"/>
                </a:xfrm>
                <a:prstGeom prst="ellipse">
                  <a:avLst/>
                </a:prstGeom>
                <a:solidFill>
                  <a:srgbClr val="00A000"/>
                </a:solidFill>
                <a:ln w="12700">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sp>
            <p:nvSpPr>
              <p:cNvPr id="107" name="Freeform 103"/>
              <p:cNvSpPr/>
              <p:nvPr/>
            </p:nvSpPr>
            <p:spPr bwMode="auto">
              <a:xfrm>
                <a:off x="2141" y="1182"/>
                <a:ext cx="110" cy="89"/>
              </a:xfrm>
              <a:custGeom>
                <a:avLst/>
                <a:gdLst>
                  <a:gd name="T0" fmla="*/ 0 w 110"/>
                  <a:gd name="T1" fmla="*/ 46 h 89"/>
                  <a:gd name="T2" fmla="*/ 17 w 110"/>
                  <a:gd name="T3" fmla="*/ 46 h 89"/>
                  <a:gd name="T4" fmla="*/ 32 w 110"/>
                  <a:gd name="T5" fmla="*/ 43 h 89"/>
                  <a:gd name="T6" fmla="*/ 50 w 110"/>
                  <a:gd name="T7" fmla="*/ 38 h 89"/>
                  <a:gd name="T8" fmla="*/ 66 w 110"/>
                  <a:gd name="T9" fmla="*/ 33 h 89"/>
                  <a:gd name="T10" fmla="*/ 83 w 110"/>
                  <a:gd name="T11" fmla="*/ 21 h 89"/>
                  <a:gd name="T12" fmla="*/ 93 w 110"/>
                  <a:gd name="T13" fmla="*/ 12 h 89"/>
                  <a:gd name="T14" fmla="*/ 103 w 110"/>
                  <a:gd name="T15" fmla="*/ 0 h 89"/>
                  <a:gd name="T16" fmla="*/ 109 w 110"/>
                  <a:gd name="T17" fmla="*/ 24 h 89"/>
                  <a:gd name="T18" fmla="*/ 110 w 110"/>
                  <a:gd name="T19" fmla="*/ 33 h 89"/>
                  <a:gd name="T20" fmla="*/ 110 w 110"/>
                  <a:gd name="T21" fmla="*/ 51 h 89"/>
                  <a:gd name="T22" fmla="*/ 106 w 110"/>
                  <a:gd name="T23" fmla="*/ 63 h 89"/>
                  <a:gd name="T24" fmla="*/ 98 w 110"/>
                  <a:gd name="T25" fmla="*/ 76 h 89"/>
                  <a:gd name="T26" fmla="*/ 88 w 110"/>
                  <a:gd name="T27" fmla="*/ 84 h 89"/>
                  <a:gd name="T28" fmla="*/ 76 w 110"/>
                  <a:gd name="T29" fmla="*/ 88 h 89"/>
                  <a:gd name="T30" fmla="*/ 62 w 110"/>
                  <a:gd name="T31" fmla="*/ 89 h 89"/>
                  <a:gd name="T32" fmla="*/ 49 w 110"/>
                  <a:gd name="T33" fmla="*/ 88 h 89"/>
                  <a:gd name="T34" fmla="*/ 37 w 110"/>
                  <a:gd name="T35" fmla="*/ 82 h 89"/>
                  <a:gd name="T36" fmla="*/ 31 w 110"/>
                  <a:gd name="T37" fmla="*/ 80 h 89"/>
                  <a:gd name="T38" fmla="*/ 19 w 110"/>
                  <a:gd name="T39" fmla="*/ 72 h 89"/>
                  <a:gd name="T40" fmla="*/ 11 w 110"/>
                  <a:gd name="T41" fmla="*/ 57 h 89"/>
                  <a:gd name="T42" fmla="*/ 0 w 110"/>
                  <a:gd name="T43" fmla="*/ 46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0" h="89">
                    <a:moveTo>
                      <a:pt x="0" y="46"/>
                    </a:moveTo>
                    <a:lnTo>
                      <a:pt x="17" y="46"/>
                    </a:lnTo>
                    <a:lnTo>
                      <a:pt x="32" y="43"/>
                    </a:lnTo>
                    <a:lnTo>
                      <a:pt x="50" y="38"/>
                    </a:lnTo>
                    <a:lnTo>
                      <a:pt x="66" y="33"/>
                    </a:lnTo>
                    <a:lnTo>
                      <a:pt x="83" y="21"/>
                    </a:lnTo>
                    <a:lnTo>
                      <a:pt x="93" y="12"/>
                    </a:lnTo>
                    <a:lnTo>
                      <a:pt x="103" y="0"/>
                    </a:lnTo>
                    <a:lnTo>
                      <a:pt x="109" y="24"/>
                    </a:lnTo>
                    <a:lnTo>
                      <a:pt x="110" y="33"/>
                    </a:lnTo>
                    <a:lnTo>
                      <a:pt x="110" y="51"/>
                    </a:lnTo>
                    <a:lnTo>
                      <a:pt x="106" y="63"/>
                    </a:lnTo>
                    <a:lnTo>
                      <a:pt x="98" y="76"/>
                    </a:lnTo>
                    <a:lnTo>
                      <a:pt x="88" y="84"/>
                    </a:lnTo>
                    <a:lnTo>
                      <a:pt x="76" y="88"/>
                    </a:lnTo>
                    <a:lnTo>
                      <a:pt x="62" y="89"/>
                    </a:lnTo>
                    <a:lnTo>
                      <a:pt x="49" y="88"/>
                    </a:lnTo>
                    <a:lnTo>
                      <a:pt x="37" y="82"/>
                    </a:lnTo>
                    <a:lnTo>
                      <a:pt x="31" y="80"/>
                    </a:lnTo>
                    <a:lnTo>
                      <a:pt x="19" y="72"/>
                    </a:lnTo>
                    <a:lnTo>
                      <a:pt x="11" y="57"/>
                    </a:lnTo>
                    <a:lnTo>
                      <a:pt x="0" y="46"/>
                    </a:lnTo>
                    <a:close/>
                  </a:path>
                </a:pathLst>
              </a:custGeom>
              <a:solidFill>
                <a:srgbClr val="FFFFFF"/>
              </a:solidFill>
              <a:ln w="12700">
                <a:solidFill>
                  <a:srgbClr val="000000"/>
                </a:solidFill>
                <a:prstDash val="solid"/>
                <a:round/>
              </a:ln>
            </p:spPr>
            <p:txBody>
              <a:bodyPr/>
              <a:lstStyle/>
              <a:p>
                <a:endParaRPr lang="zh-CN" altLang="en-US" sz="1805"/>
              </a:p>
            </p:txBody>
          </p:sp>
          <p:sp>
            <p:nvSpPr>
              <p:cNvPr id="108" name="Freeform 104"/>
              <p:cNvSpPr/>
              <p:nvPr/>
            </p:nvSpPr>
            <p:spPr bwMode="auto">
              <a:xfrm>
                <a:off x="2149" y="1152"/>
                <a:ext cx="57" cy="32"/>
              </a:xfrm>
              <a:custGeom>
                <a:avLst/>
                <a:gdLst>
                  <a:gd name="T0" fmla="*/ 0 w 57"/>
                  <a:gd name="T1" fmla="*/ 32 h 32"/>
                  <a:gd name="T2" fmla="*/ 17 w 57"/>
                  <a:gd name="T3" fmla="*/ 31 h 32"/>
                  <a:gd name="T4" fmla="*/ 24 w 57"/>
                  <a:gd name="T5" fmla="*/ 28 h 32"/>
                  <a:gd name="T6" fmla="*/ 33 w 57"/>
                  <a:gd name="T7" fmla="*/ 25 h 32"/>
                  <a:gd name="T8" fmla="*/ 43 w 57"/>
                  <a:gd name="T9" fmla="*/ 19 h 32"/>
                  <a:gd name="T10" fmla="*/ 49 w 57"/>
                  <a:gd name="T11" fmla="*/ 10 h 32"/>
                  <a:gd name="T12" fmla="*/ 57 w 57"/>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32">
                    <a:moveTo>
                      <a:pt x="0" y="32"/>
                    </a:moveTo>
                    <a:lnTo>
                      <a:pt x="17" y="31"/>
                    </a:lnTo>
                    <a:lnTo>
                      <a:pt x="24" y="28"/>
                    </a:lnTo>
                    <a:lnTo>
                      <a:pt x="33" y="25"/>
                    </a:lnTo>
                    <a:lnTo>
                      <a:pt x="43" y="19"/>
                    </a:lnTo>
                    <a:lnTo>
                      <a:pt x="49" y="10"/>
                    </a:lnTo>
                    <a:lnTo>
                      <a:pt x="57"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109" name="Freeform 105"/>
              <p:cNvSpPr/>
              <p:nvPr/>
            </p:nvSpPr>
            <p:spPr bwMode="auto">
              <a:xfrm>
                <a:off x="1947" y="869"/>
                <a:ext cx="307" cy="282"/>
              </a:xfrm>
              <a:custGeom>
                <a:avLst/>
                <a:gdLst>
                  <a:gd name="T0" fmla="*/ 52 w 307"/>
                  <a:gd name="T1" fmla="*/ 282 h 282"/>
                  <a:gd name="T2" fmla="*/ 65 w 307"/>
                  <a:gd name="T3" fmla="*/ 276 h 282"/>
                  <a:gd name="T4" fmla="*/ 68 w 307"/>
                  <a:gd name="T5" fmla="*/ 258 h 282"/>
                  <a:gd name="T6" fmla="*/ 70 w 307"/>
                  <a:gd name="T7" fmla="*/ 233 h 282"/>
                  <a:gd name="T8" fmla="*/ 58 w 307"/>
                  <a:gd name="T9" fmla="*/ 183 h 282"/>
                  <a:gd name="T10" fmla="*/ 51 w 307"/>
                  <a:gd name="T11" fmla="*/ 154 h 282"/>
                  <a:gd name="T12" fmla="*/ 89 w 307"/>
                  <a:gd name="T13" fmla="*/ 155 h 282"/>
                  <a:gd name="T14" fmla="*/ 139 w 307"/>
                  <a:gd name="T15" fmla="*/ 153 h 282"/>
                  <a:gd name="T16" fmla="*/ 155 w 307"/>
                  <a:gd name="T17" fmla="*/ 137 h 282"/>
                  <a:gd name="T18" fmla="*/ 181 w 307"/>
                  <a:gd name="T19" fmla="*/ 118 h 282"/>
                  <a:gd name="T20" fmla="*/ 221 w 307"/>
                  <a:gd name="T21" fmla="*/ 122 h 282"/>
                  <a:gd name="T22" fmla="*/ 260 w 307"/>
                  <a:gd name="T23" fmla="*/ 101 h 282"/>
                  <a:gd name="T24" fmla="*/ 265 w 307"/>
                  <a:gd name="T25" fmla="*/ 123 h 282"/>
                  <a:gd name="T26" fmla="*/ 281 w 307"/>
                  <a:gd name="T27" fmla="*/ 132 h 282"/>
                  <a:gd name="T28" fmla="*/ 298 w 307"/>
                  <a:gd name="T29" fmla="*/ 160 h 282"/>
                  <a:gd name="T30" fmla="*/ 307 w 307"/>
                  <a:gd name="T31" fmla="*/ 154 h 282"/>
                  <a:gd name="T32" fmla="*/ 307 w 307"/>
                  <a:gd name="T33" fmla="*/ 135 h 282"/>
                  <a:gd name="T34" fmla="*/ 303 w 307"/>
                  <a:gd name="T35" fmla="*/ 106 h 282"/>
                  <a:gd name="T36" fmla="*/ 295 w 307"/>
                  <a:gd name="T37" fmla="*/ 82 h 282"/>
                  <a:gd name="T38" fmla="*/ 280 w 307"/>
                  <a:gd name="T39" fmla="*/ 64 h 282"/>
                  <a:gd name="T40" fmla="*/ 282 w 307"/>
                  <a:gd name="T41" fmla="*/ 33 h 282"/>
                  <a:gd name="T42" fmla="*/ 282 w 307"/>
                  <a:gd name="T43" fmla="*/ 16 h 282"/>
                  <a:gd name="T44" fmla="*/ 261 w 307"/>
                  <a:gd name="T45" fmla="*/ 19 h 282"/>
                  <a:gd name="T46" fmla="*/ 238 w 307"/>
                  <a:gd name="T47" fmla="*/ 19 h 282"/>
                  <a:gd name="T48" fmla="*/ 225 w 307"/>
                  <a:gd name="T49" fmla="*/ 14 h 282"/>
                  <a:gd name="T50" fmla="*/ 209 w 307"/>
                  <a:gd name="T51" fmla="*/ 0 h 282"/>
                  <a:gd name="T52" fmla="*/ 195 w 307"/>
                  <a:gd name="T53" fmla="*/ 13 h 282"/>
                  <a:gd name="T54" fmla="*/ 182 w 307"/>
                  <a:gd name="T55" fmla="*/ 19 h 282"/>
                  <a:gd name="T56" fmla="*/ 156 w 307"/>
                  <a:gd name="T57" fmla="*/ 21 h 282"/>
                  <a:gd name="T58" fmla="*/ 132 w 307"/>
                  <a:gd name="T59" fmla="*/ 26 h 282"/>
                  <a:gd name="T60" fmla="*/ 106 w 307"/>
                  <a:gd name="T61" fmla="*/ 35 h 282"/>
                  <a:gd name="T62" fmla="*/ 84 w 307"/>
                  <a:gd name="T63" fmla="*/ 49 h 282"/>
                  <a:gd name="T64" fmla="*/ 58 w 307"/>
                  <a:gd name="T65" fmla="*/ 73 h 282"/>
                  <a:gd name="T66" fmla="*/ 42 w 307"/>
                  <a:gd name="T67" fmla="*/ 78 h 282"/>
                  <a:gd name="T68" fmla="*/ 28 w 307"/>
                  <a:gd name="T69" fmla="*/ 91 h 282"/>
                  <a:gd name="T70" fmla="*/ 16 w 307"/>
                  <a:gd name="T71" fmla="*/ 103 h 282"/>
                  <a:gd name="T72" fmla="*/ 10 w 307"/>
                  <a:gd name="T73" fmla="*/ 122 h 282"/>
                  <a:gd name="T74" fmla="*/ 2 w 307"/>
                  <a:gd name="T75" fmla="*/ 143 h 282"/>
                  <a:gd name="T76" fmla="*/ 0 w 307"/>
                  <a:gd name="T77" fmla="*/ 161 h 282"/>
                  <a:gd name="T78" fmla="*/ 0 w 307"/>
                  <a:gd name="T79" fmla="*/ 200 h 282"/>
                  <a:gd name="T80" fmla="*/ 10 w 307"/>
                  <a:gd name="T81" fmla="*/ 241 h 282"/>
                  <a:gd name="T82" fmla="*/ 52 w 307"/>
                  <a:gd name="T83" fmla="*/ 282 h 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07" h="282">
                    <a:moveTo>
                      <a:pt x="52" y="282"/>
                    </a:moveTo>
                    <a:lnTo>
                      <a:pt x="65" y="276"/>
                    </a:lnTo>
                    <a:lnTo>
                      <a:pt x="68" y="258"/>
                    </a:lnTo>
                    <a:lnTo>
                      <a:pt x="70" y="233"/>
                    </a:lnTo>
                    <a:lnTo>
                      <a:pt x="58" y="183"/>
                    </a:lnTo>
                    <a:lnTo>
                      <a:pt x="51" y="154"/>
                    </a:lnTo>
                    <a:lnTo>
                      <a:pt x="89" y="155"/>
                    </a:lnTo>
                    <a:lnTo>
                      <a:pt x="139" y="153"/>
                    </a:lnTo>
                    <a:lnTo>
                      <a:pt x="155" y="137"/>
                    </a:lnTo>
                    <a:lnTo>
                      <a:pt x="181" y="118"/>
                    </a:lnTo>
                    <a:lnTo>
                      <a:pt x="221" y="122"/>
                    </a:lnTo>
                    <a:lnTo>
                      <a:pt x="260" y="101"/>
                    </a:lnTo>
                    <a:lnTo>
                      <a:pt x="265" y="123"/>
                    </a:lnTo>
                    <a:lnTo>
                      <a:pt x="281" y="132"/>
                    </a:lnTo>
                    <a:lnTo>
                      <a:pt x="298" y="160"/>
                    </a:lnTo>
                    <a:lnTo>
                      <a:pt x="307" y="154"/>
                    </a:lnTo>
                    <a:lnTo>
                      <a:pt x="307" y="135"/>
                    </a:lnTo>
                    <a:lnTo>
                      <a:pt x="303" y="106"/>
                    </a:lnTo>
                    <a:lnTo>
                      <a:pt x="295" y="82"/>
                    </a:lnTo>
                    <a:lnTo>
                      <a:pt x="280" y="64"/>
                    </a:lnTo>
                    <a:lnTo>
                      <a:pt x="282" y="33"/>
                    </a:lnTo>
                    <a:lnTo>
                      <a:pt x="282" y="16"/>
                    </a:lnTo>
                    <a:lnTo>
                      <a:pt x="261" y="19"/>
                    </a:lnTo>
                    <a:lnTo>
                      <a:pt x="238" y="19"/>
                    </a:lnTo>
                    <a:lnTo>
                      <a:pt x="225" y="14"/>
                    </a:lnTo>
                    <a:lnTo>
                      <a:pt x="209" y="0"/>
                    </a:lnTo>
                    <a:lnTo>
                      <a:pt x="195" y="13"/>
                    </a:lnTo>
                    <a:lnTo>
                      <a:pt x="182" y="19"/>
                    </a:lnTo>
                    <a:lnTo>
                      <a:pt x="156" y="21"/>
                    </a:lnTo>
                    <a:lnTo>
                      <a:pt x="132" y="26"/>
                    </a:lnTo>
                    <a:lnTo>
                      <a:pt x="106" y="35"/>
                    </a:lnTo>
                    <a:lnTo>
                      <a:pt x="84" y="49"/>
                    </a:lnTo>
                    <a:lnTo>
                      <a:pt x="58" y="73"/>
                    </a:lnTo>
                    <a:lnTo>
                      <a:pt x="42" y="78"/>
                    </a:lnTo>
                    <a:lnTo>
                      <a:pt x="28" y="91"/>
                    </a:lnTo>
                    <a:lnTo>
                      <a:pt x="16" y="103"/>
                    </a:lnTo>
                    <a:lnTo>
                      <a:pt x="10" y="122"/>
                    </a:lnTo>
                    <a:lnTo>
                      <a:pt x="2" y="143"/>
                    </a:lnTo>
                    <a:lnTo>
                      <a:pt x="0" y="161"/>
                    </a:lnTo>
                    <a:lnTo>
                      <a:pt x="0" y="200"/>
                    </a:lnTo>
                    <a:lnTo>
                      <a:pt x="10" y="241"/>
                    </a:lnTo>
                    <a:lnTo>
                      <a:pt x="52" y="282"/>
                    </a:lnTo>
                    <a:close/>
                  </a:path>
                </a:pathLst>
              </a:custGeom>
              <a:solidFill>
                <a:srgbClr val="C06000"/>
              </a:solidFill>
              <a:ln w="12700">
                <a:solidFill>
                  <a:srgbClr val="000000"/>
                </a:solidFill>
                <a:prstDash val="solid"/>
                <a:round/>
              </a:ln>
            </p:spPr>
            <p:txBody>
              <a:bodyPr/>
              <a:lstStyle/>
              <a:p>
                <a:endParaRPr lang="zh-CN" altLang="en-US" sz="1805"/>
              </a:p>
            </p:txBody>
          </p:sp>
        </p:grpSp>
        <p:sp>
          <p:nvSpPr>
            <p:cNvPr id="86" name="Freeform 106"/>
            <p:cNvSpPr/>
            <p:nvPr/>
          </p:nvSpPr>
          <p:spPr bwMode="auto">
            <a:xfrm rot="1123344">
              <a:off x="2393" y="2047"/>
              <a:ext cx="219" cy="518"/>
            </a:xfrm>
            <a:custGeom>
              <a:avLst/>
              <a:gdLst>
                <a:gd name="T0" fmla="*/ 8 w 304"/>
                <a:gd name="T1" fmla="*/ 3 h 764"/>
                <a:gd name="T2" fmla="*/ 17 w 304"/>
                <a:gd name="T3" fmla="*/ 0 h 764"/>
                <a:gd name="T4" fmla="*/ 39 w 304"/>
                <a:gd name="T5" fmla="*/ 12 h 764"/>
                <a:gd name="T6" fmla="*/ 39 w 304"/>
                <a:gd name="T7" fmla="*/ 33 h 764"/>
                <a:gd name="T8" fmla="*/ 57 w 304"/>
                <a:gd name="T9" fmla="*/ 52 h 764"/>
                <a:gd name="T10" fmla="*/ 75 w 304"/>
                <a:gd name="T11" fmla="*/ 73 h 764"/>
                <a:gd name="T12" fmla="*/ 94 w 304"/>
                <a:gd name="T13" fmla="*/ 101 h 764"/>
                <a:gd name="T14" fmla="*/ 108 w 304"/>
                <a:gd name="T15" fmla="*/ 127 h 764"/>
                <a:gd name="T16" fmla="*/ 123 w 304"/>
                <a:gd name="T17" fmla="*/ 164 h 764"/>
                <a:gd name="T18" fmla="*/ 135 w 304"/>
                <a:gd name="T19" fmla="*/ 197 h 764"/>
                <a:gd name="T20" fmla="*/ 151 w 304"/>
                <a:gd name="T21" fmla="*/ 262 h 764"/>
                <a:gd name="T22" fmla="*/ 158 w 304"/>
                <a:gd name="T23" fmla="*/ 302 h 764"/>
                <a:gd name="T24" fmla="*/ 138 w 304"/>
                <a:gd name="T25" fmla="*/ 351 h 764"/>
                <a:gd name="T26" fmla="*/ 98 w 304"/>
                <a:gd name="T27" fmla="*/ 312 h 764"/>
                <a:gd name="T28" fmla="*/ 87 w 304"/>
                <a:gd name="T29" fmla="*/ 246 h 764"/>
                <a:gd name="T30" fmla="*/ 79 w 304"/>
                <a:gd name="T31" fmla="*/ 206 h 764"/>
                <a:gd name="T32" fmla="*/ 67 w 304"/>
                <a:gd name="T33" fmla="*/ 168 h 764"/>
                <a:gd name="T34" fmla="*/ 53 w 304"/>
                <a:gd name="T35" fmla="*/ 140 h 764"/>
                <a:gd name="T36" fmla="*/ 36 w 304"/>
                <a:gd name="T37" fmla="*/ 100 h 764"/>
                <a:gd name="T38" fmla="*/ 25 w 304"/>
                <a:gd name="T39" fmla="*/ 72 h 764"/>
                <a:gd name="T40" fmla="*/ 16 w 304"/>
                <a:gd name="T41" fmla="*/ 39 h 764"/>
                <a:gd name="T42" fmla="*/ 0 w 304"/>
                <a:gd name="T43" fmla="*/ 31 h 764"/>
                <a:gd name="T44" fmla="*/ 8 w 304"/>
                <a:gd name="T45" fmla="*/ 3 h 76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4" h="764">
                  <a:moveTo>
                    <a:pt x="15" y="6"/>
                  </a:moveTo>
                  <a:lnTo>
                    <a:pt x="34" y="0"/>
                  </a:lnTo>
                  <a:lnTo>
                    <a:pt x="75" y="26"/>
                  </a:lnTo>
                  <a:lnTo>
                    <a:pt x="75" y="71"/>
                  </a:lnTo>
                  <a:lnTo>
                    <a:pt x="110" y="114"/>
                  </a:lnTo>
                  <a:lnTo>
                    <a:pt x="144" y="160"/>
                  </a:lnTo>
                  <a:lnTo>
                    <a:pt x="180" y="220"/>
                  </a:lnTo>
                  <a:lnTo>
                    <a:pt x="208" y="276"/>
                  </a:lnTo>
                  <a:lnTo>
                    <a:pt x="237" y="357"/>
                  </a:lnTo>
                  <a:lnTo>
                    <a:pt x="261" y="428"/>
                  </a:lnTo>
                  <a:lnTo>
                    <a:pt x="291" y="570"/>
                  </a:lnTo>
                  <a:lnTo>
                    <a:pt x="304" y="658"/>
                  </a:lnTo>
                  <a:lnTo>
                    <a:pt x="265" y="764"/>
                  </a:lnTo>
                  <a:lnTo>
                    <a:pt x="189" y="679"/>
                  </a:lnTo>
                  <a:lnTo>
                    <a:pt x="168" y="536"/>
                  </a:lnTo>
                  <a:lnTo>
                    <a:pt x="152" y="449"/>
                  </a:lnTo>
                  <a:lnTo>
                    <a:pt x="129" y="366"/>
                  </a:lnTo>
                  <a:lnTo>
                    <a:pt x="103" y="306"/>
                  </a:lnTo>
                  <a:lnTo>
                    <a:pt x="69" y="219"/>
                  </a:lnTo>
                  <a:lnTo>
                    <a:pt x="49" y="156"/>
                  </a:lnTo>
                  <a:lnTo>
                    <a:pt x="30" y="84"/>
                  </a:lnTo>
                  <a:lnTo>
                    <a:pt x="0" y="66"/>
                  </a:lnTo>
                  <a:lnTo>
                    <a:pt x="15" y="6"/>
                  </a:lnTo>
                  <a:close/>
                </a:path>
              </a:pathLst>
            </a:custGeom>
            <a:solidFill>
              <a:srgbClr val="FF0000"/>
            </a:solidFill>
            <a:ln w="12700">
              <a:solidFill>
                <a:srgbClr val="000000"/>
              </a:solidFill>
              <a:prstDash val="solid"/>
              <a:round/>
            </a:ln>
          </p:spPr>
          <p:txBody>
            <a:bodyPr/>
            <a:lstStyle/>
            <a:p>
              <a:endParaRPr lang="zh-CN" altLang="en-US" sz="1805"/>
            </a:p>
          </p:txBody>
        </p:sp>
        <p:grpSp>
          <p:nvGrpSpPr>
            <p:cNvPr id="87" name="Group 107"/>
            <p:cNvGrpSpPr/>
            <p:nvPr/>
          </p:nvGrpSpPr>
          <p:grpSpPr bwMode="auto">
            <a:xfrm rot="1123344">
              <a:off x="2928" y="1942"/>
              <a:ext cx="127" cy="227"/>
              <a:chOff x="2833" y="962"/>
              <a:chExt cx="176" cy="334"/>
            </a:xfrm>
          </p:grpSpPr>
          <p:sp>
            <p:nvSpPr>
              <p:cNvPr id="88" name="Freeform 108"/>
              <p:cNvSpPr/>
              <p:nvPr/>
            </p:nvSpPr>
            <p:spPr bwMode="auto">
              <a:xfrm>
                <a:off x="2834" y="1086"/>
                <a:ext cx="175" cy="210"/>
              </a:xfrm>
              <a:custGeom>
                <a:avLst/>
                <a:gdLst>
                  <a:gd name="T0" fmla="*/ 19 w 1229"/>
                  <a:gd name="T1" fmla="*/ 30 h 1468"/>
                  <a:gd name="T2" fmla="*/ 20 w 1229"/>
                  <a:gd name="T3" fmla="*/ 26 h 1468"/>
                  <a:gd name="T4" fmla="*/ 21 w 1229"/>
                  <a:gd name="T5" fmla="*/ 24 h 1468"/>
                  <a:gd name="T6" fmla="*/ 23 w 1229"/>
                  <a:gd name="T7" fmla="*/ 22 h 1468"/>
                  <a:gd name="T8" fmla="*/ 24 w 1229"/>
                  <a:gd name="T9" fmla="*/ 19 h 1468"/>
                  <a:gd name="T10" fmla="*/ 25 w 1229"/>
                  <a:gd name="T11" fmla="*/ 17 h 1468"/>
                  <a:gd name="T12" fmla="*/ 25 w 1229"/>
                  <a:gd name="T13" fmla="*/ 15 h 1468"/>
                  <a:gd name="T14" fmla="*/ 24 w 1229"/>
                  <a:gd name="T15" fmla="*/ 12 h 1468"/>
                  <a:gd name="T16" fmla="*/ 23 w 1229"/>
                  <a:gd name="T17" fmla="*/ 10 h 1468"/>
                  <a:gd name="T18" fmla="*/ 24 w 1229"/>
                  <a:gd name="T19" fmla="*/ 8 h 1468"/>
                  <a:gd name="T20" fmla="*/ 23 w 1229"/>
                  <a:gd name="T21" fmla="*/ 7 h 1468"/>
                  <a:gd name="T22" fmla="*/ 23 w 1229"/>
                  <a:gd name="T23" fmla="*/ 6 h 1468"/>
                  <a:gd name="T24" fmla="*/ 22 w 1229"/>
                  <a:gd name="T25" fmla="*/ 5 h 1468"/>
                  <a:gd name="T26" fmla="*/ 22 w 1229"/>
                  <a:gd name="T27" fmla="*/ 4 h 1468"/>
                  <a:gd name="T28" fmla="*/ 21 w 1229"/>
                  <a:gd name="T29" fmla="*/ 4 h 1468"/>
                  <a:gd name="T30" fmla="*/ 20 w 1229"/>
                  <a:gd name="T31" fmla="*/ 3 h 1468"/>
                  <a:gd name="T32" fmla="*/ 20 w 1229"/>
                  <a:gd name="T33" fmla="*/ 4 h 1468"/>
                  <a:gd name="T34" fmla="*/ 19 w 1229"/>
                  <a:gd name="T35" fmla="*/ 6 h 1468"/>
                  <a:gd name="T36" fmla="*/ 18 w 1229"/>
                  <a:gd name="T37" fmla="*/ 8 h 1468"/>
                  <a:gd name="T38" fmla="*/ 19 w 1229"/>
                  <a:gd name="T39" fmla="*/ 4 h 1468"/>
                  <a:gd name="T40" fmla="*/ 20 w 1229"/>
                  <a:gd name="T41" fmla="*/ 3 h 1468"/>
                  <a:gd name="T42" fmla="*/ 19 w 1229"/>
                  <a:gd name="T43" fmla="*/ 2 h 1468"/>
                  <a:gd name="T44" fmla="*/ 19 w 1229"/>
                  <a:gd name="T45" fmla="*/ 2 h 1468"/>
                  <a:gd name="T46" fmla="*/ 18 w 1229"/>
                  <a:gd name="T47" fmla="*/ 1 h 1468"/>
                  <a:gd name="T48" fmla="*/ 16 w 1229"/>
                  <a:gd name="T49" fmla="*/ 1 h 1468"/>
                  <a:gd name="T50" fmla="*/ 16 w 1229"/>
                  <a:gd name="T51" fmla="*/ 1 h 1468"/>
                  <a:gd name="T52" fmla="*/ 15 w 1229"/>
                  <a:gd name="T53" fmla="*/ 0 h 1468"/>
                  <a:gd name="T54" fmla="*/ 12 w 1229"/>
                  <a:gd name="T55" fmla="*/ 1 h 1468"/>
                  <a:gd name="T56" fmla="*/ 7 w 1229"/>
                  <a:gd name="T57" fmla="*/ 3 h 1468"/>
                  <a:gd name="T58" fmla="*/ 7 w 1229"/>
                  <a:gd name="T59" fmla="*/ 4 h 1468"/>
                  <a:gd name="T60" fmla="*/ 6 w 1229"/>
                  <a:gd name="T61" fmla="*/ 5 h 1468"/>
                  <a:gd name="T62" fmla="*/ 4 w 1229"/>
                  <a:gd name="T63" fmla="*/ 6 h 1468"/>
                  <a:gd name="T64" fmla="*/ 3 w 1229"/>
                  <a:gd name="T65" fmla="*/ 7 h 1468"/>
                  <a:gd name="T66" fmla="*/ 2 w 1229"/>
                  <a:gd name="T67" fmla="*/ 8 h 1468"/>
                  <a:gd name="T68" fmla="*/ 1 w 1229"/>
                  <a:gd name="T69" fmla="*/ 10 h 1468"/>
                  <a:gd name="T70" fmla="*/ 0 w 1229"/>
                  <a:gd name="T71" fmla="*/ 12 h 1468"/>
                  <a:gd name="T72" fmla="*/ 0 w 1229"/>
                  <a:gd name="T73" fmla="*/ 13 h 1468"/>
                  <a:gd name="T74" fmla="*/ 0 w 1229"/>
                  <a:gd name="T75" fmla="*/ 15 h 1468"/>
                  <a:gd name="T76" fmla="*/ 1 w 1229"/>
                  <a:gd name="T77" fmla="*/ 18 h 1468"/>
                  <a:gd name="T78" fmla="*/ 2 w 1229"/>
                  <a:gd name="T79" fmla="*/ 20 h 1468"/>
                  <a:gd name="T80" fmla="*/ 3 w 1229"/>
                  <a:gd name="T81" fmla="*/ 23 h 1468"/>
                  <a:gd name="T82" fmla="*/ 4 w 1229"/>
                  <a:gd name="T83" fmla="*/ 25 h 1468"/>
                  <a:gd name="T84" fmla="*/ 5 w 1229"/>
                  <a:gd name="T85" fmla="*/ 25 h 1468"/>
                  <a:gd name="T86" fmla="*/ 6 w 1229"/>
                  <a:gd name="T87" fmla="*/ 26 h 1468"/>
                  <a:gd name="T88" fmla="*/ 6 w 1229"/>
                  <a:gd name="T89" fmla="*/ 30 h 1468"/>
                  <a:gd name="T90" fmla="*/ 19 w 1229"/>
                  <a:gd name="T91" fmla="*/ 30 h 146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229" h="1468">
                    <a:moveTo>
                      <a:pt x="957" y="1468"/>
                    </a:moveTo>
                    <a:lnTo>
                      <a:pt x="981" y="1270"/>
                    </a:lnTo>
                    <a:lnTo>
                      <a:pt x="1049" y="1164"/>
                    </a:lnTo>
                    <a:lnTo>
                      <a:pt x="1118" y="1071"/>
                    </a:lnTo>
                    <a:lnTo>
                      <a:pt x="1182" y="953"/>
                    </a:lnTo>
                    <a:lnTo>
                      <a:pt x="1216" y="854"/>
                    </a:lnTo>
                    <a:lnTo>
                      <a:pt x="1229" y="734"/>
                    </a:lnTo>
                    <a:lnTo>
                      <a:pt x="1202" y="604"/>
                    </a:lnTo>
                    <a:lnTo>
                      <a:pt x="1159" y="500"/>
                    </a:lnTo>
                    <a:lnTo>
                      <a:pt x="1166" y="405"/>
                    </a:lnTo>
                    <a:lnTo>
                      <a:pt x="1149" y="320"/>
                    </a:lnTo>
                    <a:lnTo>
                      <a:pt x="1125" y="272"/>
                    </a:lnTo>
                    <a:lnTo>
                      <a:pt x="1091" y="231"/>
                    </a:lnTo>
                    <a:lnTo>
                      <a:pt x="1079" y="204"/>
                    </a:lnTo>
                    <a:lnTo>
                      <a:pt x="1032" y="176"/>
                    </a:lnTo>
                    <a:lnTo>
                      <a:pt x="992" y="170"/>
                    </a:lnTo>
                    <a:lnTo>
                      <a:pt x="963" y="185"/>
                    </a:lnTo>
                    <a:lnTo>
                      <a:pt x="927" y="279"/>
                    </a:lnTo>
                    <a:lnTo>
                      <a:pt x="861" y="414"/>
                    </a:lnTo>
                    <a:lnTo>
                      <a:pt x="958" y="181"/>
                    </a:lnTo>
                    <a:lnTo>
                      <a:pt x="975" y="152"/>
                    </a:lnTo>
                    <a:lnTo>
                      <a:pt x="953" y="100"/>
                    </a:lnTo>
                    <a:lnTo>
                      <a:pt x="918" y="82"/>
                    </a:lnTo>
                    <a:lnTo>
                      <a:pt x="871" y="62"/>
                    </a:lnTo>
                    <a:lnTo>
                      <a:pt x="806" y="39"/>
                    </a:lnTo>
                    <a:lnTo>
                      <a:pt x="790" y="25"/>
                    </a:lnTo>
                    <a:lnTo>
                      <a:pt x="760" y="0"/>
                    </a:lnTo>
                    <a:lnTo>
                      <a:pt x="582" y="39"/>
                    </a:lnTo>
                    <a:lnTo>
                      <a:pt x="346" y="169"/>
                    </a:lnTo>
                    <a:lnTo>
                      <a:pt x="329" y="204"/>
                    </a:lnTo>
                    <a:lnTo>
                      <a:pt x="274" y="259"/>
                    </a:lnTo>
                    <a:lnTo>
                      <a:pt x="210" y="303"/>
                    </a:lnTo>
                    <a:lnTo>
                      <a:pt x="154" y="326"/>
                    </a:lnTo>
                    <a:lnTo>
                      <a:pt x="102" y="378"/>
                    </a:lnTo>
                    <a:lnTo>
                      <a:pt x="67" y="466"/>
                    </a:lnTo>
                    <a:lnTo>
                      <a:pt x="20" y="584"/>
                    </a:lnTo>
                    <a:lnTo>
                      <a:pt x="0" y="649"/>
                    </a:lnTo>
                    <a:lnTo>
                      <a:pt x="20" y="753"/>
                    </a:lnTo>
                    <a:lnTo>
                      <a:pt x="55" y="861"/>
                    </a:lnTo>
                    <a:lnTo>
                      <a:pt x="110" y="998"/>
                    </a:lnTo>
                    <a:lnTo>
                      <a:pt x="141" y="1111"/>
                    </a:lnTo>
                    <a:lnTo>
                      <a:pt x="218" y="1215"/>
                    </a:lnTo>
                    <a:lnTo>
                      <a:pt x="257" y="1233"/>
                    </a:lnTo>
                    <a:lnTo>
                      <a:pt x="279" y="1290"/>
                    </a:lnTo>
                    <a:lnTo>
                      <a:pt x="283" y="1465"/>
                    </a:lnTo>
                    <a:lnTo>
                      <a:pt x="957" y="1468"/>
                    </a:lnTo>
                    <a:close/>
                  </a:path>
                </a:pathLst>
              </a:custGeom>
              <a:solidFill>
                <a:srgbClr val="FFD7AF"/>
              </a:solidFill>
              <a:ln w="1651">
                <a:solidFill>
                  <a:srgbClr val="000000"/>
                </a:solidFill>
                <a:prstDash val="solid"/>
                <a:round/>
              </a:ln>
            </p:spPr>
            <p:txBody>
              <a:bodyPr/>
              <a:lstStyle/>
              <a:p>
                <a:endParaRPr lang="zh-CN" altLang="en-US" sz="1805"/>
              </a:p>
            </p:txBody>
          </p:sp>
          <p:sp>
            <p:nvSpPr>
              <p:cNvPr id="89" name="Freeform 109"/>
              <p:cNvSpPr/>
              <p:nvPr/>
            </p:nvSpPr>
            <p:spPr bwMode="auto">
              <a:xfrm>
                <a:off x="2932" y="1151"/>
                <a:ext cx="77" cy="40"/>
              </a:xfrm>
              <a:custGeom>
                <a:avLst/>
                <a:gdLst>
                  <a:gd name="T0" fmla="*/ 0 w 538"/>
                  <a:gd name="T1" fmla="*/ 0 h 275"/>
                  <a:gd name="T2" fmla="*/ 5 w 538"/>
                  <a:gd name="T3" fmla="*/ 3 h 275"/>
                  <a:gd name="T4" fmla="*/ 9 w 538"/>
                  <a:gd name="T5" fmla="*/ 5 h 275"/>
                  <a:gd name="T6" fmla="*/ 11 w 538"/>
                  <a:gd name="T7" fmla="*/ 6 h 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8" h="275">
                    <a:moveTo>
                      <a:pt x="0" y="0"/>
                    </a:moveTo>
                    <a:lnTo>
                      <a:pt x="234" y="164"/>
                    </a:lnTo>
                    <a:lnTo>
                      <a:pt x="445" y="246"/>
                    </a:lnTo>
                    <a:lnTo>
                      <a:pt x="538" y="275"/>
                    </a:lnTo>
                  </a:path>
                </a:pathLst>
              </a:custGeom>
              <a:solidFill>
                <a:srgbClr val="FFD7AF"/>
              </a:solidFill>
              <a:ln w="1588">
                <a:solidFill>
                  <a:srgbClr val="000000"/>
                </a:solidFill>
                <a:prstDash val="solid"/>
                <a:round/>
              </a:ln>
            </p:spPr>
            <p:txBody>
              <a:bodyPr/>
              <a:lstStyle/>
              <a:p>
                <a:endParaRPr lang="zh-CN" altLang="en-US" sz="1805"/>
              </a:p>
            </p:txBody>
          </p:sp>
          <p:sp>
            <p:nvSpPr>
              <p:cNvPr id="90" name="Freeform 110"/>
              <p:cNvSpPr/>
              <p:nvPr/>
            </p:nvSpPr>
            <p:spPr bwMode="auto">
              <a:xfrm>
                <a:off x="2885" y="1141"/>
                <a:ext cx="86" cy="91"/>
              </a:xfrm>
              <a:custGeom>
                <a:avLst/>
                <a:gdLst>
                  <a:gd name="T0" fmla="*/ 0 w 601"/>
                  <a:gd name="T1" fmla="*/ 0 h 643"/>
                  <a:gd name="T2" fmla="*/ 7 w 601"/>
                  <a:gd name="T3" fmla="*/ 4 h 643"/>
                  <a:gd name="T4" fmla="*/ 8 w 601"/>
                  <a:gd name="T5" fmla="*/ 5 h 643"/>
                  <a:gd name="T6" fmla="*/ 10 w 601"/>
                  <a:gd name="T7" fmla="*/ 7 h 643"/>
                  <a:gd name="T8" fmla="*/ 11 w 601"/>
                  <a:gd name="T9" fmla="*/ 9 h 643"/>
                  <a:gd name="T10" fmla="*/ 12 w 601"/>
                  <a:gd name="T11" fmla="*/ 11 h 643"/>
                  <a:gd name="T12" fmla="*/ 12 w 601"/>
                  <a:gd name="T13" fmla="*/ 13 h 6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643">
                    <a:moveTo>
                      <a:pt x="0" y="0"/>
                    </a:moveTo>
                    <a:lnTo>
                      <a:pt x="337" y="180"/>
                    </a:lnTo>
                    <a:lnTo>
                      <a:pt x="413" y="245"/>
                    </a:lnTo>
                    <a:lnTo>
                      <a:pt x="510" y="360"/>
                    </a:lnTo>
                    <a:lnTo>
                      <a:pt x="551" y="454"/>
                    </a:lnTo>
                    <a:lnTo>
                      <a:pt x="573" y="534"/>
                    </a:lnTo>
                    <a:lnTo>
                      <a:pt x="601" y="643"/>
                    </a:lnTo>
                  </a:path>
                </a:pathLst>
              </a:custGeom>
              <a:solidFill>
                <a:srgbClr val="FFD7AF"/>
              </a:solidFill>
              <a:ln w="1588">
                <a:solidFill>
                  <a:srgbClr val="000000"/>
                </a:solidFill>
                <a:prstDash val="solid"/>
                <a:round/>
              </a:ln>
            </p:spPr>
            <p:txBody>
              <a:bodyPr/>
              <a:lstStyle/>
              <a:p>
                <a:endParaRPr lang="zh-CN" altLang="en-US" sz="1805"/>
              </a:p>
            </p:txBody>
          </p:sp>
          <p:sp>
            <p:nvSpPr>
              <p:cNvPr id="91" name="Freeform 111"/>
              <p:cNvSpPr/>
              <p:nvPr/>
            </p:nvSpPr>
            <p:spPr bwMode="auto">
              <a:xfrm>
                <a:off x="2919" y="1090"/>
                <a:ext cx="57" cy="89"/>
              </a:xfrm>
              <a:custGeom>
                <a:avLst/>
                <a:gdLst>
                  <a:gd name="T0" fmla="*/ 8 w 395"/>
                  <a:gd name="T1" fmla="*/ 3 h 623"/>
                  <a:gd name="T2" fmla="*/ 8 w 395"/>
                  <a:gd name="T3" fmla="*/ 2 h 623"/>
                  <a:gd name="T4" fmla="*/ 8 w 395"/>
                  <a:gd name="T5" fmla="*/ 1 h 623"/>
                  <a:gd name="T6" fmla="*/ 7 w 395"/>
                  <a:gd name="T7" fmla="*/ 0 h 623"/>
                  <a:gd name="T8" fmla="*/ 6 w 395"/>
                  <a:gd name="T9" fmla="*/ 0 h 623"/>
                  <a:gd name="T10" fmla="*/ 5 w 395"/>
                  <a:gd name="T11" fmla="*/ 0 h 623"/>
                  <a:gd name="T12" fmla="*/ 4 w 395"/>
                  <a:gd name="T13" fmla="*/ 0 h 623"/>
                  <a:gd name="T14" fmla="*/ 4 w 395"/>
                  <a:gd name="T15" fmla="*/ 1 h 623"/>
                  <a:gd name="T16" fmla="*/ 3 w 395"/>
                  <a:gd name="T17" fmla="*/ 3 h 623"/>
                  <a:gd name="T18" fmla="*/ 2 w 395"/>
                  <a:gd name="T19" fmla="*/ 6 h 623"/>
                  <a:gd name="T20" fmla="*/ 1 w 395"/>
                  <a:gd name="T21" fmla="*/ 8 h 623"/>
                  <a:gd name="T22" fmla="*/ 0 w 395"/>
                  <a:gd name="T23" fmla="*/ 10 h 623"/>
                  <a:gd name="T24" fmla="*/ 0 w 395"/>
                  <a:gd name="T25" fmla="*/ 12 h 623"/>
                  <a:gd name="T26" fmla="*/ 1 w 395"/>
                  <a:gd name="T27" fmla="*/ 12 h 623"/>
                  <a:gd name="T28" fmla="*/ 1 w 395"/>
                  <a:gd name="T29" fmla="*/ 13 h 623"/>
                  <a:gd name="T30" fmla="*/ 2 w 395"/>
                  <a:gd name="T31" fmla="*/ 13 h 623"/>
                  <a:gd name="T32" fmla="*/ 3 w 395"/>
                  <a:gd name="T33" fmla="*/ 12 h 623"/>
                  <a:gd name="T34" fmla="*/ 4 w 395"/>
                  <a:gd name="T35" fmla="*/ 11 h 623"/>
                  <a:gd name="T36" fmla="*/ 4 w 395"/>
                  <a:gd name="T37" fmla="*/ 9 h 623"/>
                  <a:gd name="T38" fmla="*/ 5 w 395"/>
                  <a:gd name="T39" fmla="*/ 8 h 623"/>
                  <a:gd name="T40" fmla="*/ 5 w 395"/>
                  <a:gd name="T41" fmla="*/ 7 h 623"/>
                  <a:gd name="T42" fmla="*/ 6 w 395"/>
                  <a:gd name="T43" fmla="*/ 5 h 623"/>
                  <a:gd name="T44" fmla="*/ 8 w 395"/>
                  <a:gd name="T45" fmla="*/ 4 h 623"/>
                  <a:gd name="T46" fmla="*/ 8 w 395"/>
                  <a:gd name="T47" fmla="*/ 3 h 6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5" h="623">
                    <a:moveTo>
                      <a:pt x="391" y="139"/>
                    </a:moveTo>
                    <a:lnTo>
                      <a:pt x="395" y="98"/>
                    </a:lnTo>
                    <a:lnTo>
                      <a:pt x="368" y="42"/>
                    </a:lnTo>
                    <a:lnTo>
                      <a:pt x="328" y="15"/>
                    </a:lnTo>
                    <a:lnTo>
                      <a:pt x="290" y="0"/>
                    </a:lnTo>
                    <a:lnTo>
                      <a:pt x="248" y="1"/>
                    </a:lnTo>
                    <a:lnTo>
                      <a:pt x="211" y="10"/>
                    </a:lnTo>
                    <a:lnTo>
                      <a:pt x="181" y="28"/>
                    </a:lnTo>
                    <a:lnTo>
                      <a:pt x="123" y="167"/>
                    </a:lnTo>
                    <a:lnTo>
                      <a:pt x="83" y="298"/>
                    </a:lnTo>
                    <a:lnTo>
                      <a:pt x="45" y="401"/>
                    </a:lnTo>
                    <a:lnTo>
                      <a:pt x="0" y="512"/>
                    </a:lnTo>
                    <a:lnTo>
                      <a:pt x="16" y="581"/>
                    </a:lnTo>
                    <a:lnTo>
                      <a:pt x="38" y="604"/>
                    </a:lnTo>
                    <a:lnTo>
                      <a:pt x="72" y="623"/>
                    </a:lnTo>
                    <a:lnTo>
                      <a:pt x="110" y="618"/>
                    </a:lnTo>
                    <a:lnTo>
                      <a:pt x="148" y="602"/>
                    </a:lnTo>
                    <a:lnTo>
                      <a:pt x="186" y="540"/>
                    </a:lnTo>
                    <a:lnTo>
                      <a:pt x="201" y="453"/>
                    </a:lnTo>
                    <a:lnTo>
                      <a:pt x="235" y="398"/>
                    </a:lnTo>
                    <a:lnTo>
                      <a:pt x="265" y="332"/>
                    </a:lnTo>
                    <a:lnTo>
                      <a:pt x="315" y="267"/>
                    </a:lnTo>
                    <a:lnTo>
                      <a:pt x="364" y="183"/>
                    </a:lnTo>
                    <a:lnTo>
                      <a:pt x="391" y="139"/>
                    </a:lnTo>
                    <a:close/>
                  </a:path>
                </a:pathLst>
              </a:custGeom>
              <a:solidFill>
                <a:srgbClr val="FFD7AF"/>
              </a:solidFill>
              <a:ln w="1588">
                <a:solidFill>
                  <a:srgbClr val="000000"/>
                </a:solidFill>
                <a:prstDash val="solid"/>
                <a:round/>
              </a:ln>
            </p:spPr>
            <p:txBody>
              <a:bodyPr/>
              <a:lstStyle/>
              <a:p>
                <a:endParaRPr lang="zh-CN" altLang="en-US" sz="1805"/>
              </a:p>
            </p:txBody>
          </p:sp>
          <p:sp>
            <p:nvSpPr>
              <p:cNvPr id="92" name="Freeform 112"/>
              <p:cNvSpPr/>
              <p:nvPr/>
            </p:nvSpPr>
            <p:spPr bwMode="auto">
              <a:xfrm>
                <a:off x="2925" y="1154"/>
                <a:ext cx="16" cy="21"/>
              </a:xfrm>
              <a:custGeom>
                <a:avLst/>
                <a:gdLst>
                  <a:gd name="T0" fmla="*/ 0 w 114"/>
                  <a:gd name="T1" fmla="*/ 0 h 148"/>
                  <a:gd name="T2" fmla="*/ 1 w 114"/>
                  <a:gd name="T3" fmla="*/ 0 h 148"/>
                  <a:gd name="T4" fmla="*/ 2 w 114"/>
                  <a:gd name="T5" fmla="*/ 0 h 148"/>
                  <a:gd name="T6" fmla="*/ 2 w 114"/>
                  <a:gd name="T7" fmla="*/ 0 h 148"/>
                  <a:gd name="T8" fmla="*/ 2 w 114"/>
                  <a:gd name="T9" fmla="*/ 2 h 148"/>
                  <a:gd name="T10" fmla="*/ 2 w 114"/>
                  <a:gd name="T11" fmla="*/ 2 h 148"/>
                  <a:gd name="T12" fmla="*/ 2 w 114"/>
                  <a:gd name="T13" fmla="*/ 3 h 148"/>
                  <a:gd name="T14" fmla="*/ 1 w 114"/>
                  <a:gd name="T15" fmla="*/ 3 h 148"/>
                  <a:gd name="T16" fmla="*/ 1 w 114"/>
                  <a:gd name="T17" fmla="*/ 3 h 148"/>
                  <a:gd name="T18" fmla="*/ 0 w 114"/>
                  <a:gd name="T19" fmla="*/ 3 h 148"/>
                  <a:gd name="T20" fmla="*/ 0 w 114"/>
                  <a:gd name="T21" fmla="*/ 2 h 148"/>
                  <a:gd name="T22" fmla="*/ 0 w 114"/>
                  <a:gd name="T23" fmla="*/ 0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 h="148">
                    <a:moveTo>
                      <a:pt x="16" y="18"/>
                    </a:moveTo>
                    <a:lnTo>
                      <a:pt x="38" y="0"/>
                    </a:lnTo>
                    <a:lnTo>
                      <a:pt x="77" y="4"/>
                    </a:lnTo>
                    <a:lnTo>
                      <a:pt x="114" y="22"/>
                    </a:lnTo>
                    <a:lnTo>
                      <a:pt x="114" y="77"/>
                    </a:lnTo>
                    <a:lnTo>
                      <a:pt x="108" y="107"/>
                    </a:lnTo>
                    <a:lnTo>
                      <a:pt x="92" y="139"/>
                    </a:lnTo>
                    <a:lnTo>
                      <a:pt x="54" y="148"/>
                    </a:lnTo>
                    <a:lnTo>
                      <a:pt x="35" y="146"/>
                    </a:lnTo>
                    <a:lnTo>
                      <a:pt x="13" y="124"/>
                    </a:lnTo>
                    <a:lnTo>
                      <a:pt x="0" y="98"/>
                    </a:lnTo>
                    <a:lnTo>
                      <a:pt x="16" y="18"/>
                    </a:lnTo>
                    <a:close/>
                  </a:path>
                </a:pathLst>
              </a:custGeom>
              <a:solidFill>
                <a:srgbClr val="FFD7AF"/>
              </a:solidFill>
              <a:ln w="1588">
                <a:solidFill>
                  <a:srgbClr val="000000"/>
                </a:solidFill>
                <a:prstDash val="solid"/>
                <a:round/>
              </a:ln>
            </p:spPr>
            <p:txBody>
              <a:bodyPr/>
              <a:lstStyle/>
              <a:p>
                <a:endParaRPr lang="zh-CN" altLang="en-US" sz="1805"/>
              </a:p>
            </p:txBody>
          </p:sp>
          <p:sp>
            <p:nvSpPr>
              <p:cNvPr id="93" name="Freeform 113"/>
              <p:cNvSpPr/>
              <p:nvPr/>
            </p:nvSpPr>
            <p:spPr bwMode="auto">
              <a:xfrm>
                <a:off x="2870" y="962"/>
                <a:ext cx="42" cy="155"/>
              </a:xfrm>
              <a:custGeom>
                <a:avLst/>
                <a:gdLst>
                  <a:gd name="T0" fmla="*/ 6 w 290"/>
                  <a:gd name="T1" fmla="*/ 20 h 1090"/>
                  <a:gd name="T2" fmla="*/ 6 w 290"/>
                  <a:gd name="T3" fmla="*/ 19 h 1090"/>
                  <a:gd name="T4" fmla="*/ 6 w 290"/>
                  <a:gd name="T5" fmla="*/ 16 h 1090"/>
                  <a:gd name="T6" fmla="*/ 6 w 290"/>
                  <a:gd name="T7" fmla="*/ 14 h 1090"/>
                  <a:gd name="T8" fmla="*/ 6 w 290"/>
                  <a:gd name="T9" fmla="*/ 13 h 1090"/>
                  <a:gd name="T10" fmla="*/ 6 w 290"/>
                  <a:gd name="T11" fmla="*/ 12 h 1090"/>
                  <a:gd name="T12" fmla="*/ 6 w 290"/>
                  <a:gd name="T13" fmla="*/ 10 h 1090"/>
                  <a:gd name="T14" fmla="*/ 6 w 290"/>
                  <a:gd name="T15" fmla="*/ 8 h 1090"/>
                  <a:gd name="T16" fmla="*/ 6 w 290"/>
                  <a:gd name="T17" fmla="*/ 7 h 1090"/>
                  <a:gd name="T18" fmla="*/ 6 w 290"/>
                  <a:gd name="T19" fmla="*/ 6 h 1090"/>
                  <a:gd name="T20" fmla="*/ 6 w 290"/>
                  <a:gd name="T21" fmla="*/ 3 h 1090"/>
                  <a:gd name="T22" fmla="*/ 5 w 290"/>
                  <a:gd name="T23" fmla="*/ 2 h 1090"/>
                  <a:gd name="T24" fmla="*/ 5 w 290"/>
                  <a:gd name="T25" fmla="*/ 0 h 1090"/>
                  <a:gd name="T26" fmla="*/ 4 w 290"/>
                  <a:gd name="T27" fmla="*/ 0 h 1090"/>
                  <a:gd name="T28" fmla="*/ 4 w 290"/>
                  <a:gd name="T29" fmla="*/ 0 h 1090"/>
                  <a:gd name="T30" fmla="*/ 3 w 290"/>
                  <a:gd name="T31" fmla="*/ 0 h 1090"/>
                  <a:gd name="T32" fmla="*/ 3 w 290"/>
                  <a:gd name="T33" fmla="*/ 0 h 1090"/>
                  <a:gd name="T34" fmla="*/ 2 w 290"/>
                  <a:gd name="T35" fmla="*/ 1 h 1090"/>
                  <a:gd name="T36" fmla="*/ 2 w 290"/>
                  <a:gd name="T37" fmla="*/ 3 h 1090"/>
                  <a:gd name="T38" fmla="*/ 2 w 290"/>
                  <a:gd name="T39" fmla="*/ 5 h 1090"/>
                  <a:gd name="T40" fmla="*/ 2 w 290"/>
                  <a:gd name="T41" fmla="*/ 7 h 1090"/>
                  <a:gd name="T42" fmla="*/ 1 w 290"/>
                  <a:gd name="T43" fmla="*/ 8 h 1090"/>
                  <a:gd name="T44" fmla="*/ 1 w 290"/>
                  <a:gd name="T45" fmla="*/ 10 h 1090"/>
                  <a:gd name="T46" fmla="*/ 1 w 290"/>
                  <a:gd name="T47" fmla="*/ 12 h 1090"/>
                  <a:gd name="T48" fmla="*/ 1 w 290"/>
                  <a:gd name="T49" fmla="*/ 13 h 1090"/>
                  <a:gd name="T50" fmla="*/ 1 w 290"/>
                  <a:gd name="T51" fmla="*/ 16 h 1090"/>
                  <a:gd name="T52" fmla="*/ 0 w 290"/>
                  <a:gd name="T53" fmla="*/ 18 h 1090"/>
                  <a:gd name="T54" fmla="*/ 0 w 290"/>
                  <a:gd name="T55" fmla="*/ 20 h 1090"/>
                  <a:gd name="T56" fmla="*/ 0 w 290"/>
                  <a:gd name="T57" fmla="*/ 22 h 1090"/>
                  <a:gd name="T58" fmla="*/ 6 w 290"/>
                  <a:gd name="T59" fmla="*/ 22 h 1090"/>
                  <a:gd name="T60" fmla="*/ 6 w 290"/>
                  <a:gd name="T61" fmla="*/ 20 h 10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90" h="1090">
                    <a:moveTo>
                      <a:pt x="284" y="1005"/>
                    </a:moveTo>
                    <a:lnTo>
                      <a:pt x="289" y="947"/>
                    </a:lnTo>
                    <a:lnTo>
                      <a:pt x="290" y="818"/>
                    </a:lnTo>
                    <a:lnTo>
                      <a:pt x="281" y="691"/>
                    </a:lnTo>
                    <a:lnTo>
                      <a:pt x="275" y="635"/>
                    </a:lnTo>
                    <a:lnTo>
                      <a:pt x="271" y="594"/>
                    </a:lnTo>
                    <a:lnTo>
                      <a:pt x="271" y="505"/>
                    </a:lnTo>
                    <a:lnTo>
                      <a:pt x="276" y="406"/>
                    </a:lnTo>
                    <a:lnTo>
                      <a:pt x="275" y="332"/>
                    </a:lnTo>
                    <a:lnTo>
                      <a:pt x="273" y="276"/>
                    </a:lnTo>
                    <a:lnTo>
                      <a:pt x="262" y="166"/>
                    </a:lnTo>
                    <a:lnTo>
                      <a:pt x="253" y="88"/>
                    </a:lnTo>
                    <a:lnTo>
                      <a:pt x="236" y="24"/>
                    </a:lnTo>
                    <a:lnTo>
                      <a:pt x="214" y="3"/>
                    </a:lnTo>
                    <a:lnTo>
                      <a:pt x="186" y="1"/>
                    </a:lnTo>
                    <a:lnTo>
                      <a:pt x="156" y="0"/>
                    </a:lnTo>
                    <a:lnTo>
                      <a:pt x="121" y="14"/>
                    </a:lnTo>
                    <a:lnTo>
                      <a:pt x="92" y="70"/>
                    </a:lnTo>
                    <a:lnTo>
                      <a:pt x="85" y="160"/>
                    </a:lnTo>
                    <a:lnTo>
                      <a:pt x="82" y="264"/>
                    </a:lnTo>
                    <a:lnTo>
                      <a:pt x="76" y="332"/>
                    </a:lnTo>
                    <a:lnTo>
                      <a:pt x="67" y="402"/>
                    </a:lnTo>
                    <a:lnTo>
                      <a:pt x="68" y="485"/>
                    </a:lnTo>
                    <a:lnTo>
                      <a:pt x="64" y="580"/>
                    </a:lnTo>
                    <a:lnTo>
                      <a:pt x="51" y="651"/>
                    </a:lnTo>
                    <a:lnTo>
                      <a:pt x="37" y="765"/>
                    </a:lnTo>
                    <a:lnTo>
                      <a:pt x="19" y="885"/>
                    </a:lnTo>
                    <a:lnTo>
                      <a:pt x="3" y="986"/>
                    </a:lnTo>
                    <a:lnTo>
                      <a:pt x="0" y="1090"/>
                    </a:lnTo>
                    <a:lnTo>
                      <a:pt x="266" y="1085"/>
                    </a:lnTo>
                    <a:lnTo>
                      <a:pt x="284" y="1005"/>
                    </a:lnTo>
                    <a:close/>
                  </a:path>
                </a:pathLst>
              </a:custGeom>
              <a:solidFill>
                <a:srgbClr val="FFD7AF"/>
              </a:solidFill>
              <a:ln w="1651">
                <a:solidFill>
                  <a:srgbClr val="000000"/>
                </a:solidFill>
                <a:prstDash val="solid"/>
                <a:round/>
              </a:ln>
            </p:spPr>
            <p:txBody>
              <a:bodyPr/>
              <a:lstStyle/>
              <a:p>
                <a:endParaRPr lang="zh-CN" altLang="en-US" sz="1805"/>
              </a:p>
            </p:txBody>
          </p:sp>
          <p:sp>
            <p:nvSpPr>
              <p:cNvPr id="94" name="Freeform 114"/>
              <p:cNvSpPr/>
              <p:nvPr/>
            </p:nvSpPr>
            <p:spPr bwMode="auto">
              <a:xfrm>
                <a:off x="2968" y="1156"/>
                <a:ext cx="31" cy="4"/>
              </a:xfrm>
              <a:custGeom>
                <a:avLst/>
                <a:gdLst>
                  <a:gd name="T0" fmla="*/ 4 w 221"/>
                  <a:gd name="T1" fmla="*/ 0 h 28"/>
                  <a:gd name="T2" fmla="*/ 3 w 221"/>
                  <a:gd name="T3" fmla="*/ 0 h 28"/>
                  <a:gd name="T4" fmla="*/ 2 w 221"/>
                  <a:gd name="T5" fmla="*/ 1 h 28"/>
                  <a:gd name="T6" fmla="*/ 1 w 221"/>
                  <a:gd name="T7" fmla="*/ 0 h 28"/>
                  <a:gd name="T8" fmla="*/ 0 w 2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 h="28">
                    <a:moveTo>
                      <a:pt x="221" y="14"/>
                    </a:moveTo>
                    <a:lnTo>
                      <a:pt x="156" y="24"/>
                    </a:lnTo>
                    <a:lnTo>
                      <a:pt x="104" y="28"/>
                    </a:lnTo>
                    <a:lnTo>
                      <a:pt x="35" y="14"/>
                    </a:lnTo>
                    <a:lnTo>
                      <a:pt x="0" y="0"/>
                    </a:lnTo>
                  </a:path>
                </a:pathLst>
              </a:custGeom>
              <a:solidFill>
                <a:srgbClr val="FFD7AF"/>
              </a:solidFill>
              <a:ln w="1588">
                <a:solidFill>
                  <a:srgbClr val="000000"/>
                </a:solidFill>
                <a:prstDash val="solid"/>
                <a:round/>
              </a:ln>
            </p:spPr>
            <p:txBody>
              <a:bodyPr/>
              <a:lstStyle/>
              <a:p>
                <a:endParaRPr lang="zh-CN" altLang="en-US" sz="1805"/>
              </a:p>
            </p:txBody>
          </p:sp>
          <p:sp>
            <p:nvSpPr>
              <p:cNvPr id="95" name="Freeform 115"/>
              <p:cNvSpPr/>
              <p:nvPr/>
            </p:nvSpPr>
            <p:spPr bwMode="auto">
              <a:xfrm>
                <a:off x="2872" y="1264"/>
                <a:ext cx="26" cy="2"/>
              </a:xfrm>
              <a:custGeom>
                <a:avLst/>
                <a:gdLst>
                  <a:gd name="T0" fmla="*/ 0 w 181"/>
                  <a:gd name="T1" fmla="*/ 0 h 14"/>
                  <a:gd name="T2" fmla="*/ 1 w 181"/>
                  <a:gd name="T3" fmla="*/ 0 h 14"/>
                  <a:gd name="T4" fmla="*/ 3 w 181"/>
                  <a:gd name="T5" fmla="*/ 0 h 14"/>
                  <a:gd name="T6" fmla="*/ 4 w 181"/>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 h="14">
                    <a:moveTo>
                      <a:pt x="0" y="0"/>
                    </a:moveTo>
                    <a:lnTo>
                      <a:pt x="70" y="14"/>
                    </a:lnTo>
                    <a:lnTo>
                      <a:pt x="146" y="14"/>
                    </a:lnTo>
                    <a:lnTo>
                      <a:pt x="181" y="7"/>
                    </a:lnTo>
                  </a:path>
                </a:pathLst>
              </a:custGeom>
              <a:solidFill>
                <a:srgbClr val="FFD7AF"/>
              </a:solidFill>
              <a:ln w="1588">
                <a:solidFill>
                  <a:srgbClr val="000000"/>
                </a:solidFill>
                <a:prstDash val="solid"/>
                <a:round/>
              </a:ln>
            </p:spPr>
            <p:txBody>
              <a:bodyPr/>
              <a:lstStyle/>
              <a:p>
                <a:endParaRPr lang="zh-CN" altLang="en-US" sz="1805"/>
              </a:p>
            </p:txBody>
          </p:sp>
          <p:sp>
            <p:nvSpPr>
              <p:cNvPr id="96" name="Freeform 116"/>
              <p:cNvSpPr/>
              <p:nvPr/>
            </p:nvSpPr>
            <p:spPr bwMode="auto">
              <a:xfrm>
                <a:off x="2928" y="1104"/>
                <a:ext cx="53" cy="72"/>
              </a:xfrm>
              <a:custGeom>
                <a:avLst/>
                <a:gdLst>
                  <a:gd name="T0" fmla="*/ 8 w 370"/>
                  <a:gd name="T1" fmla="*/ 2 h 501"/>
                  <a:gd name="T2" fmla="*/ 7 w 370"/>
                  <a:gd name="T3" fmla="*/ 3 h 501"/>
                  <a:gd name="T4" fmla="*/ 7 w 370"/>
                  <a:gd name="T5" fmla="*/ 4 h 501"/>
                  <a:gd name="T6" fmla="*/ 6 w 370"/>
                  <a:gd name="T7" fmla="*/ 5 h 501"/>
                  <a:gd name="T8" fmla="*/ 5 w 370"/>
                  <a:gd name="T9" fmla="*/ 6 h 501"/>
                  <a:gd name="T10" fmla="*/ 4 w 370"/>
                  <a:gd name="T11" fmla="*/ 6 h 501"/>
                  <a:gd name="T12" fmla="*/ 4 w 370"/>
                  <a:gd name="T13" fmla="*/ 7 h 501"/>
                  <a:gd name="T14" fmla="*/ 3 w 370"/>
                  <a:gd name="T15" fmla="*/ 8 h 501"/>
                  <a:gd name="T16" fmla="*/ 3 w 370"/>
                  <a:gd name="T17" fmla="*/ 10 h 501"/>
                  <a:gd name="T18" fmla="*/ 2 w 370"/>
                  <a:gd name="T19" fmla="*/ 10 h 501"/>
                  <a:gd name="T20" fmla="*/ 1 w 370"/>
                  <a:gd name="T21" fmla="*/ 10 h 501"/>
                  <a:gd name="T22" fmla="*/ 0 w 370"/>
                  <a:gd name="T23" fmla="*/ 10 h 501"/>
                  <a:gd name="T24" fmla="*/ 0 w 370"/>
                  <a:gd name="T25" fmla="*/ 9 h 501"/>
                  <a:gd name="T26" fmla="*/ 0 w 370"/>
                  <a:gd name="T27" fmla="*/ 8 h 501"/>
                  <a:gd name="T28" fmla="*/ 0 w 370"/>
                  <a:gd name="T29" fmla="*/ 7 h 501"/>
                  <a:gd name="T30" fmla="*/ 1 w 370"/>
                  <a:gd name="T31" fmla="*/ 5 h 501"/>
                  <a:gd name="T32" fmla="*/ 2 w 370"/>
                  <a:gd name="T33" fmla="*/ 4 h 501"/>
                  <a:gd name="T34" fmla="*/ 3 w 370"/>
                  <a:gd name="T35" fmla="*/ 1 h 501"/>
                  <a:gd name="T36" fmla="*/ 4 w 370"/>
                  <a:gd name="T37" fmla="*/ 0 h 501"/>
                  <a:gd name="T38" fmla="*/ 6 w 370"/>
                  <a:gd name="T39" fmla="*/ 0 h 501"/>
                  <a:gd name="T40" fmla="*/ 6 w 370"/>
                  <a:gd name="T41" fmla="*/ 0 h 501"/>
                  <a:gd name="T42" fmla="*/ 7 w 370"/>
                  <a:gd name="T43" fmla="*/ 1 h 501"/>
                  <a:gd name="T44" fmla="*/ 7 w 370"/>
                  <a:gd name="T45" fmla="*/ 1 h 501"/>
                  <a:gd name="T46" fmla="*/ 8 w 370"/>
                  <a:gd name="T47" fmla="*/ 2 h 5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0" h="501">
                    <a:moveTo>
                      <a:pt x="370" y="97"/>
                    </a:moveTo>
                    <a:lnTo>
                      <a:pt x="362" y="159"/>
                    </a:lnTo>
                    <a:lnTo>
                      <a:pt x="331" y="214"/>
                    </a:lnTo>
                    <a:lnTo>
                      <a:pt x="276" y="266"/>
                    </a:lnTo>
                    <a:lnTo>
                      <a:pt x="239" y="279"/>
                    </a:lnTo>
                    <a:lnTo>
                      <a:pt x="209" y="294"/>
                    </a:lnTo>
                    <a:lnTo>
                      <a:pt x="191" y="344"/>
                    </a:lnTo>
                    <a:lnTo>
                      <a:pt x="163" y="414"/>
                    </a:lnTo>
                    <a:lnTo>
                      <a:pt x="132" y="480"/>
                    </a:lnTo>
                    <a:lnTo>
                      <a:pt x="97" y="501"/>
                    </a:lnTo>
                    <a:lnTo>
                      <a:pt x="46" y="501"/>
                    </a:lnTo>
                    <a:lnTo>
                      <a:pt x="14" y="486"/>
                    </a:lnTo>
                    <a:lnTo>
                      <a:pt x="0" y="446"/>
                    </a:lnTo>
                    <a:lnTo>
                      <a:pt x="3" y="401"/>
                    </a:lnTo>
                    <a:lnTo>
                      <a:pt x="19" y="318"/>
                    </a:lnTo>
                    <a:lnTo>
                      <a:pt x="52" y="251"/>
                    </a:lnTo>
                    <a:lnTo>
                      <a:pt x="90" y="193"/>
                    </a:lnTo>
                    <a:lnTo>
                      <a:pt x="160" y="69"/>
                    </a:lnTo>
                    <a:lnTo>
                      <a:pt x="207" y="14"/>
                    </a:lnTo>
                    <a:lnTo>
                      <a:pt x="269" y="0"/>
                    </a:lnTo>
                    <a:lnTo>
                      <a:pt x="305" y="9"/>
                    </a:lnTo>
                    <a:lnTo>
                      <a:pt x="331" y="28"/>
                    </a:lnTo>
                    <a:lnTo>
                      <a:pt x="357" y="61"/>
                    </a:lnTo>
                    <a:lnTo>
                      <a:pt x="370" y="97"/>
                    </a:lnTo>
                    <a:close/>
                  </a:path>
                </a:pathLst>
              </a:custGeom>
              <a:solidFill>
                <a:srgbClr val="FFD7AF"/>
              </a:solidFill>
              <a:ln w="1651">
                <a:solidFill>
                  <a:srgbClr val="000000"/>
                </a:solidFill>
                <a:prstDash val="solid"/>
                <a:round/>
              </a:ln>
            </p:spPr>
            <p:txBody>
              <a:bodyPr/>
              <a:lstStyle/>
              <a:p>
                <a:endParaRPr lang="zh-CN" altLang="en-US" sz="1805"/>
              </a:p>
            </p:txBody>
          </p:sp>
          <p:sp>
            <p:nvSpPr>
              <p:cNvPr id="97" name="Freeform 117"/>
              <p:cNvSpPr/>
              <p:nvPr/>
            </p:nvSpPr>
            <p:spPr bwMode="auto">
              <a:xfrm>
                <a:off x="2948" y="1163"/>
                <a:ext cx="14" cy="17"/>
              </a:xfrm>
              <a:custGeom>
                <a:avLst/>
                <a:gdLst>
                  <a:gd name="T0" fmla="*/ 0 w 98"/>
                  <a:gd name="T1" fmla="*/ 0 h 114"/>
                  <a:gd name="T2" fmla="*/ 1 w 98"/>
                  <a:gd name="T3" fmla="*/ 0 h 114"/>
                  <a:gd name="T4" fmla="*/ 2 w 98"/>
                  <a:gd name="T5" fmla="*/ 0 h 114"/>
                  <a:gd name="T6" fmla="*/ 2 w 98"/>
                  <a:gd name="T7" fmla="*/ 1 h 114"/>
                  <a:gd name="T8" fmla="*/ 2 w 98"/>
                  <a:gd name="T9" fmla="*/ 2 h 114"/>
                  <a:gd name="T10" fmla="*/ 1 w 98"/>
                  <a:gd name="T11" fmla="*/ 3 h 114"/>
                  <a:gd name="T12" fmla="*/ 0 w 98"/>
                  <a:gd name="T13" fmla="*/ 2 h 114"/>
                  <a:gd name="T14" fmla="*/ 0 w 98"/>
                  <a:gd name="T15" fmla="*/ 2 h 114"/>
                  <a:gd name="T16" fmla="*/ 0 w 98"/>
                  <a:gd name="T17" fmla="*/ 1 h 114"/>
                  <a:gd name="T18" fmla="*/ 0 w 98"/>
                  <a:gd name="T19" fmla="*/ 0 h 114"/>
                  <a:gd name="T20" fmla="*/ 0 w 98"/>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114">
                    <a:moveTo>
                      <a:pt x="17" y="0"/>
                    </a:moveTo>
                    <a:lnTo>
                      <a:pt x="57" y="0"/>
                    </a:lnTo>
                    <a:lnTo>
                      <a:pt x="96" y="14"/>
                    </a:lnTo>
                    <a:lnTo>
                      <a:pt x="98" y="59"/>
                    </a:lnTo>
                    <a:lnTo>
                      <a:pt x="86" y="92"/>
                    </a:lnTo>
                    <a:lnTo>
                      <a:pt x="48" y="114"/>
                    </a:lnTo>
                    <a:lnTo>
                      <a:pt x="21" y="102"/>
                    </a:lnTo>
                    <a:lnTo>
                      <a:pt x="11" y="83"/>
                    </a:lnTo>
                    <a:lnTo>
                      <a:pt x="0" y="54"/>
                    </a:lnTo>
                    <a:lnTo>
                      <a:pt x="4" y="16"/>
                    </a:lnTo>
                    <a:lnTo>
                      <a:pt x="17" y="0"/>
                    </a:lnTo>
                    <a:close/>
                  </a:path>
                </a:pathLst>
              </a:custGeom>
              <a:solidFill>
                <a:srgbClr val="FFD7AF"/>
              </a:solidFill>
              <a:ln w="1588">
                <a:solidFill>
                  <a:srgbClr val="000000"/>
                </a:solidFill>
                <a:prstDash val="solid"/>
                <a:round/>
              </a:ln>
            </p:spPr>
            <p:txBody>
              <a:bodyPr/>
              <a:lstStyle/>
              <a:p>
                <a:endParaRPr lang="zh-CN" altLang="en-US" sz="1805"/>
              </a:p>
            </p:txBody>
          </p:sp>
          <p:sp>
            <p:nvSpPr>
              <p:cNvPr id="98" name="Freeform 118"/>
              <p:cNvSpPr/>
              <p:nvPr/>
            </p:nvSpPr>
            <p:spPr bwMode="auto">
              <a:xfrm>
                <a:off x="2902" y="1083"/>
                <a:ext cx="45" cy="90"/>
              </a:xfrm>
              <a:custGeom>
                <a:avLst/>
                <a:gdLst>
                  <a:gd name="T0" fmla="*/ 6 w 317"/>
                  <a:gd name="T1" fmla="*/ 2 h 626"/>
                  <a:gd name="T2" fmla="*/ 6 w 317"/>
                  <a:gd name="T3" fmla="*/ 1 h 626"/>
                  <a:gd name="T4" fmla="*/ 6 w 317"/>
                  <a:gd name="T5" fmla="*/ 0 h 626"/>
                  <a:gd name="T6" fmla="*/ 5 w 317"/>
                  <a:gd name="T7" fmla="*/ 0 h 626"/>
                  <a:gd name="T8" fmla="*/ 4 w 317"/>
                  <a:gd name="T9" fmla="*/ 0 h 626"/>
                  <a:gd name="T10" fmla="*/ 3 w 317"/>
                  <a:gd name="T11" fmla="*/ 0 h 626"/>
                  <a:gd name="T12" fmla="*/ 2 w 317"/>
                  <a:gd name="T13" fmla="*/ 1 h 626"/>
                  <a:gd name="T14" fmla="*/ 1 w 317"/>
                  <a:gd name="T15" fmla="*/ 2 h 626"/>
                  <a:gd name="T16" fmla="*/ 1 w 317"/>
                  <a:gd name="T17" fmla="*/ 6 h 626"/>
                  <a:gd name="T18" fmla="*/ 0 w 317"/>
                  <a:gd name="T19" fmla="*/ 8 h 626"/>
                  <a:gd name="T20" fmla="*/ 0 w 317"/>
                  <a:gd name="T21" fmla="*/ 11 h 626"/>
                  <a:gd name="T22" fmla="*/ 0 w 317"/>
                  <a:gd name="T23" fmla="*/ 12 h 626"/>
                  <a:gd name="T24" fmla="*/ 1 w 317"/>
                  <a:gd name="T25" fmla="*/ 13 h 626"/>
                  <a:gd name="T26" fmla="*/ 2 w 317"/>
                  <a:gd name="T27" fmla="*/ 13 h 626"/>
                  <a:gd name="T28" fmla="*/ 3 w 317"/>
                  <a:gd name="T29" fmla="*/ 12 h 626"/>
                  <a:gd name="T30" fmla="*/ 4 w 317"/>
                  <a:gd name="T31" fmla="*/ 11 h 626"/>
                  <a:gd name="T32" fmla="*/ 4 w 317"/>
                  <a:gd name="T33" fmla="*/ 9 h 626"/>
                  <a:gd name="T34" fmla="*/ 4 w 317"/>
                  <a:gd name="T35" fmla="*/ 7 h 626"/>
                  <a:gd name="T36" fmla="*/ 5 w 317"/>
                  <a:gd name="T37" fmla="*/ 5 h 626"/>
                  <a:gd name="T38" fmla="*/ 6 w 317"/>
                  <a:gd name="T39" fmla="*/ 3 h 626"/>
                  <a:gd name="T40" fmla="*/ 6 w 317"/>
                  <a:gd name="T41" fmla="*/ 2 h 6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7" h="626">
                    <a:moveTo>
                      <a:pt x="317" y="90"/>
                    </a:moveTo>
                    <a:lnTo>
                      <a:pt x="303" y="48"/>
                    </a:lnTo>
                    <a:lnTo>
                      <a:pt x="280" y="18"/>
                    </a:lnTo>
                    <a:lnTo>
                      <a:pt x="245" y="7"/>
                    </a:lnTo>
                    <a:lnTo>
                      <a:pt x="200" y="0"/>
                    </a:lnTo>
                    <a:lnTo>
                      <a:pt x="138" y="21"/>
                    </a:lnTo>
                    <a:lnTo>
                      <a:pt x="92" y="49"/>
                    </a:lnTo>
                    <a:lnTo>
                      <a:pt x="53" y="118"/>
                    </a:lnTo>
                    <a:lnTo>
                      <a:pt x="30" y="277"/>
                    </a:lnTo>
                    <a:lnTo>
                      <a:pt x="3" y="394"/>
                    </a:lnTo>
                    <a:lnTo>
                      <a:pt x="0" y="512"/>
                    </a:lnTo>
                    <a:lnTo>
                      <a:pt x="8" y="567"/>
                    </a:lnTo>
                    <a:lnTo>
                      <a:pt x="33" y="608"/>
                    </a:lnTo>
                    <a:lnTo>
                      <a:pt x="91" y="626"/>
                    </a:lnTo>
                    <a:lnTo>
                      <a:pt x="145" y="601"/>
                    </a:lnTo>
                    <a:lnTo>
                      <a:pt x="173" y="539"/>
                    </a:lnTo>
                    <a:lnTo>
                      <a:pt x="193" y="436"/>
                    </a:lnTo>
                    <a:lnTo>
                      <a:pt x="221" y="341"/>
                    </a:lnTo>
                    <a:lnTo>
                      <a:pt x="267" y="253"/>
                    </a:lnTo>
                    <a:lnTo>
                      <a:pt x="300" y="155"/>
                    </a:lnTo>
                    <a:lnTo>
                      <a:pt x="317" y="90"/>
                    </a:lnTo>
                    <a:close/>
                  </a:path>
                </a:pathLst>
              </a:custGeom>
              <a:solidFill>
                <a:srgbClr val="FFD7AF"/>
              </a:solidFill>
              <a:ln w="1651">
                <a:solidFill>
                  <a:srgbClr val="000000"/>
                </a:solidFill>
                <a:prstDash val="solid"/>
                <a:round/>
              </a:ln>
            </p:spPr>
            <p:txBody>
              <a:bodyPr/>
              <a:lstStyle/>
              <a:p>
                <a:endParaRPr lang="zh-CN" altLang="en-US" sz="1805"/>
              </a:p>
            </p:txBody>
          </p:sp>
          <p:sp>
            <p:nvSpPr>
              <p:cNvPr id="99" name="Freeform 119"/>
              <p:cNvSpPr/>
              <p:nvPr/>
            </p:nvSpPr>
            <p:spPr bwMode="auto">
              <a:xfrm>
                <a:off x="2904" y="1147"/>
                <a:ext cx="19" cy="21"/>
              </a:xfrm>
              <a:custGeom>
                <a:avLst/>
                <a:gdLst>
                  <a:gd name="T0" fmla="*/ 3 w 132"/>
                  <a:gd name="T1" fmla="*/ 0 h 152"/>
                  <a:gd name="T2" fmla="*/ 3 w 132"/>
                  <a:gd name="T3" fmla="*/ 2 h 152"/>
                  <a:gd name="T4" fmla="*/ 2 w 132"/>
                  <a:gd name="T5" fmla="*/ 3 h 152"/>
                  <a:gd name="T6" fmla="*/ 2 w 132"/>
                  <a:gd name="T7" fmla="*/ 3 h 152"/>
                  <a:gd name="T8" fmla="*/ 1 w 132"/>
                  <a:gd name="T9" fmla="*/ 3 h 152"/>
                  <a:gd name="T10" fmla="*/ 0 w 132"/>
                  <a:gd name="T11" fmla="*/ 2 h 152"/>
                  <a:gd name="T12" fmla="*/ 0 w 132"/>
                  <a:gd name="T13" fmla="*/ 2 h 152"/>
                  <a:gd name="T14" fmla="*/ 0 w 132"/>
                  <a:gd name="T15" fmla="*/ 1 h 152"/>
                  <a:gd name="T16" fmla="*/ 0 w 132"/>
                  <a:gd name="T17" fmla="*/ 0 h 152"/>
                  <a:gd name="T18" fmla="*/ 2 w 132"/>
                  <a:gd name="T19" fmla="*/ 0 h 152"/>
                  <a:gd name="T20" fmla="*/ 3 w 132"/>
                  <a:gd name="T21" fmla="*/ 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152">
                    <a:moveTo>
                      <a:pt x="131" y="24"/>
                    </a:moveTo>
                    <a:lnTo>
                      <a:pt x="132" y="80"/>
                    </a:lnTo>
                    <a:lnTo>
                      <a:pt x="113" y="137"/>
                    </a:lnTo>
                    <a:lnTo>
                      <a:pt x="78" y="152"/>
                    </a:lnTo>
                    <a:lnTo>
                      <a:pt x="26" y="137"/>
                    </a:lnTo>
                    <a:lnTo>
                      <a:pt x="10" y="111"/>
                    </a:lnTo>
                    <a:lnTo>
                      <a:pt x="2" y="81"/>
                    </a:lnTo>
                    <a:lnTo>
                      <a:pt x="0" y="39"/>
                    </a:lnTo>
                    <a:lnTo>
                      <a:pt x="22" y="10"/>
                    </a:lnTo>
                    <a:lnTo>
                      <a:pt x="92" y="0"/>
                    </a:lnTo>
                    <a:lnTo>
                      <a:pt x="131" y="24"/>
                    </a:lnTo>
                    <a:close/>
                  </a:path>
                </a:pathLst>
              </a:custGeom>
              <a:solidFill>
                <a:srgbClr val="FFD7AF"/>
              </a:solidFill>
              <a:ln w="1588">
                <a:solidFill>
                  <a:srgbClr val="000000"/>
                </a:solidFill>
                <a:prstDash val="solid"/>
                <a:round/>
              </a:ln>
            </p:spPr>
            <p:txBody>
              <a:bodyPr/>
              <a:lstStyle/>
              <a:p>
                <a:endParaRPr lang="zh-CN" altLang="en-US" sz="1805"/>
              </a:p>
            </p:txBody>
          </p:sp>
          <p:sp>
            <p:nvSpPr>
              <p:cNvPr id="100" name="Freeform 120"/>
              <p:cNvSpPr/>
              <p:nvPr/>
            </p:nvSpPr>
            <p:spPr bwMode="auto">
              <a:xfrm>
                <a:off x="2833" y="1089"/>
                <a:ext cx="83" cy="135"/>
              </a:xfrm>
              <a:custGeom>
                <a:avLst/>
                <a:gdLst>
                  <a:gd name="T0" fmla="*/ 5 w 578"/>
                  <a:gd name="T1" fmla="*/ 2 h 941"/>
                  <a:gd name="T2" fmla="*/ 7 w 578"/>
                  <a:gd name="T3" fmla="*/ 2 h 941"/>
                  <a:gd name="T4" fmla="*/ 8 w 578"/>
                  <a:gd name="T5" fmla="*/ 1 h 941"/>
                  <a:gd name="T6" fmla="*/ 9 w 578"/>
                  <a:gd name="T7" fmla="*/ 0 h 941"/>
                  <a:gd name="T8" fmla="*/ 11 w 578"/>
                  <a:gd name="T9" fmla="*/ 0 h 941"/>
                  <a:gd name="T10" fmla="*/ 11 w 578"/>
                  <a:gd name="T11" fmla="*/ 0 h 941"/>
                  <a:gd name="T12" fmla="*/ 12 w 578"/>
                  <a:gd name="T13" fmla="*/ 1 h 941"/>
                  <a:gd name="T14" fmla="*/ 12 w 578"/>
                  <a:gd name="T15" fmla="*/ 1 h 941"/>
                  <a:gd name="T16" fmla="*/ 12 w 578"/>
                  <a:gd name="T17" fmla="*/ 2 h 941"/>
                  <a:gd name="T18" fmla="*/ 11 w 578"/>
                  <a:gd name="T19" fmla="*/ 3 h 941"/>
                  <a:gd name="T20" fmla="*/ 11 w 578"/>
                  <a:gd name="T21" fmla="*/ 4 h 941"/>
                  <a:gd name="T22" fmla="*/ 9 w 578"/>
                  <a:gd name="T23" fmla="*/ 6 h 941"/>
                  <a:gd name="T24" fmla="*/ 8 w 578"/>
                  <a:gd name="T25" fmla="*/ 6 h 941"/>
                  <a:gd name="T26" fmla="*/ 7 w 578"/>
                  <a:gd name="T27" fmla="*/ 7 h 941"/>
                  <a:gd name="T28" fmla="*/ 8 w 578"/>
                  <a:gd name="T29" fmla="*/ 8 h 941"/>
                  <a:gd name="T30" fmla="*/ 8 w 578"/>
                  <a:gd name="T31" fmla="*/ 10 h 941"/>
                  <a:gd name="T32" fmla="*/ 8 w 578"/>
                  <a:gd name="T33" fmla="*/ 12 h 941"/>
                  <a:gd name="T34" fmla="*/ 7 w 578"/>
                  <a:gd name="T35" fmla="*/ 13 h 941"/>
                  <a:gd name="T36" fmla="*/ 7 w 578"/>
                  <a:gd name="T37" fmla="*/ 14 h 941"/>
                  <a:gd name="T38" fmla="*/ 6 w 578"/>
                  <a:gd name="T39" fmla="*/ 16 h 941"/>
                  <a:gd name="T40" fmla="*/ 6 w 578"/>
                  <a:gd name="T41" fmla="*/ 17 h 941"/>
                  <a:gd name="T42" fmla="*/ 5 w 578"/>
                  <a:gd name="T43" fmla="*/ 18 h 941"/>
                  <a:gd name="T44" fmla="*/ 4 w 578"/>
                  <a:gd name="T45" fmla="*/ 19 h 941"/>
                  <a:gd name="T46" fmla="*/ 3 w 578"/>
                  <a:gd name="T47" fmla="*/ 19 h 941"/>
                  <a:gd name="T48" fmla="*/ 2 w 578"/>
                  <a:gd name="T49" fmla="*/ 19 h 941"/>
                  <a:gd name="T50" fmla="*/ 1 w 578"/>
                  <a:gd name="T51" fmla="*/ 18 h 941"/>
                  <a:gd name="T52" fmla="*/ 1 w 578"/>
                  <a:gd name="T53" fmla="*/ 16 h 941"/>
                  <a:gd name="T54" fmla="*/ 0 w 578"/>
                  <a:gd name="T55" fmla="*/ 14 h 941"/>
                  <a:gd name="T56" fmla="*/ 0 w 578"/>
                  <a:gd name="T57" fmla="*/ 13 h 941"/>
                  <a:gd name="T58" fmla="*/ 1 w 578"/>
                  <a:gd name="T59" fmla="*/ 11 h 941"/>
                  <a:gd name="T60" fmla="*/ 1 w 578"/>
                  <a:gd name="T61" fmla="*/ 8 h 941"/>
                  <a:gd name="T62" fmla="*/ 2 w 578"/>
                  <a:gd name="T63" fmla="*/ 5 h 941"/>
                  <a:gd name="T64" fmla="*/ 3 w 578"/>
                  <a:gd name="T65" fmla="*/ 3 h 941"/>
                  <a:gd name="T66" fmla="*/ 4 w 578"/>
                  <a:gd name="T67" fmla="*/ 3 h 941"/>
                  <a:gd name="T68" fmla="*/ 5 w 578"/>
                  <a:gd name="T69" fmla="*/ 2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8" h="941">
                    <a:moveTo>
                      <a:pt x="242" y="117"/>
                    </a:moveTo>
                    <a:lnTo>
                      <a:pt x="326" y="97"/>
                    </a:lnTo>
                    <a:lnTo>
                      <a:pt x="381" y="62"/>
                    </a:lnTo>
                    <a:lnTo>
                      <a:pt x="450" y="21"/>
                    </a:lnTo>
                    <a:lnTo>
                      <a:pt x="526" y="0"/>
                    </a:lnTo>
                    <a:lnTo>
                      <a:pt x="554" y="10"/>
                    </a:lnTo>
                    <a:lnTo>
                      <a:pt x="574" y="33"/>
                    </a:lnTo>
                    <a:lnTo>
                      <a:pt x="578" y="71"/>
                    </a:lnTo>
                    <a:lnTo>
                      <a:pt x="567" y="117"/>
                    </a:lnTo>
                    <a:lnTo>
                      <a:pt x="557" y="158"/>
                    </a:lnTo>
                    <a:lnTo>
                      <a:pt x="526" y="207"/>
                    </a:lnTo>
                    <a:lnTo>
                      <a:pt x="454" y="276"/>
                    </a:lnTo>
                    <a:lnTo>
                      <a:pt x="402" y="311"/>
                    </a:lnTo>
                    <a:lnTo>
                      <a:pt x="360" y="331"/>
                    </a:lnTo>
                    <a:lnTo>
                      <a:pt x="367" y="407"/>
                    </a:lnTo>
                    <a:lnTo>
                      <a:pt x="374" y="477"/>
                    </a:lnTo>
                    <a:lnTo>
                      <a:pt x="367" y="580"/>
                    </a:lnTo>
                    <a:lnTo>
                      <a:pt x="353" y="642"/>
                    </a:lnTo>
                    <a:lnTo>
                      <a:pt x="347" y="705"/>
                    </a:lnTo>
                    <a:lnTo>
                      <a:pt x="315" y="769"/>
                    </a:lnTo>
                    <a:lnTo>
                      <a:pt x="287" y="815"/>
                    </a:lnTo>
                    <a:lnTo>
                      <a:pt x="235" y="859"/>
                    </a:lnTo>
                    <a:lnTo>
                      <a:pt x="187" y="899"/>
                    </a:lnTo>
                    <a:lnTo>
                      <a:pt x="135" y="926"/>
                    </a:lnTo>
                    <a:lnTo>
                      <a:pt x="97" y="941"/>
                    </a:lnTo>
                    <a:lnTo>
                      <a:pt x="62" y="865"/>
                    </a:lnTo>
                    <a:lnTo>
                      <a:pt x="42" y="787"/>
                    </a:lnTo>
                    <a:lnTo>
                      <a:pt x="7" y="670"/>
                    </a:lnTo>
                    <a:lnTo>
                      <a:pt x="0" y="615"/>
                    </a:lnTo>
                    <a:lnTo>
                      <a:pt x="28" y="525"/>
                    </a:lnTo>
                    <a:lnTo>
                      <a:pt x="55" y="401"/>
                    </a:lnTo>
                    <a:lnTo>
                      <a:pt x="90" y="242"/>
                    </a:lnTo>
                    <a:lnTo>
                      <a:pt x="124" y="166"/>
                    </a:lnTo>
                    <a:lnTo>
                      <a:pt x="187" y="131"/>
                    </a:lnTo>
                    <a:lnTo>
                      <a:pt x="242" y="117"/>
                    </a:lnTo>
                    <a:close/>
                  </a:path>
                </a:pathLst>
              </a:custGeom>
              <a:solidFill>
                <a:srgbClr val="FFD7AF"/>
              </a:solidFill>
              <a:ln w="1651">
                <a:solidFill>
                  <a:srgbClr val="000000"/>
                </a:solidFill>
                <a:prstDash val="solid"/>
                <a:round/>
              </a:ln>
            </p:spPr>
            <p:txBody>
              <a:bodyPr/>
              <a:lstStyle/>
              <a:p>
                <a:endParaRPr lang="zh-CN" altLang="en-US" sz="1805"/>
              </a:p>
            </p:txBody>
          </p:sp>
          <p:sp>
            <p:nvSpPr>
              <p:cNvPr id="101" name="Freeform 121"/>
              <p:cNvSpPr/>
              <p:nvPr/>
            </p:nvSpPr>
            <p:spPr bwMode="auto">
              <a:xfrm>
                <a:off x="2883" y="1090"/>
                <a:ext cx="30" cy="21"/>
              </a:xfrm>
              <a:custGeom>
                <a:avLst/>
                <a:gdLst>
                  <a:gd name="T0" fmla="*/ 0 w 210"/>
                  <a:gd name="T1" fmla="*/ 2 h 149"/>
                  <a:gd name="T2" fmla="*/ 1 w 210"/>
                  <a:gd name="T3" fmla="*/ 3 h 149"/>
                  <a:gd name="T4" fmla="*/ 1 w 210"/>
                  <a:gd name="T5" fmla="*/ 3 h 149"/>
                  <a:gd name="T6" fmla="*/ 2 w 210"/>
                  <a:gd name="T7" fmla="*/ 3 h 149"/>
                  <a:gd name="T8" fmla="*/ 4 w 210"/>
                  <a:gd name="T9" fmla="*/ 2 h 149"/>
                  <a:gd name="T10" fmla="*/ 4 w 210"/>
                  <a:gd name="T11" fmla="*/ 2 h 149"/>
                  <a:gd name="T12" fmla="*/ 4 w 210"/>
                  <a:gd name="T13" fmla="*/ 1 h 149"/>
                  <a:gd name="T14" fmla="*/ 4 w 210"/>
                  <a:gd name="T15" fmla="*/ 0 h 149"/>
                  <a:gd name="T16" fmla="*/ 3 w 210"/>
                  <a:gd name="T17" fmla="*/ 0 h 149"/>
                  <a:gd name="T18" fmla="*/ 2 w 210"/>
                  <a:gd name="T19" fmla="*/ 0 h 149"/>
                  <a:gd name="T20" fmla="*/ 1 w 210"/>
                  <a:gd name="T21" fmla="*/ 1 h 149"/>
                  <a:gd name="T22" fmla="*/ 0 w 210"/>
                  <a:gd name="T23" fmla="*/ 2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0" h="149">
                    <a:moveTo>
                      <a:pt x="0" y="83"/>
                    </a:moveTo>
                    <a:lnTo>
                      <a:pt x="27" y="135"/>
                    </a:lnTo>
                    <a:lnTo>
                      <a:pt x="55" y="149"/>
                    </a:lnTo>
                    <a:lnTo>
                      <a:pt x="120" y="132"/>
                    </a:lnTo>
                    <a:lnTo>
                      <a:pt x="182" y="104"/>
                    </a:lnTo>
                    <a:lnTo>
                      <a:pt x="207" y="83"/>
                    </a:lnTo>
                    <a:lnTo>
                      <a:pt x="210" y="31"/>
                    </a:lnTo>
                    <a:lnTo>
                      <a:pt x="189" y="0"/>
                    </a:lnTo>
                    <a:lnTo>
                      <a:pt x="141" y="4"/>
                    </a:lnTo>
                    <a:lnTo>
                      <a:pt x="103" y="20"/>
                    </a:lnTo>
                    <a:lnTo>
                      <a:pt x="62" y="41"/>
                    </a:lnTo>
                    <a:lnTo>
                      <a:pt x="0" y="83"/>
                    </a:lnTo>
                    <a:close/>
                  </a:path>
                </a:pathLst>
              </a:custGeom>
              <a:solidFill>
                <a:srgbClr val="FFD7AF"/>
              </a:solidFill>
              <a:ln w="1651">
                <a:solidFill>
                  <a:srgbClr val="000000"/>
                </a:solidFill>
                <a:prstDash val="solid"/>
                <a:round/>
              </a:ln>
            </p:spPr>
            <p:txBody>
              <a:bodyPr/>
              <a:lstStyle/>
              <a:p>
                <a:endParaRPr lang="zh-CN" altLang="en-US" sz="1805"/>
              </a:p>
            </p:txBody>
          </p:sp>
          <p:sp>
            <p:nvSpPr>
              <p:cNvPr id="102" name="Freeform 122"/>
              <p:cNvSpPr/>
              <p:nvPr/>
            </p:nvSpPr>
            <p:spPr bwMode="auto">
              <a:xfrm>
                <a:off x="2974" y="1146"/>
                <a:ext cx="1" cy="6"/>
              </a:xfrm>
              <a:custGeom>
                <a:avLst/>
                <a:gdLst>
                  <a:gd name="T0" fmla="*/ 0 w 7"/>
                  <a:gd name="T1" fmla="*/ 1 h 42"/>
                  <a:gd name="T2" fmla="*/ 0 w 7"/>
                  <a:gd name="T3" fmla="*/ 0 h 42"/>
                  <a:gd name="T4" fmla="*/ 0 w 7"/>
                  <a:gd name="T5" fmla="*/ 0 h 42"/>
                  <a:gd name="T6" fmla="*/ 0 60000 65536"/>
                  <a:gd name="T7" fmla="*/ 0 60000 65536"/>
                  <a:gd name="T8" fmla="*/ 0 60000 65536"/>
                </a:gdLst>
                <a:ahLst/>
                <a:cxnLst>
                  <a:cxn ang="T6">
                    <a:pos x="T0" y="T1"/>
                  </a:cxn>
                  <a:cxn ang="T7">
                    <a:pos x="T2" y="T3"/>
                  </a:cxn>
                  <a:cxn ang="T8">
                    <a:pos x="T4" y="T5"/>
                  </a:cxn>
                </a:cxnLst>
                <a:rect l="0" t="0" r="r" b="b"/>
                <a:pathLst>
                  <a:path w="7" h="42">
                    <a:moveTo>
                      <a:pt x="7" y="42"/>
                    </a:moveTo>
                    <a:lnTo>
                      <a:pt x="7" y="18"/>
                    </a:lnTo>
                    <a:lnTo>
                      <a:pt x="0" y="0"/>
                    </a:lnTo>
                  </a:path>
                </a:pathLst>
              </a:custGeom>
              <a:solidFill>
                <a:srgbClr val="FFD7AF"/>
              </a:solidFill>
              <a:ln w="1588">
                <a:solidFill>
                  <a:srgbClr val="000000"/>
                </a:solidFill>
                <a:prstDash val="solid"/>
                <a:round/>
              </a:ln>
            </p:spPr>
            <p:txBody>
              <a:bodyPr/>
              <a:lstStyle/>
              <a:p>
                <a:endParaRPr lang="zh-CN" altLang="en-US" sz="1805"/>
              </a:p>
            </p:txBody>
          </p:sp>
        </p:grpSp>
      </p:grpSp>
      <p:sp>
        <p:nvSpPr>
          <p:cNvPr id="128" name="AutoShape 123"/>
          <p:cNvSpPr>
            <a:spLocks noChangeArrowheads="1"/>
          </p:cNvSpPr>
          <p:nvPr/>
        </p:nvSpPr>
        <p:spPr bwMode="auto">
          <a:xfrm>
            <a:off x="1605333" y="2041522"/>
            <a:ext cx="7029928" cy="1544939"/>
          </a:xfrm>
          <a:prstGeom prst="cloudCallout">
            <a:avLst>
              <a:gd name="adj1" fmla="val -34324"/>
              <a:gd name="adj2" fmla="val 81328"/>
            </a:avLst>
          </a:prstGeom>
          <a:gradFill rotWithShape="0">
            <a:gsLst>
              <a:gs pos="0">
                <a:srgbClr val="CCFFCC"/>
              </a:gs>
              <a:gs pos="100000">
                <a:srgbClr val="FFFFFF"/>
              </a:gs>
            </a:gsLst>
            <a:lin ang="18900000" scaled="1"/>
          </a:gradFill>
          <a:ln w="9525">
            <a:solidFill>
              <a:srgbClr val="008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005" b="1" dirty="0">
                <a:solidFill>
                  <a:srgbClr val="0D466D"/>
                </a:solidFill>
                <a:latin typeface="Verdana" panose="020B0604030504040204" pitchFamily="34" charset="0"/>
              </a:rPr>
              <a:t>蚁群优化算法（</a:t>
            </a:r>
            <a:r>
              <a:rPr lang="en-US" altLang="zh-CN" sz="2005" b="1" dirty="0">
                <a:solidFill>
                  <a:srgbClr val="0D466D"/>
                </a:solidFill>
                <a:latin typeface="Times New Roman" panose="02020603050405020304" pitchFamily="18" charset="0"/>
              </a:rPr>
              <a:t>Ant Colony Optimization</a:t>
            </a:r>
            <a:r>
              <a:rPr lang="zh-CN" altLang="en-US" sz="2005" b="1" dirty="0">
                <a:solidFill>
                  <a:srgbClr val="0D466D"/>
                </a:solidFill>
                <a:latin typeface="Times New Roman" panose="02020603050405020304" pitchFamily="18" charset="0"/>
              </a:rPr>
              <a:t>，</a:t>
            </a:r>
            <a:r>
              <a:rPr lang="en-US" altLang="zh-CN" sz="2005" b="1" dirty="0">
                <a:solidFill>
                  <a:srgbClr val="0D466D"/>
                </a:solidFill>
                <a:latin typeface="Times New Roman" panose="02020603050405020304" pitchFamily="18" charset="0"/>
              </a:rPr>
              <a:t>ACO</a:t>
            </a:r>
            <a:r>
              <a:rPr lang="zh-CN" altLang="en-US" sz="2005" b="1" dirty="0">
                <a:solidFill>
                  <a:srgbClr val="0D466D"/>
                </a:solidFill>
                <a:latin typeface="Verdana" panose="020B0604030504040204" pitchFamily="34" charset="0"/>
              </a:rPr>
              <a:t>）</a:t>
            </a:r>
          </a:p>
          <a:p>
            <a:pPr algn="ctr" eaLnBrk="1" hangingPunct="1"/>
            <a:r>
              <a:rPr lang="zh-CN" altLang="en-US" sz="2005" b="1" dirty="0">
                <a:solidFill>
                  <a:srgbClr val="0D466D"/>
                </a:solidFill>
                <a:latin typeface="Verdana" panose="020B0604030504040204" pitchFamily="34" charset="0"/>
              </a:rPr>
              <a:t>是进化计算的一个分支，</a:t>
            </a:r>
          </a:p>
          <a:p>
            <a:pPr algn="ctr" eaLnBrk="1" hangingPunct="1"/>
            <a:r>
              <a:rPr lang="zh-CN" altLang="en-US" sz="2005" b="1" dirty="0">
                <a:solidFill>
                  <a:srgbClr val="0D466D"/>
                </a:solidFill>
                <a:latin typeface="Verdana" panose="020B0604030504040204" pitchFamily="34" charset="0"/>
              </a:rPr>
              <a:t>是一种模拟自然界蚂蚁觅食行为的随机搜索算法。</a:t>
            </a:r>
          </a:p>
        </p:txBody>
      </p:sp>
      <p:sp>
        <p:nvSpPr>
          <p:cNvPr id="129" name="AutoShape 124"/>
          <p:cNvSpPr>
            <a:spLocks noChangeArrowheads="1"/>
          </p:cNvSpPr>
          <p:nvPr/>
        </p:nvSpPr>
        <p:spPr bwMode="auto">
          <a:xfrm>
            <a:off x="1962705" y="962011"/>
            <a:ext cx="5807331" cy="1069772"/>
          </a:xfrm>
          <a:prstGeom prst="cloudCallout">
            <a:avLst>
              <a:gd name="adj1" fmla="val 71800"/>
              <a:gd name="adj2" fmla="val 435"/>
            </a:avLst>
          </a:prstGeom>
          <a:gradFill rotWithShape="0">
            <a:gsLst>
              <a:gs pos="0">
                <a:srgbClr val="FFFFFF"/>
              </a:gs>
              <a:gs pos="100000">
                <a:srgbClr val="CCFFFF"/>
              </a:gs>
            </a:gsLst>
            <a:lin ang="2700000" scaled="1"/>
          </a:gradFill>
          <a:ln w="9525">
            <a:solidFill>
              <a:srgbClr val="CDB33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5" b="1" dirty="0">
                <a:solidFill>
                  <a:srgbClr val="000000"/>
                </a:solidFill>
                <a:latin typeface="Times New Roman" panose="02020603050405020304" pitchFamily="18" charset="0"/>
                <a:ea typeface="楷体_GB2312" pitchFamily="1" charset="-122"/>
              </a:rPr>
              <a:t>       蚁群优化算法的思想来源是怎样的？</a:t>
            </a:r>
          </a:p>
          <a:p>
            <a:pPr algn="ctr" eaLnBrk="1" hangingPunct="1"/>
            <a:r>
              <a:rPr kumimoji="1" lang="zh-CN" altLang="en-US" sz="2405" b="1" dirty="0">
                <a:solidFill>
                  <a:srgbClr val="000000"/>
                </a:solidFill>
                <a:latin typeface="Times New Roman" panose="02020603050405020304" pitchFamily="18" charset="0"/>
                <a:ea typeface="楷体_GB2312" pitchFamily="1" charset="-122"/>
              </a:rPr>
              <a:t>它由谁提出的？</a:t>
            </a:r>
          </a:p>
        </p:txBody>
      </p:sp>
      <p:sp>
        <p:nvSpPr>
          <p:cNvPr id="130" name="AutoShape 125"/>
          <p:cNvSpPr>
            <a:spLocks noChangeArrowheads="1"/>
          </p:cNvSpPr>
          <p:nvPr/>
        </p:nvSpPr>
        <p:spPr bwMode="auto">
          <a:xfrm>
            <a:off x="4146368" y="3443656"/>
            <a:ext cx="6456728" cy="2758800"/>
          </a:xfrm>
          <a:prstGeom prst="cloudCallout">
            <a:avLst>
              <a:gd name="adj1" fmla="val -67913"/>
              <a:gd name="adj2" fmla="val 21548"/>
            </a:avLst>
          </a:prstGeom>
          <a:gradFill rotWithShape="0">
            <a:gsLst>
              <a:gs pos="0">
                <a:srgbClr val="CCFFCC"/>
              </a:gs>
              <a:gs pos="100000">
                <a:srgbClr val="FFFFFF"/>
              </a:gs>
            </a:gsLst>
            <a:lin ang="18900000" scaled="1"/>
          </a:gradFill>
          <a:ln w="9525">
            <a:solidFill>
              <a:srgbClr val="008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5" b="1" dirty="0">
              <a:solidFill>
                <a:srgbClr val="0D466D"/>
              </a:solidFill>
              <a:latin typeface="Verdana" panose="020B0604030504040204" pitchFamily="34" charset="0"/>
            </a:endParaRPr>
          </a:p>
        </p:txBody>
      </p:sp>
      <p:sp>
        <p:nvSpPr>
          <p:cNvPr id="2" name="文本框 1"/>
          <p:cNvSpPr txBox="1"/>
          <p:nvPr/>
        </p:nvSpPr>
        <p:spPr>
          <a:xfrm>
            <a:off x="4982769" y="3789296"/>
            <a:ext cx="5034245" cy="2038985"/>
          </a:xfrm>
          <a:prstGeom prst="rect">
            <a:avLst/>
          </a:prstGeom>
          <a:noFill/>
        </p:spPr>
        <p:txBody>
          <a:bodyPr wrap="square" rtlCol="0">
            <a:spAutoFit/>
          </a:bodyPr>
          <a:lstStyle/>
          <a:p>
            <a:pPr algn="ctr"/>
            <a:r>
              <a:rPr lang="zh-CN" altLang="en-US" sz="1805" b="1" dirty="0">
                <a:solidFill>
                  <a:srgbClr val="0D466D"/>
                </a:solidFill>
                <a:latin typeface="Verdana" panose="020B0604030504040204" pitchFamily="34" charset="0"/>
              </a:rPr>
              <a:t>蚁群优化算法最早由意大利学者</a:t>
            </a:r>
            <a:r>
              <a:rPr lang="en-US" altLang="zh-CN" sz="1805" b="1" dirty="0" err="1">
                <a:solidFill>
                  <a:srgbClr val="0D466D"/>
                </a:solidFill>
                <a:latin typeface="Verdana" panose="020B0604030504040204" pitchFamily="34" charset="0"/>
              </a:rPr>
              <a:t>Dorigo</a:t>
            </a:r>
            <a:r>
              <a:rPr lang="zh-CN" altLang="en-US" sz="1805" b="1" dirty="0">
                <a:solidFill>
                  <a:srgbClr val="0D466D"/>
                </a:solidFill>
                <a:latin typeface="Verdana" panose="020B0604030504040204" pitchFamily="34" charset="0"/>
              </a:rPr>
              <a:t>、</a:t>
            </a:r>
            <a:r>
              <a:rPr lang="en-US" altLang="zh-CN" sz="1805" b="1" dirty="0" err="1">
                <a:solidFill>
                  <a:srgbClr val="0D466D"/>
                </a:solidFill>
                <a:latin typeface="Verdana" panose="020B0604030504040204" pitchFamily="34" charset="0"/>
              </a:rPr>
              <a:t>Maniezzo</a:t>
            </a:r>
            <a:r>
              <a:rPr lang="zh-CN" altLang="en-US" sz="1805" b="1" dirty="0">
                <a:solidFill>
                  <a:srgbClr val="0D466D"/>
                </a:solidFill>
                <a:latin typeface="Verdana" panose="020B0604030504040204" pitchFamily="34" charset="0"/>
              </a:rPr>
              <a:t>等人于</a:t>
            </a:r>
            <a:r>
              <a:rPr lang="en-US" altLang="zh-CN" sz="1805" b="1" dirty="0">
                <a:solidFill>
                  <a:srgbClr val="0D466D"/>
                </a:solidFill>
                <a:latin typeface="Verdana" panose="020B0604030504040204" pitchFamily="34" charset="0"/>
              </a:rPr>
              <a:t>20</a:t>
            </a:r>
            <a:r>
              <a:rPr lang="zh-CN" altLang="en-US" sz="1805" b="1" dirty="0">
                <a:solidFill>
                  <a:srgbClr val="0D466D"/>
                </a:solidFill>
                <a:latin typeface="Verdana" panose="020B0604030504040204" pitchFamily="34" charset="0"/>
              </a:rPr>
              <a:t>世纪</a:t>
            </a:r>
            <a:r>
              <a:rPr lang="en-US" altLang="zh-CN" sz="1805" b="1" dirty="0">
                <a:solidFill>
                  <a:srgbClr val="0D466D"/>
                </a:solidFill>
                <a:latin typeface="Verdana" panose="020B0604030504040204" pitchFamily="34" charset="0"/>
              </a:rPr>
              <a:t>90</a:t>
            </a:r>
            <a:r>
              <a:rPr lang="zh-CN" altLang="en-US" sz="1805" b="1" dirty="0">
                <a:solidFill>
                  <a:srgbClr val="0D466D"/>
                </a:solidFill>
                <a:latin typeface="Verdana" panose="020B0604030504040204" pitchFamily="34" charset="0"/>
              </a:rPr>
              <a:t>年代首先提出。他们在研究蚂蚁觅食的过程中，发现单个蚂蚁的行为比较简单，但是蚁群整体却可以体现一些智能的行为。受此启发，提出了</a:t>
            </a:r>
            <a:r>
              <a:rPr lang="en-US" altLang="zh-CN" sz="1805" b="1" dirty="0">
                <a:solidFill>
                  <a:srgbClr val="0D466D"/>
                </a:solidFill>
                <a:latin typeface="Verdana" panose="020B0604030504040204" pitchFamily="34" charset="0"/>
              </a:rPr>
              <a:t>ACO</a:t>
            </a:r>
            <a:r>
              <a:rPr lang="zh-CN" altLang="en-US" sz="1805" b="1" dirty="0">
                <a:solidFill>
                  <a:srgbClr val="0D466D"/>
                </a:solidFill>
                <a:latin typeface="Verdana" panose="020B0604030504040204" pitchFamily="34" charset="0"/>
              </a:rPr>
              <a:t>算法，并成为了解决离散优化问题的主要方法之一，被应用于了各个领域之中。</a:t>
            </a:r>
          </a:p>
        </p:txBody>
      </p:sp>
      <p:pic>
        <p:nvPicPr>
          <p:cNvPr id="4" name="图片 3">
            <a:extLst>
              <a:ext uri="{FF2B5EF4-FFF2-40B4-BE49-F238E27FC236}">
                <a16:creationId xmlns:a16="http://schemas.microsoft.com/office/drawing/2014/main" id="{49ACB433-1226-9BC7-D7F2-A3FF717DB69D}"/>
              </a:ext>
            </a:extLst>
          </p:cNvPr>
          <p:cNvPicPr>
            <a:picLocks noChangeAspect="1"/>
          </p:cNvPicPr>
          <p:nvPr/>
        </p:nvPicPr>
        <p:blipFill>
          <a:blip r:embed="rId3"/>
          <a:stretch>
            <a:fillRect/>
          </a:stretch>
        </p:blipFill>
        <p:spPr>
          <a:xfrm>
            <a:off x="0" y="-52873"/>
            <a:ext cx="1838325" cy="542925"/>
          </a:xfrm>
          <a:prstGeom prst="rect">
            <a:avLst/>
          </a:prstGeom>
        </p:spPr>
      </p:pic>
      <p:pic>
        <p:nvPicPr>
          <p:cNvPr id="131" name="图片 130">
            <a:extLst>
              <a:ext uri="{FF2B5EF4-FFF2-40B4-BE49-F238E27FC236}">
                <a16:creationId xmlns:a16="http://schemas.microsoft.com/office/drawing/2014/main" id="{927D51EF-5F4E-2A5B-D09C-ACBC3AE91EBC}"/>
              </a:ext>
            </a:extLst>
          </p:cNvPr>
          <p:cNvPicPr>
            <a:picLocks noChangeAspect="1"/>
          </p:cNvPicPr>
          <p:nvPr/>
        </p:nvPicPr>
        <p:blipFill>
          <a:blip r:embed="rId4"/>
          <a:stretch>
            <a:fillRect/>
          </a:stretch>
        </p:blipFill>
        <p:spPr>
          <a:xfrm>
            <a:off x="1838325" y="-39472"/>
            <a:ext cx="4689107" cy="601980"/>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blinds(horizontal)">
                                      <p:cBhvr>
                                        <p:cTn id="12" dur="500"/>
                                        <p:tgtEl>
                                          <p:spTgt spid="129"/>
                                        </p:tgtEl>
                                      </p:cBhvr>
                                    </p:animEffect>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barn(inVertical)">
                                      <p:cBhvr>
                                        <p:cTn id="27" dur="500"/>
                                        <p:tgtEl>
                                          <p:spTgt spid="1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ldLvl="0" animBg="1"/>
      <p:bldP spid="129" grpId="0" bldLvl="0" animBg="1"/>
      <p:bldP spid="130" grpId="0" bldLvl="0" animBg="1"/>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113</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蚁群优化算法的起源</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7273" y="1768203"/>
            <a:ext cx="4933043" cy="4516937"/>
          </a:xfrm>
          <a:prstGeom prst="rect">
            <a:avLst/>
          </a:prstGeom>
        </p:spPr>
      </p:pic>
      <p:sp>
        <p:nvSpPr>
          <p:cNvPr id="11" name="文本框 10"/>
          <p:cNvSpPr txBox="1"/>
          <p:nvPr/>
        </p:nvSpPr>
        <p:spPr>
          <a:xfrm>
            <a:off x="4732564" y="1081294"/>
            <a:ext cx="3249386" cy="523240"/>
          </a:xfrm>
          <a:prstGeom prst="rect">
            <a:avLst/>
          </a:prstGeom>
          <a:noFill/>
        </p:spPr>
        <p:txBody>
          <a:bodyPr wrap="square" rtlCol="0">
            <a:spAutoFit/>
          </a:bodyPr>
          <a:lstStyle/>
          <a:p>
            <a:r>
              <a:rPr lang="zh-CN" altLang="en-US" sz="2810" b="1" dirty="0">
                <a:solidFill>
                  <a:srgbClr val="C00000"/>
                </a:solidFill>
                <a:latin typeface="微软雅黑" panose="020B0503020204020204" charset="-122"/>
                <a:ea typeface="微软雅黑" panose="020B0503020204020204" charset="-122"/>
              </a:rPr>
              <a:t>著名的双桥实验</a:t>
            </a:r>
          </a:p>
        </p:txBody>
      </p:sp>
      <p:sp>
        <p:nvSpPr>
          <p:cNvPr id="12" name="矩形 11"/>
          <p:cNvSpPr/>
          <p:nvPr/>
        </p:nvSpPr>
        <p:spPr>
          <a:xfrm>
            <a:off x="6312626" y="1551577"/>
            <a:ext cx="4260306" cy="5188585"/>
          </a:xfrm>
          <a:prstGeom prst="rect">
            <a:avLst/>
          </a:prstGeom>
        </p:spPr>
        <p:txBody>
          <a:bodyPr wrap="square">
            <a:spAutoFit/>
          </a:bodyPr>
          <a:lstStyle/>
          <a:p>
            <a:pPr marL="342900" indent="-342900" algn="just">
              <a:buFont typeface="Wingdings" panose="05000000000000000000" pitchFamily="2" charset="2"/>
              <a:buChar char="p"/>
            </a:pPr>
            <a:r>
              <a:rPr lang="zh-CN" altLang="en-US" sz="2205" b="1" dirty="0">
                <a:solidFill>
                  <a:srgbClr val="333333"/>
                </a:solidFill>
                <a:latin typeface="微软雅黑" panose="020B0503020204020204" charset="-122"/>
                <a:ea typeface="微软雅黑" panose="020B0503020204020204" charset="-122"/>
              </a:rPr>
              <a:t>蚁群在不同的环境下，均可以寻找到最短到达食物源的路径；</a:t>
            </a:r>
            <a:endParaRPr lang="en-US" altLang="zh-CN" sz="2205" b="1" dirty="0">
              <a:solidFill>
                <a:srgbClr val="333333"/>
              </a:solidFill>
              <a:latin typeface="微软雅黑" panose="020B0503020204020204" charset="-122"/>
              <a:ea typeface="微软雅黑" panose="020B0503020204020204" charset="-122"/>
            </a:endParaRPr>
          </a:p>
          <a:p>
            <a:pPr marL="342900" indent="-342900" algn="just">
              <a:buFont typeface="Wingdings" panose="05000000000000000000" pitchFamily="2" charset="2"/>
              <a:buChar char="p"/>
            </a:pPr>
            <a:r>
              <a:rPr lang="zh-CN" altLang="en-US" sz="2205" b="1" dirty="0">
                <a:solidFill>
                  <a:srgbClr val="333333"/>
                </a:solidFill>
                <a:latin typeface="微软雅黑" panose="020B0503020204020204" charset="-122"/>
                <a:ea typeface="微软雅黑" panose="020B0503020204020204" charset="-122"/>
              </a:rPr>
              <a:t>蚁群内的蚂蚁可以通过某种信息机制实现信息的传递；</a:t>
            </a:r>
            <a:endParaRPr lang="en-US" altLang="zh-CN" sz="2205" b="1" dirty="0">
              <a:solidFill>
                <a:srgbClr val="333333"/>
              </a:solidFill>
              <a:latin typeface="微软雅黑" panose="020B0503020204020204" charset="-122"/>
              <a:ea typeface="微软雅黑" panose="020B0503020204020204" charset="-122"/>
            </a:endParaRPr>
          </a:p>
          <a:p>
            <a:pPr marL="342900" indent="-342900" algn="just">
              <a:buFont typeface="Wingdings" panose="05000000000000000000" pitchFamily="2" charset="2"/>
              <a:buChar char="p"/>
            </a:pPr>
            <a:r>
              <a:rPr lang="zh-CN" altLang="en-US" sz="2205" b="1" dirty="0">
                <a:solidFill>
                  <a:srgbClr val="333333"/>
                </a:solidFill>
                <a:latin typeface="微软雅黑" panose="020B0503020204020204" charset="-122"/>
                <a:ea typeface="微软雅黑" panose="020B0503020204020204" charset="-122"/>
              </a:rPr>
              <a:t>蚂蚁会在其经过的路径上释放一种可以称之为“信息素”的物质；</a:t>
            </a:r>
            <a:endParaRPr lang="en-US" altLang="zh-CN" sz="2205" b="1" dirty="0">
              <a:solidFill>
                <a:srgbClr val="333333"/>
              </a:solidFill>
              <a:latin typeface="微软雅黑" panose="020B0503020204020204" charset="-122"/>
              <a:ea typeface="微软雅黑" panose="020B0503020204020204" charset="-122"/>
            </a:endParaRPr>
          </a:p>
          <a:p>
            <a:pPr marL="342900" indent="-342900" algn="just">
              <a:buFont typeface="Wingdings" panose="05000000000000000000" pitchFamily="2" charset="2"/>
              <a:buChar char="p"/>
            </a:pPr>
            <a:r>
              <a:rPr lang="zh-CN" altLang="en-US" sz="2205" b="1" dirty="0">
                <a:solidFill>
                  <a:srgbClr val="333333"/>
                </a:solidFill>
                <a:latin typeface="微软雅黑" panose="020B0503020204020204" charset="-122"/>
                <a:ea typeface="微软雅黑" panose="020B0503020204020204" charset="-122"/>
              </a:rPr>
              <a:t>蚁群内的蚂蚁对“信息素”具有感知能力，它们会沿着“信息素”浓度较高路径行走，而每只路过的蚂蚁都会在路上留下“信息素”；</a:t>
            </a:r>
            <a:endParaRPr lang="en-US" altLang="zh-CN" sz="2205" b="1" dirty="0">
              <a:solidFill>
                <a:srgbClr val="333333"/>
              </a:solidFill>
              <a:latin typeface="微软雅黑" panose="020B0503020204020204" charset="-122"/>
              <a:ea typeface="微软雅黑" panose="020B0503020204020204" charset="-122"/>
            </a:endParaRPr>
          </a:p>
          <a:p>
            <a:pPr marL="342900" indent="-342900" algn="just">
              <a:buFont typeface="Wingdings" panose="05000000000000000000" pitchFamily="2" charset="2"/>
              <a:buChar char="p"/>
            </a:pPr>
            <a:r>
              <a:rPr lang="zh-CN" altLang="en-US" sz="2205" b="1" dirty="0">
                <a:solidFill>
                  <a:srgbClr val="333333"/>
                </a:solidFill>
                <a:latin typeface="微软雅黑" panose="020B0503020204020204" charset="-122"/>
                <a:ea typeface="微软雅黑" panose="020B0503020204020204" charset="-122"/>
              </a:rPr>
              <a:t>形成一种类似正反馈的机制，经过一段时间后，整个蚁群就会沿着最短路径到达食物源了。</a:t>
            </a:r>
            <a:endParaRPr lang="zh-CN" altLang="en-US" sz="2205" b="1" dirty="0">
              <a:latin typeface="微软雅黑" panose="020B0503020204020204" charset="-122"/>
              <a:ea typeface="微软雅黑" panose="020B0503020204020204" charset="-122"/>
            </a:endParaRPr>
          </a:p>
        </p:txBody>
      </p:sp>
      <p:pic>
        <p:nvPicPr>
          <p:cNvPr id="2" name="图片 1">
            <a:extLst>
              <a:ext uri="{FF2B5EF4-FFF2-40B4-BE49-F238E27FC236}">
                <a16:creationId xmlns:a16="http://schemas.microsoft.com/office/drawing/2014/main" id="{3602CDF1-1A5A-75D2-1101-26F8653FAE28}"/>
              </a:ext>
            </a:extLst>
          </p:cNvPr>
          <p:cNvPicPr>
            <a:picLocks noChangeAspect="1"/>
          </p:cNvPicPr>
          <p:nvPr/>
        </p:nvPicPr>
        <p:blipFill>
          <a:blip r:embed="rId3"/>
          <a:stretch>
            <a:fillRect/>
          </a:stretch>
        </p:blipFill>
        <p:spPr>
          <a:xfrm>
            <a:off x="0" y="-52873"/>
            <a:ext cx="1838325" cy="542925"/>
          </a:xfrm>
          <a:prstGeom prst="rect">
            <a:avLst/>
          </a:prstGeom>
        </p:spPr>
      </p:pic>
      <p:pic>
        <p:nvPicPr>
          <p:cNvPr id="3" name="图片 2">
            <a:extLst>
              <a:ext uri="{FF2B5EF4-FFF2-40B4-BE49-F238E27FC236}">
                <a16:creationId xmlns:a16="http://schemas.microsoft.com/office/drawing/2014/main" id="{C10B5436-C137-019E-DF77-CAC9CF2742AE}"/>
              </a:ext>
            </a:extLst>
          </p:cNvPr>
          <p:cNvPicPr>
            <a:picLocks noChangeAspect="1"/>
          </p:cNvPicPr>
          <p:nvPr/>
        </p:nvPicPr>
        <p:blipFill>
          <a:blip r:embed="rId4"/>
          <a:stretch>
            <a:fillRect/>
          </a:stretch>
        </p:blipFill>
        <p:spPr>
          <a:xfrm>
            <a:off x="1838325" y="-39472"/>
            <a:ext cx="4689107" cy="601980"/>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circle(in)">
                                      <p:cBhvr>
                                        <p:cTn id="17" dur="20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circle(in)">
                                      <p:cBhvr>
                                        <p:cTn id="22" dur="20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circle(in)">
                                      <p:cBhvr>
                                        <p:cTn id="27" dur="2000"/>
                                        <p:tgtEl>
                                          <p:spTgt spid="1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wipe(down)">
                                      <p:cBhvr>
                                        <p:cTn id="32" dur="500"/>
                                        <p:tgtEl>
                                          <p:spTgt spid="1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xEl>
                                              <p:pRg st="4" end="4"/>
                                            </p:txEl>
                                          </p:spTgt>
                                        </p:tgtEl>
                                        <p:attrNameLst>
                                          <p:attrName>style.visibility</p:attrName>
                                        </p:attrNameLst>
                                      </p:cBhvr>
                                      <p:to>
                                        <p:strVal val="visible"/>
                                      </p:to>
                                    </p:set>
                                    <p:animEffect transition="in" filter="wipe(down)">
                                      <p:cBhvr>
                                        <p:cTn id="3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Modifying behaviour of a real ant colony; (a) search of food; (b) ant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316" y="4211571"/>
            <a:ext cx="7293067" cy="2646429"/>
          </a:xfrm>
          <a:prstGeom prst="rect">
            <a:avLst/>
          </a:prstGeom>
          <a:noFill/>
          <a:extLst>
            <a:ext uri="{909E8E84-426E-40DD-AFC4-6F175D3DCCD1}">
              <a14:hiddenFill xmlns:a14="http://schemas.microsoft.com/office/drawing/2010/main">
                <a:solidFill>
                  <a:srgbClr val="FFFFFF"/>
                </a:solidFill>
              </a14:hiddenFill>
            </a:ext>
          </a:extLst>
        </p:spPr>
      </p:pic>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114</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蚁群优化算法的起源</a:t>
            </a:r>
          </a:p>
        </p:txBody>
      </p:sp>
      <p:pic>
        <p:nvPicPr>
          <p:cNvPr id="18434" name="Picture 2" descr="Optimization Based on Simulation of Ants Colony | SpringerLi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154" y="1605971"/>
            <a:ext cx="7293067" cy="267171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691277" y="1046117"/>
            <a:ext cx="8881654" cy="523240"/>
          </a:xfrm>
          <a:prstGeom prst="rect">
            <a:avLst/>
          </a:prstGeom>
          <a:noFill/>
        </p:spPr>
        <p:txBody>
          <a:bodyPr wrap="square" rtlCol="0">
            <a:spAutoFit/>
          </a:bodyPr>
          <a:lstStyle/>
          <a:p>
            <a:r>
              <a:rPr lang="zh-CN" altLang="en-US" sz="2810" b="1" dirty="0">
                <a:solidFill>
                  <a:srgbClr val="C00000"/>
                </a:solidFill>
                <a:latin typeface="微软雅黑" panose="020B0503020204020204" charset="-122"/>
                <a:ea typeface="微软雅黑" panose="020B0503020204020204" charset="-122"/>
              </a:rPr>
              <a:t>蚁群在遇到动态障碍后会在短时间内找到新的最优路径</a:t>
            </a:r>
          </a:p>
        </p:txBody>
      </p:sp>
      <p:pic>
        <p:nvPicPr>
          <p:cNvPr id="2" name="图片 1">
            <a:extLst>
              <a:ext uri="{FF2B5EF4-FFF2-40B4-BE49-F238E27FC236}">
                <a16:creationId xmlns:a16="http://schemas.microsoft.com/office/drawing/2014/main" id="{A7A31014-0BF8-B4D7-60EA-2CA623836C11}"/>
              </a:ext>
            </a:extLst>
          </p:cNvPr>
          <p:cNvPicPr>
            <a:picLocks noChangeAspect="1"/>
          </p:cNvPicPr>
          <p:nvPr/>
        </p:nvPicPr>
        <p:blipFill>
          <a:blip r:embed="rId4"/>
          <a:stretch>
            <a:fillRect/>
          </a:stretch>
        </p:blipFill>
        <p:spPr>
          <a:xfrm>
            <a:off x="0" y="-52873"/>
            <a:ext cx="1838325" cy="5429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Effect transition="in" filter="wipe(down)">
                                      <p:cBhvr>
                                        <p:cTn id="12" dur="500"/>
                                        <p:tgtEl>
                                          <p:spTgt spid="184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2"/>
          <p:cNvSpPr>
            <a:spLocks noChangeArrowheads="1"/>
          </p:cNvSpPr>
          <p:nvPr/>
        </p:nvSpPr>
        <p:spPr bwMode="auto">
          <a:xfrm>
            <a:off x="8478883" y="1081238"/>
            <a:ext cx="2028890" cy="5236105"/>
          </a:xfrm>
          <a:prstGeom prst="rect">
            <a:avLst/>
          </a:prstGeom>
          <a:gradFill rotWithShape="1">
            <a:gsLst>
              <a:gs pos="0">
                <a:srgbClr val="85A7D1"/>
              </a:gs>
              <a:gs pos="100000">
                <a:srgbClr val="ECF1F8"/>
              </a:gs>
            </a:gsLst>
            <a:lin ang="5400000" scaled="1"/>
          </a:gradFill>
          <a:ln w="9525">
            <a:solidFill>
              <a:srgbClr val="585E1C"/>
            </a:solidFill>
            <a:miter lim="800000"/>
          </a:ln>
          <a:effectLst>
            <a:outerShdw dist="20000" dir="5400000" rotWithShape="0">
              <a:srgbClr val="808080">
                <a:alpha val="37999"/>
              </a:srgbClr>
            </a:outerShdw>
          </a:effec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en-US" altLang="zh-CN" sz="1805" b="1">
              <a:solidFill>
                <a:srgbClr val="0000CC"/>
              </a:solidFill>
              <a:ea typeface="黑体" panose="02010609060101010101" pitchFamily="49" charset="-122"/>
            </a:endParaRPr>
          </a:p>
          <a:p>
            <a:pPr eaLnBrk="1" hangingPunct="1"/>
            <a:endParaRPr kumimoji="1" lang="en-US" altLang="zh-CN" sz="1805" b="1">
              <a:solidFill>
                <a:srgbClr val="0000CC"/>
              </a:solidFill>
              <a:ea typeface="黑体" panose="02010609060101010101" pitchFamily="49" charset="-122"/>
            </a:endParaRPr>
          </a:p>
          <a:p>
            <a:pPr eaLnBrk="1" hangingPunct="1"/>
            <a:endParaRPr kumimoji="1" lang="en-US" altLang="zh-CN" sz="1805" b="1">
              <a:solidFill>
                <a:srgbClr val="0000CC"/>
              </a:solidFill>
              <a:ea typeface="黑体" panose="02010609060101010101" pitchFamily="49" charset="-122"/>
            </a:endParaRPr>
          </a:p>
          <a:p>
            <a:pPr eaLnBrk="1" hangingPunct="1"/>
            <a:endParaRPr kumimoji="1" lang="en-US" altLang="zh-CN" sz="1805" b="1">
              <a:solidFill>
                <a:srgbClr val="0000CC"/>
              </a:solidFill>
              <a:ea typeface="黑体" panose="02010609060101010101" pitchFamily="49" charset="-122"/>
            </a:endParaRPr>
          </a:p>
          <a:p>
            <a:pPr eaLnBrk="1" hangingPunct="1"/>
            <a:endParaRPr kumimoji="1" lang="en-US" altLang="zh-CN" sz="1805" b="1">
              <a:solidFill>
                <a:srgbClr val="0000CC"/>
              </a:solidFill>
              <a:ea typeface="黑体" panose="02010609060101010101" pitchFamily="49" charset="-122"/>
            </a:endParaRPr>
          </a:p>
          <a:p>
            <a:pPr eaLnBrk="1" hangingPunct="1"/>
            <a:endParaRPr kumimoji="1" lang="en-US" altLang="zh-CN" sz="1805" b="1">
              <a:solidFill>
                <a:srgbClr val="0000CC"/>
              </a:solidFill>
              <a:ea typeface="黑体" panose="02010609060101010101" pitchFamily="49" charset="-122"/>
            </a:endParaRPr>
          </a:p>
          <a:p>
            <a:pPr eaLnBrk="1" hangingPunct="1"/>
            <a:endParaRPr kumimoji="1" lang="en-US" altLang="zh-CN" sz="1805" b="1">
              <a:solidFill>
                <a:srgbClr val="0000CC"/>
              </a:solidFill>
              <a:ea typeface="黑体" panose="02010609060101010101" pitchFamily="49" charset="-122"/>
            </a:endParaRPr>
          </a:p>
        </p:txBody>
      </p:sp>
      <p:sp>
        <p:nvSpPr>
          <p:cNvPr id="2" name="矩形 1"/>
          <p:cNvSpPr/>
          <p:nvPr/>
        </p:nvSpPr>
        <p:spPr>
          <a:xfrm>
            <a:off x="1619068" y="2634706"/>
            <a:ext cx="6715398" cy="4015105"/>
          </a:xfrm>
          <a:prstGeom prst="rect">
            <a:avLst/>
          </a:prstGeom>
        </p:spPr>
        <p:txBody>
          <a:bodyPr wrap="square">
            <a:spAutoFit/>
          </a:bodyPr>
          <a:lstStyle/>
          <a:p>
            <a:pPr marL="342900" indent="-342900" algn="just">
              <a:lnSpc>
                <a:spcPts val="3400"/>
              </a:lnSpc>
              <a:buFont typeface="Wingdings" panose="05000000000000000000" pitchFamily="2" charset="2"/>
              <a:buChar char="u"/>
            </a:pPr>
            <a:r>
              <a:rPr lang="zh-CN" altLang="en-US" sz="2405" b="1" dirty="0">
                <a:latin typeface="微软雅黑" panose="020B0503020204020204" charset="-122"/>
                <a:ea typeface="微软雅黑" panose="020B0503020204020204" charset="-122"/>
              </a:rPr>
              <a:t>用蚂蚁的行走路径表示待优化问题的可行解，整个蚂蚁群体的所有路径构成待优化问题的解空间</a:t>
            </a:r>
            <a:endParaRPr lang="en-US" altLang="zh-CN" sz="2405" b="1" dirty="0">
              <a:latin typeface="微软雅黑" panose="020B0503020204020204" charset="-122"/>
              <a:ea typeface="微软雅黑" panose="020B0503020204020204" charset="-122"/>
            </a:endParaRPr>
          </a:p>
          <a:p>
            <a:pPr marL="342900" indent="-342900" algn="just">
              <a:lnSpc>
                <a:spcPts val="3400"/>
              </a:lnSpc>
              <a:buFont typeface="Wingdings" panose="05000000000000000000" pitchFamily="2" charset="2"/>
              <a:buChar char="u"/>
            </a:pPr>
            <a:r>
              <a:rPr lang="zh-CN" altLang="en-US" sz="2405" b="1" dirty="0">
                <a:latin typeface="微软雅黑" panose="020B0503020204020204" charset="-122"/>
                <a:ea typeface="微软雅黑" panose="020B0503020204020204" charset="-122"/>
              </a:rPr>
              <a:t>路径较短的蚂蚁释放的信息素量较多，随着时间的推进，较短的路径上累积的信息素浓度逐渐增高，选择该路径的蚂蚁个数也愈来愈多。最终，整个蚂蚁会在正反馈的作用下集中到最佳的路径上，此时对应的便是待优化问题的最优解</a:t>
            </a:r>
          </a:p>
        </p:txBody>
      </p:sp>
      <p:sp>
        <p:nvSpPr>
          <p:cNvPr id="3" name="内容占位符 9"/>
          <p:cNvSpPr>
            <a:spLocks noGrp="1"/>
          </p:cNvSpPr>
          <p:nvPr>
            <p:ph idx="1"/>
          </p:nvPr>
        </p:nvSpPr>
        <p:spPr>
          <a:xfrm>
            <a:off x="1619068" y="1190534"/>
            <a:ext cx="6931228" cy="1299754"/>
          </a:xfrm>
        </p:spPr>
        <p:txBody>
          <a:bodyPr>
            <a:normAutofit fontScale="70000" lnSpcReduction="20000"/>
          </a:bodyPr>
          <a:lstStyle/>
          <a:p>
            <a:pPr algn="just" eaLnBrk="1" hangingPunct="1">
              <a:lnSpc>
                <a:spcPts val="3400"/>
              </a:lnSpc>
              <a:buFont typeface="Wingdings" panose="05000000000000000000" pitchFamily="2" charset="2"/>
              <a:buChar char="u"/>
            </a:pPr>
            <a:r>
              <a:rPr lang="zh-CN" altLang="en-US" sz="2405" b="1" dirty="0">
                <a:latin typeface="微软雅黑" panose="020B0503020204020204" charset="-122"/>
                <a:ea typeface="微软雅黑" panose="020B0503020204020204" charset="-122"/>
              </a:rPr>
              <a:t>意大利学者</a:t>
            </a:r>
            <a:r>
              <a:rPr lang="en-US" altLang="zh-CN" sz="2405" b="1" dirty="0" err="1">
                <a:latin typeface="微软雅黑" panose="020B0503020204020204" charset="-122"/>
                <a:ea typeface="微软雅黑" panose="020B0503020204020204" charset="-122"/>
              </a:rPr>
              <a:t>Dorigo</a:t>
            </a:r>
            <a:r>
              <a:rPr lang="zh-CN" altLang="en-US" sz="2405" b="1" dirty="0">
                <a:latin typeface="微软雅黑" panose="020B0503020204020204" charset="-122"/>
                <a:ea typeface="微软雅黑" panose="020B0503020204020204" charset="-122"/>
              </a:rPr>
              <a:t>教授在</a:t>
            </a:r>
            <a:r>
              <a:rPr lang="en-US" altLang="zh-CN" sz="2405" b="1" dirty="0">
                <a:latin typeface="微软雅黑" panose="020B0503020204020204" charset="-122"/>
                <a:ea typeface="微软雅黑" panose="020B0503020204020204" charset="-122"/>
              </a:rPr>
              <a:t>1992</a:t>
            </a:r>
            <a:r>
              <a:rPr lang="zh-CN" altLang="en-US" sz="2405" b="1" dirty="0">
                <a:latin typeface="微软雅黑" panose="020B0503020204020204" charset="-122"/>
                <a:ea typeface="微软雅黑" panose="020B0503020204020204" charset="-122"/>
              </a:rPr>
              <a:t>年通过模拟蚂蚁觅食行为，找到了一种求解离散组合最优化问题的智能优化算法</a:t>
            </a:r>
            <a:r>
              <a:rPr lang="en-US" altLang="zh-CN" sz="2405" b="1" dirty="0">
                <a:latin typeface="微软雅黑" panose="020B0503020204020204" charset="-122"/>
                <a:ea typeface="微软雅黑" panose="020B0503020204020204" charset="-122"/>
              </a:rPr>
              <a:t>——</a:t>
            </a:r>
            <a:r>
              <a:rPr lang="zh-CN" altLang="en-US" sz="2405" b="1" dirty="0">
                <a:latin typeface="微软雅黑" panose="020B0503020204020204" charset="-122"/>
                <a:ea typeface="微软雅黑" panose="020B0503020204020204" charset="-122"/>
              </a:rPr>
              <a:t>蚁群优化算法！</a:t>
            </a:r>
            <a:endParaRPr lang="en-US" altLang="zh-CN" sz="2405" b="1" dirty="0">
              <a:latin typeface="微软雅黑" panose="020B0503020204020204" charset="-122"/>
              <a:ea typeface="微软雅黑" panose="020B0503020204020204" charset="-122"/>
            </a:endParaRPr>
          </a:p>
        </p:txBody>
      </p:sp>
      <p:pic>
        <p:nvPicPr>
          <p:cNvPr id="4" name="Picture 8"/>
          <p:cNvPicPr>
            <a:picLocks noChangeAspect="1" noChangeArrowheads="1"/>
          </p:cNvPicPr>
          <p:nvPr/>
        </p:nvPicPr>
        <p:blipFill>
          <a:blip r:embed="rId2"/>
          <a:srcRect/>
          <a:stretch>
            <a:fillRect/>
          </a:stretch>
        </p:blipFill>
        <p:spPr bwMode="auto">
          <a:xfrm>
            <a:off x="8550296" y="1118325"/>
            <a:ext cx="1878218" cy="231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 Box 10"/>
          <p:cNvSpPr txBox="1">
            <a:spLocks noChangeArrowheads="1"/>
          </p:cNvSpPr>
          <p:nvPr/>
        </p:nvSpPr>
        <p:spPr bwMode="auto">
          <a:xfrm>
            <a:off x="8478883" y="3585561"/>
            <a:ext cx="2166257" cy="250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ct val="25000"/>
              </a:spcAft>
              <a:defRPr/>
            </a:pPr>
            <a:r>
              <a:rPr lang="en-US" altLang="zh-CN" sz="1805" b="1" dirty="0">
                <a:solidFill>
                  <a:srgbClr val="398505"/>
                </a:solidFill>
                <a:latin typeface="微软雅黑" panose="020B0503020204020204" charset="-122"/>
                <a:ea typeface="微软雅黑" panose="020B0503020204020204" charset="-122"/>
              </a:rPr>
              <a:t>Marco </a:t>
            </a:r>
            <a:r>
              <a:rPr lang="en-US" altLang="zh-CN" sz="1805" b="1" dirty="0" err="1">
                <a:solidFill>
                  <a:srgbClr val="398505"/>
                </a:solidFill>
                <a:latin typeface="微软雅黑" panose="020B0503020204020204" charset="-122"/>
                <a:ea typeface="微软雅黑" panose="020B0503020204020204" charset="-122"/>
              </a:rPr>
              <a:t>Dorigo</a:t>
            </a:r>
            <a:endParaRPr lang="en-US" altLang="zh-CN" sz="1805" b="1" dirty="0">
              <a:solidFill>
                <a:srgbClr val="398505"/>
              </a:solidFill>
              <a:latin typeface="微软雅黑" panose="020B0503020204020204" charset="-122"/>
              <a:ea typeface="微软雅黑" panose="020B0503020204020204" charset="-122"/>
            </a:endParaRPr>
          </a:p>
          <a:p>
            <a:pPr>
              <a:buFont typeface="Wingdings" panose="05000000000000000000" pitchFamily="2" charset="2"/>
              <a:buChar char="Ø"/>
              <a:defRPr/>
            </a:pPr>
            <a:r>
              <a:rPr lang="en-US" altLang="zh-CN" sz="1805" b="1" dirty="0">
                <a:latin typeface="微软雅黑" panose="020B0503020204020204" charset="-122"/>
                <a:ea typeface="微软雅黑" panose="020B0503020204020204" charset="-122"/>
              </a:rPr>
              <a:t> </a:t>
            </a:r>
            <a:r>
              <a:rPr lang="zh-CN" altLang="en-US" sz="1805" b="1" dirty="0">
                <a:latin typeface="微软雅黑" panose="020B0503020204020204" charset="-122"/>
                <a:ea typeface="微软雅黑" panose="020B0503020204020204" charset="-122"/>
              </a:rPr>
              <a:t>比利时布鲁塞尔</a:t>
            </a:r>
          </a:p>
          <a:p>
            <a:pPr>
              <a:buFont typeface="Wingdings" panose="05000000000000000000" pitchFamily="2" charset="2"/>
              <a:buNone/>
              <a:defRPr/>
            </a:pPr>
            <a:r>
              <a:rPr lang="zh-CN" altLang="en-US" sz="1805" b="1" dirty="0">
                <a:latin typeface="微软雅黑" panose="020B0503020204020204" charset="-122"/>
                <a:ea typeface="微软雅黑" panose="020B0503020204020204" charset="-122"/>
              </a:rPr>
              <a:t>    大学教授</a:t>
            </a:r>
          </a:p>
          <a:p>
            <a:pPr>
              <a:buFont typeface="Wingdings" panose="05000000000000000000" pitchFamily="2" charset="2"/>
              <a:buChar char="Ø"/>
              <a:defRPr/>
            </a:pPr>
            <a:r>
              <a:rPr lang="zh-CN" altLang="en-US" sz="1805" b="1" dirty="0">
                <a:latin typeface="微软雅黑" panose="020B0503020204020204" charset="-122"/>
                <a:ea typeface="微软雅黑" panose="020B0503020204020204" charset="-122"/>
              </a:rPr>
              <a:t> 著名</a:t>
            </a:r>
            <a:r>
              <a:rPr lang="zh-CN" altLang="en-US" sz="1805" b="1" dirty="0">
                <a:solidFill>
                  <a:srgbClr val="EB592B"/>
                </a:solidFill>
                <a:latin typeface="微软雅黑" panose="020B0503020204020204" charset="-122"/>
                <a:ea typeface="微软雅黑" panose="020B0503020204020204" charset="-122"/>
              </a:rPr>
              <a:t>蚁群优化算法的创始人</a:t>
            </a:r>
          </a:p>
          <a:p>
            <a:pPr>
              <a:buFont typeface="Wingdings" panose="05000000000000000000" pitchFamily="2" charset="2"/>
              <a:buChar char="Ø"/>
              <a:defRPr/>
            </a:pPr>
            <a:r>
              <a:rPr lang="zh-CN" altLang="en-US" sz="1805" b="1" dirty="0">
                <a:latin typeface="微软雅黑" panose="020B0503020204020204" charset="-122"/>
                <a:ea typeface="微软雅黑" panose="020B0503020204020204" charset="-122"/>
              </a:rPr>
              <a:t> </a:t>
            </a:r>
            <a:r>
              <a:rPr lang="en-US" altLang="zh-CN" sz="1805" b="1" dirty="0">
                <a:latin typeface="微软雅黑" panose="020B0503020204020204" charset="-122"/>
                <a:ea typeface="微软雅黑" panose="020B0503020204020204" charset="-122"/>
              </a:rPr>
              <a:t>IEEE Fellow</a:t>
            </a:r>
          </a:p>
          <a:p>
            <a:pPr>
              <a:buFont typeface="Wingdings" panose="05000000000000000000" pitchFamily="2" charset="2"/>
              <a:buChar char="Ø"/>
              <a:defRPr/>
            </a:pPr>
            <a:r>
              <a:rPr lang="en-US" altLang="zh-CN" sz="1805" b="1" dirty="0">
                <a:latin typeface="微软雅黑" panose="020B0503020204020204" charset="-122"/>
                <a:ea typeface="微软雅黑" panose="020B0503020204020204" charset="-122"/>
              </a:rPr>
              <a:t> IEEE Trans on  EC </a:t>
            </a:r>
            <a:r>
              <a:rPr lang="zh-CN" altLang="en-US" sz="1805" b="1" dirty="0">
                <a:latin typeface="微软雅黑" panose="020B0503020204020204" charset="-122"/>
                <a:ea typeface="微软雅黑" panose="020B0503020204020204" charset="-122"/>
              </a:rPr>
              <a:t>副主编</a:t>
            </a:r>
          </a:p>
        </p:txBody>
      </p:sp>
      <p:sp>
        <p:nvSpPr>
          <p:cNvPr id="7" name="文本框 6"/>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蚁群优化算法的起源</a:t>
            </a:r>
          </a:p>
        </p:txBody>
      </p:sp>
      <p:pic>
        <p:nvPicPr>
          <p:cNvPr id="6" name="图片 5">
            <a:extLst>
              <a:ext uri="{FF2B5EF4-FFF2-40B4-BE49-F238E27FC236}">
                <a16:creationId xmlns:a16="http://schemas.microsoft.com/office/drawing/2014/main" id="{2F29BFF3-DB94-DFDA-80E5-CBD4CF30BEE2}"/>
              </a:ext>
            </a:extLst>
          </p:cNvPr>
          <p:cNvPicPr>
            <a:picLocks noChangeAspect="1"/>
          </p:cNvPicPr>
          <p:nvPr/>
        </p:nvPicPr>
        <p:blipFill>
          <a:blip r:embed="rId3"/>
          <a:stretch>
            <a:fillRect/>
          </a:stretch>
        </p:blipFill>
        <p:spPr>
          <a:xfrm>
            <a:off x="0" y="-52873"/>
            <a:ext cx="1838325" cy="5429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barn(inVertical)">
                                      <p:cBhvr>
                                        <p:cTn id="23" dur="500"/>
                                        <p:tgtEl>
                                          <p:spTgt spid="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barn(inVertical)">
                                      <p:cBhvr>
                                        <p:cTn id="2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5"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116</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sp>
        <p:nvSpPr>
          <p:cNvPr id="10" name="圆柱形 9"/>
          <p:cNvSpPr/>
          <p:nvPr/>
        </p:nvSpPr>
        <p:spPr>
          <a:xfrm>
            <a:off x="2455275" y="1262743"/>
            <a:ext cx="3008733" cy="8596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5" b="1" dirty="0">
                <a:solidFill>
                  <a:srgbClr val="FFFFFF"/>
                </a:solidFill>
                <a:ea typeface="宋体" panose="02010600030101010101" pitchFamily="2" charset="-122"/>
              </a:rPr>
              <a:t>自然界蚂蚁觅食行为</a:t>
            </a:r>
          </a:p>
        </p:txBody>
      </p:sp>
      <p:sp>
        <p:nvSpPr>
          <p:cNvPr id="11" name="圆柱形 10"/>
          <p:cNvSpPr/>
          <p:nvPr/>
        </p:nvSpPr>
        <p:spPr>
          <a:xfrm>
            <a:off x="6753464" y="1262743"/>
            <a:ext cx="3008733" cy="859638"/>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1805" b="1">
                <a:solidFill>
                  <a:srgbClr val="FFFFFF"/>
                </a:solidFill>
                <a:ea typeface="宋体" panose="02010600030101010101" pitchFamily="2" charset="-122"/>
              </a:rPr>
              <a:t>蚁群优化算法</a:t>
            </a:r>
          </a:p>
        </p:txBody>
      </p:sp>
      <p:sp>
        <p:nvSpPr>
          <p:cNvPr id="12" name="右箭头 11"/>
          <p:cNvSpPr/>
          <p:nvPr/>
        </p:nvSpPr>
        <p:spPr>
          <a:xfrm>
            <a:off x="5678916" y="1334380"/>
            <a:ext cx="788002" cy="716365"/>
          </a:xfrm>
          <a:prstGeom prst="rightArrow">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zh-CN" altLang="en-US" sz="1805">
              <a:solidFill>
                <a:srgbClr val="FFFFFF"/>
              </a:solidFill>
              <a:ea typeface="宋体" panose="02010600030101010101" pitchFamily="2" charset="-122"/>
            </a:endParaRPr>
          </a:p>
        </p:txBody>
      </p:sp>
      <p:sp>
        <p:nvSpPr>
          <p:cNvPr id="13" name="AutoShape 19"/>
          <p:cNvSpPr>
            <a:spLocks noChangeArrowheads="1"/>
          </p:cNvSpPr>
          <p:nvPr/>
        </p:nvSpPr>
        <p:spPr bwMode="gray">
          <a:xfrm>
            <a:off x="2754556" y="3196928"/>
            <a:ext cx="2435641" cy="571499"/>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ln>
          <a:effectLst/>
        </p:spPr>
        <p:txBody>
          <a:bodyPr wrap="none" anchor="ctr"/>
          <a:lstStyle/>
          <a:p>
            <a:pPr algn="ctr">
              <a:defRPr/>
            </a:pPr>
            <a:r>
              <a:rPr lang="zh-CN" altLang="en-US" sz="1805" b="1">
                <a:solidFill>
                  <a:schemeClr val="bg1"/>
                </a:solidFill>
                <a:latin typeface="Arial" panose="020B0604020202020204" pitchFamily="34" charset="0"/>
              </a:rPr>
              <a:t>蚁群</a:t>
            </a:r>
          </a:p>
        </p:txBody>
      </p:sp>
      <p:sp>
        <p:nvSpPr>
          <p:cNvPr id="14" name="AutoShape 16"/>
          <p:cNvSpPr>
            <a:spLocks noChangeArrowheads="1"/>
          </p:cNvSpPr>
          <p:nvPr/>
        </p:nvSpPr>
        <p:spPr bwMode="gray">
          <a:xfrm>
            <a:off x="6968373" y="3196928"/>
            <a:ext cx="2650551" cy="571499"/>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ln>
          <a:effectLst/>
        </p:spPr>
        <p:txBody>
          <a:bodyPr wrap="none" anchor="ctr"/>
          <a:lstStyle/>
          <a:p>
            <a:pPr algn="ctr">
              <a:defRPr/>
            </a:pPr>
            <a:r>
              <a:rPr lang="zh-CN" altLang="en-US" sz="1805" b="1">
                <a:solidFill>
                  <a:schemeClr val="bg1"/>
                </a:solidFill>
                <a:latin typeface="Arial" panose="020B0604020202020204" pitchFamily="34" charset="0"/>
              </a:rPr>
              <a:t>搜索空间的一组有效解</a:t>
            </a:r>
          </a:p>
        </p:txBody>
      </p:sp>
      <p:sp>
        <p:nvSpPr>
          <p:cNvPr id="15" name="AutoShape 16"/>
          <p:cNvSpPr>
            <a:spLocks noChangeArrowheads="1"/>
          </p:cNvSpPr>
          <p:nvPr/>
        </p:nvSpPr>
        <p:spPr bwMode="gray">
          <a:xfrm>
            <a:off x="6968373" y="2480563"/>
            <a:ext cx="2650551" cy="571499"/>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ln>
          <a:effectLst/>
        </p:spPr>
        <p:txBody>
          <a:bodyPr wrap="none" anchor="ctr"/>
          <a:lstStyle/>
          <a:p>
            <a:pPr algn="ctr">
              <a:defRPr/>
            </a:pPr>
            <a:r>
              <a:rPr lang="zh-CN" altLang="en-US" sz="1805" b="1">
                <a:solidFill>
                  <a:schemeClr val="bg1"/>
                </a:solidFill>
                <a:latin typeface="Arial" panose="020B0604020202020204" pitchFamily="34" charset="0"/>
              </a:rPr>
              <a:t>问题的搜索空间</a:t>
            </a:r>
          </a:p>
        </p:txBody>
      </p:sp>
      <p:sp>
        <p:nvSpPr>
          <p:cNvPr id="16" name="AutoShape 16"/>
          <p:cNvSpPr>
            <a:spLocks noChangeArrowheads="1"/>
          </p:cNvSpPr>
          <p:nvPr/>
        </p:nvSpPr>
        <p:spPr bwMode="gray">
          <a:xfrm>
            <a:off x="6968373" y="5346023"/>
            <a:ext cx="2650551" cy="571499"/>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ln>
          <a:effectLst/>
        </p:spPr>
        <p:txBody>
          <a:bodyPr wrap="none" anchor="ctr"/>
          <a:lstStyle/>
          <a:p>
            <a:pPr algn="ctr">
              <a:defRPr/>
            </a:pPr>
            <a:r>
              <a:rPr lang="zh-CN" altLang="en-US" sz="1805" b="1">
                <a:solidFill>
                  <a:schemeClr val="bg1"/>
                </a:solidFill>
                <a:latin typeface="Arial" panose="020B0604020202020204" pitchFamily="34" charset="0"/>
              </a:rPr>
              <a:t>信息素浓度变量</a:t>
            </a:r>
          </a:p>
        </p:txBody>
      </p:sp>
      <p:sp>
        <p:nvSpPr>
          <p:cNvPr id="17" name="AutoShape 16"/>
          <p:cNvSpPr>
            <a:spLocks noChangeArrowheads="1"/>
          </p:cNvSpPr>
          <p:nvPr/>
        </p:nvSpPr>
        <p:spPr bwMode="gray">
          <a:xfrm>
            <a:off x="6968373" y="3913293"/>
            <a:ext cx="2650551" cy="571499"/>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ln>
          <a:effectLst/>
        </p:spPr>
        <p:txBody>
          <a:bodyPr wrap="none" anchor="ctr"/>
          <a:lstStyle/>
          <a:p>
            <a:pPr algn="ctr">
              <a:defRPr/>
            </a:pPr>
            <a:r>
              <a:rPr lang="zh-CN" altLang="en-US" sz="1805" b="1">
                <a:solidFill>
                  <a:schemeClr val="bg1"/>
                </a:solidFill>
                <a:latin typeface="Arial" panose="020B0604020202020204" pitchFamily="34" charset="0"/>
              </a:rPr>
              <a:t>一个有效解</a:t>
            </a:r>
          </a:p>
        </p:txBody>
      </p:sp>
      <p:sp>
        <p:nvSpPr>
          <p:cNvPr id="18" name="AutoShape 16"/>
          <p:cNvSpPr>
            <a:spLocks noChangeArrowheads="1"/>
          </p:cNvSpPr>
          <p:nvPr/>
        </p:nvSpPr>
        <p:spPr bwMode="gray">
          <a:xfrm>
            <a:off x="6968373" y="4629658"/>
            <a:ext cx="2650551" cy="571499"/>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ln>
          <a:effectLst/>
        </p:spPr>
        <p:txBody>
          <a:bodyPr wrap="none" anchor="ctr"/>
          <a:lstStyle/>
          <a:p>
            <a:pPr algn="ctr">
              <a:defRPr/>
            </a:pPr>
            <a:r>
              <a:rPr lang="zh-CN" altLang="en-US" sz="1805" b="1">
                <a:solidFill>
                  <a:schemeClr val="bg1"/>
                </a:solidFill>
                <a:latin typeface="Arial" panose="020B0604020202020204" pitchFamily="34" charset="0"/>
              </a:rPr>
              <a:t>问题的最优解</a:t>
            </a:r>
          </a:p>
        </p:txBody>
      </p:sp>
      <p:sp>
        <p:nvSpPr>
          <p:cNvPr id="19" name="AutoShape 19"/>
          <p:cNvSpPr>
            <a:spLocks noChangeArrowheads="1"/>
          </p:cNvSpPr>
          <p:nvPr/>
        </p:nvSpPr>
        <p:spPr bwMode="gray">
          <a:xfrm>
            <a:off x="2754556" y="2480563"/>
            <a:ext cx="2435641" cy="571499"/>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ln>
          <a:effectLst/>
        </p:spPr>
        <p:txBody>
          <a:bodyPr wrap="none" anchor="ctr"/>
          <a:lstStyle/>
          <a:p>
            <a:pPr algn="ctr">
              <a:defRPr/>
            </a:pPr>
            <a:r>
              <a:rPr lang="zh-CN" altLang="en-US" sz="1805" b="1">
                <a:solidFill>
                  <a:schemeClr val="bg1"/>
                </a:solidFill>
                <a:latin typeface="Arial" panose="020B0604020202020204" pitchFamily="34" charset="0"/>
              </a:rPr>
              <a:t>觅食空间</a:t>
            </a:r>
          </a:p>
        </p:txBody>
      </p:sp>
      <p:sp>
        <p:nvSpPr>
          <p:cNvPr id="20" name="AutoShape 19"/>
          <p:cNvSpPr>
            <a:spLocks noChangeArrowheads="1"/>
          </p:cNvSpPr>
          <p:nvPr/>
        </p:nvSpPr>
        <p:spPr bwMode="gray">
          <a:xfrm>
            <a:off x="2741821" y="5346023"/>
            <a:ext cx="2435641" cy="571499"/>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ln>
          <a:effectLst/>
        </p:spPr>
        <p:txBody>
          <a:bodyPr wrap="none" anchor="ctr"/>
          <a:lstStyle/>
          <a:p>
            <a:pPr algn="ctr">
              <a:defRPr/>
            </a:pPr>
            <a:r>
              <a:rPr lang="zh-CN" altLang="en-US" sz="1805" b="1">
                <a:solidFill>
                  <a:schemeClr val="bg1"/>
                </a:solidFill>
                <a:latin typeface="Arial" panose="020B0604020202020204" pitchFamily="34" charset="0"/>
              </a:rPr>
              <a:t>信息素</a:t>
            </a:r>
          </a:p>
        </p:txBody>
      </p:sp>
      <p:sp>
        <p:nvSpPr>
          <p:cNvPr id="21" name="AutoShape 19"/>
          <p:cNvSpPr>
            <a:spLocks noChangeArrowheads="1"/>
          </p:cNvSpPr>
          <p:nvPr/>
        </p:nvSpPr>
        <p:spPr bwMode="gray">
          <a:xfrm>
            <a:off x="2754556" y="3913293"/>
            <a:ext cx="2435641" cy="571499"/>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ln>
          <a:effectLst/>
        </p:spPr>
        <p:txBody>
          <a:bodyPr wrap="none" anchor="ctr"/>
          <a:lstStyle/>
          <a:p>
            <a:pPr algn="ctr">
              <a:defRPr/>
            </a:pPr>
            <a:r>
              <a:rPr lang="zh-CN" altLang="en-US" sz="1805" b="1">
                <a:solidFill>
                  <a:schemeClr val="bg1"/>
                </a:solidFill>
                <a:latin typeface="Arial" panose="020B0604020202020204" pitchFamily="34" charset="0"/>
              </a:rPr>
              <a:t>蚁巢到食物的一条路径</a:t>
            </a:r>
          </a:p>
        </p:txBody>
      </p:sp>
      <p:sp>
        <p:nvSpPr>
          <p:cNvPr id="22" name="AutoShape 19"/>
          <p:cNvSpPr>
            <a:spLocks noChangeArrowheads="1"/>
          </p:cNvSpPr>
          <p:nvPr/>
        </p:nvSpPr>
        <p:spPr bwMode="gray">
          <a:xfrm>
            <a:off x="2741821" y="4629658"/>
            <a:ext cx="2435641" cy="571499"/>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ln>
          <a:effectLst/>
        </p:spPr>
        <p:txBody>
          <a:bodyPr wrap="none" anchor="ctr"/>
          <a:lstStyle/>
          <a:p>
            <a:pPr algn="ctr">
              <a:defRPr/>
            </a:pPr>
            <a:r>
              <a:rPr lang="zh-CN" altLang="en-US" sz="1805" b="1">
                <a:solidFill>
                  <a:schemeClr val="bg1"/>
                </a:solidFill>
                <a:latin typeface="Arial" panose="020B0604020202020204" pitchFamily="34" charset="0"/>
              </a:rPr>
              <a:t>找到的最短路径</a:t>
            </a:r>
          </a:p>
        </p:txBody>
      </p:sp>
      <p:sp>
        <p:nvSpPr>
          <p:cNvPr id="23" name="椭圆 22"/>
          <p:cNvSpPr/>
          <p:nvPr/>
        </p:nvSpPr>
        <p:spPr>
          <a:xfrm>
            <a:off x="5607280" y="2480563"/>
            <a:ext cx="931274" cy="34385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zh-CN" altLang="en-US" sz="2810" b="1" dirty="0">
                <a:latin typeface="华文彩云" panose="02010800040101010101" pitchFamily="2" charset="-122"/>
                <a:ea typeface="华文彩云" panose="02010800040101010101" pitchFamily="2" charset="-122"/>
              </a:rPr>
              <a:t>对应关系</a:t>
            </a:r>
          </a:p>
        </p:txBody>
      </p:sp>
      <p:sp>
        <p:nvSpPr>
          <p:cNvPr id="24" name="爆炸形 1 23"/>
          <p:cNvSpPr/>
          <p:nvPr/>
        </p:nvSpPr>
        <p:spPr>
          <a:xfrm>
            <a:off x="2312002" y="5131113"/>
            <a:ext cx="3152006" cy="114618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805" b="1">
                <a:solidFill>
                  <a:srgbClr val="FFFF00"/>
                </a:solidFill>
                <a:ea typeface="宋体" panose="02010600030101010101" pitchFamily="2" charset="-122"/>
              </a:rPr>
              <a:t>蚂蚁间的通信</a:t>
            </a:r>
          </a:p>
        </p:txBody>
      </p:sp>
      <p:sp>
        <p:nvSpPr>
          <p:cNvPr id="25" name="爆炸形 1 24"/>
          <p:cNvSpPr/>
          <p:nvPr/>
        </p:nvSpPr>
        <p:spPr>
          <a:xfrm>
            <a:off x="6753464" y="5131113"/>
            <a:ext cx="3152006" cy="1146184"/>
          </a:xfrm>
          <a:prstGeom prst="irregularSeal1">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zh-CN" altLang="en-US" sz="1805" b="1">
                <a:solidFill>
                  <a:srgbClr val="FFFF00"/>
                </a:solidFill>
                <a:ea typeface="宋体" panose="02010600030101010101" pitchFamily="2" charset="-122"/>
              </a:rPr>
              <a:t>启发式搜索</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arn(inVertical)">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1"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1"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ppt_x"/>
                                          </p:val>
                                        </p:tav>
                                        <p:tav tm="100000">
                                          <p:val>
                                            <p:strVal val="#ppt_x"/>
                                          </p:val>
                                        </p:tav>
                                      </p:tavLst>
                                    </p:anim>
                                    <p:anim calcmode="lin" valueType="num">
                                      <p:cBhvr additive="base">
                                        <p:cTn id="7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1" presetClass="entr" presetSubtype="0" fill="hold" grpId="0" nodeType="clickEffect">
                                  <p:stCondLst>
                                    <p:cond delay="0"/>
                                  </p:stCondLst>
                                  <p:iterate type="lt">
                                    <p:tmPct val="10000"/>
                                  </p:iterate>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2" dur="500" fill="hold"/>
                                        <p:tgtEl>
                                          <p:spTgt spid="24"/>
                                        </p:tgtEl>
                                        <p:attrNameLst>
                                          <p:attrName>ppt_y</p:attrName>
                                        </p:attrNameLst>
                                      </p:cBhvr>
                                      <p:tavLst>
                                        <p:tav tm="0">
                                          <p:val>
                                            <p:strVal val="#ppt_y"/>
                                          </p:val>
                                        </p:tav>
                                        <p:tav tm="100000">
                                          <p:val>
                                            <p:strVal val="#ppt_y"/>
                                          </p:val>
                                        </p:tav>
                                      </p:tavLst>
                                    </p:anim>
                                    <p:anim calcmode="lin" valueType="num">
                                      <p:cBhvr>
                                        <p:cTn id="8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84"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85" dur="500" tmFilter="0,0; .5, 1; 1, 1"/>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41" presetClass="entr" presetSubtype="0" fill="hold" grpId="0" nodeType="clickEffect">
                                  <p:stCondLst>
                                    <p:cond delay="0"/>
                                  </p:stCondLst>
                                  <p:iterate type="lt">
                                    <p:tmPct val="10000"/>
                                  </p:iterate>
                                  <p:childTnLst>
                                    <p:set>
                                      <p:cBhvr>
                                        <p:cTn id="89" dur="1" fill="hold">
                                          <p:stCondLst>
                                            <p:cond delay="0"/>
                                          </p:stCondLst>
                                        </p:cTn>
                                        <p:tgtEl>
                                          <p:spTgt spid="25"/>
                                        </p:tgtEl>
                                        <p:attrNameLst>
                                          <p:attrName>style.visibility</p:attrName>
                                        </p:attrNameLst>
                                      </p:cBhvr>
                                      <p:to>
                                        <p:strVal val="visible"/>
                                      </p:to>
                                    </p:set>
                                    <p:anim calcmode="lin" valueType="num">
                                      <p:cBhvr>
                                        <p:cTn id="90"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25"/>
                                        </p:tgtEl>
                                        <p:attrNameLst>
                                          <p:attrName>ppt_y</p:attrName>
                                        </p:attrNameLst>
                                      </p:cBhvr>
                                      <p:tavLst>
                                        <p:tav tm="0">
                                          <p:val>
                                            <p:strVal val="#ppt_y"/>
                                          </p:val>
                                        </p:tav>
                                        <p:tav tm="100000">
                                          <p:val>
                                            <p:strVal val="#ppt_y"/>
                                          </p:val>
                                        </p:tav>
                                      </p:tavLst>
                                    </p:anim>
                                    <p:anim calcmode="lin" valueType="num">
                                      <p:cBhvr>
                                        <p:cTn id="92"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animBg="1"/>
      <p:bldP spid="2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117</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pic>
        <p:nvPicPr>
          <p:cNvPr id="10" name="Picture 2" descr="图5"/>
          <p:cNvPicPr>
            <a:picLocks noChangeAspect="1" noChangeArrowheads="1"/>
          </p:cNvPicPr>
          <p:nvPr/>
        </p:nvPicPr>
        <p:blipFill>
          <a:blip r:embed="rId2"/>
          <a:srcRect/>
          <a:stretch>
            <a:fillRect/>
          </a:stretch>
        </p:blipFill>
        <p:spPr bwMode="auto">
          <a:xfrm>
            <a:off x="2918823" y="2995749"/>
            <a:ext cx="6872327" cy="3573864"/>
          </a:xfrm>
          <a:prstGeom prst="rect">
            <a:avLst/>
          </a:prstGeom>
          <a:ln>
            <a:noFill/>
          </a:ln>
          <a:effectLst>
            <a:outerShdw blurRad="292100" dist="139700" dir="2700000" algn="tl" rotWithShape="0">
              <a:srgbClr val="333333">
                <a:alpha val="65000"/>
              </a:srgbClr>
            </a:outerShdw>
          </a:effectLst>
        </p:spPr>
      </p:pic>
      <p:sp>
        <p:nvSpPr>
          <p:cNvPr id="11" name="内容占位符 9"/>
          <p:cNvSpPr>
            <a:spLocks noGrp="1"/>
          </p:cNvSpPr>
          <p:nvPr>
            <p:ph idx="1"/>
          </p:nvPr>
        </p:nvSpPr>
        <p:spPr>
          <a:xfrm>
            <a:off x="1615153" y="1060859"/>
            <a:ext cx="8885570" cy="1790912"/>
          </a:xfrm>
        </p:spPr>
        <p:txBody>
          <a:bodyPr>
            <a:normAutofit lnSpcReduction="10000"/>
          </a:bodyPr>
          <a:lstStyle/>
          <a:p>
            <a:pPr algn="just" eaLnBrk="1" hangingPunct="1">
              <a:lnSpc>
                <a:spcPct val="150000"/>
              </a:lnSpc>
            </a:pPr>
            <a:r>
              <a:rPr lang="zh-CN" altLang="en-US" sz="2605" b="1" dirty="0">
                <a:latin typeface="微软雅黑" panose="020B0503020204020204" charset="-122"/>
                <a:ea typeface="微软雅黑" panose="020B0503020204020204" charset="-122"/>
              </a:rPr>
              <a:t>蚂蚁在寻找食物的过程中往往是随机选择路径的，但它们能感知当前地面上的信息素浓度，并倾向于往信息素浓度高的方向行进。</a:t>
            </a:r>
            <a:endParaRPr lang="en-US" altLang="zh-CN" sz="2605" b="1" dirty="0">
              <a:latin typeface="微软雅黑" panose="020B0503020204020204" charset="-122"/>
              <a:ea typeface="微软雅黑" panose="020B0503020204020204" charset="-122"/>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arn(inVertical)">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118</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pic>
        <p:nvPicPr>
          <p:cNvPr id="10" name="Picture 2" descr="图5"/>
          <p:cNvPicPr>
            <a:picLocks noChangeAspect="1" noChangeArrowheads="1"/>
          </p:cNvPicPr>
          <p:nvPr/>
        </p:nvPicPr>
        <p:blipFill>
          <a:blip r:embed="rId2"/>
          <a:srcRect/>
          <a:stretch>
            <a:fillRect/>
          </a:stretch>
        </p:blipFill>
        <p:spPr bwMode="auto">
          <a:xfrm>
            <a:off x="2918823" y="3212374"/>
            <a:ext cx="6872327" cy="3357239"/>
          </a:xfrm>
          <a:prstGeom prst="rect">
            <a:avLst/>
          </a:prstGeom>
          <a:ln>
            <a:noFill/>
          </a:ln>
          <a:effectLst>
            <a:outerShdw blurRad="292100" dist="139700" dir="2700000" algn="tl" rotWithShape="0">
              <a:srgbClr val="333333">
                <a:alpha val="65000"/>
              </a:srgbClr>
            </a:outerShdw>
          </a:effectLst>
        </p:spPr>
      </p:pic>
      <p:sp>
        <p:nvSpPr>
          <p:cNvPr id="11" name="内容占位符 9"/>
          <p:cNvSpPr>
            <a:spLocks noGrp="1"/>
          </p:cNvSpPr>
          <p:nvPr>
            <p:ph idx="1"/>
          </p:nvPr>
        </p:nvSpPr>
        <p:spPr>
          <a:xfrm>
            <a:off x="1619068" y="1051968"/>
            <a:ext cx="8811289" cy="2232615"/>
          </a:xfrm>
        </p:spPr>
        <p:txBody>
          <a:bodyPr/>
          <a:lstStyle/>
          <a:p>
            <a:pPr eaLnBrk="1" hangingPunct="1">
              <a:lnSpc>
                <a:spcPct val="100000"/>
              </a:lnSpc>
            </a:pPr>
            <a:r>
              <a:rPr lang="zh-CN" altLang="en-US" sz="2405" b="1" dirty="0">
                <a:latin typeface="微软雅黑" panose="020B0503020204020204" charset="-122"/>
                <a:ea typeface="微软雅黑" panose="020B0503020204020204" charset="-122"/>
              </a:rPr>
              <a:t>信息素由蚂蚁自身释放，是实现蚁群内间接通信的物质。</a:t>
            </a:r>
            <a:endParaRPr lang="en-US" altLang="zh-CN" sz="2405" b="1" dirty="0">
              <a:latin typeface="微软雅黑" panose="020B0503020204020204" charset="-122"/>
              <a:ea typeface="微软雅黑" panose="020B0503020204020204" charset="-122"/>
            </a:endParaRPr>
          </a:p>
          <a:p>
            <a:pPr eaLnBrk="1" hangingPunct="1">
              <a:lnSpc>
                <a:spcPct val="100000"/>
              </a:lnSpc>
            </a:pPr>
            <a:r>
              <a:rPr lang="zh-CN" altLang="en-US" sz="2405" b="1" dirty="0">
                <a:latin typeface="微软雅黑" panose="020B0503020204020204" charset="-122"/>
                <a:ea typeface="微软雅黑" panose="020B0503020204020204" charset="-122"/>
              </a:rPr>
              <a:t>较短路径上蚂蚁的往返时间比较短，单位时间内经过该路径的蚂蚁多，所以信息素的积累速度比较长路径快。</a:t>
            </a:r>
            <a:endParaRPr lang="en-US" altLang="zh-CN" sz="2405" b="1" dirty="0">
              <a:latin typeface="微软雅黑" panose="020B0503020204020204" charset="-122"/>
              <a:ea typeface="微软雅黑" panose="020B0503020204020204" charset="-122"/>
            </a:endParaRPr>
          </a:p>
          <a:p>
            <a:pPr eaLnBrk="1" hangingPunct="1">
              <a:lnSpc>
                <a:spcPct val="100000"/>
              </a:lnSpc>
            </a:pPr>
            <a:r>
              <a:rPr lang="zh-CN" altLang="en-US" sz="2405" b="1" dirty="0">
                <a:latin typeface="微软雅黑" panose="020B0503020204020204" charset="-122"/>
                <a:ea typeface="微软雅黑" panose="020B0503020204020204" charset="-122"/>
              </a:rPr>
              <a:t>当后续蚂蚁在路口时，就能感知先前蚂蚁留下的信息，并倾向于选择一条较短的路径前行。</a:t>
            </a:r>
            <a:endParaRPr lang="en-US" altLang="zh-CN" sz="2405" b="1" dirty="0">
              <a:latin typeface="微软雅黑" panose="020B0503020204020204" charset="-122"/>
              <a:ea typeface="微软雅黑" panose="020B0503020204020204" charset="-122"/>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arn(inVertic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arn(inVertical)">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119</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pic>
        <p:nvPicPr>
          <p:cNvPr id="10" name="Picture 2" descr="图5"/>
          <p:cNvPicPr>
            <a:picLocks noChangeAspect="1" noChangeArrowheads="1"/>
          </p:cNvPicPr>
          <p:nvPr/>
        </p:nvPicPr>
        <p:blipFill>
          <a:blip r:embed="rId2"/>
          <a:srcRect/>
          <a:stretch>
            <a:fillRect/>
          </a:stretch>
        </p:blipFill>
        <p:spPr bwMode="auto">
          <a:xfrm>
            <a:off x="1603278" y="2923540"/>
            <a:ext cx="4853765" cy="3646073"/>
          </a:xfrm>
          <a:prstGeom prst="rect">
            <a:avLst/>
          </a:prstGeom>
          <a:ln>
            <a:noFill/>
          </a:ln>
          <a:effectLst>
            <a:outerShdw blurRad="292100" dist="139700" dir="2700000" algn="tl" rotWithShape="0">
              <a:srgbClr val="333333">
                <a:alpha val="65000"/>
              </a:srgbClr>
            </a:outerShdw>
          </a:effectLst>
        </p:spPr>
      </p:pic>
      <p:sp>
        <p:nvSpPr>
          <p:cNvPr id="11" name="内容占位符 9"/>
          <p:cNvSpPr>
            <a:spLocks noGrp="1"/>
          </p:cNvSpPr>
          <p:nvPr>
            <p:ph idx="1"/>
          </p:nvPr>
        </p:nvSpPr>
        <p:spPr>
          <a:xfrm>
            <a:off x="1619068" y="1046117"/>
            <a:ext cx="8881655" cy="1877423"/>
          </a:xfrm>
        </p:spPr>
        <p:txBody>
          <a:bodyPr>
            <a:normAutofit/>
          </a:bodyPr>
          <a:lstStyle/>
          <a:p>
            <a:pPr algn="just" eaLnBrk="1" hangingPunct="1">
              <a:lnSpc>
                <a:spcPct val="150000"/>
              </a:lnSpc>
            </a:pPr>
            <a:r>
              <a:rPr lang="zh-CN" altLang="en-US" sz="2605" b="1" dirty="0">
                <a:latin typeface="微软雅黑" panose="020B0503020204020204" charset="-122"/>
                <a:ea typeface="微软雅黑" panose="020B0503020204020204" charset="-122"/>
              </a:rPr>
              <a:t>这种正反馈机制使得越来越多的蚂蚁在巢穴与食物之间的最短路径上行进。由于其他路径上的信息素会随着时间蒸发，最终所有的蚂蚁都在最优路径上行进。</a:t>
            </a:r>
          </a:p>
        </p:txBody>
      </p:sp>
      <p:pic>
        <p:nvPicPr>
          <p:cNvPr id="12" name="Picture 8" descr="Ants Marching – The Deca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3746" y="2923539"/>
            <a:ext cx="3827055" cy="36460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产生式系统</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pic>
        <p:nvPicPr>
          <p:cNvPr id="2" name="Picture 656"/>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306" y="1344055"/>
            <a:ext cx="2720594" cy="4250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657"/>
          <p:cNvGraphicFramePr>
            <a:graphicFrameLocks noChangeAspect="1"/>
          </p:cNvGraphicFramePr>
          <p:nvPr/>
        </p:nvGraphicFramePr>
        <p:xfrm>
          <a:off x="1855916" y="1479368"/>
          <a:ext cx="8480168" cy="4907896"/>
        </p:xfrm>
        <a:graphic>
          <a:graphicData uri="http://schemas.openxmlformats.org/presentationml/2006/ole">
            <mc:AlternateContent xmlns:mc="http://schemas.openxmlformats.org/markup-compatibility/2006">
              <mc:Choice xmlns:v="urn:schemas-microsoft-com:vml" Requires="v">
                <p:oleObj name="SmartDraw" r:id="rId4" imgW="34328100" imgH="18459450" progId="SmartDraw.2">
                  <p:embed/>
                </p:oleObj>
              </mc:Choice>
              <mc:Fallback>
                <p:oleObj name="SmartDraw" r:id="rId4" imgW="34328100" imgH="18459450" progId="SmartDraw.2">
                  <p:embed/>
                  <p:pic>
                    <p:nvPicPr>
                      <p:cNvPr id="0" name="Object 6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5916" y="1479368"/>
                        <a:ext cx="8480168" cy="4907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659"/>
          <p:cNvSpPr>
            <a:spLocks noChangeArrowheads="1"/>
          </p:cNvSpPr>
          <p:nvPr/>
        </p:nvSpPr>
        <p:spPr bwMode="auto">
          <a:xfrm>
            <a:off x="6951658" y="4511980"/>
            <a:ext cx="1732011" cy="553989"/>
          </a:xfrm>
          <a:prstGeom prst="rect">
            <a:avLst/>
          </a:prstGeom>
          <a:noFill/>
          <a:ln w="38100" cap="flat" algn="ctr">
            <a:solidFill>
              <a:srgbClr val="0000FF"/>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sz="1805"/>
          </a:p>
        </p:txBody>
      </p:sp>
      <p:sp>
        <p:nvSpPr>
          <p:cNvPr id="8" name="Rectangle 660"/>
          <p:cNvSpPr>
            <a:spLocks noChangeArrowheads="1"/>
          </p:cNvSpPr>
          <p:nvPr/>
        </p:nvSpPr>
        <p:spPr bwMode="auto">
          <a:xfrm>
            <a:off x="7394212" y="3158847"/>
            <a:ext cx="1732011" cy="553989"/>
          </a:xfrm>
          <a:prstGeom prst="rect">
            <a:avLst/>
          </a:prstGeom>
          <a:noFill/>
          <a:ln w="38100" cap="flat" algn="ctr">
            <a:solidFill>
              <a:srgbClr val="0000FF"/>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sz="1805"/>
          </a:p>
        </p:txBody>
      </p:sp>
      <p:sp>
        <p:nvSpPr>
          <p:cNvPr id="9" name="Rectangle 661"/>
          <p:cNvSpPr>
            <a:spLocks noChangeArrowheads="1"/>
          </p:cNvSpPr>
          <p:nvPr/>
        </p:nvSpPr>
        <p:spPr bwMode="auto">
          <a:xfrm>
            <a:off x="5286507" y="1579660"/>
            <a:ext cx="1732011" cy="553989"/>
          </a:xfrm>
          <a:prstGeom prst="rect">
            <a:avLst/>
          </a:prstGeom>
          <a:noFill/>
          <a:ln w="38100" cap="flat" algn="ctr">
            <a:solidFill>
              <a:srgbClr val="0000FF"/>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sz="1805"/>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childTnLst>
                                    <p:set>
                                      <p:cBhvr additive="base">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childTnLst>
                                    <p:set>
                                      <p:cBhvr additive="base">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childTnLst>
                                    <p:set>
                                      <p:cBhvr additive="base">
                                        <p:cTn id="14"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Flow chart of the Ant Colony Optimization.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620" y="1370148"/>
            <a:ext cx="6209938" cy="5487852"/>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1763485" y="1370148"/>
            <a:ext cx="2888343" cy="5434985"/>
          </a:xfrm>
          <a:prstGeom prst="rect">
            <a:avLst/>
          </a:prstGeom>
        </p:spPr>
      </p:pic>
      <p:sp>
        <p:nvSpPr>
          <p:cNvPr id="3" name="文本框 2"/>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sp>
        <p:nvSpPr>
          <p:cNvPr id="5" name="文本框 4"/>
          <p:cNvSpPr txBox="1"/>
          <p:nvPr/>
        </p:nvSpPr>
        <p:spPr>
          <a:xfrm>
            <a:off x="3857535" y="973908"/>
            <a:ext cx="3827055" cy="523240"/>
          </a:xfrm>
          <a:prstGeom prst="rect">
            <a:avLst/>
          </a:prstGeom>
          <a:noFill/>
        </p:spPr>
        <p:txBody>
          <a:bodyPr wrap="square" rtlCol="0">
            <a:spAutoFit/>
          </a:bodyPr>
          <a:lstStyle/>
          <a:p>
            <a:r>
              <a:rPr lang="zh-CN" altLang="en-US" sz="2810" b="1" dirty="0">
                <a:solidFill>
                  <a:srgbClr val="C00000"/>
                </a:solidFill>
                <a:latin typeface="微软雅黑" panose="020B0503020204020204" charset="-122"/>
                <a:ea typeface="微软雅黑" panose="020B0503020204020204" charset="-122"/>
              </a:rPr>
              <a:t>蚁群优化算法整体框架</a:t>
            </a:r>
          </a:p>
        </p:txBody>
      </p:sp>
      <p:sp>
        <p:nvSpPr>
          <p:cNvPr id="2" name="圆角矩形 1"/>
          <p:cNvSpPr/>
          <p:nvPr/>
        </p:nvSpPr>
        <p:spPr>
          <a:xfrm>
            <a:off x="5099241" y="2315411"/>
            <a:ext cx="3793052" cy="649877"/>
          </a:xfrm>
          <a:prstGeom prst="roundRect">
            <a:avLst/>
          </a:prstGeom>
          <a:solidFill>
            <a:schemeClr val="accent6">
              <a:lumMod val="60000"/>
              <a:lumOff val="40000"/>
              <a:alpha val="22000"/>
            </a:schemeClr>
          </a:solidFill>
          <a:ln w="19050"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805"/>
          </a:p>
        </p:txBody>
      </p:sp>
      <p:sp>
        <p:nvSpPr>
          <p:cNvPr id="7" name="圆角矩形 6"/>
          <p:cNvSpPr/>
          <p:nvPr/>
        </p:nvSpPr>
        <p:spPr>
          <a:xfrm>
            <a:off x="5602801" y="3190002"/>
            <a:ext cx="2671717" cy="649877"/>
          </a:xfrm>
          <a:prstGeom prst="roundRect">
            <a:avLst/>
          </a:prstGeom>
          <a:solidFill>
            <a:schemeClr val="accent6">
              <a:lumMod val="60000"/>
              <a:lumOff val="40000"/>
              <a:alpha val="22000"/>
            </a:schemeClr>
          </a:solidFill>
          <a:ln w="19050"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805"/>
          </a:p>
        </p:txBody>
      </p:sp>
      <p:sp>
        <p:nvSpPr>
          <p:cNvPr id="8" name="圆角矩形 7"/>
          <p:cNvSpPr/>
          <p:nvPr/>
        </p:nvSpPr>
        <p:spPr>
          <a:xfrm>
            <a:off x="5137448" y="5041165"/>
            <a:ext cx="3754845" cy="649877"/>
          </a:xfrm>
          <a:prstGeom prst="roundRect">
            <a:avLst/>
          </a:prstGeom>
          <a:solidFill>
            <a:schemeClr val="accent6">
              <a:lumMod val="60000"/>
              <a:lumOff val="40000"/>
              <a:alpha val="22000"/>
            </a:schemeClr>
          </a:solidFill>
          <a:ln w="19050"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805"/>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338"/>
                                        </p:tgtEl>
                                        <p:attrNameLst>
                                          <p:attrName>style.visibility</p:attrName>
                                        </p:attrNameLst>
                                      </p:cBhvr>
                                      <p:to>
                                        <p:strVal val="visible"/>
                                      </p:to>
                                    </p:set>
                                    <p:anim calcmode="lin" valueType="num">
                                      <p:cBhvr additive="base">
                                        <p:cTn id="21" dur="500" fill="hold"/>
                                        <p:tgtEl>
                                          <p:spTgt spid="14338"/>
                                        </p:tgtEl>
                                        <p:attrNameLst>
                                          <p:attrName>ppt_x</p:attrName>
                                        </p:attrNameLst>
                                      </p:cBhvr>
                                      <p:tavLst>
                                        <p:tav tm="0">
                                          <p:val>
                                            <p:strVal val="#ppt_x"/>
                                          </p:val>
                                        </p:tav>
                                        <p:tav tm="100000">
                                          <p:val>
                                            <p:strVal val="#ppt_x"/>
                                          </p:val>
                                        </p:tav>
                                      </p:tavLst>
                                    </p:anim>
                                    <p:anim calcmode="lin" valueType="num">
                                      <p:cBhvr additive="base">
                                        <p:cTn id="22"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ldLvl="0" animBg="1"/>
      <p:bldP spid="7" grpId="0" bldLvl="0" animBg="1"/>
      <p:bldP spid="8"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121</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grpSp>
        <p:nvGrpSpPr>
          <p:cNvPr id="10" name="Group 19"/>
          <p:cNvGrpSpPr/>
          <p:nvPr/>
        </p:nvGrpSpPr>
        <p:grpSpPr bwMode="auto">
          <a:xfrm>
            <a:off x="1835694" y="2077459"/>
            <a:ext cx="3055222" cy="4293711"/>
            <a:chOff x="720" y="1998"/>
            <a:chExt cx="1440" cy="2055"/>
          </a:xfrm>
        </p:grpSpPr>
        <p:sp>
          <p:nvSpPr>
            <p:cNvPr id="11" name="AutoShape 4"/>
            <p:cNvSpPr>
              <a:spLocks noChangeArrowheads="1"/>
            </p:cNvSpPr>
            <p:nvPr/>
          </p:nvSpPr>
          <p:spPr bwMode="auto">
            <a:xfrm>
              <a:off x="720" y="1998"/>
              <a:ext cx="1440" cy="1995"/>
            </a:xfrm>
            <a:prstGeom prst="roundRect">
              <a:avLst>
                <a:gd name="adj" fmla="val 16667"/>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lang="zh-CN" altLang="zh-CN" sz="1805">
                <a:latin typeface="Verdana" panose="020B0604030504040204" pitchFamily="34" charset="0"/>
              </a:endParaRPr>
            </a:p>
          </p:txBody>
        </p:sp>
        <p:sp>
          <p:nvSpPr>
            <p:cNvPr id="12" name="Text Box 5"/>
            <p:cNvSpPr txBox="1">
              <a:spLocks noChangeArrowheads="1"/>
            </p:cNvSpPr>
            <p:nvPr/>
          </p:nvSpPr>
          <p:spPr bwMode="auto">
            <a:xfrm>
              <a:off x="769" y="2057"/>
              <a:ext cx="1335"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5" b="1" dirty="0">
                  <a:solidFill>
                    <a:srgbClr val="C00000"/>
                  </a:solidFill>
                  <a:latin typeface="微软雅黑" panose="020B0503020204020204" charset="-122"/>
                  <a:ea typeface="微软雅黑" panose="020B0503020204020204" charset="-122"/>
                </a:rPr>
                <a:t>路径构建</a:t>
              </a:r>
              <a:endParaRPr lang="en-US" altLang="zh-CN" sz="2205" b="1" dirty="0">
                <a:solidFill>
                  <a:srgbClr val="C00000"/>
                </a:solidFill>
                <a:latin typeface="微软雅黑" panose="020B0503020204020204" charset="-122"/>
                <a:ea typeface="微软雅黑" panose="020B0503020204020204" charset="-122"/>
              </a:endParaRPr>
            </a:p>
            <a:p>
              <a:pPr algn="ctr"/>
              <a:endParaRPr lang="en-US" altLang="zh-CN" sz="2205" b="1" dirty="0">
                <a:solidFill>
                  <a:srgbClr val="C00000"/>
                </a:solidFill>
                <a:latin typeface="微软雅黑" panose="020B0503020204020204" charset="-122"/>
                <a:ea typeface="微软雅黑" panose="020B0503020204020204" charset="-122"/>
              </a:endParaRPr>
            </a:p>
            <a:p>
              <a:pPr algn="just"/>
              <a:r>
                <a:rPr lang="zh-CN" altLang="en-US" sz="2205" b="1" dirty="0">
                  <a:latin typeface="微软雅黑" panose="020B0503020204020204" charset="-122"/>
                  <a:ea typeface="微软雅黑" panose="020B0503020204020204" charset="-122"/>
                </a:rPr>
                <a:t>每只蚂蚁随机选择一个城市作为其出发城市，并维护一个路径记忆向量，用来存放该蚂蚁依次经过的城市。蚂蚁在构建路径的每一步中，按照一个随机比例规则选择下一个要到达的城市。</a:t>
              </a:r>
              <a:endParaRPr lang="en-US" altLang="zh-CN" sz="2205" b="1" dirty="0">
                <a:solidFill>
                  <a:srgbClr val="000000"/>
                </a:solidFill>
                <a:latin typeface="微软雅黑" panose="020B0503020204020204" charset="-122"/>
                <a:ea typeface="微软雅黑" panose="020B0503020204020204" charset="-122"/>
              </a:endParaRPr>
            </a:p>
          </p:txBody>
        </p:sp>
      </p:grpSp>
      <p:sp>
        <p:nvSpPr>
          <p:cNvPr id="14" name="AutoShape 7"/>
          <p:cNvSpPr>
            <a:spLocks noChangeAspect="1" noChangeArrowheads="1" noTextEdit="1"/>
          </p:cNvSpPr>
          <p:nvPr/>
        </p:nvSpPr>
        <p:spPr bwMode="gray">
          <a:xfrm flipH="1">
            <a:off x="6406425" y="2201629"/>
            <a:ext cx="912171" cy="124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5"/>
          </a:p>
        </p:txBody>
      </p:sp>
      <p:grpSp>
        <p:nvGrpSpPr>
          <p:cNvPr id="15" name="Group 21"/>
          <p:cNvGrpSpPr/>
          <p:nvPr/>
        </p:nvGrpSpPr>
        <p:grpSpPr bwMode="auto">
          <a:xfrm>
            <a:off x="4559796" y="1016442"/>
            <a:ext cx="3007141" cy="1606250"/>
            <a:chOff x="1920" y="912"/>
            <a:chExt cx="1889" cy="1009"/>
          </a:xfrm>
        </p:grpSpPr>
        <p:grpSp>
          <p:nvGrpSpPr>
            <p:cNvPr id="16" name="Group 9"/>
            <p:cNvGrpSpPr/>
            <p:nvPr/>
          </p:nvGrpSpPr>
          <p:grpSpPr bwMode="auto">
            <a:xfrm>
              <a:off x="1920" y="912"/>
              <a:ext cx="1889" cy="1009"/>
              <a:chOff x="1997" y="1314"/>
              <a:chExt cx="1889" cy="1009"/>
            </a:xfrm>
          </p:grpSpPr>
          <p:grpSp>
            <p:nvGrpSpPr>
              <p:cNvPr id="18" name="Group 10"/>
              <p:cNvGrpSpPr/>
              <p:nvPr/>
            </p:nvGrpSpPr>
            <p:grpSpPr bwMode="auto">
              <a:xfrm>
                <a:off x="1997" y="1404"/>
                <a:ext cx="1889" cy="919"/>
                <a:chOff x="1973" y="1027"/>
                <a:chExt cx="1926" cy="937"/>
              </a:xfrm>
            </p:grpSpPr>
            <p:sp>
              <p:nvSpPr>
                <p:cNvPr id="23" name="Oval 11"/>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a:defRPr/>
                  </a:pPr>
                  <a:endParaRPr lang="zh-CN" altLang="en-US" sz="1805">
                    <a:latin typeface="Arial" panose="020B0604020202020204" pitchFamily="34" charset="0"/>
                  </a:endParaRPr>
                </a:p>
              </p:txBody>
            </p:sp>
            <p:sp>
              <p:nvSpPr>
                <p:cNvPr id="24" name="Oval 12"/>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a:defRPr/>
                  </a:pPr>
                  <a:endParaRPr lang="zh-CN" altLang="en-US" sz="1805">
                    <a:latin typeface="Arial" panose="020B0604020202020204" pitchFamily="34" charset="0"/>
                  </a:endParaRPr>
                </a:p>
              </p:txBody>
            </p:sp>
          </p:grpSp>
          <p:sp>
            <p:nvSpPr>
              <p:cNvPr id="19" name="Oval 13"/>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a:defRPr/>
                </a:pPr>
                <a:endParaRPr lang="zh-CN" altLang="en-US" sz="1805">
                  <a:latin typeface="Arial" panose="020B0604020202020204" pitchFamily="34" charset="0"/>
                </a:endParaRPr>
              </a:p>
            </p:txBody>
          </p:sp>
          <p:sp>
            <p:nvSpPr>
              <p:cNvPr id="20" name="Oval 14"/>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a:defRPr/>
                </a:pPr>
                <a:endParaRPr lang="zh-CN" altLang="en-US" sz="1805">
                  <a:latin typeface="Arial" panose="020B0604020202020204" pitchFamily="34" charset="0"/>
                </a:endParaRPr>
              </a:p>
            </p:txBody>
          </p:sp>
          <p:sp>
            <p:nvSpPr>
              <p:cNvPr id="21" name="Oval 15"/>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a:defRPr/>
                </a:pPr>
                <a:endParaRPr lang="zh-CN" altLang="en-US" sz="1805">
                  <a:latin typeface="Arial" panose="020B0604020202020204" pitchFamily="34" charset="0"/>
                </a:endParaRPr>
              </a:p>
            </p:txBody>
          </p:sp>
          <p:sp>
            <p:nvSpPr>
              <p:cNvPr id="22" name="Oval 16"/>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a:defRPr/>
                </a:pPr>
                <a:endParaRPr lang="zh-CN" altLang="en-US" sz="1805">
                  <a:latin typeface="Arial" panose="020B0604020202020204" pitchFamily="34" charset="0"/>
                </a:endParaRPr>
              </a:p>
            </p:txBody>
          </p:sp>
        </p:grpSp>
        <p:sp>
          <p:nvSpPr>
            <p:cNvPr id="17" name="Text Box 17"/>
            <p:cNvSpPr txBox="1">
              <a:spLocks noChangeArrowheads="1"/>
            </p:cNvSpPr>
            <p:nvPr/>
          </p:nvSpPr>
          <p:spPr bwMode="auto">
            <a:xfrm>
              <a:off x="2149" y="1110"/>
              <a:ext cx="141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605" b="1" dirty="0">
                  <a:solidFill>
                    <a:srgbClr val="000000"/>
                  </a:solidFill>
                </a:rPr>
                <a:t>ACO</a:t>
              </a:r>
              <a:r>
                <a:rPr lang="zh-CN" altLang="en-US" sz="2605" b="1" dirty="0">
                  <a:solidFill>
                    <a:srgbClr val="000000"/>
                  </a:solidFill>
                </a:rPr>
                <a:t>基本要素</a:t>
              </a:r>
              <a:endParaRPr lang="en-US" altLang="zh-CN" sz="2605" b="1" dirty="0">
                <a:solidFill>
                  <a:srgbClr val="000000"/>
                </a:solidFill>
              </a:endParaRPr>
            </a:p>
          </p:txBody>
        </p:sp>
      </p:grpSp>
      <p:grpSp>
        <p:nvGrpSpPr>
          <p:cNvPr id="25" name="Group 20"/>
          <p:cNvGrpSpPr/>
          <p:nvPr/>
        </p:nvGrpSpPr>
        <p:grpSpPr bwMode="auto">
          <a:xfrm>
            <a:off x="7183282" y="2077459"/>
            <a:ext cx="3245232" cy="4239595"/>
            <a:chOff x="3459" y="1998"/>
            <a:chExt cx="1440" cy="2008"/>
          </a:xfrm>
        </p:grpSpPr>
        <p:sp>
          <p:nvSpPr>
            <p:cNvPr id="26" name="AutoShape 3"/>
            <p:cNvSpPr>
              <a:spLocks noChangeArrowheads="1"/>
            </p:cNvSpPr>
            <p:nvPr/>
          </p:nvSpPr>
          <p:spPr bwMode="auto">
            <a:xfrm>
              <a:off x="3459" y="1998"/>
              <a:ext cx="1440" cy="2008"/>
            </a:xfrm>
            <a:prstGeom prst="roundRect">
              <a:avLst>
                <a:gd name="adj" fmla="val 16667"/>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805">
                <a:latin typeface="Verdana" panose="020B0604030504040204" pitchFamily="34" charset="0"/>
              </a:endParaRPr>
            </a:p>
          </p:txBody>
        </p:sp>
        <p:sp>
          <p:nvSpPr>
            <p:cNvPr id="27" name="Text Box 18"/>
            <p:cNvSpPr txBox="1">
              <a:spLocks noChangeArrowheads="1"/>
            </p:cNvSpPr>
            <p:nvPr/>
          </p:nvSpPr>
          <p:spPr bwMode="auto">
            <a:xfrm>
              <a:off x="3504" y="1999"/>
              <a:ext cx="1395"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205" b="1" dirty="0">
                  <a:solidFill>
                    <a:srgbClr val="C00000"/>
                  </a:solidFill>
                  <a:latin typeface="微软雅黑" panose="020B0503020204020204" charset="-122"/>
                  <a:ea typeface="微软雅黑" panose="020B0503020204020204" charset="-122"/>
                </a:rPr>
                <a:t>信息素更新</a:t>
              </a:r>
              <a:endParaRPr lang="en-US" altLang="zh-CN" sz="2205" b="1" dirty="0">
                <a:solidFill>
                  <a:srgbClr val="C00000"/>
                </a:solidFill>
                <a:latin typeface="微软雅黑" panose="020B0503020204020204" charset="-122"/>
                <a:ea typeface="微软雅黑" panose="020B0503020204020204" charset="-122"/>
              </a:endParaRPr>
            </a:p>
            <a:p>
              <a:pPr algn="ctr"/>
              <a:endParaRPr lang="en-US" altLang="zh-CN" sz="2205" b="1" dirty="0">
                <a:solidFill>
                  <a:srgbClr val="C00000"/>
                </a:solidFill>
                <a:latin typeface="微软雅黑" panose="020B0503020204020204" charset="-122"/>
                <a:ea typeface="微软雅黑" panose="020B0503020204020204" charset="-122"/>
              </a:endParaRPr>
            </a:p>
            <a:p>
              <a:pPr algn="just">
                <a:lnSpc>
                  <a:spcPct val="150000"/>
                </a:lnSpc>
              </a:pPr>
              <a:r>
                <a:rPr lang="zh-CN" altLang="en-US" sz="2205" b="1" dirty="0">
                  <a:latin typeface="微软雅黑" panose="020B0503020204020204" charset="-122"/>
                  <a:ea typeface="微软雅黑" panose="020B0503020204020204" charset="-122"/>
                </a:rPr>
                <a:t>当所有蚂蚁构建完路径后，算法将会对所有的路径进行全局信息素的更新。信息素的浓度变化与蚂蚁所构建的路径长度相关。</a:t>
              </a:r>
              <a:endParaRPr lang="en-US" altLang="zh-CN" sz="2205" b="1" dirty="0">
                <a:solidFill>
                  <a:srgbClr val="000000"/>
                </a:solidFill>
                <a:latin typeface="微软雅黑" panose="020B0503020204020204" charset="-122"/>
                <a:ea typeface="微软雅黑" panose="020B0503020204020204" charset="-122"/>
              </a:endParaRPr>
            </a:p>
          </p:txBody>
        </p:sp>
      </p:grpSp>
      <p:sp>
        <p:nvSpPr>
          <p:cNvPr id="28" name="Freeform 8"/>
          <p:cNvSpPr/>
          <p:nvPr/>
        </p:nvSpPr>
        <p:spPr bwMode="gray">
          <a:xfrm flipH="1">
            <a:off x="6412793" y="2204812"/>
            <a:ext cx="905803" cy="1244883"/>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a:defRPr/>
            </a:pPr>
            <a:endParaRPr lang="zh-CN" altLang="en-US" sz="1805">
              <a:latin typeface="Arial" panose="020B0604020202020204" pitchFamily="34" charset="0"/>
            </a:endParaRPr>
          </a:p>
        </p:txBody>
      </p:sp>
      <p:sp>
        <p:nvSpPr>
          <p:cNvPr id="13" name="Freeform 6"/>
          <p:cNvSpPr/>
          <p:nvPr/>
        </p:nvSpPr>
        <p:spPr bwMode="gray">
          <a:xfrm>
            <a:off x="4755602" y="2204812"/>
            <a:ext cx="905804" cy="1244883"/>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a:defRPr/>
            </a:pPr>
            <a:endParaRPr lang="zh-CN" altLang="en-US" sz="1805">
              <a:latin typeface="Arial" panose="020B0604020202020204" pitchFamily="34" charset="0"/>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arn(inVertical)">
                                      <p:cBhvr>
                                        <p:cTn id="20" dur="500"/>
                                        <p:tgtEl>
                                          <p:spTgt spid="28"/>
                                        </p:tgtEl>
                                      </p:cBhvr>
                                    </p:animEffect>
                                  </p:childTnLst>
                                </p:cTn>
                              </p:par>
                              <p:par>
                                <p:cTn id="21" presetID="16" presetClass="entr" presetSubtype="21"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13"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Advances on image interpolation based on ant colony algorithm |  SpringerPlus | Full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3327" y="1446952"/>
            <a:ext cx="2998679" cy="1837630"/>
          </a:xfrm>
          <a:prstGeom prst="rect">
            <a:avLst/>
          </a:prstGeom>
          <a:noFill/>
          <a:extLst>
            <a:ext uri="{909E8E84-426E-40DD-AFC4-6F175D3DCCD1}">
              <a14:hiddenFill xmlns:a14="http://schemas.microsoft.com/office/drawing/2010/main">
                <a:solidFill>
                  <a:srgbClr val="FFFFFF"/>
                </a:solidFill>
              </a14:hiddenFill>
            </a:ext>
          </a:extLst>
        </p:spPr>
      </p:pic>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122</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sp>
        <p:nvSpPr>
          <p:cNvPr id="10" name="内容占位符 9"/>
          <p:cNvSpPr>
            <a:spLocks noGrp="1"/>
          </p:cNvSpPr>
          <p:nvPr>
            <p:ph idx="1"/>
          </p:nvPr>
        </p:nvSpPr>
        <p:spPr>
          <a:xfrm>
            <a:off x="1524000" y="1017134"/>
            <a:ext cx="9026072" cy="429819"/>
          </a:xfrm>
        </p:spPr>
        <p:txBody>
          <a:bodyPr>
            <a:normAutofit fontScale="95000" lnSpcReduction="10000"/>
          </a:bodyPr>
          <a:lstStyle/>
          <a:p>
            <a:pPr eaLnBrk="1" hangingPunct="1"/>
            <a:r>
              <a:rPr lang="zh-CN" altLang="en-US" sz="2605" b="1" dirty="0">
                <a:solidFill>
                  <a:srgbClr val="C00000"/>
                </a:solidFill>
                <a:latin typeface="微软雅黑" panose="020B0503020204020204" charset="-122"/>
                <a:ea typeface="微软雅黑" panose="020B0503020204020204" charset="-122"/>
              </a:rPr>
              <a:t>路径构建</a:t>
            </a:r>
            <a:r>
              <a:rPr lang="en-US" altLang="zh-CN" sz="2605" b="1" dirty="0">
                <a:solidFill>
                  <a:srgbClr val="C00000"/>
                </a:solidFill>
                <a:latin typeface="微软雅黑" panose="020B0503020204020204" charset="-122"/>
                <a:ea typeface="微软雅黑" panose="020B0503020204020204" charset="-122"/>
              </a:rPr>
              <a:t>—</a:t>
            </a:r>
            <a:r>
              <a:rPr lang="zh-CN" altLang="en-US" sz="2605" b="1" dirty="0">
                <a:solidFill>
                  <a:srgbClr val="C00000"/>
                </a:solidFill>
                <a:latin typeface="微软雅黑" panose="020B0503020204020204" charset="-122"/>
                <a:ea typeface="微软雅黑" panose="020B0503020204020204" charset="-122"/>
              </a:rPr>
              <a:t>伪随机比例选择规则（</a:t>
            </a:r>
            <a:r>
              <a:rPr lang="en-US" altLang="zh-CN" sz="2605" b="1" dirty="0">
                <a:solidFill>
                  <a:srgbClr val="C00000"/>
                </a:solidFill>
                <a:latin typeface="微软雅黑" panose="020B0503020204020204" charset="-122"/>
                <a:ea typeface="微软雅黑" panose="020B0503020204020204" charset="-122"/>
              </a:rPr>
              <a:t>random proportional</a:t>
            </a:r>
            <a:r>
              <a:rPr lang="zh-CN" altLang="en-US" sz="2605" b="1" dirty="0">
                <a:solidFill>
                  <a:srgbClr val="C00000"/>
                </a:solidFill>
                <a:latin typeface="微软雅黑" panose="020B0503020204020204" charset="-122"/>
                <a:ea typeface="微软雅黑" panose="020B0503020204020204" charset="-122"/>
              </a:rPr>
              <a:t>）</a:t>
            </a:r>
          </a:p>
        </p:txBody>
      </p:sp>
      <p:graphicFrame>
        <p:nvGraphicFramePr>
          <p:cNvPr id="11" name="Object 1"/>
          <p:cNvGraphicFramePr>
            <a:graphicFrameLocks noChangeAspect="1"/>
          </p:cNvGraphicFramePr>
          <p:nvPr/>
        </p:nvGraphicFramePr>
        <p:xfrm>
          <a:off x="1835694" y="1623786"/>
          <a:ext cx="5945828" cy="1677886"/>
        </p:xfrm>
        <a:graphic>
          <a:graphicData uri="http://schemas.openxmlformats.org/presentationml/2006/ole">
            <mc:AlternateContent xmlns:mc="http://schemas.openxmlformats.org/markup-compatibility/2006">
              <mc:Choice xmlns:v="urn:schemas-microsoft-com:vml" Requires="v">
                <p:oleObj name="Equation" r:id="rId3" imgW="2730500" imgH="774700" progId="Equation.DSMT4">
                  <p:embed/>
                </p:oleObj>
              </mc:Choice>
              <mc:Fallback>
                <p:oleObj name="Equation" r:id="rId3" imgW="2730500" imgH="7747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4" y="1623786"/>
                        <a:ext cx="5945828" cy="167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内容占位符 9"/>
          <p:cNvSpPr txBox="1"/>
          <p:nvPr/>
        </p:nvSpPr>
        <p:spPr bwMode="auto">
          <a:xfrm>
            <a:off x="1733499" y="3307402"/>
            <a:ext cx="8592821" cy="343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hlink"/>
              </a:buClr>
              <a:buFont typeface="Wingdings" panose="05000000000000000000" pitchFamily="2" charset="2"/>
              <a:buChar char="v"/>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对于每只蚂蚁</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k</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，路径记忆向量</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R</a:t>
            </a:r>
            <a:r>
              <a:rPr lang="en-US" altLang="zh-CN" sz="2405" b="1" i="1" baseline="30000" dirty="0" err="1">
                <a:latin typeface="Times New Roman" panose="02020603050405020304" pitchFamily="18" charset="0"/>
                <a:ea typeface="微软雅黑" panose="020B0503020204020204" charset="-122"/>
                <a:cs typeface="Times New Roman" panose="02020603050405020304" pitchFamily="18" charset="0"/>
              </a:rPr>
              <a:t>k</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按照访问顺序记录了所有</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k</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已经经过的城市序号。</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设蚂蚁</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k</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当前所在城市为</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i</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，则其选择城市</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j</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作为下一个访问对象的概率如上式。</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J</a:t>
            </a:r>
            <a:r>
              <a:rPr lang="en-US" altLang="zh-CN" sz="2405" b="1" i="1" baseline="-25000" dirty="0" err="1">
                <a:latin typeface="Times New Roman" panose="02020603050405020304" pitchFamily="18" charset="0"/>
                <a:ea typeface="微软雅黑" panose="020B0503020204020204" charset="-122"/>
                <a:cs typeface="Times New Roman" panose="02020603050405020304" pitchFamily="18" charset="0"/>
              </a:rPr>
              <a:t>k</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i</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表示从城市</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i</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可以直接到达的、且又不在蚂蚁访问过的城市序列</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R</a:t>
            </a:r>
            <a:r>
              <a:rPr lang="en-US" altLang="zh-CN" sz="2405" b="1" i="1" baseline="30000" dirty="0" err="1">
                <a:latin typeface="Times New Roman" panose="02020603050405020304" pitchFamily="18" charset="0"/>
                <a:ea typeface="微软雅黑" panose="020B0503020204020204" charset="-122"/>
                <a:cs typeface="Times New Roman" panose="02020603050405020304" pitchFamily="18" charset="0"/>
              </a:rPr>
              <a:t>k</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中的城市集合。</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el-GR" altLang="zh-CN" sz="2405" b="1" dirty="0">
                <a:latin typeface="Times New Roman" panose="02020603050405020304" pitchFamily="18" charset="0"/>
                <a:ea typeface="微软雅黑" panose="020B0503020204020204" charset="-122"/>
                <a:cs typeface="Times New Roman" panose="02020603050405020304" pitchFamily="18" charset="0"/>
              </a:rPr>
              <a:t>η</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i</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 </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j</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是一个启发式信息，通常由</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h</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 (</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i</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 </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j</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)=1/</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d</a:t>
            </a:r>
            <a:r>
              <a:rPr lang="en-US" altLang="zh-CN" sz="2405" b="1" i="1" baseline="-25000" dirty="0" err="1">
                <a:latin typeface="Times New Roman" panose="02020603050405020304" pitchFamily="18" charset="0"/>
                <a:ea typeface="微软雅黑" panose="020B0503020204020204" charset="-122"/>
                <a:cs typeface="Times New Roman" panose="02020603050405020304" pitchFamily="18" charset="0"/>
              </a:rPr>
              <a:t>ij</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直接计算。</a:t>
            </a:r>
            <a:r>
              <a:rPr lang="el-GR" altLang="zh-CN" sz="2405" b="1" i="1" dirty="0">
                <a:latin typeface="Times New Roman" panose="02020603050405020304" pitchFamily="18" charset="0"/>
                <a:ea typeface="微软雅黑" panose="020B0503020204020204" charset="-122"/>
                <a:cs typeface="Times New Roman" panose="02020603050405020304" pitchFamily="18" charset="0"/>
              </a:rPr>
              <a:t>τ </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i</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 </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j</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表示边</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i</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 j</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上的信息素量。</a:t>
            </a:r>
            <a:endParaRPr lang="zh-CN" altLang="en-US" sz="2405" b="1" dirty="0">
              <a:solidFill>
                <a:schemeClr val="accent1"/>
              </a:solid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barn(inVertical)">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barn(inVertical)">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2">
                                            <p:txEl>
                                              <p:pRg st="2" end="2"/>
                                            </p:txEl>
                                          </p:spTgt>
                                        </p:tgtEl>
                                        <p:attrNameLst>
                                          <p:attrName>style.visibility</p:attrName>
                                        </p:attrNameLst>
                                      </p:cBhvr>
                                      <p:to>
                                        <p:strVal val="visible"/>
                                      </p:to>
                                    </p:set>
                                    <p:animEffect transition="in" filter="barn(inVertical)">
                                      <p:cBhvr>
                                        <p:cTn id="32" dur="500"/>
                                        <p:tgtEl>
                                          <p:spTgt spid="1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animEffect transition="in" filter="barn(inVertical)">
                                      <p:cBhvr>
                                        <p:cTn id="3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123</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sp>
        <p:nvSpPr>
          <p:cNvPr id="12" name="内容占位符 9"/>
          <p:cNvSpPr txBox="1"/>
          <p:nvPr/>
        </p:nvSpPr>
        <p:spPr bwMode="auto">
          <a:xfrm>
            <a:off x="1763485" y="3337191"/>
            <a:ext cx="8665030" cy="319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hlink"/>
              </a:buClr>
              <a:buFont typeface="Wingdings" panose="05000000000000000000" pitchFamily="2" charset="2"/>
              <a:buChar char="v"/>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长度越短、信息素浓度越大的路径被蚂蚁选择的概率越大。</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α</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和</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β</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是两个预先设置的参数，用来控制启发式信息与信息素浓度作用的权重关系。</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当</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α</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=0</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时，算法演变成传统的随机贪心算法，最邻近城市被选中的概率最大。</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algn="just" eaLnBrk="1" hangingPunct="1">
              <a:spcBef>
                <a:spcPct val="20000"/>
              </a:spcBef>
              <a:buClr>
                <a:schemeClr val="hlink"/>
              </a:buClr>
              <a:buFont typeface="Wingdings" panose="05000000000000000000" pitchFamily="2" charset="2"/>
              <a:buChar char="v"/>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当</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β</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=0</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时，蚂蚁完全只根据信息素浓度确定路径，算法将快速收敛，这样构建出的最优路径往往与实际目标有着较大的差异，算法的性能比较糟糕。</a:t>
            </a:r>
            <a:endParaRPr lang="zh-CN" altLang="en-US" sz="2405" b="1" dirty="0">
              <a:solidFill>
                <a:schemeClr val="accent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3" name="内容占位符 9"/>
          <p:cNvSpPr>
            <a:spLocks noGrp="1"/>
          </p:cNvSpPr>
          <p:nvPr>
            <p:ph idx="1"/>
          </p:nvPr>
        </p:nvSpPr>
        <p:spPr>
          <a:xfrm>
            <a:off x="1524000" y="1017134"/>
            <a:ext cx="9026072" cy="429819"/>
          </a:xfrm>
        </p:spPr>
        <p:txBody>
          <a:bodyPr>
            <a:normAutofit fontScale="95000" lnSpcReduction="10000"/>
          </a:bodyPr>
          <a:lstStyle/>
          <a:p>
            <a:pPr eaLnBrk="1" hangingPunct="1"/>
            <a:r>
              <a:rPr lang="zh-CN" altLang="en-US" sz="2605" b="1" dirty="0">
                <a:solidFill>
                  <a:srgbClr val="C00000"/>
                </a:solidFill>
                <a:latin typeface="微软雅黑" panose="020B0503020204020204" charset="-122"/>
                <a:ea typeface="微软雅黑" panose="020B0503020204020204" charset="-122"/>
              </a:rPr>
              <a:t>路径构建</a:t>
            </a:r>
            <a:r>
              <a:rPr lang="en-US" altLang="zh-CN" sz="2605" b="1" dirty="0">
                <a:solidFill>
                  <a:srgbClr val="C00000"/>
                </a:solidFill>
                <a:latin typeface="微软雅黑" panose="020B0503020204020204" charset="-122"/>
                <a:ea typeface="微软雅黑" panose="020B0503020204020204" charset="-122"/>
              </a:rPr>
              <a:t>—</a:t>
            </a:r>
            <a:r>
              <a:rPr lang="zh-CN" altLang="en-US" sz="2605" b="1" dirty="0">
                <a:solidFill>
                  <a:srgbClr val="C00000"/>
                </a:solidFill>
                <a:latin typeface="微软雅黑" panose="020B0503020204020204" charset="-122"/>
                <a:ea typeface="微软雅黑" panose="020B0503020204020204" charset="-122"/>
              </a:rPr>
              <a:t>伪随机比例选择规则（</a:t>
            </a:r>
            <a:r>
              <a:rPr lang="en-US" altLang="zh-CN" sz="2605" b="1" dirty="0">
                <a:solidFill>
                  <a:srgbClr val="C00000"/>
                </a:solidFill>
                <a:latin typeface="微软雅黑" panose="020B0503020204020204" charset="-122"/>
                <a:ea typeface="微软雅黑" panose="020B0503020204020204" charset="-122"/>
              </a:rPr>
              <a:t>random proportional</a:t>
            </a:r>
            <a:r>
              <a:rPr lang="zh-CN" altLang="en-US" sz="2605" b="1" dirty="0">
                <a:solidFill>
                  <a:srgbClr val="C00000"/>
                </a:solidFill>
                <a:latin typeface="微软雅黑" panose="020B0503020204020204" charset="-122"/>
                <a:ea typeface="微软雅黑" panose="020B0503020204020204" charset="-122"/>
              </a:rPr>
              <a:t>）</a:t>
            </a:r>
          </a:p>
        </p:txBody>
      </p:sp>
      <p:graphicFrame>
        <p:nvGraphicFramePr>
          <p:cNvPr id="14" name="Object 1"/>
          <p:cNvGraphicFramePr>
            <a:graphicFrameLocks noChangeAspect="1"/>
          </p:cNvGraphicFramePr>
          <p:nvPr/>
        </p:nvGraphicFramePr>
        <p:xfrm>
          <a:off x="3135448" y="1623786"/>
          <a:ext cx="5945828" cy="1677886"/>
        </p:xfrm>
        <a:graphic>
          <a:graphicData uri="http://schemas.openxmlformats.org/presentationml/2006/ole">
            <mc:AlternateContent xmlns:mc="http://schemas.openxmlformats.org/markup-compatibility/2006">
              <mc:Choice xmlns:v="urn:schemas-microsoft-com:vml" Requires="v">
                <p:oleObj name="Equation" r:id="rId2" imgW="2730500" imgH="774700" progId="Equation.DSMT4">
                  <p:embed/>
                </p:oleObj>
              </mc:Choice>
              <mc:Fallback>
                <p:oleObj name="Equation" r:id="rId2" imgW="2730500" imgH="7747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448" y="1623786"/>
                        <a:ext cx="5945828" cy="167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arn(inVertic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arn(inVertical)">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barn(inVertical)">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124</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sp>
        <p:nvSpPr>
          <p:cNvPr id="10" name="内容占位符 9"/>
          <p:cNvSpPr>
            <a:spLocks noGrp="1"/>
          </p:cNvSpPr>
          <p:nvPr>
            <p:ph idx="1"/>
          </p:nvPr>
        </p:nvSpPr>
        <p:spPr>
          <a:xfrm>
            <a:off x="1953819" y="983808"/>
            <a:ext cx="8524743" cy="429819"/>
          </a:xfrm>
        </p:spPr>
        <p:txBody>
          <a:bodyPr>
            <a:normAutofit fontScale="95000" lnSpcReduction="10000"/>
          </a:bodyPr>
          <a:lstStyle/>
          <a:p>
            <a:pPr eaLnBrk="1" hangingPunct="1"/>
            <a:r>
              <a:rPr lang="zh-CN" altLang="en-US" sz="2605" b="1" dirty="0">
                <a:latin typeface="Times New Roman" panose="02020603050405020304" pitchFamily="18" charset="0"/>
                <a:ea typeface="微软雅黑" panose="020B0503020204020204" charset="-122"/>
                <a:cs typeface="Times New Roman" panose="02020603050405020304" pitchFamily="18" charset="0"/>
              </a:rPr>
              <a:t>信息素</a:t>
            </a:r>
            <a:r>
              <a:rPr lang="zh-CN" altLang="en-US" sz="2605"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更新</a:t>
            </a:r>
          </a:p>
        </p:txBody>
      </p:sp>
      <p:sp>
        <p:nvSpPr>
          <p:cNvPr id="11" name="内容占位符 9"/>
          <p:cNvSpPr txBox="1"/>
          <p:nvPr/>
        </p:nvSpPr>
        <p:spPr bwMode="auto">
          <a:xfrm>
            <a:off x="1930790" y="1479368"/>
            <a:ext cx="8547771" cy="524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20000"/>
              </a:spcBef>
              <a:buClr>
                <a:schemeClr val="hlink"/>
              </a:buClr>
              <a:buFont typeface="Wingdings" panose="05000000000000000000" pitchFamily="2" charset="2"/>
              <a:buChar char="v"/>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在算法初始化时，问题空间中所有的边上的信息素都被初始化为</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τ</a:t>
            </a:r>
            <a:r>
              <a:rPr lang="en-US" altLang="zh-CN" sz="2405" b="1" baseline="-25000" dirty="0">
                <a:latin typeface="Times New Roman" panose="02020603050405020304" pitchFamily="18" charset="0"/>
                <a:ea typeface="微软雅黑" panose="020B0503020204020204" charset="-122"/>
                <a:cs typeface="Times New Roman" panose="02020603050405020304" pitchFamily="18" charset="0"/>
              </a:rPr>
              <a:t>0</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algn="just" eaLnBrk="1" hangingPunct="1">
              <a:lnSpc>
                <a:spcPct val="130000"/>
              </a:lnSpc>
              <a:spcBef>
                <a:spcPct val="20000"/>
              </a:spcBef>
              <a:buClr>
                <a:schemeClr val="hlink"/>
              </a:buClr>
              <a:buFont typeface="Wingdings" panose="05000000000000000000" pitchFamily="2" charset="2"/>
              <a:buChar char="v"/>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算法迭代每一轮，问题空间中的所有路径上的信息素都会发生蒸发，即为所有边上的信息素乘上一个小于</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1</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的常数。信息素蒸发是自然界本身固有的特征，在算法中能够帮助避免信息素的无限积累，使得算法可以快速丢弃之前构建过的较差的路径。</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algn="just" eaLnBrk="1" hangingPunct="1">
              <a:lnSpc>
                <a:spcPct val="130000"/>
              </a:lnSpc>
              <a:spcBef>
                <a:spcPct val="20000"/>
              </a:spcBef>
              <a:buClr>
                <a:schemeClr val="hlink"/>
              </a:buClr>
              <a:buFont typeface="Wingdings" panose="05000000000000000000" pitchFamily="2" charset="2"/>
              <a:buChar char="v"/>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蚂蚁根据自己构建的路径长度在它们本轮经过的边上释放信息素。蚂蚁构建的路径越短、释放的信息素就越多。一条边被蚂蚁爬过的次数越多、它所获得的信息素也越多。</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arn(inVertic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barn(inVertical)">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barn(inVertical)">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125</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sp>
        <p:nvSpPr>
          <p:cNvPr id="11" name="内容占位符 9"/>
          <p:cNvSpPr txBox="1"/>
          <p:nvPr/>
        </p:nvSpPr>
        <p:spPr bwMode="auto">
          <a:xfrm>
            <a:off x="1763485" y="3429000"/>
            <a:ext cx="8665030" cy="296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hlink"/>
              </a:buClr>
              <a:buFont typeface="Wingdings" panose="05000000000000000000" pitchFamily="2" charset="2"/>
              <a:buChar char="v"/>
            </a:pP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m</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是蚂蚁个数；</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eaLnBrk="1" hangingPunct="1">
              <a:lnSpc>
                <a:spcPct val="150000"/>
              </a:lnSpc>
              <a:spcBef>
                <a:spcPct val="20000"/>
              </a:spcBef>
              <a:buClr>
                <a:schemeClr val="hlink"/>
              </a:buClr>
              <a:buFont typeface="Wingdings" panose="05000000000000000000" pitchFamily="2" charset="2"/>
              <a:buChar char="v"/>
            </a:pPr>
            <a:r>
              <a:rPr lang="en-US" altLang="zh-CN" sz="2405" b="1" i="1" dirty="0">
                <a:latin typeface="Symbol" panose="05050102010706020507" pitchFamily="2" charset="2"/>
              </a:rPr>
              <a:t>r</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是信息素的蒸发率，规定</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0&lt;</a:t>
            </a:r>
            <a:r>
              <a:rPr lang="en-US" altLang="zh-CN" sz="2405" b="1" i="1" dirty="0">
                <a:latin typeface="Symbol" panose="05050102010706020507" pitchFamily="2" charset="2"/>
              </a:rPr>
              <a:t> r </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≤1</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            </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eaLnBrk="1" hangingPunct="1">
              <a:lnSpc>
                <a:spcPct val="150000"/>
              </a:lnSpc>
              <a:spcBef>
                <a:spcPct val="20000"/>
              </a:spcBef>
              <a:buClr>
                <a:schemeClr val="hlink"/>
              </a:buClr>
              <a:buFont typeface="Wingdings" panose="05000000000000000000" pitchFamily="2" charset="2"/>
              <a:buChar char="v"/>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                是第</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k</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只蚂蚁在它经过的边上释放的信息素量，它等于蚂蚁</a:t>
            </a:r>
            <a:r>
              <a:rPr lang="en-US" altLang="zh-CN" sz="2405" b="1" i="1" dirty="0">
                <a:latin typeface="Times New Roman" panose="02020603050405020304" pitchFamily="18" charset="0"/>
                <a:ea typeface="微软雅黑" panose="020B0503020204020204" charset="-122"/>
                <a:cs typeface="Times New Roman" panose="02020603050405020304" pitchFamily="18" charset="0"/>
              </a:rPr>
              <a:t>k</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本轮构建路径长度的倒数。</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eaLnBrk="1" hangingPunct="1">
              <a:lnSpc>
                <a:spcPct val="150000"/>
              </a:lnSpc>
              <a:spcBef>
                <a:spcPct val="20000"/>
              </a:spcBef>
              <a:buClr>
                <a:schemeClr val="hlink"/>
              </a:buClr>
              <a:buFont typeface="Wingdings" panose="05000000000000000000" pitchFamily="2" charset="2"/>
              <a:buChar char="v"/>
            </a:pP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C</a:t>
            </a:r>
            <a:r>
              <a:rPr lang="en-US" altLang="zh-CN" sz="2405" b="1" i="1" baseline="-25000" dirty="0" err="1">
                <a:latin typeface="Times New Roman" panose="02020603050405020304" pitchFamily="18" charset="0"/>
                <a:ea typeface="微软雅黑" panose="020B0503020204020204" charset="-122"/>
                <a:cs typeface="Times New Roman" panose="02020603050405020304" pitchFamily="18" charset="0"/>
              </a:rPr>
              <a:t>k</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表示路径长度，它是</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R</a:t>
            </a:r>
            <a:r>
              <a:rPr lang="en-US" altLang="zh-CN" sz="2405" b="1" i="1" baseline="30000" dirty="0" err="1">
                <a:latin typeface="Times New Roman" panose="02020603050405020304" pitchFamily="18" charset="0"/>
                <a:ea typeface="微软雅黑" panose="020B0503020204020204" charset="-122"/>
                <a:cs typeface="Times New Roman" panose="02020603050405020304" pitchFamily="18" charset="0"/>
              </a:rPr>
              <a:t>k</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中所有边的长度和。</a:t>
            </a:r>
            <a:endParaRPr lang="zh-CN" altLang="en-US" sz="2405" b="1" dirty="0">
              <a:solidFill>
                <a:schemeClr val="accent1"/>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2" name="Object 1"/>
          <p:cNvGraphicFramePr>
            <a:graphicFrameLocks noChangeAspect="1"/>
          </p:cNvGraphicFramePr>
          <p:nvPr/>
        </p:nvGraphicFramePr>
        <p:xfrm>
          <a:off x="3568700" y="1413627"/>
          <a:ext cx="4745520" cy="1790913"/>
        </p:xfrm>
        <a:graphic>
          <a:graphicData uri="http://schemas.openxmlformats.org/presentationml/2006/ole">
            <mc:AlternateContent xmlns:mc="http://schemas.openxmlformats.org/markup-compatibility/2006">
              <mc:Choice xmlns:v="urn:schemas-microsoft-com:vml" Requires="v">
                <p:oleObj name="Equation" r:id="rId2" imgW="2019300" imgH="762000" progId="Equation.DSMT4">
                  <p:embed/>
                </p:oleObj>
              </mc:Choice>
              <mc:Fallback>
                <p:oleObj name="Equation" r:id="rId2" imgW="2019300" imgH="7620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700" y="1413627"/>
                        <a:ext cx="4745520" cy="17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内容占位符 9"/>
          <p:cNvSpPr>
            <a:spLocks noGrp="1"/>
          </p:cNvSpPr>
          <p:nvPr>
            <p:ph idx="1"/>
          </p:nvPr>
        </p:nvSpPr>
        <p:spPr>
          <a:xfrm>
            <a:off x="1953819" y="983808"/>
            <a:ext cx="8524743" cy="429819"/>
          </a:xfrm>
        </p:spPr>
        <p:txBody>
          <a:bodyPr>
            <a:normAutofit fontScale="95000" lnSpcReduction="10000"/>
          </a:bodyPr>
          <a:lstStyle/>
          <a:p>
            <a:pPr eaLnBrk="1" hangingPunct="1"/>
            <a:r>
              <a:rPr lang="zh-CN" altLang="en-US" sz="2605" b="1" dirty="0">
                <a:latin typeface="Times New Roman" panose="02020603050405020304" pitchFamily="18" charset="0"/>
                <a:ea typeface="微软雅黑" panose="020B0503020204020204" charset="-122"/>
                <a:cs typeface="Times New Roman" panose="02020603050405020304" pitchFamily="18" charset="0"/>
              </a:rPr>
              <a:t>信息素</a:t>
            </a:r>
            <a:r>
              <a:rPr lang="zh-CN" altLang="en-US" sz="2605"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更新</a:t>
            </a:r>
          </a:p>
        </p:txBody>
      </p:sp>
      <p:graphicFrame>
        <p:nvGraphicFramePr>
          <p:cNvPr id="16" name="Object 3"/>
          <p:cNvGraphicFramePr>
            <a:graphicFrameLocks noChangeAspect="1"/>
          </p:cNvGraphicFramePr>
          <p:nvPr/>
        </p:nvGraphicFramePr>
        <p:xfrm>
          <a:off x="2246405" y="4810507"/>
          <a:ext cx="1155337" cy="440906"/>
        </p:xfrm>
        <a:graphic>
          <a:graphicData uri="http://schemas.openxmlformats.org/presentationml/2006/ole">
            <mc:AlternateContent xmlns:mc="http://schemas.openxmlformats.org/markup-compatibility/2006">
              <mc:Choice xmlns:v="urn:schemas-microsoft-com:vml" Requires="v">
                <p:oleObj name="Equation" r:id="rId4" imgW="520700" imgH="203200" progId="Equation.DSMT4">
                  <p:embed/>
                </p:oleObj>
              </mc:Choice>
              <mc:Fallback>
                <p:oleObj name="Equation" r:id="rId4" imgW="520700" imgH="2032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6405" y="4810507"/>
                        <a:ext cx="1155337" cy="440906"/>
                      </a:xfrm>
                      <a:prstGeom prst="rect">
                        <a:avLst/>
                      </a:prstGeom>
                      <a:noFill/>
                      <a:ln>
                        <a:noFill/>
                      </a:ln>
                    </p:spPr>
                  </p:pic>
                </p:oleObj>
              </mc:Fallback>
            </mc:AlternateContent>
          </a:graphicData>
        </a:graphic>
      </p:graphicFrame>
      <p:pic>
        <p:nvPicPr>
          <p:cNvPr id="2" name="图片 1">
            <a:extLst>
              <a:ext uri="{FF2B5EF4-FFF2-40B4-BE49-F238E27FC236}">
                <a16:creationId xmlns:a16="http://schemas.microsoft.com/office/drawing/2014/main" id="{7C860F14-C26C-3063-77EB-D2BA18766A3A}"/>
              </a:ext>
            </a:extLst>
          </p:cNvPr>
          <p:cNvPicPr>
            <a:picLocks noChangeAspect="1"/>
          </p:cNvPicPr>
          <p:nvPr/>
        </p:nvPicPr>
        <p:blipFill>
          <a:blip r:embed="rId6"/>
          <a:stretch>
            <a:fillRect/>
          </a:stretch>
        </p:blipFill>
        <p:spPr>
          <a:xfrm>
            <a:off x="0" y="0"/>
            <a:ext cx="3818851" cy="504497"/>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arn(inVertic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barn(inVertical)">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barn(inVertical)">
                                      <p:cBhvr>
                                        <p:cTn id="27" dur="500"/>
                                        <p:tgtEl>
                                          <p:spTgt spid="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Effect transition="in" filter="wipe(down)">
                                      <p:cBhvr>
                                        <p:cTn id="3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0" y="107405"/>
            <a:ext cx="7961933" cy="609600"/>
          </a:xfrm>
        </p:spPr>
        <p:txBody>
          <a:bodyPr>
            <a:normAutofit fontScale="90000"/>
          </a:bodyPr>
          <a:lstStyle/>
          <a:p>
            <a:pPr>
              <a:spcBef>
                <a:spcPts val="0"/>
              </a:spcBef>
              <a:defRPr/>
            </a:pPr>
            <a:r>
              <a:rPr lang="zh-CN" altLang="en-US" sz="44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br>
              <a:rPr lang="zh-CN" altLang="en-US" b="1" dirty="0">
                <a:solidFill>
                  <a:prstClr val="white"/>
                </a:solidFill>
                <a:latin typeface="黑体" panose="02010609060101010101" pitchFamily="49" charset="-122"/>
                <a:ea typeface="黑体" panose="02010609060101010101" pitchFamily="49" charset="-122"/>
                <a:cs typeface="+mn-cs"/>
              </a:rPr>
            </a:br>
            <a:br>
              <a:rPr lang="zh-CN" altLang="en-US" b="1" dirty="0">
                <a:solidFill>
                  <a:prstClr val="white"/>
                </a:solidFill>
                <a:latin typeface="黑体" panose="02010609060101010101" pitchFamily="49" charset="-122"/>
                <a:ea typeface="黑体" panose="02010609060101010101" pitchFamily="49" charset="-122"/>
                <a:cs typeface="+mn-cs"/>
              </a:rPr>
            </a:b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4" name="图片 3"/>
          <p:cNvPicPr>
            <a:picLocks noChangeAspect="1"/>
          </p:cNvPicPr>
          <p:nvPr/>
        </p:nvPicPr>
        <p:blipFill>
          <a:blip r:embed="rId3"/>
          <a:stretch>
            <a:fillRect/>
          </a:stretch>
        </p:blipFill>
        <p:spPr>
          <a:xfrm>
            <a:off x="1571265" y="1057913"/>
            <a:ext cx="4279418" cy="2742494"/>
          </a:xfrm>
          <a:prstGeom prst="rect">
            <a:avLst/>
          </a:prstGeom>
        </p:spPr>
      </p:pic>
      <p:pic>
        <p:nvPicPr>
          <p:cNvPr id="5" name="图片 4"/>
          <p:cNvPicPr>
            <a:picLocks noChangeAspect="1"/>
          </p:cNvPicPr>
          <p:nvPr/>
        </p:nvPicPr>
        <p:blipFill>
          <a:blip r:embed="rId4"/>
          <a:stretch>
            <a:fillRect/>
          </a:stretch>
        </p:blipFill>
        <p:spPr>
          <a:xfrm>
            <a:off x="1541381" y="4968972"/>
            <a:ext cx="3177177" cy="554077"/>
          </a:xfrm>
          <a:prstGeom prst="rect">
            <a:avLst/>
          </a:prstGeom>
        </p:spPr>
      </p:pic>
      <p:pic>
        <p:nvPicPr>
          <p:cNvPr id="6" name="图片 5"/>
          <p:cNvPicPr>
            <a:picLocks noChangeAspect="1"/>
          </p:cNvPicPr>
          <p:nvPr/>
        </p:nvPicPr>
        <p:blipFill>
          <a:blip r:embed="rId5"/>
          <a:stretch>
            <a:fillRect/>
          </a:stretch>
        </p:blipFill>
        <p:spPr>
          <a:xfrm>
            <a:off x="6059681" y="1030276"/>
            <a:ext cx="4376454" cy="3718925"/>
          </a:xfrm>
          <a:prstGeom prst="rect">
            <a:avLst/>
          </a:prstGeom>
        </p:spPr>
      </p:pic>
      <p:pic>
        <p:nvPicPr>
          <p:cNvPr id="8" name="图片 7"/>
          <p:cNvPicPr>
            <a:picLocks noChangeAspect="1"/>
          </p:cNvPicPr>
          <p:nvPr/>
        </p:nvPicPr>
        <p:blipFill>
          <a:blip r:embed="rId6"/>
          <a:stretch>
            <a:fillRect/>
          </a:stretch>
        </p:blipFill>
        <p:spPr>
          <a:xfrm>
            <a:off x="1833729" y="5523049"/>
            <a:ext cx="3693588" cy="898270"/>
          </a:xfrm>
          <a:prstGeom prst="rect">
            <a:avLst/>
          </a:prstGeom>
        </p:spPr>
      </p:pic>
      <p:pic>
        <p:nvPicPr>
          <p:cNvPr id="9" name="图片 8"/>
          <p:cNvPicPr>
            <a:picLocks noChangeAspect="1"/>
          </p:cNvPicPr>
          <p:nvPr/>
        </p:nvPicPr>
        <p:blipFill>
          <a:blip r:embed="rId7"/>
          <a:stretch>
            <a:fillRect/>
          </a:stretch>
        </p:blipFill>
        <p:spPr>
          <a:xfrm>
            <a:off x="1808576" y="3841970"/>
            <a:ext cx="2743926" cy="380545"/>
          </a:xfrm>
          <a:prstGeom prst="rect">
            <a:avLst/>
          </a:prstGeom>
        </p:spPr>
      </p:pic>
      <p:pic>
        <p:nvPicPr>
          <p:cNvPr id="12" name="图片 11"/>
          <p:cNvPicPr>
            <a:picLocks noChangeAspect="1"/>
          </p:cNvPicPr>
          <p:nvPr/>
        </p:nvPicPr>
        <p:blipFill>
          <a:blip r:embed="rId8"/>
          <a:stretch>
            <a:fillRect/>
          </a:stretch>
        </p:blipFill>
        <p:spPr>
          <a:xfrm>
            <a:off x="1770315" y="4222515"/>
            <a:ext cx="4190039" cy="499296"/>
          </a:xfrm>
          <a:prstGeom prst="rect">
            <a:avLst/>
          </a:prstGeom>
        </p:spPr>
      </p:pic>
      <p:pic>
        <p:nvPicPr>
          <p:cNvPr id="13" name="图片 12"/>
          <p:cNvPicPr>
            <a:picLocks noChangeAspect="1"/>
          </p:cNvPicPr>
          <p:nvPr/>
        </p:nvPicPr>
        <p:blipFill>
          <a:blip r:embed="rId9"/>
          <a:stretch>
            <a:fillRect/>
          </a:stretch>
        </p:blipFill>
        <p:spPr>
          <a:xfrm>
            <a:off x="6228793" y="4779300"/>
            <a:ext cx="4190037" cy="1990929"/>
          </a:xfrm>
          <a:prstGeom prst="rect">
            <a:avLst/>
          </a:prstGeom>
        </p:spPr>
      </p:pic>
      <p:pic>
        <p:nvPicPr>
          <p:cNvPr id="3" name="图片 2">
            <a:extLst>
              <a:ext uri="{FF2B5EF4-FFF2-40B4-BE49-F238E27FC236}">
                <a16:creationId xmlns:a16="http://schemas.microsoft.com/office/drawing/2014/main" id="{3A4A24EC-7F5F-C7F1-DB3C-D32C11CFFF68}"/>
              </a:ext>
            </a:extLst>
          </p:cNvPr>
          <p:cNvPicPr>
            <a:picLocks noChangeAspect="1"/>
          </p:cNvPicPr>
          <p:nvPr/>
        </p:nvPicPr>
        <p:blipFill>
          <a:blip r:embed="rId10"/>
          <a:stretch>
            <a:fillRect/>
          </a:stretch>
        </p:blipFill>
        <p:spPr>
          <a:xfrm>
            <a:off x="0" y="0"/>
            <a:ext cx="3818851" cy="504497"/>
          </a:xfrm>
          <a:prstGeom prst="rect">
            <a:avLst/>
          </a:prstGeom>
        </p:spPr>
      </p:pic>
    </p:spTree>
  </p:cSld>
  <p:clrMapOvr>
    <a:masterClrMapping/>
  </p:clrMapOvr>
  <p:transition spd="slow" advTm="18981">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91277" y="1070369"/>
            <a:ext cx="2527300" cy="523240"/>
          </a:xfrm>
          <a:prstGeom prst="rect">
            <a:avLst/>
          </a:prstGeom>
          <a:noFill/>
        </p:spPr>
        <p:txBody>
          <a:bodyPr wrap="square" rtlCol="0">
            <a:spAutoFit/>
          </a:bodyPr>
          <a:lstStyle/>
          <a:p>
            <a:r>
              <a:rPr lang="zh-CN" altLang="en-US" sz="2810" b="1" dirty="0">
                <a:solidFill>
                  <a:srgbClr val="C00000"/>
                </a:solidFill>
                <a:latin typeface="微软雅黑" panose="020B0503020204020204" charset="-122"/>
                <a:ea typeface="微软雅黑" panose="020B0503020204020204" charset="-122"/>
              </a:rPr>
              <a:t>算法流程</a:t>
            </a:r>
          </a:p>
        </p:txBody>
      </p:sp>
      <p:pic>
        <p:nvPicPr>
          <p:cNvPr id="5" name="图片 4"/>
          <p:cNvPicPr>
            <a:picLocks noChangeAspect="1"/>
          </p:cNvPicPr>
          <p:nvPr/>
        </p:nvPicPr>
        <p:blipFill>
          <a:blip r:embed="rId3"/>
          <a:stretch>
            <a:fillRect/>
          </a:stretch>
        </p:blipFill>
        <p:spPr>
          <a:xfrm>
            <a:off x="1691277" y="1695994"/>
            <a:ext cx="5508635" cy="4765766"/>
          </a:xfrm>
          <a:prstGeom prst="rect">
            <a:avLst/>
          </a:prstGeom>
        </p:spPr>
      </p:pic>
      <p:pic>
        <p:nvPicPr>
          <p:cNvPr id="6" name="图片 5"/>
          <p:cNvPicPr>
            <a:picLocks noChangeAspect="1"/>
          </p:cNvPicPr>
          <p:nvPr/>
        </p:nvPicPr>
        <p:blipFill>
          <a:blip r:embed="rId4"/>
          <a:stretch>
            <a:fillRect/>
          </a:stretch>
        </p:blipFill>
        <p:spPr>
          <a:xfrm>
            <a:off x="7220476" y="1118325"/>
            <a:ext cx="3352456" cy="5124684"/>
          </a:xfrm>
          <a:prstGeom prst="rect">
            <a:avLst/>
          </a:prstGeom>
        </p:spPr>
      </p:pic>
      <p:sp>
        <p:nvSpPr>
          <p:cNvPr id="9" name="标题 1"/>
          <p:cNvSpPr>
            <a:spLocks noGrp="1"/>
          </p:cNvSpPr>
          <p:nvPr>
            <p:ph type="title"/>
          </p:nvPr>
        </p:nvSpPr>
        <p:spPr>
          <a:xfrm>
            <a:off x="1524000" y="107405"/>
            <a:ext cx="7961933" cy="609600"/>
          </a:xfrm>
        </p:spPr>
        <p:txBody>
          <a:bodyPr>
            <a:normAutofit fontScale="90000"/>
          </a:bodyPr>
          <a:lstStyle/>
          <a:p>
            <a:pPr>
              <a:spcBef>
                <a:spcPts val="0"/>
              </a:spcBef>
              <a:defRPr/>
            </a:pPr>
            <a:r>
              <a:rPr lang="zh-CN" altLang="en-US" sz="44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AF2556C2-8E50-15EC-B572-939A7BDA6A1A}"/>
              </a:ext>
            </a:extLst>
          </p:cNvPr>
          <p:cNvPicPr>
            <a:picLocks noChangeAspect="1"/>
          </p:cNvPicPr>
          <p:nvPr/>
        </p:nvPicPr>
        <p:blipFill>
          <a:blip r:embed="rId5"/>
          <a:stretch>
            <a:fillRect/>
          </a:stretch>
        </p:blipFill>
        <p:spPr>
          <a:xfrm>
            <a:off x="0" y="0"/>
            <a:ext cx="3818851" cy="504497"/>
          </a:xfrm>
          <a:prstGeom prst="rect">
            <a:avLst/>
          </a:prstGeom>
        </p:spPr>
      </p:pic>
    </p:spTree>
  </p:cSld>
  <p:clrMapOvr>
    <a:masterClrMapping/>
  </p:clrMapOvr>
  <p:transition spd="slow" advTm="18981">
    <p:push dir="u"/>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128</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83906" flipH="1">
            <a:off x="4267653" y="4491384"/>
            <a:ext cx="859638" cy="93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83906" flipH="1">
            <a:off x="7348022" y="4491384"/>
            <a:ext cx="859638" cy="93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609" y="3071390"/>
            <a:ext cx="931274" cy="93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06310" flipH="1">
            <a:off x="4742046" y="2417110"/>
            <a:ext cx="1007686" cy="93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74" y="1423751"/>
            <a:ext cx="931274" cy="93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239" y="1280478"/>
            <a:ext cx="931275" cy="93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箭头连接符 15"/>
          <p:cNvCxnSpPr/>
          <p:nvPr/>
        </p:nvCxnSpPr>
        <p:spPr>
          <a:xfrm>
            <a:off x="2615238" y="3501209"/>
            <a:ext cx="7450195" cy="15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rot="5400000" flipH="1" flipV="1">
            <a:off x="3688990" y="3715322"/>
            <a:ext cx="4871281"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3904695" y="1853570"/>
            <a:ext cx="214909" cy="214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5">
              <a:solidFill>
                <a:srgbClr val="FFFFFF"/>
              </a:solidFill>
              <a:ea typeface="宋体" panose="02010600030101010101" pitchFamily="2" charset="-122"/>
            </a:endParaRPr>
          </a:p>
        </p:txBody>
      </p:sp>
      <p:sp>
        <p:nvSpPr>
          <p:cNvPr id="19" name="椭圆 18"/>
          <p:cNvSpPr/>
          <p:nvPr/>
        </p:nvSpPr>
        <p:spPr>
          <a:xfrm>
            <a:off x="5265788" y="3143027"/>
            <a:ext cx="214910" cy="214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5">
              <a:solidFill>
                <a:srgbClr val="FFFFFF"/>
              </a:solidFill>
              <a:ea typeface="宋体" panose="02010600030101010101" pitchFamily="2" charset="-122"/>
            </a:endParaRPr>
          </a:p>
        </p:txBody>
      </p:sp>
      <p:sp>
        <p:nvSpPr>
          <p:cNvPr id="20" name="椭圆 19"/>
          <p:cNvSpPr/>
          <p:nvPr/>
        </p:nvSpPr>
        <p:spPr>
          <a:xfrm>
            <a:off x="7701429" y="2068479"/>
            <a:ext cx="214910" cy="21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5">
              <a:solidFill>
                <a:srgbClr val="FFFFFF"/>
              </a:solidFill>
              <a:ea typeface="宋体" panose="02010600030101010101" pitchFamily="2" charset="-122"/>
            </a:endParaRPr>
          </a:p>
        </p:txBody>
      </p:sp>
      <p:sp>
        <p:nvSpPr>
          <p:cNvPr id="21" name="椭圆 20"/>
          <p:cNvSpPr/>
          <p:nvPr/>
        </p:nvSpPr>
        <p:spPr>
          <a:xfrm>
            <a:off x="6985064" y="3787755"/>
            <a:ext cx="214910" cy="214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5">
              <a:solidFill>
                <a:srgbClr val="FFFFFF"/>
              </a:solidFill>
              <a:ea typeface="宋体" panose="02010600030101010101" pitchFamily="2" charset="-122"/>
            </a:endParaRPr>
          </a:p>
        </p:txBody>
      </p:sp>
      <p:sp>
        <p:nvSpPr>
          <p:cNvPr id="22" name="椭圆 21"/>
          <p:cNvSpPr/>
          <p:nvPr/>
        </p:nvSpPr>
        <p:spPr>
          <a:xfrm>
            <a:off x="7486520" y="5148848"/>
            <a:ext cx="214909" cy="214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5">
              <a:solidFill>
                <a:srgbClr val="FFFFFF"/>
              </a:solidFill>
              <a:ea typeface="宋体" panose="02010600030101010101" pitchFamily="2" charset="-122"/>
            </a:endParaRPr>
          </a:p>
        </p:txBody>
      </p:sp>
      <p:sp>
        <p:nvSpPr>
          <p:cNvPr id="23" name="椭圆 22"/>
          <p:cNvSpPr/>
          <p:nvPr/>
        </p:nvSpPr>
        <p:spPr>
          <a:xfrm>
            <a:off x="4191241" y="5005575"/>
            <a:ext cx="214909" cy="214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5">
              <a:solidFill>
                <a:srgbClr val="FFFFFF"/>
              </a:solidFill>
              <a:ea typeface="宋体" panose="02010600030101010101" pitchFamily="2" charset="-122"/>
            </a:endParaRPr>
          </a:p>
        </p:txBody>
      </p:sp>
      <p:cxnSp>
        <p:nvCxnSpPr>
          <p:cNvPr id="24" name="直接箭头连接符 23"/>
          <p:cNvCxnSpPr>
            <a:stCxn id="18" idx="6"/>
            <a:endCxn id="20" idx="2"/>
          </p:cNvCxnSpPr>
          <p:nvPr/>
        </p:nvCxnSpPr>
        <p:spPr>
          <a:xfrm>
            <a:off x="4119604" y="1960228"/>
            <a:ext cx="3581825" cy="214910"/>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cxnSp>
        <p:nvCxnSpPr>
          <p:cNvPr id="25" name="直接箭头连接符 24"/>
          <p:cNvCxnSpPr>
            <a:stCxn id="20" idx="3"/>
            <a:endCxn id="19" idx="7"/>
          </p:cNvCxnSpPr>
          <p:nvPr/>
        </p:nvCxnSpPr>
        <p:spPr>
          <a:xfrm rot="5400000">
            <a:off x="6129406" y="1571004"/>
            <a:ext cx="923315" cy="2284408"/>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cxnSp>
        <p:nvCxnSpPr>
          <p:cNvPr id="26" name="直接箭头连接符 25"/>
          <p:cNvCxnSpPr>
            <a:stCxn id="19" idx="5"/>
            <a:endCxn id="21" idx="1"/>
          </p:cNvCxnSpPr>
          <p:nvPr/>
        </p:nvCxnSpPr>
        <p:spPr>
          <a:xfrm rot="16200000" flipH="1">
            <a:off x="5986133" y="2788824"/>
            <a:ext cx="493496" cy="1568043"/>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cxnSp>
        <p:nvCxnSpPr>
          <p:cNvPr id="27" name="直接箭头连接符 26"/>
          <p:cNvCxnSpPr>
            <a:stCxn id="21" idx="4"/>
            <a:endCxn id="22" idx="1"/>
          </p:cNvCxnSpPr>
          <p:nvPr/>
        </p:nvCxnSpPr>
        <p:spPr>
          <a:xfrm rot="16200000" flipH="1">
            <a:off x="6716826" y="4379153"/>
            <a:ext cx="1178022" cy="425044"/>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cxnSp>
        <p:nvCxnSpPr>
          <p:cNvPr id="28" name="直接箭头连接符 27"/>
          <p:cNvCxnSpPr>
            <a:stCxn id="22" idx="2"/>
            <a:endCxn id="23" idx="7"/>
          </p:cNvCxnSpPr>
          <p:nvPr/>
        </p:nvCxnSpPr>
        <p:spPr>
          <a:xfrm rot="10800000">
            <a:off x="4374312" y="5037414"/>
            <a:ext cx="3112208" cy="219685"/>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cxnSp>
        <p:nvCxnSpPr>
          <p:cNvPr id="29" name="直接箭头连接符 28"/>
          <p:cNvCxnSpPr>
            <a:stCxn id="23" idx="0"/>
            <a:endCxn id="18" idx="4"/>
          </p:cNvCxnSpPr>
          <p:nvPr/>
        </p:nvCxnSpPr>
        <p:spPr>
          <a:xfrm rot="16200000" flipV="1">
            <a:off x="2686078" y="3393754"/>
            <a:ext cx="2937097" cy="286546"/>
          </a:xfrm>
          <a:prstGeom prst="straightConnector1">
            <a:avLst/>
          </a:prstGeom>
          <a:ln w="34925">
            <a:prstDash val="dash"/>
            <a:tailEnd type="arrow"/>
          </a:ln>
        </p:spPr>
        <p:style>
          <a:lnRef idx="1">
            <a:schemeClr val="accent2"/>
          </a:lnRef>
          <a:fillRef idx="0">
            <a:schemeClr val="accent2"/>
          </a:fillRef>
          <a:effectRef idx="0">
            <a:schemeClr val="accent2"/>
          </a:effectRef>
          <a:fontRef idx="minor">
            <a:schemeClr val="tx1"/>
          </a:fontRef>
        </p:style>
      </p:cxnSp>
      <p:sp>
        <p:nvSpPr>
          <p:cNvPr id="30" name="圆角矩形 29"/>
          <p:cNvSpPr/>
          <p:nvPr/>
        </p:nvSpPr>
        <p:spPr>
          <a:xfrm>
            <a:off x="8704339" y="1137205"/>
            <a:ext cx="1862549" cy="429819"/>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2405" b="1" dirty="0">
                <a:solidFill>
                  <a:srgbClr val="666699"/>
                </a:solidFill>
                <a:latin typeface="微软雅黑" panose="020B0503020204020204" charset="-122"/>
                <a:ea typeface="微软雅黑" panose="020B0503020204020204" charset="-122"/>
              </a:rPr>
              <a:t>路径构建</a:t>
            </a:r>
          </a:p>
        </p:txBody>
      </p:sp>
      <p:sp>
        <p:nvSpPr>
          <p:cNvPr id="31" name="圆角矩形 30"/>
          <p:cNvSpPr/>
          <p:nvPr/>
        </p:nvSpPr>
        <p:spPr>
          <a:xfrm>
            <a:off x="8704339" y="1710297"/>
            <a:ext cx="1862549" cy="429819"/>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2405" b="1" dirty="0">
                <a:solidFill>
                  <a:srgbClr val="666699"/>
                </a:solidFill>
                <a:latin typeface="微软雅黑" panose="020B0503020204020204" charset="-122"/>
                <a:ea typeface="微软雅黑" panose="020B0503020204020204" charset="-122"/>
              </a:rPr>
              <a:t>信息素更新</a:t>
            </a:r>
          </a:p>
        </p:txBody>
      </p:sp>
      <p:pic>
        <p:nvPicPr>
          <p:cNvPr id="2" name="图片 1">
            <a:extLst>
              <a:ext uri="{FF2B5EF4-FFF2-40B4-BE49-F238E27FC236}">
                <a16:creationId xmlns:a16="http://schemas.microsoft.com/office/drawing/2014/main" id="{83B094D5-162C-08F7-9473-C2666C9DBD89}"/>
              </a:ext>
            </a:extLst>
          </p:cNvPr>
          <p:cNvPicPr>
            <a:picLocks noChangeAspect="1"/>
          </p:cNvPicPr>
          <p:nvPr/>
        </p:nvPicPr>
        <p:blipFill>
          <a:blip r:embed="rId3"/>
          <a:stretch>
            <a:fillRect/>
          </a:stretch>
        </p:blipFill>
        <p:spPr>
          <a:xfrm>
            <a:off x="0" y="0"/>
            <a:ext cx="3818851" cy="504497"/>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0.70"/>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3"/>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1"/>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10"/>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5"/>
                                        </p:tgtEl>
                                        <p:attrNameLst>
                                          <p:attrName>style.visibility</p:attrName>
                                        </p:attrNameLst>
                                      </p:cBhvr>
                                      <p:to>
                                        <p:strVal val="hidden"/>
                                      </p:to>
                                    </p:set>
                                  </p:childTnLst>
                                </p:cTn>
                              </p:par>
                              <p:par>
                                <p:cTn id="74" presetID="55"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p:cTn id="76" dur="1000" fill="hold"/>
                                        <p:tgtEl>
                                          <p:spTgt spid="31"/>
                                        </p:tgtEl>
                                        <p:attrNameLst>
                                          <p:attrName>ppt_w</p:attrName>
                                        </p:attrNameLst>
                                      </p:cBhvr>
                                      <p:tavLst>
                                        <p:tav tm="0">
                                          <p:val>
                                            <p:strVal val="#ppt_w*0.70"/>
                                          </p:val>
                                        </p:tav>
                                        <p:tav tm="100000">
                                          <p:val>
                                            <p:strVal val="#ppt_w"/>
                                          </p:val>
                                        </p:tav>
                                      </p:tavLst>
                                    </p:anim>
                                    <p:anim calcmode="lin" valueType="num">
                                      <p:cBhvr>
                                        <p:cTn id="77" dur="1000" fill="hold"/>
                                        <p:tgtEl>
                                          <p:spTgt spid="31"/>
                                        </p:tgtEl>
                                        <p:attrNameLst>
                                          <p:attrName>ppt_h</p:attrName>
                                        </p:attrNameLst>
                                      </p:cBhvr>
                                      <p:tavLst>
                                        <p:tav tm="0">
                                          <p:val>
                                            <p:strVal val="#ppt_h"/>
                                          </p:val>
                                        </p:tav>
                                        <p:tav tm="100000">
                                          <p:val>
                                            <p:strVal val="#ppt_h"/>
                                          </p:val>
                                        </p:tav>
                                      </p:tavLst>
                                    </p:anim>
                                    <p:animEffect transition="in" filter="fade">
                                      <p:cBhvr>
                                        <p:cTn id="78" dur="10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21" presetClass="emph" presetSubtype="0" fill="hold" nodeType="clickEffect">
                                  <p:stCondLst>
                                    <p:cond delay="0"/>
                                  </p:stCondLst>
                                  <p:childTnLst>
                                    <p:animClr clrSpc="hsl" dir="cw">
                                      <p:cBhvr override="childStyle">
                                        <p:cTn id="82" dur="500" fill="hold"/>
                                        <p:tgtEl>
                                          <p:spTgt spid="24"/>
                                        </p:tgtEl>
                                        <p:attrNameLst>
                                          <p:attrName>style.color</p:attrName>
                                        </p:attrNameLst>
                                      </p:cBhvr>
                                      <p:by>
                                        <p:hsl h="7200000" s="0" l="0"/>
                                      </p:by>
                                    </p:animClr>
                                    <p:animClr clrSpc="hsl" dir="cw">
                                      <p:cBhvr>
                                        <p:cTn id="83" dur="500" fill="hold"/>
                                        <p:tgtEl>
                                          <p:spTgt spid="24"/>
                                        </p:tgtEl>
                                        <p:attrNameLst>
                                          <p:attrName>fillcolor</p:attrName>
                                        </p:attrNameLst>
                                      </p:cBhvr>
                                      <p:by>
                                        <p:hsl h="7200000" s="0" l="0"/>
                                      </p:by>
                                    </p:animClr>
                                    <p:animClr clrSpc="hsl" dir="cw">
                                      <p:cBhvr>
                                        <p:cTn id="84" dur="500" fill="hold"/>
                                        <p:tgtEl>
                                          <p:spTgt spid="24"/>
                                        </p:tgtEl>
                                        <p:attrNameLst>
                                          <p:attrName>stroke.color</p:attrName>
                                        </p:attrNameLst>
                                      </p:cBhvr>
                                      <p:by>
                                        <p:hsl h="7200000" s="0" l="0"/>
                                      </p:by>
                                    </p:animClr>
                                    <p:set>
                                      <p:cBhvr>
                                        <p:cTn id="85" dur="500" fill="hold"/>
                                        <p:tgtEl>
                                          <p:spTgt spid="24"/>
                                        </p:tgtEl>
                                        <p:attrNameLst>
                                          <p:attrName>fill.type</p:attrName>
                                        </p:attrNameLst>
                                      </p:cBhvr>
                                      <p:to>
                                        <p:strVal val="solid"/>
                                      </p:to>
                                    </p:set>
                                  </p:childTnLst>
                                </p:cTn>
                              </p:par>
                            </p:childTnLst>
                          </p:cTn>
                        </p:par>
                        <p:par>
                          <p:cTn id="86" fill="hold">
                            <p:stCondLst>
                              <p:cond delay="500"/>
                            </p:stCondLst>
                            <p:childTnLst>
                              <p:par>
                                <p:cTn id="87" presetID="21" presetClass="emph" presetSubtype="0" fill="hold" nodeType="afterEffect">
                                  <p:stCondLst>
                                    <p:cond delay="0"/>
                                  </p:stCondLst>
                                  <p:childTnLst>
                                    <p:animClr clrSpc="hsl" dir="cw">
                                      <p:cBhvr override="childStyle">
                                        <p:cTn id="88" dur="500" fill="hold"/>
                                        <p:tgtEl>
                                          <p:spTgt spid="25"/>
                                        </p:tgtEl>
                                        <p:attrNameLst>
                                          <p:attrName>style.color</p:attrName>
                                        </p:attrNameLst>
                                      </p:cBhvr>
                                      <p:by>
                                        <p:hsl h="7200000" s="0" l="0"/>
                                      </p:by>
                                    </p:animClr>
                                    <p:animClr clrSpc="hsl" dir="cw">
                                      <p:cBhvr>
                                        <p:cTn id="89" dur="500" fill="hold"/>
                                        <p:tgtEl>
                                          <p:spTgt spid="25"/>
                                        </p:tgtEl>
                                        <p:attrNameLst>
                                          <p:attrName>fillcolor</p:attrName>
                                        </p:attrNameLst>
                                      </p:cBhvr>
                                      <p:by>
                                        <p:hsl h="7200000" s="0" l="0"/>
                                      </p:by>
                                    </p:animClr>
                                    <p:animClr clrSpc="hsl" dir="cw">
                                      <p:cBhvr>
                                        <p:cTn id="90" dur="500" fill="hold"/>
                                        <p:tgtEl>
                                          <p:spTgt spid="25"/>
                                        </p:tgtEl>
                                        <p:attrNameLst>
                                          <p:attrName>stroke.color</p:attrName>
                                        </p:attrNameLst>
                                      </p:cBhvr>
                                      <p:by>
                                        <p:hsl h="7200000" s="0" l="0"/>
                                      </p:by>
                                    </p:animClr>
                                    <p:set>
                                      <p:cBhvr>
                                        <p:cTn id="91" dur="500" fill="hold"/>
                                        <p:tgtEl>
                                          <p:spTgt spid="25"/>
                                        </p:tgtEl>
                                        <p:attrNameLst>
                                          <p:attrName>fill.type</p:attrName>
                                        </p:attrNameLst>
                                      </p:cBhvr>
                                      <p:to>
                                        <p:strVal val="solid"/>
                                      </p:to>
                                    </p:set>
                                  </p:childTnLst>
                                </p:cTn>
                              </p:par>
                            </p:childTnLst>
                          </p:cTn>
                        </p:par>
                        <p:par>
                          <p:cTn id="92" fill="hold">
                            <p:stCondLst>
                              <p:cond delay="1000"/>
                            </p:stCondLst>
                            <p:childTnLst>
                              <p:par>
                                <p:cTn id="93" presetID="21" presetClass="emph" presetSubtype="0" fill="hold" nodeType="afterEffect">
                                  <p:stCondLst>
                                    <p:cond delay="0"/>
                                  </p:stCondLst>
                                  <p:childTnLst>
                                    <p:animClr clrSpc="hsl" dir="cw">
                                      <p:cBhvr override="childStyle">
                                        <p:cTn id="94" dur="500" fill="hold"/>
                                        <p:tgtEl>
                                          <p:spTgt spid="26"/>
                                        </p:tgtEl>
                                        <p:attrNameLst>
                                          <p:attrName>style.color</p:attrName>
                                        </p:attrNameLst>
                                      </p:cBhvr>
                                      <p:by>
                                        <p:hsl h="7200000" s="0" l="0"/>
                                      </p:by>
                                    </p:animClr>
                                    <p:animClr clrSpc="hsl" dir="cw">
                                      <p:cBhvr>
                                        <p:cTn id="95" dur="500" fill="hold"/>
                                        <p:tgtEl>
                                          <p:spTgt spid="26"/>
                                        </p:tgtEl>
                                        <p:attrNameLst>
                                          <p:attrName>fillcolor</p:attrName>
                                        </p:attrNameLst>
                                      </p:cBhvr>
                                      <p:by>
                                        <p:hsl h="7200000" s="0" l="0"/>
                                      </p:by>
                                    </p:animClr>
                                    <p:animClr clrSpc="hsl" dir="cw">
                                      <p:cBhvr>
                                        <p:cTn id="96" dur="500" fill="hold"/>
                                        <p:tgtEl>
                                          <p:spTgt spid="26"/>
                                        </p:tgtEl>
                                        <p:attrNameLst>
                                          <p:attrName>stroke.color</p:attrName>
                                        </p:attrNameLst>
                                      </p:cBhvr>
                                      <p:by>
                                        <p:hsl h="7200000" s="0" l="0"/>
                                      </p:by>
                                    </p:animClr>
                                    <p:set>
                                      <p:cBhvr>
                                        <p:cTn id="97" dur="500" fill="hold"/>
                                        <p:tgtEl>
                                          <p:spTgt spid="26"/>
                                        </p:tgtEl>
                                        <p:attrNameLst>
                                          <p:attrName>fill.type</p:attrName>
                                        </p:attrNameLst>
                                      </p:cBhvr>
                                      <p:to>
                                        <p:strVal val="solid"/>
                                      </p:to>
                                    </p:set>
                                  </p:childTnLst>
                                </p:cTn>
                              </p:par>
                            </p:childTnLst>
                          </p:cTn>
                        </p:par>
                        <p:par>
                          <p:cTn id="98" fill="hold">
                            <p:stCondLst>
                              <p:cond delay="1500"/>
                            </p:stCondLst>
                            <p:childTnLst>
                              <p:par>
                                <p:cTn id="99" presetID="21" presetClass="emph" presetSubtype="0" fill="hold" nodeType="afterEffect">
                                  <p:stCondLst>
                                    <p:cond delay="0"/>
                                  </p:stCondLst>
                                  <p:childTnLst>
                                    <p:animClr clrSpc="hsl" dir="cw">
                                      <p:cBhvr override="childStyle">
                                        <p:cTn id="100" dur="500" fill="hold"/>
                                        <p:tgtEl>
                                          <p:spTgt spid="27"/>
                                        </p:tgtEl>
                                        <p:attrNameLst>
                                          <p:attrName>style.color</p:attrName>
                                        </p:attrNameLst>
                                      </p:cBhvr>
                                      <p:by>
                                        <p:hsl h="7200000" s="0" l="0"/>
                                      </p:by>
                                    </p:animClr>
                                    <p:animClr clrSpc="hsl" dir="cw">
                                      <p:cBhvr>
                                        <p:cTn id="101" dur="500" fill="hold"/>
                                        <p:tgtEl>
                                          <p:spTgt spid="27"/>
                                        </p:tgtEl>
                                        <p:attrNameLst>
                                          <p:attrName>fillcolor</p:attrName>
                                        </p:attrNameLst>
                                      </p:cBhvr>
                                      <p:by>
                                        <p:hsl h="7200000" s="0" l="0"/>
                                      </p:by>
                                    </p:animClr>
                                    <p:animClr clrSpc="hsl" dir="cw">
                                      <p:cBhvr>
                                        <p:cTn id="102" dur="500" fill="hold"/>
                                        <p:tgtEl>
                                          <p:spTgt spid="27"/>
                                        </p:tgtEl>
                                        <p:attrNameLst>
                                          <p:attrName>stroke.color</p:attrName>
                                        </p:attrNameLst>
                                      </p:cBhvr>
                                      <p:by>
                                        <p:hsl h="7200000" s="0" l="0"/>
                                      </p:by>
                                    </p:animClr>
                                    <p:set>
                                      <p:cBhvr>
                                        <p:cTn id="103" dur="500" fill="hold"/>
                                        <p:tgtEl>
                                          <p:spTgt spid="27"/>
                                        </p:tgtEl>
                                        <p:attrNameLst>
                                          <p:attrName>fill.type</p:attrName>
                                        </p:attrNameLst>
                                      </p:cBhvr>
                                      <p:to>
                                        <p:strVal val="solid"/>
                                      </p:to>
                                    </p:set>
                                  </p:childTnLst>
                                </p:cTn>
                              </p:par>
                            </p:childTnLst>
                          </p:cTn>
                        </p:par>
                        <p:par>
                          <p:cTn id="104" fill="hold">
                            <p:stCondLst>
                              <p:cond delay="2000"/>
                            </p:stCondLst>
                            <p:childTnLst>
                              <p:par>
                                <p:cTn id="105" presetID="21" presetClass="emph" presetSubtype="0" fill="hold" nodeType="afterEffect">
                                  <p:stCondLst>
                                    <p:cond delay="0"/>
                                  </p:stCondLst>
                                  <p:childTnLst>
                                    <p:animClr clrSpc="hsl" dir="cw">
                                      <p:cBhvr override="childStyle">
                                        <p:cTn id="106" dur="500" fill="hold"/>
                                        <p:tgtEl>
                                          <p:spTgt spid="28"/>
                                        </p:tgtEl>
                                        <p:attrNameLst>
                                          <p:attrName>style.color</p:attrName>
                                        </p:attrNameLst>
                                      </p:cBhvr>
                                      <p:by>
                                        <p:hsl h="7200000" s="0" l="0"/>
                                      </p:by>
                                    </p:animClr>
                                    <p:animClr clrSpc="hsl" dir="cw">
                                      <p:cBhvr>
                                        <p:cTn id="107" dur="500" fill="hold"/>
                                        <p:tgtEl>
                                          <p:spTgt spid="28"/>
                                        </p:tgtEl>
                                        <p:attrNameLst>
                                          <p:attrName>fillcolor</p:attrName>
                                        </p:attrNameLst>
                                      </p:cBhvr>
                                      <p:by>
                                        <p:hsl h="7200000" s="0" l="0"/>
                                      </p:by>
                                    </p:animClr>
                                    <p:animClr clrSpc="hsl" dir="cw">
                                      <p:cBhvr>
                                        <p:cTn id="108" dur="500" fill="hold"/>
                                        <p:tgtEl>
                                          <p:spTgt spid="28"/>
                                        </p:tgtEl>
                                        <p:attrNameLst>
                                          <p:attrName>stroke.color</p:attrName>
                                        </p:attrNameLst>
                                      </p:cBhvr>
                                      <p:by>
                                        <p:hsl h="7200000" s="0" l="0"/>
                                      </p:by>
                                    </p:animClr>
                                    <p:set>
                                      <p:cBhvr>
                                        <p:cTn id="109" dur="500" fill="hold"/>
                                        <p:tgtEl>
                                          <p:spTgt spid="28"/>
                                        </p:tgtEl>
                                        <p:attrNameLst>
                                          <p:attrName>fill.type</p:attrName>
                                        </p:attrNameLst>
                                      </p:cBhvr>
                                      <p:to>
                                        <p:strVal val="solid"/>
                                      </p:to>
                                    </p:set>
                                  </p:childTnLst>
                                </p:cTn>
                              </p:par>
                            </p:childTnLst>
                          </p:cTn>
                        </p:par>
                        <p:par>
                          <p:cTn id="110" fill="hold">
                            <p:stCondLst>
                              <p:cond delay="2500"/>
                            </p:stCondLst>
                            <p:childTnLst>
                              <p:par>
                                <p:cTn id="111" presetID="21" presetClass="emph" presetSubtype="0" fill="hold" nodeType="afterEffect">
                                  <p:stCondLst>
                                    <p:cond delay="0"/>
                                  </p:stCondLst>
                                  <p:childTnLst>
                                    <p:animClr clrSpc="hsl" dir="cw">
                                      <p:cBhvr override="childStyle">
                                        <p:cTn id="112" dur="500" fill="hold"/>
                                        <p:tgtEl>
                                          <p:spTgt spid="29"/>
                                        </p:tgtEl>
                                        <p:attrNameLst>
                                          <p:attrName>style.color</p:attrName>
                                        </p:attrNameLst>
                                      </p:cBhvr>
                                      <p:by>
                                        <p:hsl h="7200000" s="0" l="0"/>
                                      </p:by>
                                    </p:animClr>
                                    <p:animClr clrSpc="hsl" dir="cw">
                                      <p:cBhvr>
                                        <p:cTn id="113" dur="500" fill="hold"/>
                                        <p:tgtEl>
                                          <p:spTgt spid="29"/>
                                        </p:tgtEl>
                                        <p:attrNameLst>
                                          <p:attrName>fillcolor</p:attrName>
                                        </p:attrNameLst>
                                      </p:cBhvr>
                                      <p:by>
                                        <p:hsl h="7200000" s="0" l="0"/>
                                      </p:by>
                                    </p:animClr>
                                    <p:animClr clrSpc="hsl" dir="cw">
                                      <p:cBhvr>
                                        <p:cTn id="114" dur="500" fill="hold"/>
                                        <p:tgtEl>
                                          <p:spTgt spid="29"/>
                                        </p:tgtEl>
                                        <p:attrNameLst>
                                          <p:attrName>stroke.color</p:attrName>
                                        </p:attrNameLst>
                                      </p:cBhvr>
                                      <p:by>
                                        <p:hsl h="7200000" s="0" l="0"/>
                                      </p:by>
                                    </p:animClr>
                                    <p:set>
                                      <p:cBhvr>
                                        <p:cTn id="115" dur="500" fill="hold"/>
                                        <p:tgtEl>
                                          <p:spTgt spid="29"/>
                                        </p:tgtEl>
                                        <p:attrNameLst>
                                          <p:attrName>fill.type</p:attrName>
                                        </p:attrNameLst>
                                      </p:cBhvr>
                                      <p:to>
                                        <p:strVal val="solid"/>
                                      </p:to>
                                    </p:set>
                                  </p:childTnLst>
                                </p:cTn>
                              </p:par>
                            </p:childTnLst>
                          </p:cTn>
                        </p:par>
                        <p:par>
                          <p:cTn id="116" fill="hold">
                            <p:stCondLst>
                              <p:cond delay="3000"/>
                            </p:stCondLst>
                            <p:childTnLst>
                              <p:par>
                                <p:cTn id="117" presetID="26" presetClass="emph" presetSubtype="0" fill="hold" nodeType="afterEffect">
                                  <p:stCondLst>
                                    <p:cond delay="0"/>
                                  </p:stCondLst>
                                  <p:childTnLst>
                                    <p:animEffect transition="out" filter="fade">
                                      <p:cBhvr>
                                        <p:cTn id="118" dur="500" tmFilter="0, 0; .2, .5; .8, .5; 1, 0"/>
                                        <p:tgtEl>
                                          <p:spTgt spid="24"/>
                                        </p:tgtEl>
                                      </p:cBhvr>
                                    </p:animEffect>
                                    <p:animScale>
                                      <p:cBhvr>
                                        <p:cTn id="119" dur="250" autoRev="1" fill="hold"/>
                                        <p:tgtEl>
                                          <p:spTgt spid="24"/>
                                        </p:tgtEl>
                                      </p:cBhvr>
                                      <p:by x="105000" y="105000"/>
                                    </p:animScale>
                                  </p:childTnLst>
                                </p:cTn>
                              </p:par>
                              <p:par>
                                <p:cTn id="120" presetID="26" presetClass="emph" presetSubtype="0" fill="hold" nodeType="withEffect">
                                  <p:stCondLst>
                                    <p:cond delay="0"/>
                                  </p:stCondLst>
                                  <p:childTnLst>
                                    <p:animEffect transition="out" filter="fade">
                                      <p:cBhvr>
                                        <p:cTn id="121" dur="500" tmFilter="0, 0; .2, .5; .8, .5; 1, 0"/>
                                        <p:tgtEl>
                                          <p:spTgt spid="25"/>
                                        </p:tgtEl>
                                      </p:cBhvr>
                                    </p:animEffect>
                                    <p:animScale>
                                      <p:cBhvr>
                                        <p:cTn id="122" dur="250" autoRev="1" fill="hold"/>
                                        <p:tgtEl>
                                          <p:spTgt spid="25"/>
                                        </p:tgtEl>
                                      </p:cBhvr>
                                      <p:by x="105000" y="105000"/>
                                    </p:animScale>
                                  </p:childTnLst>
                                </p:cTn>
                              </p:par>
                              <p:par>
                                <p:cTn id="123" presetID="26" presetClass="emph" presetSubtype="0" fill="hold" nodeType="withEffect">
                                  <p:stCondLst>
                                    <p:cond delay="0"/>
                                  </p:stCondLst>
                                  <p:childTnLst>
                                    <p:animEffect transition="out" filter="fade">
                                      <p:cBhvr>
                                        <p:cTn id="124" dur="500" tmFilter="0, 0; .2, .5; .8, .5; 1, 0"/>
                                        <p:tgtEl>
                                          <p:spTgt spid="26"/>
                                        </p:tgtEl>
                                      </p:cBhvr>
                                    </p:animEffect>
                                    <p:animScale>
                                      <p:cBhvr>
                                        <p:cTn id="125" dur="250" autoRev="1" fill="hold"/>
                                        <p:tgtEl>
                                          <p:spTgt spid="26"/>
                                        </p:tgtEl>
                                      </p:cBhvr>
                                      <p:by x="105000" y="105000"/>
                                    </p:animScale>
                                  </p:childTnLst>
                                </p:cTn>
                              </p:par>
                              <p:par>
                                <p:cTn id="126" presetID="26" presetClass="emph" presetSubtype="0" fill="hold" nodeType="withEffect">
                                  <p:stCondLst>
                                    <p:cond delay="0"/>
                                  </p:stCondLst>
                                  <p:childTnLst>
                                    <p:animEffect transition="out" filter="fade">
                                      <p:cBhvr>
                                        <p:cTn id="127" dur="500" tmFilter="0, 0; .2, .5; .8, .5; 1, 0"/>
                                        <p:tgtEl>
                                          <p:spTgt spid="27"/>
                                        </p:tgtEl>
                                      </p:cBhvr>
                                    </p:animEffect>
                                    <p:animScale>
                                      <p:cBhvr>
                                        <p:cTn id="128" dur="250" autoRev="1" fill="hold"/>
                                        <p:tgtEl>
                                          <p:spTgt spid="27"/>
                                        </p:tgtEl>
                                      </p:cBhvr>
                                      <p:by x="105000" y="105000"/>
                                    </p:animScale>
                                  </p:childTnLst>
                                </p:cTn>
                              </p:par>
                              <p:par>
                                <p:cTn id="129" presetID="26" presetClass="emph" presetSubtype="0" fill="hold" nodeType="withEffect">
                                  <p:stCondLst>
                                    <p:cond delay="0"/>
                                  </p:stCondLst>
                                  <p:childTnLst>
                                    <p:animEffect transition="out" filter="fade">
                                      <p:cBhvr>
                                        <p:cTn id="130" dur="500" tmFilter="0, 0; .2, .5; .8, .5; 1, 0"/>
                                        <p:tgtEl>
                                          <p:spTgt spid="28"/>
                                        </p:tgtEl>
                                      </p:cBhvr>
                                    </p:animEffect>
                                    <p:animScale>
                                      <p:cBhvr>
                                        <p:cTn id="131" dur="250" autoRev="1" fill="hold"/>
                                        <p:tgtEl>
                                          <p:spTgt spid="28"/>
                                        </p:tgtEl>
                                      </p:cBhvr>
                                      <p:by x="105000" y="105000"/>
                                    </p:animScale>
                                  </p:childTnLst>
                                </p:cTn>
                              </p:par>
                              <p:par>
                                <p:cTn id="132" presetID="26" presetClass="emph" presetSubtype="0" fill="hold" nodeType="withEffect">
                                  <p:stCondLst>
                                    <p:cond delay="0"/>
                                  </p:stCondLst>
                                  <p:childTnLst>
                                    <p:animEffect transition="out" filter="fade">
                                      <p:cBhvr>
                                        <p:cTn id="133" dur="500" tmFilter="0, 0; .2, .5; .8, .5; 1, 0"/>
                                        <p:tgtEl>
                                          <p:spTgt spid="29"/>
                                        </p:tgtEl>
                                      </p:cBhvr>
                                    </p:animEffect>
                                    <p:animScale>
                                      <p:cBhvr>
                                        <p:cTn id="134" dur="250" autoRev="1" fill="hold"/>
                                        <p:tgtEl>
                                          <p:spTgt spid="29"/>
                                        </p:tgtEl>
                                      </p:cBhvr>
                                      <p:by x="105000" y="105000"/>
                                    </p:animScale>
                                  </p:childTnLst>
                                </p:cTn>
                              </p:par>
                            </p:childTnLst>
                          </p:cTn>
                        </p:par>
                      </p:childTnLst>
                    </p:cTn>
                  </p:par>
                  <p:par>
                    <p:cTn id="135" fill="hold">
                      <p:stCondLst>
                        <p:cond delay="indefinite"/>
                      </p:stCondLst>
                      <p:childTnLst>
                        <p:par>
                          <p:cTn id="136" fill="hold">
                            <p:stCondLst>
                              <p:cond delay="0"/>
                            </p:stCondLst>
                            <p:childTnLst>
                              <p:par>
                                <p:cTn id="137" presetID="26" presetClass="emph" presetSubtype="0" fill="hold" nodeType="clickEffect">
                                  <p:stCondLst>
                                    <p:cond delay="0"/>
                                  </p:stCondLst>
                                  <p:childTnLst>
                                    <p:animEffect transition="out" filter="fade">
                                      <p:cBhvr>
                                        <p:cTn id="138" dur="500" tmFilter="0, 0; .2, .5; .8, .5; 1, 0"/>
                                        <p:tgtEl>
                                          <p:spTgt spid="24"/>
                                        </p:tgtEl>
                                      </p:cBhvr>
                                    </p:animEffect>
                                    <p:animScale>
                                      <p:cBhvr>
                                        <p:cTn id="139" dur="250" autoRev="1" fill="hold"/>
                                        <p:tgtEl>
                                          <p:spTgt spid="24"/>
                                        </p:tgtEl>
                                      </p:cBhvr>
                                      <p:by x="105000" y="105000"/>
                                    </p:animScale>
                                  </p:childTnLst>
                                </p:cTn>
                              </p:par>
                              <p:par>
                                <p:cTn id="140" presetID="26" presetClass="emph" presetSubtype="0" fill="hold" nodeType="withEffect">
                                  <p:stCondLst>
                                    <p:cond delay="0"/>
                                  </p:stCondLst>
                                  <p:childTnLst>
                                    <p:animEffect transition="out" filter="fade">
                                      <p:cBhvr>
                                        <p:cTn id="141" dur="500" tmFilter="0, 0; .2, .5; .8, .5; 1, 0"/>
                                        <p:tgtEl>
                                          <p:spTgt spid="25"/>
                                        </p:tgtEl>
                                      </p:cBhvr>
                                    </p:animEffect>
                                    <p:animScale>
                                      <p:cBhvr>
                                        <p:cTn id="142" dur="250" autoRev="1" fill="hold"/>
                                        <p:tgtEl>
                                          <p:spTgt spid="25"/>
                                        </p:tgtEl>
                                      </p:cBhvr>
                                      <p:by x="105000" y="105000"/>
                                    </p:animScale>
                                  </p:childTnLst>
                                </p:cTn>
                              </p:par>
                              <p:par>
                                <p:cTn id="143" presetID="26" presetClass="emph" presetSubtype="0" fill="hold" nodeType="withEffect">
                                  <p:stCondLst>
                                    <p:cond delay="0"/>
                                  </p:stCondLst>
                                  <p:childTnLst>
                                    <p:animEffect transition="out" filter="fade">
                                      <p:cBhvr>
                                        <p:cTn id="144" dur="500" tmFilter="0, 0; .2, .5; .8, .5; 1, 0"/>
                                        <p:tgtEl>
                                          <p:spTgt spid="26"/>
                                        </p:tgtEl>
                                      </p:cBhvr>
                                    </p:animEffect>
                                    <p:animScale>
                                      <p:cBhvr>
                                        <p:cTn id="145" dur="250" autoRev="1" fill="hold"/>
                                        <p:tgtEl>
                                          <p:spTgt spid="26"/>
                                        </p:tgtEl>
                                      </p:cBhvr>
                                      <p:by x="105000" y="105000"/>
                                    </p:animScale>
                                  </p:childTnLst>
                                </p:cTn>
                              </p:par>
                              <p:par>
                                <p:cTn id="146" presetID="26" presetClass="emph" presetSubtype="0" fill="hold" nodeType="withEffect">
                                  <p:stCondLst>
                                    <p:cond delay="0"/>
                                  </p:stCondLst>
                                  <p:childTnLst>
                                    <p:animEffect transition="out" filter="fade">
                                      <p:cBhvr>
                                        <p:cTn id="147" dur="500" tmFilter="0, 0; .2, .5; .8, .5; 1, 0"/>
                                        <p:tgtEl>
                                          <p:spTgt spid="27"/>
                                        </p:tgtEl>
                                      </p:cBhvr>
                                    </p:animEffect>
                                    <p:animScale>
                                      <p:cBhvr>
                                        <p:cTn id="148" dur="250" autoRev="1" fill="hold"/>
                                        <p:tgtEl>
                                          <p:spTgt spid="27"/>
                                        </p:tgtEl>
                                      </p:cBhvr>
                                      <p:by x="105000" y="105000"/>
                                    </p:animScale>
                                  </p:childTnLst>
                                </p:cTn>
                              </p:par>
                              <p:par>
                                <p:cTn id="149" presetID="26" presetClass="emph" presetSubtype="0" fill="hold" nodeType="withEffect">
                                  <p:stCondLst>
                                    <p:cond delay="0"/>
                                  </p:stCondLst>
                                  <p:childTnLst>
                                    <p:animEffect transition="out" filter="fade">
                                      <p:cBhvr>
                                        <p:cTn id="150" dur="500" tmFilter="0, 0; .2, .5; .8, .5; 1, 0"/>
                                        <p:tgtEl>
                                          <p:spTgt spid="28"/>
                                        </p:tgtEl>
                                      </p:cBhvr>
                                    </p:animEffect>
                                    <p:animScale>
                                      <p:cBhvr>
                                        <p:cTn id="151" dur="250" autoRev="1" fill="hold"/>
                                        <p:tgtEl>
                                          <p:spTgt spid="28"/>
                                        </p:tgtEl>
                                      </p:cBhvr>
                                      <p:by x="105000" y="105000"/>
                                    </p:animScale>
                                  </p:childTnLst>
                                </p:cTn>
                              </p:par>
                              <p:par>
                                <p:cTn id="152" presetID="26" presetClass="emph" presetSubtype="0" fill="hold" nodeType="withEffect">
                                  <p:stCondLst>
                                    <p:cond delay="0"/>
                                  </p:stCondLst>
                                  <p:childTnLst>
                                    <p:animEffect transition="out" filter="fade">
                                      <p:cBhvr>
                                        <p:cTn id="153" dur="500" tmFilter="0, 0; .2, .5; .8, .5; 1, 0"/>
                                        <p:tgtEl>
                                          <p:spTgt spid="29"/>
                                        </p:tgtEl>
                                      </p:cBhvr>
                                    </p:animEffect>
                                    <p:animScale>
                                      <p:cBhvr>
                                        <p:cTn id="154"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8" name="页脚占位符 7"/>
          <p:cNvSpPr>
            <a:spLocks noGrp="1"/>
          </p:cNvSpPr>
          <p:nvPr>
            <p:ph type="ftr" sz="quarter" idx="11"/>
          </p:nvPr>
        </p:nvSpPr>
        <p:spPr>
          <a:xfrm>
            <a:off x="4552950" y="6356352"/>
            <a:ext cx="3086101" cy="365125"/>
          </a:xfrm>
          <a:prstGeom prst="rect">
            <a:avLst/>
          </a:prstGeom>
        </p:spPr>
        <p:txBody>
          <a:bodyPr vert="horz" lIns="91694" tIns="45847" rIns="91694" bIns="45847" rtlCol="0" anchor="ctr"/>
          <a:lstStyle>
            <a:defPPr>
              <a:defRPr lang="zh-CN"/>
            </a:defPPr>
            <a:lvl1pPr marL="0" algn="ctr" defTabSz="914400" rtl="0" eaLnBrk="1" latinLnBrk="0" hangingPunct="1">
              <a:defRPr sz="119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200" dirty="0"/>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129</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蚁群优化算法的原理</a:t>
            </a:r>
          </a:p>
        </p:txBody>
      </p:sp>
      <p:sp>
        <p:nvSpPr>
          <p:cNvPr id="32" name="矩形 31"/>
          <p:cNvSpPr/>
          <p:nvPr/>
        </p:nvSpPr>
        <p:spPr>
          <a:xfrm>
            <a:off x="1763485" y="2129246"/>
            <a:ext cx="8737238" cy="4425315"/>
          </a:xfrm>
          <a:prstGeom prst="rect">
            <a:avLst/>
          </a:prstGeom>
        </p:spPr>
        <p:txBody>
          <a:bodyPr wrap="square">
            <a:spAutoFit/>
          </a:bodyPr>
          <a:lstStyle/>
          <a:p>
            <a:pPr algn="just">
              <a:lnSpc>
                <a:spcPct val="130000"/>
              </a:lnSpc>
            </a:pPr>
            <a:r>
              <a:rPr lang="zh-CN" altLang="en-US" sz="2405" b="1" dirty="0">
                <a:latin typeface="微软雅黑" panose="020B0503020204020204" charset="-122"/>
                <a:ea typeface="微软雅黑" panose="020B0503020204020204" charset="-122"/>
              </a:rPr>
              <a:t>与其他优化算法相比，蚁群算法具有以下几个特点：</a:t>
            </a:r>
          </a:p>
          <a:p>
            <a:pPr marL="342900" indent="-342900" algn="just">
              <a:lnSpc>
                <a:spcPct val="130000"/>
              </a:lnSpc>
              <a:buFont typeface="Wingdings" panose="05000000000000000000" pitchFamily="2" charset="2"/>
              <a:buChar char="u"/>
            </a:pPr>
            <a:r>
              <a:rPr lang="zh-CN" altLang="en-US" sz="2405" b="1" dirty="0">
                <a:latin typeface="微软雅黑" panose="020B0503020204020204" charset="-122"/>
                <a:ea typeface="微软雅黑" panose="020B0503020204020204" charset="-122"/>
              </a:rPr>
              <a:t>采用正反馈机制，使得搜索过程不断收敛，最终逼近最优解。</a:t>
            </a:r>
            <a:endParaRPr lang="en-US" altLang="zh-CN" sz="2405" b="1" dirty="0">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u"/>
            </a:pPr>
            <a:r>
              <a:rPr lang="zh-CN" altLang="en-US" sz="2405" b="1" dirty="0">
                <a:latin typeface="微软雅黑" panose="020B0503020204020204" charset="-122"/>
                <a:ea typeface="微软雅黑" panose="020B0503020204020204" charset="-122"/>
              </a:rPr>
              <a:t>每个个体可以通过释放信息素来改变周围的环境，且每个个体能够感知周围环境的实时变化，个体间通过环境进行间接地通讯。</a:t>
            </a:r>
            <a:endParaRPr lang="en-US" altLang="zh-CN" sz="2405" b="1" dirty="0">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u"/>
            </a:pPr>
            <a:r>
              <a:rPr lang="zh-CN" altLang="en-US" sz="2405" b="1" dirty="0">
                <a:latin typeface="微软雅黑" panose="020B0503020204020204" charset="-122"/>
                <a:ea typeface="微软雅黑" panose="020B0503020204020204" charset="-122"/>
              </a:rPr>
              <a:t>搜索过程采用分布式计算方式，多个个体同时进行并行计算，大大提高了算法的计算能力和运行效率。</a:t>
            </a:r>
            <a:endParaRPr lang="en-US" altLang="zh-CN" sz="2405" b="1" dirty="0">
              <a:latin typeface="微软雅黑" panose="020B0503020204020204" charset="-122"/>
              <a:ea typeface="微软雅黑" panose="020B0503020204020204" charset="-122"/>
            </a:endParaRPr>
          </a:p>
          <a:p>
            <a:pPr marL="342900" indent="-342900" algn="just">
              <a:lnSpc>
                <a:spcPct val="130000"/>
              </a:lnSpc>
              <a:buFont typeface="Wingdings" panose="05000000000000000000" pitchFamily="2" charset="2"/>
              <a:buChar char="u"/>
            </a:pPr>
            <a:r>
              <a:rPr lang="zh-CN" altLang="en-US" sz="2405" b="1" dirty="0">
                <a:latin typeface="微软雅黑" panose="020B0503020204020204" charset="-122"/>
                <a:ea typeface="微软雅黑" panose="020B0503020204020204" charset="-122"/>
              </a:rPr>
              <a:t>启发式的概率搜索方式不容易陷入局部最优，易于寻找到全局最优解</a:t>
            </a:r>
            <a:endParaRPr lang="zh-CN" altLang="en-US" sz="2405" b="1" i="0" dirty="0">
              <a:effectLst/>
              <a:latin typeface="微软雅黑" panose="020B0503020204020204" charset="-122"/>
              <a:ea typeface="微软雅黑" panose="020B0503020204020204" charset="-122"/>
            </a:endParaRPr>
          </a:p>
        </p:txBody>
      </p:sp>
      <p:sp>
        <p:nvSpPr>
          <p:cNvPr id="33" name="矩形 32"/>
          <p:cNvSpPr/>
          <p:nvPr/>
        </p:nvSpPr>
        <p:spPr>
          <a:xfrm>
            <a:off x="1774275" y="961250"/>
            <a:ext cx="7798527" cy="1202690"/>
          </a:xfrm>
          <a:prstGeom prst="rect">
            <a:avLst/>
          </a:prstGeom>
        </p:spPr>
        <p:txBody>
          <a:bodyPr wrap="square">
            <a:spAutoFit/>
          </a:bodyPr>
          <a:lstStyle/>
          <a:p>
            <a:pPr marL="342900" indent="-342900" algn="just">
              <a:lnSpc>
                <a:spcPct val="150000"/>
              </a:lnSpc>
              <a:buFont typeface="Wingdings" panose="05000000000000000000" pitchFamily="2" charset="2"/>
              <a:buChar char="p"/>
            </a:pPr>
            <a:r>
              <a:rPr lang="zh-CN" altLang="en-US" sz="2405" b="1" dirty="0">
                <a:latin typeface="微软雅黑" panose="020B0503020204020204" charset="-122"/>
                <a:ea typeface="微软雅黑" panose="020B0503020204020204" charset="-122"/>
              </a:rPr>
              <a:t>蚁群算法是一种用来寻找优化路径的概率型算法</a:t>
            </a:r>
            <a:endParaRPr lang="en-US" altLang="zh-CN" sz="2405" b="1" dirty="0">
              <a:latin typeface="微软雅黑" panose="020B0503020204020204" charset="-122"/>
              <a:ea typeface="微软雅黑" panose="020B0503020204020204" charset="-122"/>
            </a:endParaRPr>
          </a:p>
          <a:p>
            <a:pPr marL="342900" indent="-342900" algn="just">
              <a:lnSpc>
                <a:spcPct val="150000"/>
              </a:lnSpc>
              <a:buFont typeface="Wingdings" panose="05000000000000000000" pitchFamily="2" charset="2"/>
              <a:buChar char="p"/>
            </a:pPr>
            <a:r>
              <a:rPr lang="zh-CN" altLang="en-US" sz="2405" b="1" dirty="0">
                <a:latin typeface="微软雅黑" panose="020B0503020204020204" charset="-122"/>
                <a:ea typeface="微软雅黑" panose="020B0503020204020204" charset="-122"/>
              </a:rPr>
              <a:t>本质上是进化算法中的一种启发式全局优化算法</a:t>
            </a:r>
            <a:endParaRPr lang="zh-CN" altLang="en-US" sz="2405" b="1" i="0" dirty="0">
              <a:effectLst/>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5F2447FF-77CF-7D55-25ED-4F6A392652FF}"/>
              </a:ext>
            </a:extLst>
          </p:cNvPr>
          <p:cNvPicPr>
            <a:picLocks noChangeAspect="1"/>
          </p:cNvPicPr>
          <p:nvPr/>
        </p:nvPicPr>
        <p:blipFill>
          <a:blip r:embed="rId2"/>
          <a:stretch>
            <a:fillRect/>
          </a:stretch>
        </p:blipFill>
        <p:spPr>
          <a:xfrm>
            <a:off x="0" y="0"/>
            <a:ext cx="3818851" cy="504497"/>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barn(inVertical)">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barn(inVertical)">
                                      <p:cBhvr>
                                        <p:cTn id="12" dur="5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barn(inVertical)">
                                      <p:cBhvr>
                                        <p:cTn id="17" dur="500"/>
                                        <p:tgtEl>
                                          <p:spTgt spid="3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2">
                                            <p:txEl>
                                              <p:pRg st="1" end="1"/>
                                            </p:txEl>
                                          </p:spTgt>
                                        </p:tgtEl>
                                        <p:attrNameLst>
                                          <p:attrName>style.visibility</p:attrName>
                                        </p:attrNameLst>
                                      </p:cBhvr>
                                      <p:to>
                                        <p:strVal val="visible"/>
                                      </p:to>
                                    </p:set>
                                    <p:animEffect transition="in" filter="barn(inVertical)">
                                      <p:cBhvr>
                                        <p:cTn id="22" dur="500"/>
                                        <p:tgtEl>
                                          <p:spTgt spid="3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2">
                                            <p:txEl>
                                              <p:pRg st="2" end="2"/>
                                            </p:txEl>
                                          </p:spTgt>
                                        </p:tgtEl>
                                        <p:attrNameLst>
                                          <p:attrName>style.visibility</p:attrName>
                                        </p:attrNameLst>
                                      </p:cBhvr>
                                      <p:to>
                                        <p:strVal val="visible"/>
                                      </p:to>
                                    </p:set>
                                    <p:animEffect transition="in" filter="barn(inVertical)">
                                      <p:cBhvr>
                                        <p:cTn id="27" dur="500"/>
                                        <p:tgtEl>
                                          <p:spTgt spid="3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2">
                                            <p:txEl>
                                              <p:pRg st="3" end="3"/>
                                            </p:txEl>
                                          </p:spTgt>
                                        </p:tgtEl>
                                        <p:attrNameLst>
                                          <p:attrName>style.visibility</p:attrName>
                                        </p:attrNameLst>
                                      </p:cBhvr>
                                      <p:to>
                                        <p:strVal val="visible"/>
                                      </p:to>
                                    </p:set>
                                    <p:animEffect transition="in" filter="barn(inVertical)">
                                      <p:cBhvr>
                                        <p:cTn id="32" dur="500"/>
                                        <p:tgtEl>
                                          <p:spTgt spid="3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2">
                                            <p:txEl>
                                              <p:pRg st="4" end="4"/>
                                            </p:txEl>
                                          </p:spTgt>
                                        </p:tgtEl>
                                        <p:attrNameLst>
                                          <p:attrName>style.visibility</p:attrName>
                                        </p:attrNameLst>
                                      </p:cBhvr>
                                      <p:to>
                                        <p:strVal val="visible"/>
                                      </p:to>
                                    </p:set>
                                    <p:animEffect transition="in" filter="barn(inVertical)">
                                      <p:cBhvr>
                                        <p:cTn id="37" dur="500"/>
                                        <p:tgtEl>
                                          <p:spTgt spid="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产生式系统</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3" name="Rectangle 665"/>
          <p:cNvSpPr>
            <a:spLocks noChangeArrowheads="1"/>
          </p:cNvSpPr>
          <p:nvPr/>
        </p:nvSpPr>
        <p:spPr bwMode="auto">
          <a:xfrm>
            <a:off x="1764828" y="1340101"/>
            <a:ext cx="3865187" cy="53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10000"/>
              </a:lnSpc>
              <a:spcBef>
                <a:spcPct val="20000"/>
              </a:spcBef>
              <a:buClr>
                <a:schemeClr val="tx1"/>
              </a:buClr>
              <a:buSzPct val="65000"/>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1. </a:t>
            </a:r>
            <a:r>
              <a:rPr lang="zh-CN" altLang="ru-RU" sz="2605" b="1">
                <a:latin typeface="Times New Roman" panose="02020603050405020304" pitchFamily="18" charset="0"/>
                <a:ea typeface="新宋体" panose="02010609030101010101" pitchFamily="49" charset="-122"/>
              </a:rPr>
              <a:t>产生式表示法的优点</a:t>
            </a:r>
          </a:p>
        </p:txBody>
      </p:sp>
      <p:sp>
        <p:nvSpPr>
          <p:cNvPr id="4" name="Rectangle 666"/>
          <p:cNvSpPr>
            <a:spLocks noChangeArrowheads="1"/>
          </p:cNvSpPr>
          <p:nvPr/>
        </p:nvSpPr>
        <p:spPr bwMode="auto">
          <a:xfrm>
            <a:off x="1763236" y="2042138"/>
            <a:ext cx="3906577" cy="2287592"/>
          </a:xfrm>
          <a:prstGeom prst="rect">
            <a:avLst/>
          </a:prstGeom>
          <a:gradFill rotWithShape="0">
            <a:gsLst>
              <a:gs pos="0">
                <a:srgbClr val="CCFFCC"/>
              </a:gs>
              <a:gs pos="100000">
                <a:srgbClr val="FFFFFF"/>
              </a:gs>
            </a:gsLst>
            <a:path path="rect">
              <a:fillToRect l="100000" t="100000"/>
            </a:path>
          </a:gradFill>
          <a:ln w="9525" cap="flat" algn="ctr">
            <a:solidFill>
              <a:srgbClr val="808080"/>
            </a:solidFill>
            <a:prstDash val="solid"/>
            <a:miter lim="800000"/>
            <a:headEnd type="none" w="med" len="med"/>
            <a:tailEnd type="none" w="med" len="med"/>
          </a:ln>
        </p:spPr>
        <p:txBody>
          <a:bodyPr/>
          <a:lstStyle>
            <a:lvl1pPr marL="101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accent2"/>
              </a:buClr>
              <a:buSzPct val="65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1</a:t>
            </a:r>
            <a:r>
              <a:rPr lang="zh-CN" altLang="ru-RU" sz="2505" b="1">
                <a:latin typeface="Times New Roman" panose="02020603050405020304" pitchFamily="18" charset="0"/>
                <a:ea typeface="新宋体" panose="02010609030101010101" pitchFamily="49" charset="-122"/>
              </a:rPr>
              <a:t>）自然性 </a:t>
            </a:r>
          </a:p>
          <a:p>
            <a:pPr>
              <a:lnSpc>
                <a:spcPct val="120000"/>
              </a:lnSpc>
              <a:spcBef>
                <a:spcPct val="20000"/>
              </a:spcBef>
              <a:buClr>
                <a:schemeClr val="accent2"/>
              </a:buClr>
              <a:buSzPct val="65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2</a:t>
            </a:r>
            <a:r>
              <a:rPr lang="zh-CN" altLang="ru-RU" sz="2505" b="1">
                <a:latin typeface="Times New Roman" panose="02020603050405020304" pitchFamily="18" charset="0"/>
                <a:ea typeface="新宋体" panose="02010609030101010101" pitchFamily="49" charset="-122"/>
              </a:rPr>
              <a:t>）模块性 </a:t>
            </a:r>
          </a:p>
          <a:p>
            <a:pPr>
              <a:lnSpc>
                <a:spcPct val="120000"/>
              </a:lnSpc>
              <a:spcBef>
                <a:spcPct val="20000"/>
              </a:spcBef>
              <a:buClr>
                <a:schemeClr val="accent2"/>
              </a:buClr>
              <a:buSzPct val="65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3</a:t>
            </a:r>
            <a:r>
              <a:rPr lang="zh-CN" altLang="ru-RU" sz="2505" b="1">
                <a:latin typeface="Times New Roman" panose="02020603050405020304" pitchFamily="18" charset="0"/>
                <a:ea typeface="新宋体" panose="02010609030101010101" pitchFamily="49" charset="-122"/>
              </a:rPr>
              <a:t>）有效性 </a:t>
            </a:r>
          </a:p>
          <a:p>
            <a:pPr>
              <a:lnSpc>
                <a:spcPct val="120000"/>
              </a:lnSpc>
              <a:spcBef>
                <a:spcPct val="20000"/>
              </a:spcBef>
              <a:buClr>
                <a:schemeClr val="accent2"/>
              </a:buClr>
              <a:buSzPct val="65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4</a:t>
            </a:r>
            <a:r>
              <a:rPr lang="zh-CN" altLang="ru-RU" sz="2505" b="1">
                <a:latin typeface="Times New Roman" panose="02020603050405020304" pitchFamily="18" charset="0"/>
                <a:ea typeface="新宋体" panose="02010609030101010101" pitchFamily="49" charset="-122"/>
              </a:rPr>
              <a:t>）清晰性</a:t>
            </a:r>
            <a:r>
              <a:rPr lang="zh-CN" altLang="ru-RU" sz="2605">
                <a:latin typeface="Times New Roman" panose="02020603050405020304" pitchFamily="18" charset="0"/>
                <a:ea typeface="新宋体" panose="02010609030101010101" pitchFamily="49" charset="-122"/>
              </a:rPr>
              <a:t> </a:t>
            </a:r>
          </a:p>
        </p:txBody>
      </p:sp>
      <p:sp>
        <p:nvSpPr>
          <p:cNvPr id="10" name="Rectangle 667"/>
          <p:cNvSpPr>
            <a:spLocks noChangeArrowheads="1"/>
          </p:cNvSpPr>
          <p:nvPr/>
        </p:nvSpPr>
        <p:spPr bwMode="auto">
          <a:xfrm>
            <a:off x="1806218" y="4593989"/>
            <a:ext cx="3793550" cy="53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10000"/>
              </a:lnSpc>
              <a:spcBef>
                <a:spcPct val="20000"/>
              </a:spcBef>
              <a:buClr>
                <a:schemeClr val="tx1"/>
              </a:buClr>
              <a:buSzPct val="65000"/>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2. </a:t>
            </a:r>
            <a:r>
              <a:rPr lang="zh-CN" altLang="ru-RU" sz="2605" b="1">
                <a:latin typeface="Times New Roman" panose="02020603050405020304" pitchFamily="18" charset="0"/>
                <a:ea typeface="新宋体" panose="02010609030101010101" pitchFamily="49" charset="-122"/>
              </a:rPr>
              <a:t>产生式表示法的缺点</a:t>
            </a:r>
          </a:p>
        </p:txBody>
      </p:sp>
      <p:sp>
        <p:nvSpPr>
          <p:cNvPr id="11" name="Rectangle 668"/>
          <p:cNvSpPr>
            <a:spLocks noChangeArrowheads="1"/>
          </p:cNvSpPr>
          <p:nvPr/>
        </p:nvSpPr>
        <p:spPr bwMode="auto">
          <a:xfrm>
            <a:off x="1804626" y="5280107"/>
            <a:ext cx="3906577" cy="1271946"/>
          </a:xfrm>
          <a:prstGeom prst="rect">
            <a:avLst/>
          </a:prstGeom>
          <a:gradFill rotWithShape="0">
            <a:gsLst>
              <a:gs pos="0">
                <a:srgbClr val="CCFFCC"/>
              </a:gs>
              <a:gs pos="100000">
                <a:srgbClr val="FFFFFF"/>
              </a:gs>
            </a:gsLst>
            <a:path path="rect">
              <a:fillToRect l="100000" t="100000"/>
            </a:path>
          </a:gradFill>
          <a:ln w="9525" cap="flat" algn="ctr">
            <a:solidFill>
              <a:srgbClr val="808080"/>
            </a:solidFill>
            <a:prstDash val="solid"/>
            <a:miter lim="800000"/>
            <a:headEnd type="none" w="med" len="med"/>
            <a:tailEnd type="none" w="med" len="med"/>
          </a:ln>
        </p:spPr>
        <p:txBody>
          <a:bodyPr/>
          <a:lstStyle>
            <a:lvl1pPr marL="952500" indent="-9525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accent2"/>
              </a:buClr>
              <a:buSzPct val="65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1</a:t>
            </a:r>
            <a:r>
              <a:rPr lang="zh-CN" altLang="ru-RU" sz="2505" b="1">
                <a:latin typeface="Times New Roman" panose="02020603050405020304" pitchFamily="18" charset="0"/>
                <a:ea typeface="新宋体" panose="02010609030101010101" pitchFamily="49" charset="-122"/>
              </a:rPr>
              <a:t>）效率不高 </a:t>
            </a:r>
          </a:p>
          <a:p>
            <a:pPr>
              <a:lnSpc>
                <a:spcPct val="120000"/>
              </a:lnSpc>
              <a:spcBef>
                <a:spcPct val="20000"/>
              </a:spcBef>
              <a:buClr>
                <a:schemeClr val="accent2"/>
              </a:buClr>
              <a:buSzPct val="65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2</a:t>
            </a:r>
            <a:r>
              <a:rPr lang="zh-CN" altLang="ru-RU" sz="2505" b="1">
                <a:latin typeface="Times New Roman" panose="02020603050405020304" pitchFamily="18" charset="0"/>
                <a:ea typeface="新宋体" panose="02010609030101010101" pitchFamily="49" charset="-122"/>
              </a:rPr>
              <a:t>）不能表达结构性知识</a:t>
            </a:r>
            <a:r>
              <a:rPr lang="zh-CN" altLang="ru-RU" sz="2505">
                <a:latin typeface="宋体" panose="02010600030101010101" pitchFamily="2" charset="-122"/>
                <a:ea typeface="新宋体" panose="02010609030101010101" pitchFamily="49" charset="-122"/>
              </a:rPr>
              <a:t> </a:t>
            </a:r>
          </a:p>
        </p:txBody>
      </p:sp>
      <p:sp>
        <p:nvSpPr>
          <p:cNvPr id="12" name="Rectangle 670"/>
          <p:cNvSpPr>
            <a:spLocks noChangeArrowheads="1"/>
          </p:cNvSpPr>
          <p:nvPr/>
        </p:nvSpPr>
        <p:spPr bwMode="auto">
          <a:xfrm>
            <a:off x="5977054" y="1336917"/>
            <a:ext cx="4199490" cy="53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10000"/>
              </a:lnSpc>
              <a:spcBef>
                <a:spcPct val="20000"/>
              </a:spcBef>
              <a:buClr>
                <a:schemeClr val="tx1"/>
              </a:buClr>
              <a:buSzPct val="65000"/>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3. </a:t>
            </a:r>
            <a:r>
              <a:rPr lang="zh-CN" altLang="ru-RU" sz="2605" b="1">
                <a:latin typeface="Times New Roman" panose="02020603050405020304" pitchFamily="18" charset="0"/>
                <a:ea typeface="新宋体" panose="02010609030101010101" pitchFamily="49" charset="-122"/>
              </a:rPr>
              <a:t>适合产生式</a:t>
            </a:r>
            <a:r>
              <a:rPr lang="zh-CN" altLang="ru-RU" sz="2605" b="1">
                <a:ea typeface="新宋体" panose="02010609030101010101" pitchFamily="49" charset="-122"/>
              </a:rPr>
              <a:t>表示的知识</a:t>
            </a:r>
          </a:p>
        </p:txBody>
      </p:sp>
      <p:sp>
        <p:nvSpPr>
          <p:cNvPr id="13" name="Rectangle 671"/>
          <p:cNvSpPr>
            <a:spLocks noChangeArrowheads="1"/>
          </p:cNvSpPr>
          <p:nvPr/>
        </p:nvSpPr>
        <p:spPr bwMode="auto">
          <a:xfrm>
            <a:off x="5951583" y="1984828"/>
            <a:ext cx="4501955" cy="4572000"/>
          </a:xfrm>
          <a:prstGeom prst="rect">
            <a:avLst/>
          </a:prstGeom>
          <a:gradFill rotWithShape="0">
            <a:gsLst>
              <a:gs pos="0">
                <a:srgbClr val="CCFFCC"/>
              </a:gs>
              <a:gs pos="100000">
                <a:srgbClr val="FFFFFF"/>
              </a:gs>
            </a:gsLst>
            <a:path path="rect">
              <a:fillToRect l="100000" t="100000"/>
            </a:path>
          </a:gradFill>
          <a:ln w="9525" cap="flat" algn="ctr">
            <a:solidFill>
              <a:srgbClr val="808080"/>
            </a:solidFill>
            <a:prstDash val="solid"/>
            <a:miter lim="800000"/>
            <a:headEnd type="none" w="med" len="med"/>
            <a:tailEnd type="none" w="med" len="me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30000"/>
              </a:spcBef>
              <a:buClr>
                <a:schemeClr val="accent2"/>
              </a:buClr>
              <a:buSzPct val="65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1</a:t>
            </a:r>
            <a:r>
              <a:rPr lang="zh-CN" altLang="ru-RU" sz="2505" b="1">
                <a:latin typeface="Times New Roman" panose="02020603050405020304" pitchFamily="18" charset="0"/>
                <a:ea typeface="新宋体" panose="02010609030101010101" pitchFamily="49" charset="-122"/>
              </a:rPr>
              <a:t>）领域知识间关系不密切，不存在结构关系。</a:t>
            </a:r>
          </a:p>
          <a:p>
            <a:pPr algn="just">
              <a:lnSpc>
                <a:spcPct val="120000"/>
              </a:lnSpc>
              <a:spcBef>
                <a:spcPct val="30000"/>
              </a:spcBef>
              <a:buClr>
                <a:schemeClr val="accent2"/>
              </a:buClr>
              <a:buSzPct val="65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2</a:t>
            </a:r>
            <a:r>
              <a:rPr lang="zh-CN" altLang="ru-RU" sz="2505" b="1">
                <a:latin typeface="Times New Roman" panose="02020603050405020304" pitchFamily="18" charset="0"/>
                <a:ea typeface="新宋体" panose="02010609030101010101" pitchFamily="49" charset="-122"/>
              </a:rPr>
              <a:t>）经验性及不确定性的知识，且相关领域中对这些知识没有严格、统一的理论。</a:t>
            </a:r>
          </a:p>
          <a:p>
            <a:pPr algn="just">
              <a:lnSpc>
                <a:spcPct val="120000"/>
              </a:lnSpc>
              <a:spcBef>
                <a:spcPct val="30000"/>
              </a:spcBef>
              <a:spcAft>
                <a:spcPct val="50000"/>
              </a:spcAft>
              <a:buClr>
                <a:schemeClr val="accent2"/>
              </a:buClr>
              <a:buSzPct val="65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3</a:t>
            </a:r>
            <a:r>
              <a:rPr lang="zh-CN" altLang="ru-RU" sz="2505" b="1">
                <a:latin typeface="Times New Roman" panose="02020603050405020304" pitchFamily="18" charset="0"/>
                <a:ea typeface="新宋体" panose="02010609030101010101" pitchFamily="49" charset="-122"/>
              </a:rPr>
              <a:t>）领域问题的求解过程可被表示为一系列相对独立的操作，且每个操作</a:t>
            </a:r>
            <a:r>
              <a:rPr lang="zh-CN" altLang="ru-RU" sz="2505" b="1">
                <a:latin typeface="宋体" panose="02010600030101010101" pitchFamily="2" charset="-122"/>
                <a:ea typeface="新宋体" panose="02010609030101010101" pitchFamily="49" charset="-122"/>
              </a:rPr>
              <a:t>可被表示为一条或多条产生式规则。</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childTnLst>
                                    <p:set>
                                      <p:cBhvr additive="base">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childTnLst>
                                    <p:set>
                                      <p:cBhvr additive="base">
                                        <p:cTn id="11" dur="1" fill="hold">
                                          <p:stCondLst>
                                            <p:cond delay="0"/>
                                          </p:stCondLst>
                                        </p:cTn>
                                        <p:tgtEl>
                                          <p:spTgt spid="13">
                                            <p:bg/>
                                          </p:spTgt>
                                        </p:tgtEl>
                                        <p:attrNameLst>
                                          <p:attrName>style.visibility</p:attrName>
                                        </p:attrNameLst>
                                      </p:cBhvr>
                                      <p:to>
                                        <p:strVal val="visible"/>
                                      </p:to>
                                    </p:set>
                                    <p:animEffect transition="in" filter="blinds(horizontal)">
                                      <p:cBhvr additive="base">
                                        <p:cTn id="12" dur="500"/>
                                        <p:tgtEl>
                                          <p:spTgt spid="1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uild="p"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130</a:t>
            </a:fld>
            <a:endParaRPr lang="zh-CN" altLang="en-US" sz="1205"/>
          </a:p>
        </p:txBody>
      </p:sp>
      <p:pic>
        <p:nvPicPr>
          <p:cNvPr id="6"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412" y="1986719"/>
            <a:ext cx="4457382" cy="33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251" y="1986719"/>
            <a:ext cx="4457382" cy="33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22"/>
          <p:cNvSpPr>
            <a:spLocks noChangeArrowheads="1"/>
          </p:cNvSpPr>
          <p:nvPr/>
        </p:nvSpPr>
        <p:spPr bwMode="auto">
          <a:xfrm>
            <a:off x="4335334" y="5382289"/>
            <a:ext cx="354680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005">
                <a:solidFill>
                  <a:srgbClr val="3333FF"/>
                </a:solidFill>
                <a:latin typeface="黑体" panose="02010609060101010101" pitchFamily="49" charset="-122"/>
                <a:ea typeface="黑体" panose="02010609060101010101" pitchFamily="49" charset="-122"/>
              </a:rPr>
              <a:t>基于蚁群优化的路径生成</a:t>
            </a:r>
          </a:p>
        </p:txBody>
      </p:sp>
      <p:sp>
        <p:nvSpPr>
          <p:cNvPr id="9" name="文本框 8"/>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蚁群优化算法的应用</a:t>
            </a:r>
          </a:p>
        </p:txBody>
      </p:sp>
      <p:pic>
        <p:nvPicPr>
          <p:cNvPr id="3" name="图片 2">
            <a:extLst>
              <a:ext uri="{FF2B5EF4-FFF2-40B4-BE49-F238E27FC236}">
                <a16:creationId xmlns:a16="http://schemas.microsoft.com/office/drawing/2014/main" id="{31BEC0CA-6434-D0CA-E969-A110A58C49B9}"/>
              </a:ext>
            </a:extLst>
          </p:cNvPr>
          <p:cNvPicPr>
            <a:picLocks noChangeAspect="1"/>
          </p:cNvPicPr>
          <p:nvPr/>
        </p:nvPicPr>
        <p:blipFill>
          <a:blip r:embed="rId4"/>
          <a:stretch>
            <a:fillRect/>
          </a:stretch>
        </p:blipFill>
        <p:spPr>
          <a:xfrm>
            <a:off x="0" y="0"/>
            <a:ext cx="3038475" cy="657225"/>
          </a:xfrm>
          <a:prstGeom prst="rect">
            <a:avLst/>
          </a:prstGeom>
        </p:spPr>
      </p:pic>
    </p:spTree>
  </p:cSld>
  <p:clrMapOvr>
    <a:masterClrMapping/>
  </p:clrMapOvr>
  <p:transition spd="slow" advTm="18981">
    <p:push dir="u"/>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a:t>
            </a:r>
            <a:br>
              <a:rPr lang="zh-CN" altLang="en-US" b="1" dirty="0">
                <a:solidFill>
                  <a:prstClr val="white"/>
                </a:solidFill>
                <a:latin typeface="黑体" panose="02010609060101010101" pitchFamily="49" charset="-122"/>
                <a:ea typeface="黑体" panose="02010609060101010101" pitchFamily="49" charset="-122"/>
                <a:cs typeface="+mn-cs"/>
              </a:rPr>
            </a:b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grpSp>
        <p:nvGrpSpPr>
          <p:cNvPr id="7" name="Group 4"/>
          <p:cNvGrpSpPr/>
          <p:nvPr/>
        </p:nvGrpSpPr>
        <p:grpSpPr bwMode="auto">
          <a:xfrm>
            <a:off x="8430865" y="1822855"/>
            <a:ext cx="2085418" cy="1394524"/>
            <a:chOff x="1303" y="1686"/>
            <a:chExt cx="2573" cy="1669"/>
          </a:xfrm>
        </p:grpSpPr>
        <p:grpSp>
          <p:nvGrpSpPr>
            <p:cNvPr id="10" name="Group 5"/>
            <p:cNvGrpSpPr/>
            <p:nvPr/>
          </p:nvGrpSpPr>
          <p:grpSpPr bwMode="auto">
            <a:xfrm>
              <a:off x="1303" y="2760"/>
              <a:ext cx="2573" cy="595"/>
              <a:chOff x="1303" y="2760"/>
              <a:chExt cx="2573" cy="595"/>
            </a:xfrm>
          </p:grpSpPr>
          <p:sp>
            <p:nvSpPr>
              <p:cNvPr id="78" name="Freeform 6"/>
              <p:cNvSpPr/>
              <p:nvPr/>
            </p:nvSpPr>
            <p:spPr bwMode="auto">
              <a:xfrm>
                <a:off x="1303" y="2760"/>
                <a:ext cx="2573" cy="481"/>
              </a:xfrm>
              <a:custGeom>
                <a:avLst/>
                <a:gdLst>
                  <a:gd name="T0" fmla="*/ 197 w 5145"/>
                  <a:gd name="T1" fmla="*/ 0 h 963"/>
                  <a:gd name="T2" fmla="*/ 644 w 5145"/>
                  <a:gd name="T3" fmla="*/ 0 h 963"/>
                  <a:gd name="T4" fmla="*/ 523 w 5145"/>
                  <a:gd name="T5" fmla="*/ 120 h 963"/>
                  <a:gd name="T6" fmla="*/ 0 w 5145"/>
                  <a:gd name="T7" fmla="*/ 120 h 963"/>
                  <a:gd name="T8" fmla="*/ 197 w 5145"/>
                  <a:gd name="T9" fmla="*/ 0 h 9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5" h="963">
                    <a:moveTo>
                      <a:pt x="1570" y="0"/>
                    </a:moveTo>
                    <a:lnTo>
                      <a:pt x="5145" y="0"/>
                    </a:lnTo>
                    <a:lnTo>
                      <a:pt x="4182" y="963"/>
                    </a:lnTo>
                    <a:lnTo>
                      <a:pt x="0" y="963"/>
                    </a:lnTo>
                    <a:lnTo>
                      <a:pt x="1570" y="0"/>
                    </a:lnTo>
                    <a:close/>
                  </a:path>
                </a:pathLst>
              </a:custGeom>
              <a:solidFill>
                <a:srgbClr val="C06000"/>
              </a:solidFill>
              <a:ln w="7938">
                <a:solidFill>
                  <a:srgbClr val="000000"/>
                </a:solidFill>
                <a:prstDash val="solid"/>
                <a:round/>
              </a:ln>
            </p:spPr>
            <p:txBody>
              <a:bodyPr/>
              <a:lstStyle/>
              <a:p>
                <a:endParaRPr lang="zh-CN" altLang="en-US" sz="1805"/>
              </a:p>
            </p:txBody>
          </p:sp>
          <p:sp>
            <p:nvSpPr>
              <p:cNvPr id="79" name="Rectangle 7"/>
              <p:cNvSpPr>
                <a:spLocks noChangeArrowheads="1"/>
              </p:cNvSpPr>
              <p:nvPr/>
            </p:nvSpPr>
            <p:spPr bwMode="auto">
              <a:xfrm>
                <a:off x="1305" y="3243"/>
                <a:ext cx="2088" cy="110"/>
              </a:xfrm>
              <a:prstGeom prst="rect">
                <a:avLst/>
              </a:prstGeom>
              <a:solidFill>
                <a:srgbClr val="804000"/>
              </a:solidFill>
              <a:ln w="7938">
                <a:solidFill>
                  <a:srgbClr val="000000"/>
                </a:solidFill>
                <a:miter lim="800000"/>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80" name="Freeform 8"/>
              <p:cNvSpPr/>
              <p:nvPr/>
            </p:nvSpPr>
            <p:spPr bwMode="auto">
              <a:xfrm>
                <a:off x="3394" y="2760"/>
                <a:ext cx="482" cy="595"/>
              </a:xfrm>
              <a:custGeom>
                <a:avLst/>
                <a:gdLst>
                  <a:gd name="T0" fmla="*/ 121 w 963"/>
                  <a:gd name="T1" fmla="*/ 0 h 1192"/>
                  <a:gd name="T2" fmla="*/ 0 w 963"/>
                  <a:gd name="T3" fmla="*/ 120 h 1192"/>
                  <a:gd name="T4" fmla="*/ 0 w 963"/>
                  <a:gd name="T5" fmla="*/ 148 h 1192"/>
                  <a:gd name="T6" fmla="*/ 121 w 963"/>
                  <a:gd name="T7" fmla="*/ 27 h 1192"/>
                  <a:gd name="T8" fmla="*/ 121 w 963"/>
                  <a:gd name="T9" fmla="*/ 0 h 1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3" h="1192">
                    <a:moveTo>
                      <a:pt x="963" y="0"/>
                    </a:moveTo>
                    <a:lnTo>
                      <a:pt x="0" y="963"/>
                    </a:lnTo>
                    <a:lnTo>
                      <a:pt x="0" y="1192"/>
                    </a:lnTo>
                    <a:lnTo>
                      <a:pt x="963" y="223"/>
                    </a:lnTo>
                    <a:lnTo>
                      <a:pt x="963" y="0"/>
                    </a:lnTo>
                    <a:close/>
                  </a:path>
                </a:pathLst>
              </a:custGeom>
              <a:solidFill>
                <a:srgbClr val="603000"/>
              </a:solidFill>
              <a:ln w="7938">
                <a:solidFill>
                  <a:srgbClr val="000000"/>
                </a:solidFill>
                <a:prstDash val="solid"/>
                <a:round/>
              </a:ln>
            </p:spPr>
            <p:txBody>
              <a:bodyPr/>
              <a:lstStyle/>
              <a:p>
                <a:endParaRPr lang="zh-CN" altLang="en-US" sz="1805"/>
              </a:p>
            </p:txBody>
          </p:sp>
        </p:grpSp>
        <p:sp>
          <p:nvSpPr>
            <p:cNvPr id="11" name="Freeform 9"/>
            <p:cNvSpPr/>
            <p:nvPr/>
          </p:nvSpPr>
          <p:spPr bwMode="auto">
            <a:xfrm>
              <a:off x="2239" y="2128"/>
              <a:ext cx="20" cy="48"/>
            </a:xfrm>
            <a:custGeom>
              <a:avLst/>
              <a:gdLst>
                <a:gd name="T0" fmla="*/ 0 w 39"/>
                <a:gd name="T1" fmla="*/ 4 h 95"/>
                <a:gd name="T2" fmla="*/ 2 w 39"/>
                <a:gd name="T3" fmla="*/ 2 h 95"/>
                <a:gd name="T4" fmla="*/ 5 w 39"/>
                <a:gd name="T5" fmla="*/ 0 h 95"/>
                <a:gd name="T6" fmla="*/ 5 w 39"/>
                <a:gd name="T7" fmla="*/ 12 h 95"/>
                <a:gd name="T8" fmla="*/ 4 w 39"/>
                <a:gd name="T9" fmla="*/ 11 h 95"/>
                <a:gd name="T10" fmla="*/ 3 w 39"/>
                <a:gd name="T11" fmla="*/ 9 h 95"/>
                <a:gd name="T12" fmla="*/ 1 w 39"/>
                <a:gd name="T13" fmla="*/ 7 h 95"/>
                <a:gd name="T14" fmla="*/ 0 w 39"/>
                <a:gd name="T15" fmla="*/ 4 h 9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95">
                  <a:moveTo>
                    <a:pt x="0" y="29"/>
                  </a:moveTo>
                  <a:lnTo>
                    <a:pt x="11" y="15"/>
                  </a:lnTo>
                  <a:lnTo>
                    <a:pt x="39" y="0"/>
                  </a:lnTo>
                  <a:lnTo>
                    <a:pt x="38" y="95"/>
                  </a:lnTo>
                  <a:lnTo>
                    <a:pt x="30" y="83"/>
                  </a:lnTo>
                  <a:lnTo>
                    <a:pt x="21" y="70"/>
                  </a:lnTo>
                  <a:lnTo>
                    <a:pt x="8" y="49"/>
                  </a:lnTo>
                  <a:lnTo>
                    <a:pt x="0" y="29"/>
                  </a:lnTo>
                  <a:close/>
                </a:path>
              </a:pathLst>
            </a:custGeom>
            <a:solidFill>
              <a:srgbClr val="E0E0E0"/>
            </a:solidFill>
            <a:ln w="7938">
              <a:solidFill>
                <a:srgbClr val="000000"/>
              </a:solidFill>
              <a:prstDash val="solid"/>
              <a:round/>
            </a:ln>
          </p:spPr>
          <p:txBody>
            <a:bodyPr/>
            <a:lstStyle/>
            <a:p>
              <a:endParaRPr lang="zh-CN" altLang="en-US" sz="1805"/>
            </a:p>
          </p:txBody>
        </p:sp>
        <p:grpSp>
          <p:nvGrpSpPr>
            <p:cNvPr id="13" name="Group 10"/>
            <p:cNvGrpSpPr/>
            <p:nvPr/>
          </p:nvGrpSpPr>
          <p:grpSpPr bwMode="auto">
            <a:xfrm>
              <a:off x="2801" y="1975"/>
              <a:ext cx="67" cy="57"/>
              <a:chOff x="2801" y="1975"/>
              <a:chExt cx="67" cy="57"/>
            </a:xfrm>
          </p:grpSpPr>
          <p:sp>
            <p:nvSpPr>
              <p:cNvPr id="76" name="Oval 11"/>
              <p:cNvSpPr>
                <a:spLocks noChangeArrowheads="1"/>
              </p:cNvSpPr>
              <p:nvPr/>
            </p:nvSpPr>
            <p:spPr bwMode="auto">
              <a:xfrm>
                <a:off x="2801" y="1975"/>
                <a:ext cx="67" cy="57"/>
              </a:xfrm>
              <a:prstGeom prst="ellipse">
                <a:avLst/>
              </a:prstGeom>
              <a:solidFill>
                <a:srgbClr val="FF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77" name="Oval 12"/>
              <p:cNvSpPr>
                <a:spLocks noChangeArrowheads="1"/>
              </p:cNvSpPr>
              <p:nvPr/>
            </p:nvSpPr>
            <p:spPr bwMode="auto">
              <a:xfrm>
                <a:off x="2825" y="1982"/>
                <a:ext cx="34" cy="35"/>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nvGrpSpPr>
            <p:cNvPr id="15" name="Group 13"/>
            <p:cNvGrpSpPr/>
            <p:nvPr/>
          </p:nvGrpSpPr>
          <p:grpSpPr bwMode="auto">
            <a:xfrm>
              <a:off x="2973" y="1980"/>
              <a:ext cx="67" cy="57"/>
              <a:chOff x="2973" y="1980"/>
              <a:chExt cx="67" cy="57"/>
            </a:xfrm>
          </p:grpSpPr>
          <p:sp>
            <p:nvSpPr>
              <p:cNvPr id="74" name="Oval 14"/>
              <p:cNvSpPr>
                <a:spLocks noChangeArrowheads="1"/>
              </p:cNvSpPr>
              <p:nvPr/>
            </p:nvSpPr>
            <p:spPr bwMode="auto">
              <a:xfrm>
                <a:off x="2973" y="1980"/>
                <a:ext cx="67" cy="57"/>
              </a:xfrm>
              <a:prstGeom prst="ellipse">
                <a:avLst/>
              </a:prstGeom>
              <a:solidFill>
                <a:srgbClr val="FF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75" name="Oval 15"/>
              <p:cNvSpPr>
                <a:spLocks noChangeArrowheads="1"/>
              </p:cNvSpPr>
              <p:nvPr/>
            </p:nvSpPr>
            <p:spPr bwMode="auto">
              <a:xfrm>
                <a:off x="2996" y="1987"/>
                <a:ext cx="35" cy="36"/>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nvGrpSpPr>
            <p:cNvPr id="16" name="Group 16"/>
            <p:cNvGrpSpPr/>
            <p:nvPr/>
          </p:nvGrpSpPr>
          <p:grpSpPr bwMode="auto">
            <a:xfrm>
              <a:off x="2169" y="1686"/>
              <a:ext cx="1380" cy="1387"/>
              <a:chOff x="2169" y="1686"/>
              <a:chExt cx="1380" cy="1387"/>
            </a:xfrm>
          </p:grpSpPr>
          <p:grpSp>
            <p:nvGrpSpPr>
              <p:cNvPr id="54" name="Group 17"/>
              <p:cNvGrpSpPr/>
              <p:nvPr/>
            </p:nvGrpSpPr>
            <p:grpSpPr bwMode="auto">
              <a:xfrm>
                <a:off x="2169" y="1686"/>
                <a:ext cx="1236" cy="1387"/>
                <a:chOff x="2169" y="1686"/>
                <a:chExt cx="1236" cy="1387"/>
              </a:xfrm>
            </p:grpSpPr>
            <p:sp>
              <p:nvSpPr>
                <p:cNvPr id="57" name="Freeform 18"/>
                <p:cNvSpPr/>
                <p:nvPr/>
              </p:nvSpPr>
              <p:spPr bwMode="auto">
                <a:xfrm>
                  <a:off x="3081" y="1941"/>
                  <a:ext cx="64" cy="155"/>
                </a:xfrm>
                <a:custGeom>
                  <a:avLst/>
                  <a:gdLst>
                    <a:gd name="T0" fmla="*/ 8 w 128"/>
                    <a:gd name="T1" fmla="*/ 2 h 311"/>
                    <a:gd name="T2" fmla="*/ 12 w 128"/>
                    <a:gd name="T3" fmla="*/ 0 h 311"/>
                    <a:gd name="T4" fmla="*/ 14 w 128"/>
                    <a:gd name="T5" fmla="*/ 2 h 311"/>
                    <a:gd name="T6" fmla="*/ 16 w 128"/>
                    <a:gd name="T7" fmla="*/ 7 h 311"/>
                    <a:gd name="T8" fmla="*/ 16 w 128"/>
                    <a:gd name="T9" fmla="*/ 15 h 311"/>
                    <a:gd name="T10" fmla="*/ 16 w 128"/>
                    <a:gd name="T11" fmla="*/ 24 h 311"/>
                    <a:gd name="T12" fmla="*/ 13 w 128"/>
                    <a:gd name="T13" fmla="*/ 32 h 311"/>
                    <a:gd name="T14" fmla="*/ 10 w 128"/>
                    <a:gd name="T15" fmla="*/ 38 h 311"/>
                    <a:gd name="T16" fmla="*/ 5 w 128"/>
                    <a:gd name="T17" fmla="*/ 38 h 311"/>
                    <a:gd name="T18" fmla="*/ 0 w 128"/>
                    <a:gd name="T19" fmla="*/ 27 h 311"/>
                    <a:gd name="T20" fmla="*/ 8 w 128"/>
                    <a:gd name="T21" fmla="*/ 2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8" h="311">
                      <a:moveTo>
                        <a:pt x="58" y="18"/>
                      </a:moveTo>
                      <a:lnTo>
                        <a:pt x="93" y="0"/>
                      </a:lnTo>
                      <a:lnTo>
                        <a:pt x="110" y="18"/>
                      </a:lnTo>
                      <a:lnTo>
                        <a:pt x="122" y="63"/>
                      </a:lnTo>
                      <a:lnTo>
                        <a:pt x="128" y="126"/>
                      </a:lnTo>
                      <a:lnTo>
                        <a:pt x="122" y="195"/>
                      </a:lnTo>
                      <a:lnTo>
                        <a:pt x="104" y="259"/>
                      </a:lnTo>
                      <a:lnTo>
                        <a:pt x="75" y="305"/>
                      </a:lnTo>
                      <a:lnTo>
                        <a:pt x="35" y="311"/>
                      </a:lnTo>
                      <a:lnTo>
                        <a:pt x="0" y="218"/>
                      </a:lnTo>
                      <a:lnTo>
                        <a:pt x="58" y="18"/>
                      </a:lnTo>
                      <a:close/>
                    </a:path>
                  </a:pathLst>
                </a:custGeom>
                <a:solidFill>
                  <a:srgbClr val="FFE0C0"/>
                </a:solidFill>
                <a:ln w="7938">
                  <a:solidFill>
                    <a:srgbClr val="000000"/>
                  </a:solidFill>
                  <a:prstDash val="solid"/>
                  <a:round/>
                </a:ln>
              </p:spPr>
              <p:txBody>
                <a:bodyPr/>
                <a:lstStyle/>
                <a:p>
                  <a:endParaRPr lang="zh-CN" altLang="en-US" sz="1805"/>
                </a:p>
              </p:txBody>
            </p:sp>
            <p:sp>
              <p:nvSpPr>
                <p:cNvPr id="58" name="Freeform 19"/>
                <p:cNvSpPr/>
                <p:nvPr/>
              </p:nvSpPr>
              <p:spPr bwMode="auto">
                <a:xfrm>
                  <a:off x="2667" y="1945"/>
                  <a:ext cx="63" cy="155"/>
                </a:xfrm>
                <a:custGeom>
                  <a:avLst/>
                  <a:gdLst>
                    <a:gd name="T0" fmla="*/ 9 w 126"/>
                    <a:gd name="T1" fmla="*/ 2 h 311"/>
                    <a:gd name="T2" fmla="*/ 5 w 126"/>
                    <a:gd name="T3" fmla="*/ 0 h 311"/>
                    <a:gd name="T4" fmla="*/ 3 w 126"/>
                    <a:gd name="T5" fmla="*/ 2 h 311"/>
                    <a:gd name="T6" fmla="*/ 1 w 126"/>
                    <a:gd name="T7" fmla="*/ 7 h 311"/>
                    <a:gd name="T8" fmla="*/ 0 w 126"/>
                    <a:gd name="T9" fmla="*/ 15 h 311"/>
                    <a:gd name="T10" fmla="*/ 1 w 126"/>
                    <a:gd name="T11" fmla="*/ 24 h 311"/>
                    <a:gd name="T12" fmla="*/ 3 w 126"/>
                    <a:gd name="T13" fmla="*/ 32 h 311"/>
                    <a:gd name="T14" fmla="*/ 7 w 126"/>
                    <a:gd name="T15" fmla="*/ 38 h 311"/>
                    <a:gd name="T16" fmla="*/ 12 w 126"/>
                    <a:gd name="T17" fmla="*/ 38 h 311"/>
                    <a:gd name="T18" fmla="*/ 16 w 126"/>
                    <a:gd name="T19" fmla="*/ 27 h 311"/>
                    <a:gd name="T20" fmla="*/ 9 w 126"/>
                    <a:gd name="T21" fmla="*/ 2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311">
                      <a:moveTo>
                        <a:pt x="69" y="16"/>
                      </a:moveTo>
                      <a:lnTo>
                        <a:pt x="33" y="0"/>
                      </a:lnTo>
                      <a:lnTo>
                        <a:pt x="17" y="16"/>
                      </a:lnTo>
                      <a:lnTo>
                        <a:pt x="5" y="62"/>
                      </a:lnTo>
                      <a:lnTo>
                        <a:pt x="0" y="126"/>
                      </a:lnTo>
                      <a:lnTo>
                        <a:pt x="5" y="195"/>
                      </a:lnTo>
                      <a:lnTo>
                        <a:pt x="23" y="259"/>
                      </a:lnTo>
                      <a:lnTo>
                        <a:pt x="51" y="305"/>
                      </a:lnTo>
                      <a:lnTo>
                        <a:pt x="91" y="311"/>
                      </a:lnTo>
                      <a:lnTo>
                        <a:pt x="126" y="218"/>
                      </a:lnTo>
                      <a:lnTo>
                        <a:pt x="69" y="16"/>
                      </a:lnTo>
                      <a:close/>
                    </a:path>
                  </a:pathLst>
                </a:custGeom>
                <a:solidFill>
                  <a:srgbClr val="FFE0C0"/>
                </a:solidFill>
                <a:ln w="7938">
                  <a:solidFill>
                    <a:srgbClr val="000000"/>
                  </a:solidFill>
                  <a:prstDash val="solid"/>
                  <a:round/>
                </a:ln>
              </p:spPr>
              <p:txBody>
                <a:bodyPr/>
                <a:lstStyle/>
                <a:p>
                  <a:endParaRPr lang="zh-CN" altLang="en-US" sz="1805"/>
                </a:p>
              </p:txBody>
            </p:sp>
            <p:grpSp>
              <p:nvGrpSpPr>
                <p:cNvPr id="59" name="Group 20"/>
                <p:cNvGrpSpPr/>
                <p:nvPr/>
              </p:nvGrpSpPr>
              <p:grpSpPr bwMode="auto">
                <a:xfrm>
                  <a:off x="2169" y="2067"/>
                  <a:ext cx="1236" cy="1006"/>
                  <a:chOff x="2169" y="2067"/>
                  <a:chExt cx="1236" cy="1006"/>
                </a:xfrm>
              </p:grpSpPr>
              <p:sp>
                <p:nvSpPr>
                  <p:cNvPr id="70" name="Freeform 21"/>
                  <p:cNvSpPr/>
                  <p:nvPr/>
                </p:nvSpPr>
                <p:spPr bwMode="auto">
                  <a:xfrm>
                    <a:off x="2169" y="2107"/>
                    <a:ext cx="1236" cy="655"/>
                  </a:xfrm>
                  <a:custGeom>
                    <a:avLst/>
                    <a:gdLst>
                      <a:gd name="T0" fmla="*/ 70 w 2472"/>
                      <a:gd name="T1" fmla="*/ 164 h 1310"/>
                      <a:gd name="T2" fmla="*/ 70 w 2472"/>
                      <a:gd name="T3" fmla="*/ 158 h 1310"/>
                      <a:gd name="T4" fmla="*/ 70 w 2472"/>
                      <a:gd name="T5" fmla="*/ 148 h 1310"/>
                      <a:gd name="T6" fmla="*/ 71 w 2472"/>
                      <a:gd name="T7" fmla="*/ 137 h 1310"/>
                      <a:gd name="T8" fmla="*/ 64 w 2472"/>
                      <a:gd name="T9" fmla="*/ 141 h 1310"/>
                      <a:gd name="T10" fmla="*/ 58 w 2472"/>
                      <a:gd name="T11" fmla="*/ 145 h 1310"/>
                      <a:gd name="T12" fmla="*/ 45 w 2472"/>
                      <a:gd name="T13" fmla="*/ 150 h 1310"/>
                      <a:gd name="T14" fmla="*/ 34 w 2472"/>
                      <a:gd name="T15" fmla="*/ 151 h 1310"/>
                      <a:gd name="T16" fmla="*/ 26 w 2472"/>
                      <a:gd name="T17" fmla="*/ 151 h 1310"/>
                      <a:gd name="T18" fmla="*/ 21 w 2472"/>
                      <a:gd name="T19" fmla="*/ 148 h 1310"/>
                      <a:gd name="T20" fmla="*/ 15 w 2472"/>
                      <a:gd name="T21" fmla="*/ 141 h 1310"/>
                      <a:gd name="T22" fmla="*/ 9 w 2472"/>
                      <a:gd name="T23" fmla="*/ 129 h 1310"/>
                      <a:gd name="T24" fmla="*/ 5 w 2472"/>
                      <a:gd name="T25" fmla="*/ 120 h 1310"/>
                      <a:gd name="T26" fmla="*/ 3 w 2472"/>
                      <a:gd name="T27" fmla="*/ 112 h 1310"/>
                      <a:gd name="T28" fmla="*/ 2 w 2472"/>
                      <a:gd name="T29" fmla="*/ 104 h 1310"/>
                      <a:gd name="T30" fmla="*/ 1 w 2472"/>
                      <a:gd name="T31" fmla="*/ 97 h 1310"/>
                      <a:gd name="T32" fmla="*/ 0 w 2472"/>
                      <a:gd name="T33" fmla="*/ 89 h 1310"/>
                      <a:gd name="T34" fmla="*/ 0 w 2472"/>
                      <a:gd name="T35" fmla="*/ 78 h 1310"/>
                      <a:gd name="T36" fmla="*/ 1 w 2472"/>
                      <a:gd name="T37" fmla="*/ 69 h 1310"/>
                      <a:gd name="T38" fmla="*/ 2 w 2472"/>
                      <a:gd name="T39" fmla="*/ 60 h 1310"/>
                      <a:gd name="T40" fmla="*/ 4 w 2472"/>
                      <a:gd name="T41" fmla="*/ 51 h 1310"/>
                      <a:gd name="T42" fmla="*/ 5 w 2472"/>
                      <a:gd name="T43" fmla="*/ 42 h 1310"/>
                      <a:gd name="T44" fmla="*/ 8 w 2472"/>
                      <a:gd name="T45" fmla="*/ 34 h 1310"/>
                      <a:gd name="T46" fmla="*/ 11 w 2472"/>
                      <a:gd name="T47" fmla="*/ 23 h 1310"/>
                      <a:gd name="T48" fmla="*/ 14 w 2472"/>
                      <a:gd name="T49" fmla="*/ 17 h 1310"/>
                      <a:gd name="T50" fmla="*/ 18 w 2472"/>
                      <a:gd name="T51" fmla="*/ 10 h 1310"/>
                      <a:gd name="T52" fmla="*/ 21 w 2472"/>
                      <a:gd name="T53" fmla="*/ 15 h 1310"/>
                      <a:gd name="T54" fmla="*/ 24 w 2472"/>
                      <a:gd name="T55" fmla="*/ 19 h 1310"/>
                      <a:gd name="T56" fmla="*/ 30 w 2472"/>
                      <a:gd name="T57" fmla="*/ 26 h 1310"/>
                      <a:gd name="T58" fmla="*/ 34 w 2472"/>
                      <a:gd name="T59" fmla="*/ 29 h 1310"/>
                      <a:gd name="T60" fmla="*/ 40 w 2472"/>
                      <a:gd name="T61" fmla="*/ 30 h 1310"/>
                      <a:gd name="T62" fmla="*/ 50 w 2472"/>
                      <a:gd name="T63" fmla="*/ 28 h 1310"/>
                      <a:gd name="T64" fmla="*/ 60 w 2472"/>
                      <a:gd name="T65" fmla="*/ 22 h 1310"/>
                      <a:gd name="T66" fmla="*/ 61 w 2472"/>
                      <a:gd name="T67" fmla="*/ 35 h 1310"/>
                      <a:gd name="T68" fmla="*/ 65 w 2472"/>
                      <a:gd name="T69" fmla="*/ 64 h 1310"/>
                      <a:gd name="T70" fmla="*/ 64 w 2472"/>
                      <a:gd name="T71" fmla="*/ 78 h 1310"/>
                      <a:gd name="T72" fmla="*/ 74 w 2472"/>
                      <a:gd name="T73" fmla="*/ 58 h 1310"/>
                      <a:gd name="T74" fmla="*/ 83 w 2472"/>
                      <a:gd name="T75" fmla="*/ 44 h 1310"/>
                      <a:gd name="T76" fmla="*/ 91 w 2472"/>
                      <a:gd name="T77" fmla="*/ 34 h 1310"/>
                      <a:gd name="T78" fmla="*/ 103 w 2472"/>
                      <a:gd name="T79" fmla="*/ 22 h 1310"/>
                      <a:gd name="T80" fmla="*/ 113 w 2472"/>
                      <a:gd name="T81" fmla="*/ 13 h 1310"/>
                      <a:gd name="T82" fmla="*/ 133 w 2472"/>
                      <a:gd name="T83" fmla="*/ 5 h 1310"/>
                      <a:gd name="T84" fmla="*/ 156 w 2472"/>
                      <a:gd name="T85" fmla="*/ 0 h 1310"/>
                      <a:gd name="T86" fmla="*/ 183 w 2472"/>
                      <a:gd name="T87" fmla="*/ 0 h 1310"/>
                      <a:gd name="T88" fmla="*/ 229 w 2472"/>
                      <a:gd name="T89" fmla="*/ 8 h 1310"/>
                      <a:gd name="T90" fmla="*/ 259 w 2472"/>
                      <a:gd name="T91" fmla="*/ 21 h 1310"/>
                      <a:gd name="T92" fmla="*/ 278 w 2472"/>
                      <a:gd name="T93" fmla="*/ 36 h 1310"/>
                      <a:gd name="T94" fmla="*/ 291 w 2472"/>
                      <a:gd name="T95" fmla="*/ 55 h 1310"/>
                      <a:gd name="T96" fmla="*/ 302 w 2472"/>
                      <a:gd name="T97" fmla="*/ 74 h 1310"/>
                      <a:gd name="T98" fmla="*/ 308 w 2472"/>
                      <a:gd name="T99" fmla="*/ 93 h 1310"/>
                      <a:gd name="T100" fmla="*/ 309 w 2472"/>
                      <a:gd name="T101" fmla="*/ 133 h 1310"/>
                      <a:gd name="T102" fmla="*/ 308 w 2472"/>
                      <a:gd name="T103" fmla="*/ 164 h 1310"/>
                      <a:gd name="T104" fmla="*/ 70 w 2472"/>
                      <a:gd name="T105" fmla="*/ 164 h 13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72" h="1310">
                        <a:moveTo>
                          <a:pt x="555" y="1310"/>
                        </a:moveTo>
                        <a:lnTo>
                          <a:pt x="553" y="1263"/>
                        </a:lnTo>
                        <a:lnTo>
                          <a:pt x="555" y="1180"/>
                        </a:lnTo>
                        <a:lnTo>
                          <a:pt x="565" y="1093"/>
                        </a:lnTo>
                        <a:lnTo>
                          <a:pt x="510" y="1128"/>
                        </a:lnTo>
                        <a:lnTo>
                          <a:pt x="461" y="1159"/>
                        </a:lnTo>
                        <a:lnTo>
                          <a:pt x="359" y="1194"/>
                        </a:lnTo>
                        <a:lnTo>
                          <a:pt x="267" y="1206"/>
                        </a:lnTo>
                        <a:lnTo>
                          <a:pt x="206" y="1203"/>
                        </a:lnTo>
                        <a:lnTo>
                          <a:pt x="164" y="1183"/>
                        </a:lnTo>
                        <a:lnTo>
                          <a:pt x="117" y="1124"/>
                        </a:lnTo>
                        <a:lnTo>
                          <a:pt x="65" y="1032"/>
                        </a:lnTo>
                        <a:lnTo>
                          <a:pt x="39" y="955"/>
                        </a:lnTo>
                        <a:lnTo>
                          <a:pt x="24" y="890"/>
                        </a:lnTo>
                        <a:lnTo>
                          <a:pt x="11" y="828"/>
                        </a:lnTo>
                        <a:lnTo>
                          <a:pt x="5" y="773"/>
                        </a:lnTo>
                        <a:lnTo>
                          <a:pt x="0" y="705"/>
                        </a:lnTo>
                        <a:lnTo>
                          <a:pt x="0" y="622"/>
                        </a:lnTo>
                        <a:lnTo>
                          <a:pt x="2" y="546"/>
                        </a:lnTo>
                        <a:lnTo>
                          <a:pt x="14" y="475"/>
                        </a:lnTo>
                        <a:lnTo>
                          <a:pt x="25" y="403"/>
                        </a:lnTo>
                        <a:lnTo>
                          <a:pt x="39" y="336"/>
                        </a:lnTo>
                        <a:lnTo>
                          <a:pt x="57" y="271"/>
                        </a:lnTo>
                        <a:lnTo>
                          <a:pt x="82" y="183"/>
                        </a:lnTo>
                        <a:lnTo>
                          <a:pt x="112" y="133"/>
                        </a:lnTo>
                        <a:lnTo>
                          <a:pt x="142" y="79"/>
                        </a:lnTo>
                        <a:lnTo>
                          <a:pt x="164" y="114"/>
                        </a:lnTo>
                        <a:lnTo>
                          <a:pt x="189" y="152"/>
                        </a:lnTo>
                        <a:lnTo>
                          <a:pt x="234" y="202"/>
                        </a:lnTo>
                        <a:lnTo>
                          <a:pt x="272" y="225"/>
                        </a:lnTo>
                        <a:lnTo>
                          <a:pt x="315" y="237"/>
                        </a:lnTo>
                        <a:lnTo>
                          <a:pt x="393" y="218"/>
                        </a:lnTo>
                        <a:lnTo>
                          <a:pt x="478" y="176"/>
                        </a:lnTo>
                        <a:lnTo>
                          <a:pt x="484" y="275"/>
                        </a:lnTo>
                        <a:lnTo>
                          <a:pt x="518" y="505"/>
                        </a:lnTo>
                        <a:lnTo>
                          <a:pt x="507" y="621"/>
                        </a:lnTo>
                        <a:lnTo>
                          <a:pt x="588" y="460"/>
                        </a:lnTo>
                        <a:lnTo>
                          <a:pt x="657" y="345"/>
                        </a:lnTo>
                        <a:lnTo>
                          <a:pt x="726" y="265"/>
                        </a:lnTo>
                        <a:lnTo>
                          <a:pt x="818" y="173"/>
                        </a:lnTo>
                        <a:lnTo>
                          <a:pt x="899" y="102"/>
                        </a:lnTo>
                        <a:lnTo>
                          <a:pt x="1060" y="34"/>
                        </a:lnTo>
                        <a:lnTo>
                          <a:pt x="1244" y="0"/>
                        </a:lnTo>
                        <a:lnTo>
                          <a:pt x="1461" y="0"/>
                        </a:lnTo>
                        <a:lnTo>
                          <a:pt x="1830" y="57"/>
                        </a:lnTo>
                        <a:lnTo>
                          <a:pt x="2071" y="161"/>
                        </a:lnTo>
                        <a:lnTo>
                          <a:pt x="2219" y="287"/>
                        </a:lnTo>
                        <a:lnTo>
                          <a:pt x="2323" y="439"/>
                        </a:lnTo>
                        <a:lnTo>
                          <a:pt x="2415" y="587"/>
                        </a:lnTo>
                        <a:lnTo>
                          <a:pt x="2461" y="737"/>
                        </a:lnTo>
                        <a:lnTo>
                          <a:pt x="2472" y="1059"/>
                        </a:lnTo>
                        <a:lnTo>
                          <a:pt x="2461" y="1310"/>
                        </a:lnTo>
                        <a:lnTo>
                          <a:pt x="555" y="1310"/>
                        </a:lnTo>
                        <a:close/>
                      </a:path>
                    </a:pathLst>
                  </a:custGeom>
                  <a:solidFill>
                    <a:srgbClr val="C0C0FF"/>
                  </a:solidFill>
                  <a:ln w="7938">
                    <a:solidFill>
                      <a:srgbClr val="000000"/>
                    </a:solidFill>
                    <a:prstDash val="solid"/>
                    <a:round/>
                  </a:ln>
                </p:spPr>
                <p:txBody>
                  <a:bodyPr/>
                  <a:lstStyle/>
                  <a:p>
                    <a:endParaRPr lang="zh-CN" altLang="en-US" sz="1805"/>
                  </a:p>
                </p:txBody>
              </p:sp>
              <p:grpSp>
                <p:nvGrpSpPr>
                  <p:cNvPr id="71" name="Group 22"/>
                  <p:cNvGrpSpPr/>
                  <p:nvPr/>
                </p:nvGrpSpPr>
                <p:grpSpPr bwMode="auto">
                  <a:xfrm>
                    <a:off x="2681" y="2067"/>
                    <a:ext cx="449" cy="1006"/>
                    <a:chOff x="2681" y="2067"/>
                    <a:chExt cx="449" cy="1006"/>
                  </a:xfrm>
                </p:grpSpPr>
                <p:sp>
                  <p:nvSpPr>
                    <p:cNvPr id="72" name="Freeform 23"/>
                    <p:cNvSpPr/>
                    <p:nvPr/>
                  </p:nvSpPr>
                  <p:spPr bwMode="auto">
                    <a:xfrm>
                      <a:off x="2681" y="2067"/>
                      <a:ext cx="449" cy="404"/>
                    </a:xfrm>
                    <a:custGeom>
                      <a:avLst/>
                      <a:gdLst>
                        <a:gd name="T0" fmla="*/ 3 w 896"/>
                        <a:gd name="T1" fmla="*/ 21 h 808"/>
                        <a:gd name="T2" fmla="*/ 0 w 896"/>
                        <a:gd name="T3" fmla="*/ 38 h 808"/>
                        <a:gd name="T4" fmla="*/ 5 w 896"/>
                        <a:gd name="T5" fmla="*/ 57 h 808"/>
                        <a:gd name="T6" fmla="*/ 6 w 896"/>
                        <a:gd name="T7" fmla="*/ 68 h 808"/>
                        <a:gd name="T8" fmla="*/ 7 w 896"/>
                        <a:gd name="T9" fmla="*/ 73 h 808"/>
                        <a:gd name="T10" fmla="*/ 9 w 896"/>
                        <a:gd name="T11" fmla="*/ 79 h 808"/>
                        <a:gd name="T12" fmla="*/ 12 w 896"/>
                        <a:gd name="T13" fmla="*/ 85 h 808"/>
                        <a:gd name="T14" fmla="*/ 17 w 896"/>
                        <a:gd name="T15" fmla="*/ 92 h 808"/>
                        <a:gd name="T16" fmla="*/ 21 w 896"/>
                        <a:gd name="T17" fmla="*/ 97 h 808"/>
                        <a:gd name="T18" fmla="*/ 26 w 896"/>
                        <a:gd name="T19" fmla="*/ 101 h 808"/>
                        <a:gd name="T20" fmla="*/ 49 w 896"/>
                        <a:gd name="T21" fmla="*/ 74 h 808"/>
                        <a:gd name="T22" fmla="*/ 75 w 896"/>
                        <a:gd name="T23" fmla="*/ 101 h 808"/>
                        <a:gd name="T24" fmla="*/ 81 w 896"/>
                        <a:gd name="T25" fmla="*/ 96 h 808"/>
                        <a:gd name="T26" fmla="*/ 86 w 896"/>
                        <a:gd name="T27" fmla="*/ 90 h 808"/>
                        <a:gd name="T28" fmla="*/ 90 w 896"/>
                        <a:gd name="T29" fmla="*/ 82 h 808"/>
                        <a:gd name="T30" fmla="*/ 95 w 896"/>
                        <a:gd name="T31" fmla="*/ 74 h 808"/>
                        <a:gd name="T32" fmla="*/ 104 w 896"/>
                        <a:gd name="T33" fmla="*/ 57 h 808"/>
                        <a:gd name="T34" fmla="*/ 110 w 896"/>
                        <a:gd name="T35" fmla="*/ 31 h 808"/>
                        <a:gd name="T36" fmla="*/ 113 w 896"/>
                        <a:gd name="T37" fmla="*/ 18 h 808"/>
                        <a:gd name="T38" fmla="*/ 94 w 896"/>
                        <a:gd name="T39" fmla="*/ 6 h 808"/>
                        <a:gd name="T40" fmla="*/ 74 w 896"/>
                        <a:gd name="T41" fmla="*/ 0 h 808"/>
                        <a:gd name="T42" fmla="*/ 42 w 896"/>
                        <a:gd name="T43" fmla="*/ 2 h 808"/>
                        <a:gd name="T44" fmla="*/ 19 w 896"/>
                        <a:gd name="T45" fmla="*/ 8 h 808"/>
                        <a:gd name="T46" fmla="*/ 3 w 896"/>
                        <a:gd name="T47" fmla="*/ 21 h 8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96" h="808">
                          <a:moveTo>
                            <a:pt x="23" y="161"/>
                          </a:moveTo>
                          <a:lnTo>
                            <a:pt x="0" y="299"/>
                          </a:lnTo>
                          <a:lnTo>
                            <a:pt x="35" y="449"/>
                          </a:lnTo>
                          <a:lnTo>
                            <a:pt x="46" y="541"/>
                          </a:lnTo>
                          <a:lnTo>
                            <a:pt x="52" y="578"/>
                          </a:lnTo>
                          <a:lnTo>
                            <a:pt x="72" y="631"/>
                          </a:lnTo>
                          <a:lnTo>
                            <a:pt x="90" y="677"/>
                          </a:lnTo>
                          <a:lnTo>
                            <a:pt x="133" y="731"/>
                          </a:lnTo>
                          <a:lnTo>
                            <a:pt x="163" y="769"/>
                          </a:lnTo>
                          <a:lnTo>
                            <a:pt x="207" y="805"/>
                          </a:lnTo>
                          <a:lnTo>
                            <a:pt x="391" y="587"/>
                          </a:lnTo>
                          <a:lnTo>
                            <a:pt x="595" y="808"/>
                          </a:lnTo>
                          <a:lnTo>
                            <a:pt x="641" y="765"/>
                          </a:lnTo>
                          <a:lnTo>
                            <a:pt x="680" y="716"/>
                          </a:lnTo>
                          <a:lnTo>
                            <a:pt x="714" y="654"/>
                          </a:lnTo>
                          <a:lnTo>
                            <a:pt x="759" y="587"/>
                          </a:lnTo>
                          <a:lnTo>
                            <a:pt x="827" y="449"/>
                          </a:lnTo>
                          <a:lnTo>
                            <a:pt x="873" y="242"/>
                          </a:lnTo>
                          <a:lnTo>
                            <a:pt x="896" y="138"/>
                          </a:lnTo>
                          <a:lnTo>
                            <a:pt x="747" y="47"/>
                          </a:lnTo>
                          <a:lnTo>
                            <a:pt x="586" y="0"/>
                          </a:lnTo>
                          <a:lnTo>
                            <a:pt x="332" y="13"/>
                          </a:lnTo>
                          <a:lnTo>
                            <a:pt x="149" y="59"/>
                          </a:lnTo>
                          <a:lnTo>
                            <a:pt x="23" y="161"/>
                          </a:lnTo>
                          <a:close/>
                        </a:path>
                      </a:pathLst>
                    </a:custGeom>
                    <a:solidFill>
                      <a:srgbClr val="FFFFFF"/>
                    </a:solidFill>
                    <a:ln w="7938">
                      <a:solidFill>
                        <a:srgbClr val="000000"/>
                      </a:solidFill>
                      <a:prstDash val="solid"/>
                      <a:round/>
                    </a:ln>
                  </p:spPr>
                  <p:txBody>
                    <a:bodyPr/>
                    <a:lstStyle/>
                    <a:p>
                      <a:endParaRPr lang="zh-CN" altLang="en-US" sz="1805"/>
                    </a:p>
                  </p:txBody>
                </p:sp>
                <p:sp>
                  <p:nvSpPr>
                    <p:cNvPr id="73" name="Freeform 24"/>
                    <p:cNvSpPr/>
                    <p:nvPr/>
                  </p:nvSpPr>
                  <p:spPr bwMode="auto">
                    <a:xfrm>
                      <a:off x="2750" y="2360"/>
                      <a:ext cx="276" cy="713"/>
                    </a:xfrm>
                    <a:custGeom>
                      <a:avLst/>
                      <a:gdLst>
                        <a:gd name="T0" fmla="*/ 31 w 553"/>
                        <a:gd name="T1" fmla="*/ 0 h 1424"/>
                        <a:gd name="T2" fmla="*/ 15 w 553"/>
                        <a:gd name="T3" fmla="*/ 20 h 1424"/>
                        <a:gd name="T4" fmla="*/ 21 w 553"/>
                        <a:gd name="T5" fmla="*/ 36 h 1424"/>
                        <a:gd name="T6" fmla="*/ 10 w 553"/>
                        <a:gd name="T7" fmla="*/ 58 h 1424"/>
                        <a:gd name="T8" fmla="*/ 3 w 553"/>
                        <a:gd name="T9" fmla="*/ 88 h 1424"/>
                        <a:gd name="T10" fmla="*/ 0 w 553"/>
                        <a:gd name="T11" fmla="*/ 108 h 1424"/>
                        <a:gd name="T12" fmla="*/ 3 w 553"/>
                        <a:gd name="T13" fmla="*/ 127 h 1424"/>
                        <a:gd name="T14" fmla="*/ 8 w 553"/>
                        <a:gd name="T15" fmla="*/ 150 h 1424"/>
                        <a:gd name="T16" fmla="*/ 36 w 553"/>
                        <a:gd name="T17" fmla="*/ 179 h 1424"/>
                        <a:gd name="T18" fmla="*/ 63 w 553"/>
                        <a:gd name="T19" fmla="*/ 144 h 1424"/>
                        <a:gd name="T20" fmla="*/ 69 w 553"/>
                        <a:gd name="T21" fmla="*/ 112 h 1424"/>
                        <a:gd name="T22" fmla="*/ 64 w 553"/>
                        <a:gd name="T23" fmla="*/ 82 h 1424"/>
                        <a:gd name="T24" fmla="*/ 57 w 553"/>
                        <a:gd name="T25" fmla="*/ 56 h 1424"/>
                        <a:gd name="T26" fmla="*/ 46 w 553"/>
                        <a:gd name="T27" fmla="*/ 35 h 1424"/>
                        <a:gd name="T28" fmla="*/ 54 w 553"/>
                        <a:gd name="T29" fmla="*/ 25 h 1424"/>
                        <a:gd name="T30" fmla="*/ 31 w 553"/>
                        <a:gd name="T31" fmla="*/ 0 h 14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53" h="1424">
                          <a:moveTo>
                            <a:pt x="254" y="0"/>
                          </a:moveTo>
                          <a:lnTo>
                            <a:pt x="121" y="160"/>
                          </a:lnTo>
                          <a:lnTo>
                            <a:pt x="173" y="287"/>
                          </a:lnTo>
                          <a:lnTo>
                            <a:pt x="82" y="460"/>
                          </a:lnTo>
                          <a:lnTo>
                            <a:pt x="25" y="700"/>
                          </a:lnTo>
                          <a:lnTo>
                            <a:pt x="0" y="861"/>
                          </a:lnTo>
                          <a:lnTo>
                            <a:pt x="25" y="1011"/>
                          </a:lnTo>
                          <a:lnTo>
                            <a:pt x="70" y="1194"/>
                          </a:lnTo>
                          <a:lnTo>
                            <a:pt x="288" y="1424"/>
                          </a:lnTo>
                          <a:lnTo>
                            <a:pt x="506" y="1149"/>
                          </a:lnTo>
                          <a:lnTo>
                            <a:pt x="553" y="895"/>
                          </a:lnTo>
                          <a:lnTo>
                            <a:pt x="518" y="654"/>
                          </a:lnTo>
                          <a:lnTo>
                            <a:pt x="460" y="448"/>
                          </a:lnTo>
                          <a:lnTo>
                            <a:pt x="368" y="275"/>
                          </a:lnTo>
                          <a:lnTo>
                            <a:pt x="437" y="195"/>
                          </a:lnTo>
                          <a:lnTo>
                            <a:pt x="254" y="0"/>
                          </a:lnTo>
                          <a:close/>
                        </a:path>
                      </a:pathLst>
                    </a:custGeom>
                    <a:solidFill>
                      <a:srgbClr val="A000A0"/>
                    </a:solidFill>
                    <a:ln w="7938">
                      <a:solidFill>
                        <a:srgbClr val="000000"/>
                      </a:solidFill>
                      <a:prstDash val="solid"/>
                      <a:round/>
                    </a:ln>
                  </p:spPr>
                  <p:txBody>
                    <a:bodyPr/>
                    <a:lstStyle/>
                    <a:p>
                      <a:endParaRPr lang="zh-CN" altLang="en-US" sz="1805"/>
                    </a:p>
                  </p:txBody>
                </p:sp>
              </p:grpSp>
            </p:grpSp>
            <p:sp>
              <p:nvSpPr>
                <p:cNvPr id="60" name="Freeform 25"/>
                <p:cNvSpPr/>
                <p:nvPr/>
              </p:nvSpPr>
              <p:spPr bwMode="auto">
                <a:xfrm>
                  <a:off x="2939" y="2008"/>
                  <a:ext cx="347" cy="436"/>
                </a:xfrm>
                <a:custGeom>
                  <a:avLst/>
                  <a:gdLst>
                    <a:gd name="T0" fmla="*/ 42 w 693"/>
                    <a:gd name="T1" fmla="*/ 4 h 873"/>
                    <a:gd name="T2" fmla="*/ 44 w 693"/>
                    <a:gd name="T3" fmla="*/ 1 h 873"/>
                    <a:gd name="T4" fmla="*/ 49 w 693"/>
                    <a:gd name="T5" fmla="*/ 0 h 873"/>
                    <a:gd name="T6" fmla="*/ 52 w 693"/>
                    <a:gd name="T7" fmla="*/ 0 h 873"/>
                    <a:gd name="T8" fmla="*/ 53 w 693"/>
                    <a:gd name="T9" fmla="*/ 2 h 873"/>
                    <a:gd name="T10" fmla="*/ 55 w 693"/>
                    <a:gd name="T11" fmla="*/ 6 h 873"/>
                    <a:gd name="T12" fmla="*/ 55 w 693"/>
                    <a:gd name="T13" fmla="*/ 14 h 873"/>
                    <a:gd name="T14" fmla="*/ 55 w 693"/>
                    <a:gd name="T15" fmla="*/ 21 h 873"/>
                    <a:gd name="T16" fmla="*/ 54 w 693"/>
                    <a:gd name="T17" fmla="*/ 26 h 873"/>
                    <a:gd name="T18" fmla="*/ 56 w 693"/>
                    <a:gd name="T19" fmla="*/ 37 h 873"/>
                    <a:gd name="T20" fmla="*/ 58 w 693"/>
                    <a:gd name="T21" fmla="*/ 45 h 873"/>
                    <a:gd name="T22" fmla="*/ 59 w 693"/>
                    <a:gd name="T23" fmla="*/ 48 h 873"/>
                    <a:gd name="T24" fmla="*/ 62 w 693"/>
                    <a:gd name="T25" fmla="*/ 53 h 873"/>
                    <a:gd name="T26" fmla="*/ 67 w 693"/>
                    <a:gd name="T27" fmla="*/ 70 h 873"/>
                    <a:gd name="T28" fmla="*/ 71 w 693"/>
                    <a:gd name="T29" fmla="*/ 74 h 873"/>
                    <a:gd name="T30" fmla="*/ 78 w 693"/>
                    <a:gd name="T31" fmla="*/ 81 h 873"/>
                    <a:gd name="T32" fmla="*/ 87 w 693"/>
                    <a:gd name="T33" fmla="*/ 90 h 873"/>
                    <a:gd name="T34" fmla="*/ 53 w 693"/>
                    <a:gd name="T35" fmla="*/ 109 h 873"/>
                    <a:gd name="T36" fmla="*/ 33 w 693"/>
                    <a:gd name="T37" fmla="*/ 86 h 873"/>
                    <a:gd name="T38" fmla="*/ 25 w 693"/>
                    <a:gd name="T39" fmla="*/ 89 h 873"/>
                    <a:gd name="T40" fmla="*/ 12 w 693"/>
                    <a:gd name="T41" fmla="*/ 92 h 873"/>
                    <a:gd name="T42" fmla="*/ 4 w 693"/>
                    <a:gd name="T43" fmla="*/ 90 h 873"/>
                    <a:gd name="T44" fmla="*/ 0 w 693"/>
                    <a:gd name="T45" fmla="*/ 87 h 873"/>
                    <a:gd name="T46" fmla="*/ 0 w 693"/>
                    <a:gd name="T47" fmla="*/ 83 h 873"/>
                    <a:gd name="T48" fmla="*/ 3 w 693"/>
                    <a:gd name="T49" fmla="*/ 79 h 873"/>
                    <a:gd name="T50" fmla="*/ 10 w 693"/>
                    <a:gd name="T51" fmla="*/ 76 h 873"/>
                    <a:gd name="T52" fmla="*/ 20 w 693"/>
                    <a:gd name="T53" fmla="*/ 74 h 873"/>
                    <a:gd name="T54" fmla="*/ 27 w 693"/>
                    <a:gd name="T55" fmla="*/ 71 h 873"/>
                    <a:gd name="T56" fmla="*/ 31 w 693"/>
                    <a:gd name="T57" fmla="*/ 68 h 873"/>
                    <a:gd name="T58" fmla="*/ 35 w 693"/>
                    <a:gd name="T59" fmla="*/ 63 h 873"/>
                    <a:gd name="T60" fmla="*/ 38 w 693"/>
                    <a:gd name="T61" fmla="*/ 60 h 873"/>
                    <a:gd name="T62" fmla="*/ 41 w 693"/>
                    <a:gd name="T63" fmla="*/ 56 h 873"/>
                    <a:gd name="T64" fmla="*/ 41 w 693"/>
                    <a:gd name="T65" fmla="*/ 47 h 873"/>
                    <a:gd name="T66" fmla="*/ 40 w 693"/>
                    <a:gd name="T67" fmla="*/ 37 h 873"/>
                    <a:gd name="T68" fmla="*/ 38 w 693"/>
                    <a:gd name="T69" fmla="*/ 27 h 873"/>
                    <a:gd name="T70" fmla="*/ 40 w 693"/>
                    <a:gd name="T71" fmla="*/ 12 h 873"/>
                    <a:gd name="T72" fmla="*/ 42 w 693"/>
                    <a:gd name="T73" fmla="*/ 4 h 87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solidFill>
                <a:ln w="7938">
                  <a:solidFill>
                    <a:srgbClr val="000000"/>
                  </a:solidFill>
                  <a:prstDash val="solid"/>
                  <a:round/>
                </a:ln>
              </p:spPr>
              <p:txBody>
                <a:bodyPr/>
                <a:lstStyle/>
                <a:p>
                  <a:endParaRPr lang="zh-CN" altLang="en-US" sz="1805"/>
                </a:p>
              </p:txBody>
            </p:sp>
            <p:sp>
              <p:nvSpPr>
                <p:cNvPr id="61" name="Freeform 26"/>
                <p:cNvSpPr/>
                <p:nvPr/>
              </p:nvSpPr>
              <p:spPr bwMode="auto">
                <a:xfrm>
                  <a:off x="2681" y="1740"/>
                  <a:ext cx="438" cy="621"/>
                </a:xfrm>
                <a:custGeom>
                  <a:avLst/>
                  <a:gdLst>
                    <a:gd name="T0" fmla="*/ 32 w 874"/>
                    <a:gd name="T1" fmla="*/ 2 h 1244"/>
                    <a:gd name="T2" fmla="*/ 24 w 874"/>
                    <a:gd name="T3" fmla="*/ 8 h 1244"/>
                    <a:gd name="T4" fmla="*/ 19 w 874"/>
                    <a:gd name="T5" fmla="*/ 12 h 1244"/>
                    <a:gd name="T6" fmla="*/ 15 w 874"/>
                    <a:gd name="T7" fmla="*/ 18 h 1244"/>
                    <a:gd name="T8" fmla="*/ 10 w 874"/>
                    <a:gd name="T9" fmla="*/ 25 h 1244"/>
                    <a:gd name="T10" fmla="*/ 8 w 874"/>
                    <a:gd name="T11" fmla="*/ 34 h 1244"/>
                    <a:gd name="T12" fmla="*/ 6 w 874"/>
                    <a:gd name="T13" fmla="*/ 41 h 1244"/>
                    <a:gd name="T14" fmla="*/ 6 w 874"/>
                    <a:gd name="T15" fmla="*/ 50 h 1244"/>
                    <a:gd name="T16" fmla="*/ 8 w 874"/>
                    <a:gd name="T17" fmla="*/ 62 h 1244"/>
                    <a:gd name="T18" fmla="*/ 9 w 874"/>
                    <a:gd name="T19" fmla="*/ 73 h 1244"/>
                    <a:gd name="T20" fmla="*/ 6 w 874"/>
                    <a:gd name="T21" fmla="*/ 85 h 1244"/>
                    <a:gd name="T22" fmla="*/ 3 w 874"/>
                    <a:gd name="T23" fmla="*/ 96 h 1244"/>
                    <a:gd name="T24" fmla="*/ 0 w 874"/>
                    <a:gd name="T25" fmla="*/ 106 h 1244"/>
                    <a:gd name="T26" fmla="*/ 0 w 874"/>
                    <a:gd name="T27" fmla="*/ 115 h 1244"/>
                    <a:gd name="T28" fmla="*/ 1 w 874"/>
                    <a:gd name="T29" fmla="*/ 123 h 1244"/>
                    <a:gd name="T30" fmla="*/ 3 w 874"/>
                    <a:gd name="T31" fmla="*/ 129 h 1244"/>
                    <a:gd name="T32" fmla="*/ 6 w 874"/>
                    <a:gd name="T33" fmla="*/ 136 h 1244"/>
                    <a:gd name="T34" fmla="*/ 10 w 874"/>
                    <a:gd name="T35" fmla="*/ 140 h 1244"/>
                    <a:gd name="T36" fmla="*/ 15 w 874"/>
                    <a:gd name="T37" fmla="*/ 144 h 1244"/>
                    <a:gd name="T38" fmla="*/ 25 w 874"/>
                    <a:gd name="T39" fmla="*/ 150 h 1244"/>
                    <a:gd name="T40" fmla="*/ 36 w 874"/>
                    <a:gd name="T41" fmla="*/ 153 h 1244"/>
                    <a:gd name="T42" fmla="*/ 48 w 874"/>
                    <a:gd name="T43" fmla="*/ 155 h 1244"/>
                    <a:gd name="T44" fmla="*/ 59 w 874"/>
                    <a:gd name="T45" fmla="*/ 153 h 1244"/>
                    <a:gd name="T46" fmla="*/ 68 w 874"/>
                    <a:gd name="T47" fmla="*/ 152 h 1244"/>
                    <a:gd name="T48" fmla="*/ 78 w 874"/>
                    <a:gd name="T49" fmla="*/ 147 h 1244"/>
                    <a:gd name="T50" fmla="*/ 87 w 874"/>
                    <a:gd name="T51" fmla="*/ 143 h 1244"/>
                    <a:gd name="T52" fmla="*/ 94 w 874"/>
                    <a:gd name="T53" fmla="*/ 137 h 1244"/>
                    <a:gd name="T54" fmla="*/ 103 w 874"/>
                    <a:gd name="T55" fmla="*/ 127 h 1244"/>
                    <a:gd name="T56" fmla="*/ 106 w 874"/>
                    <a:gd name="T57" fmla="*/ 122 h 1244"/>
                    <a:gd name="T58" fmla="*/ 108 w 874"/>
                    <a:gd name="T59" fmla="*/ 115 h 1244"/>
                    <a:gd name="T60" fmla="*/ 110 w 874"/>
                    <a:gd name="T61" fmla="*/ 107 h 1244"/>
                    <a:gd name="T62" fmla="*/ 110 w 874"/>
                    <a:gd name="T63" fmla="*/ 101 h 1244"/>
                    <a:gd name="T64" fmla="*/ 109 w 874"/>
                    <a:gd name="T65" fmla="*/ 93 h 1244"/>
                    <a:gd name="T66" fmla="*/ 107 w 874"/>
                    <a:gd name="T67" fmla="*/ 85 h 1244"/>
                    <a:gd name="T68" fmla="*/ 105 w 874"/>
                    <a:gd name="T69" fmla="*/ 70 h 1244"/>
                    <a:gd name="T70" fmla="*/ 106 w 874"/>
                    <a:gd name="T71" fmla="*/ 62 h 1244"/>
                    <a:gd name="T72" fmla="*/ 109 w 874"/>
                    <a:gd name="T73" fmla="*/ 54 h 1244"/>
                    <a:gd name="T74" fmla="*/ 110 w 874"/>
                    <a:gd name="T75" fmla="*/ 39 h 1244"/>
                    <a:gd name="T76" fmla="*/ 109 w 874"/>
                    <a:gd name="T77" fmla="*/ 26 h 1244"/>
                    <a:gd name="T78" fmla="*/ 106 w 874"/>
                    <a:gd name="T79" fmla="*/ 17 h 1244"/>
                    <a:gd name="T80" fmla="*/ 101 w 874"/>
                    <a:gd name="T81" fmla="*/ 11 h 1244"/>
                    <a:gd name="T82" fmla="*/ 89 w 874"/>
                    <a:gd name="T83" fmla="*/ 5 h 1244"/>
                    <a:gd name="T84" fmla="*/ 74 w 874"/>
                    <a:gd name="T85" fmla="*/ 1 h 1244"/>
                    <a:gd name="T86" fmla="*/ 50 w 874"/>
                    <a:gd name="T87" fmla="*/ 0 h 1244"/>
                    <a:gd name="T88" fmla="*/ 32 w 874"/>
                    <a:gd name="T89" fmla="*/ 2 h 12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74" h="1244">
                      <a:moveTo>
                        <a:pt x="254" y="21"/>
                      </a:moveTo>
                      <a:lnTo>
                        <a:pt x="192" y="64"/>
                      </a:lnTo>
                      <a:lnTo>
                        <a:pt x="149" y="101"/>
                      </a:lnTo>
                      <a:lnTo>
                        <a:pt x="118" y="150"/>
                      </a:lnTo>
                      <a:lnTo>
                        <a:pt x="80" y="203"/>
                      </a:lnTo>
                      <a:lnTo>
                        <a:pt x="63" y="277"/>
                      </a:lnTo>
                      <a:lnTo>
                        <a:pt x="46" y="335"/>
                      </a:lnTo>
                      <a:lnTo>
                        <a:pt x="46" y="405"/>
                      </a:lnTo>
                      <a:lnTo>
                        <a:pt x="63" y="501"/>
                      </a:lnTo>
                      <a:lnTo>
                        <a:pt x="67" y="590"/>
                      </a:lnTo>
                      <a:lnTo>
                        <a:pt x="43" y="683"/>
                      </a:lnTo>
                      <a:lnTo>
                        <a:pt x="17" y="772"/>
                      </a:lnTo>
                      <a:lnTo>
                        <a:pt x="0" y="853"/>
                      </a:lnTo>
                      <a:lnTo>
                        <a:pt x="0" y="922"/>
                      </a:lnTo>
                      <a:lnTo>
                        <a:pt x="5" y="985"/>
                      </a:lnTo>
                      <a:lnTo>
                        <a:pt x="17" y="1036"/>
                      </a:lnTo>
                      <a:lnTo>
                        <a:pt x="41" y="1089"/>
                      </a:lnTo>
                      <a:lnTo>
                        <a:pt x="74" y="1128"/>
                      </a:lnTo>
                      <a:lnTo>
                        <a:pt x="115" y="1157"/>
                      </a:lnTo>
                      <a:lnTo>
                        <a:pt x="196" y="1207"/>
                      </a:lnTo>
                      <a:lnTo>
                        <a:pt x="286" y="1230"/>
                      </a:lnTo>
                      <a:lnTo>
                        <a:pt x="378" y="1244"/>
                      </a:lnTo>
                      <a:lnTo>
                        <a:pt x="465" y="1232"/>
                      </a:lnTo>
                      <a:lnTo>
                        <a:pt x="540" y="1218"/>
                      </a:lnTo>
                      <a:lnTo>
                        <a:pt x="621" y="1183"/>
                      </a:lnTo>
                      <a:lnTo>
                        <a:pt x="690" y="1149"/>
                      </a:lnTo>
                      <a:lnTo>
                        <a:pt x="747" y="1103"/>
                      </a:lnTo>
                      <a:lnTo>
                        <a:pt x="816" y="1022"/>
                      </a:lnTo>
                      <a:lnTo>
                        <a:pt x="845" y="979"/>
                      </a:lnTo>
                      <a:lnTo>
                        <a:pt x="862" y="922"/>
                      </a:lnTo>
                      <a:lnTo>
                        <a:pt x="873" y="864"/>
                      </a:lnTo>
                      <a:lnTo>
                        <a:pt x="874" y="811"/>
                      </a:lnTo>
                      <a:lnTo>
                        <a:pt x="864" y="745"/>
                      </a:lnTo>
                      <a:lnTo>
                        <a:pt x="853" y="683"/>
                      </a:lnTo>
                      <a:lnTo>
                        <a:pt x="837" y="563"/>
                      </a:lnTo>
                      <a:lnTo>
                        <a:pt x="845" y="503"/>
                      </a:lnTo>
                      <a:lnTo>
                        <a:pt x="864" y="437"/>
                      </a:lnTo>
                      <a:lnTo>
                        <a:pt x="873" y="319"/>
                      </a:lnTo>
                      <a:lnTo>
                        <a:pt x="864" y="213"/>
                      </a:lnTo>
                      <a:lnTo>
                        <a:pt x="845" y="141"/>
                      </a:lnTo>
                      <a:lnTo>
                        <a:pt x="805" y="92"/>
                      </a:lnTo>
                      <a:lnTo>
                        <a:pt x="704" y="42"/>
                      </a:lnTo>
                      <a:lnTo>
                        <a:pt x="586" y="11"/>
                      </a:lnTo>
                      <a:lnTo>
                        <a:pt x="393" y="0"/>
                      </a:lnTo>
                      <a:lnTo>
                        <a:pt x="254" y="21"/>
                      </a:lnTo>
                      <a:close/>
                    </a:path>
                  </a:pathLst>
                </a:custGeom>
                <a:solidFill>
                  <a:srgbClr val="FFE0C0"/>
                </a:solidFill>
                <a:ln w="7938">
                  <a:solidFill>
                    <a:srgbClr val="000000"/>
                  </a:solidFill>
                  <a:prstDash val="solid"/>
                  <a:round/>
                </a:ln>
              </p:spPr>
              <p:txBody>
                <a:bodyPr/>
                <a:lstStyle/>
                <a:p>
                  <a:endParaRPr lang="zh-CN" altLang="en-US" sz="1805"/>
                </a:p>
              </p:txBody>
            </p:sp>
            <p:grpSp>
              <p:nvGrpSpPr>
                <p:cNvPr id="62" name="Group 27"/>
                <p:cNvGrpSpPr/>
                <p:nvPr/>
              </p:nvGrpSpPr>
              <p:grpSpPr bwMode="auto">
                <a:xfrm>
                  <a:off x="2802" y="2002"/>
                  <a:ext cx="216" cy="233"/>
                  <a:chOff x="2802" y="2002"/>
                  <a:chExt cx="216" cy="233"/>
                </a:xfrm>
              </p:grpSpPr>
              <p:sp>
                <p:nvSpPr>
                  <p:cNvPr id="67" name="Freeform 28"/>
                  <p:cNvSpPr/>
                  <p:nvPr/>
                </p:nvSpPr>
                <p:spPr bwMode="auto">
                  <a:xfrm>
                    <a:off x="2802" y="2206"/>
                    <a:ext cx="216" cy="9"/>
                  </a:xfrm>
                  <a:custGeom>
                    <a:avLst/>
                    <a:gdLst>
                      <a:gd name="T0" fmla="*/ 0 w 431"/>
                      <a:gd name="T1" fmla="*/ 0 h 19"/>
                      <a:gd name="T2" fmla="*/ 5 w 431"/>
                      <a:gd name="T3" fmla="*/ 0 h 19"/>
                      <a:gd name="T4" fmla="*/ 13 w 431"/>
                      <a:gd name="T5" fmla="*/ 0 h 19"/>
                      <a:gd name="T6" fmla="*/ 19 w 431"/>
                      <a:gd name="T7" fmla="*/ 0 h 19"/>
                      <a:gd name="T8" fmla="*/ 28 w 431"/>
                      <a:gd name="T9" fmla="*/ 1 h 19"/>
                      <a:gd name="T10" fmla="*/ 37 w 431"/>
                      <a:gd name="T11" fmla="*/ 1 h 19"/>
                      <a:gd name="T12" fmla="*/ 46 w 431"/>
                      <a:gd name="T13" fmla="*/ 1 h 19"/>
                      <a:gd name="T14" fmla="*/ 54 w 431"/>
                      <a:gd name="T15" fmla="*/ 2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1" h="19">
                        <a:moveTo>
                          <a:pt x="0" y="4"/>
                        </a:moveTo>
                        <a:lnTo>
                          <a:pt x="39" y="0"/>
                        </a:lnTo>
                        <a:lnTo>
                          <a:pt x="98" y="0"/>
                        </a:lnTo>
                        <a:lnTo>
                          <a:pt x="151" y="0"/>
                        </a:lnTo>
                        <a:lnTo>
                          <a:pt x="217" y="11"/>
                        </a:lnTo>
                        <a:lnTo>
                          <a:pt x="292" y="11"/>
                        </a:lnTo>
                        <a:lnTo>
                          <a:pt x="365" y="11"/>
                        </a:lnTo>
                        <a:lnTo>
                          <a:pt x="431" y="19"/>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68" name="Freeform 29"/>
                  <p:cNvSpPr/>
                  <p:nvPr/>
                </p:nvSpPr>
                <p:spPr bwMode="auto">
                  <a:xfrm>
                    <a:off x="2877" y="2232"/>
                    <a:ext cx="46" cy="3"/>
                  </a:xfrm>
                  <a:custGeom>
                    <a:avLst/>
                    <a:gdLst>
                      <a:gd name="T0" fmla="*/ 0 w 92"/>
                      <a:gd name="T1" fmla="*/ 1 h 5"/>
                      <a:gd name="T2" fmla="*/ 9 w 92"/>
                      <a:gd name="T3" fmla="*/ 0 h 5"/>
                      <a:gd name="T4" fmla="*/ 12 w 92"/>
                      <a:gd name="T5" fmla="*/ 1 h 5"/>
                      <a:gd name="T6" fmla="*/ 0 60000 65536"/>
                      <a:gd name="T7" fmla="*/ 0 60000 65536"/>
                      <a:gd name="T8" fmla="*/ 0 60000 65536"/>
                    </a:gdLst>
                    <a:ahLst/>
                    <a:cxnLst>
                      <a:cxn ang="T6">
                        <a:pos x="T0" y="T1"/>
                      </a:cxn>
                      <a:cxn ang="T7">
                        <a:pos x="T2" y="T3"/>
                      </a:cxn>
                      <a:cxn ang="T8">
                        <a:pos x="T4" y="T5"/>
                      </a:cxn>
                    </a:cxnLst>
                    <a:rect l="0" t="0" r="r" b="b"/>
                    <a:pathLst>
                      <a:path w="92" h="5">
                        <a:moveTo>
                          <a:pt x="0" y="5"/>
                        </a:moveTo>
                        <a:lnTo>
                          <a:pt x="67" y="0"/>
                        </a:lnTo>
                        <a:lnTo>
                          <a:pt x="92" y="5"/>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69" name="Freeform 30"/>
                  <p:cNvSpPr/>
                  <p:nvPr/>
                </p:nvSpPr>
                <p:spPr bwMode="auto">
                  <a:xfrm>
                    <a:off x="2859" y="2002"/>
                    <a:ext cx="101" cy="155"/>
                  </a:xfrm>
                  <a:custGeom>
                    <a:avLst/>
                    <a:gdLst>
                      <a:gd name="T0" fmla="*/ 18 w 202"/>
                      <a:gd name="T1" fmla="*/ 0 h 309"/>
                      <a:gd name="T2" fmla="*/ 17 w 202"/>
                      <a:gd name="T3" fmla="*/ 7 h 309"/>
                      <a:gd name="T4" fmla="*/ 18 w 202"/>
                      <a:gd name="T5" fmla="*/ 13 h 309"/>
                      <a:gd name="T6" fmla="*/ 20 w 202"/>
                      <a:gd name="T7" fmla="*/ 18 h 309"/>
                      <a:gd name="T8" fmla="*/ 23 w 202"/>
                      <a:gd name="T9" fmla="*/ 24 h 309"/>
                      <a:gd name="T10" fmla="*/ 24 w 202"/>
                      <a:gd name="T11" fmla="*/ 28 h 309"/>
                      <a:gd name="T12" fmla="*/ 26 w 202"/>
                      <a:gd name="T13" fmla="*/ 33 h 309"/>
                      <a:gd name="T14" fmla="*/ 24 w 202"/>
                      <a:gd name="T15" fmla="*/ 37 h 309"/>
                      <a:gd name="T16" fmla="*/ 22 w 202"/>
                      <a:gd name="T17" fmla="*/ 38 h 309"/>
                      <a:gd name="T18" fmla="*/ 18 w 202"/>
                      <a:gd name="T19" fmla="*/ 39 h 309"/>
                      <a:gd name="T20" fmla="*/ 14 w 202"/>
                      <a:gd name="T21" fmla="*/ 37 h 309"/>
                      <a:gd name="T22" fmla="*/ 8 w 202"/>
                      <a:gd name="T23" fmla="*/ 36 h 309"/>
                      <a:gd name="T24" fmla="*/ 0 w 202"/>
                      <a:gd name="T25" fmla="*/ 38 h 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309">
                        <a:moveTo>
                          <a:pt x="138" y="0"/>
                        </a:moveTo>
                        <a:lnTo>
                          <a:pt x="132" y="53"/>
                        </a:lnTo>
                        <a:lnTo>
                          <a:pt x="143" y="104"/>
                        </a:lnTo>
                        <a:lnTo>
                          <a:pt x="155" y="139"/>
                        </a:lnTo>
                        <a:lnTo>
                          <a:pt x="177" y="190"/>
                        </a:lnTo>
                        <a:lnTo>
                          <a:pt x="189" y="223"/>
                        </a:lnTo>
                        <a:lnTo>
                          <a:pt x="202" y="264"/>
                        </a:lnTo>
                        <a:lnTo>
                          <a:pt x="189" y="293"/>
                        </a:lnTo>
                        <a:lnTo>
                          <a:pt x="173" y="303"/>
                        </a:lnTo>
                        <a:lnTo>
                          <a:pt x="143" y="309"/>
                        </a:lnTo>
                        <a:lnTo>
                          <a:pt x="109" y="293"/>
                        </a:lnTo>
                        <a:lnTo>
                          <a:pt x="63" y="287"/>
                        </a:lnTo>
                        <a:lnTo>
                          <a:pt x="0" y="297"/>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grpSp>
            <p:grpSp>
              <p:nvGrpSpPr>
                <p:cNvPr id="63" name="Group 31"/>
                <p:cNvGrpSpPr/>
                <p:nvPr/>
              </p:nvGrpSpPr>
              <p:grpSpPr bwMode="auto">
                <a:xfrm>
                  <a:off x="2780" y="1904"/>
                  <a:ext cx="287" cy="26"/>
                  <a:chOff x="2780" y="1904"/>
                  <a:chExt cx="287" cy="26"/>
                </a:xfrm>
              </p:grpSpPr>
              <p:sp>
                <p:nvSpPr>
                  <p:cNvPr id="65" name="Freeform 32"/>
                  <p:cNvSpPr/>
                  <p:nvPr/>
                </p:nvSpPr>
                <p:spPr bwMode="auto">
                  <a:xfrm>
                    <a:off x="2780" y="1904"/>
                    <a:ext cx="116" cy="24"/>
                  </a:xfrm>
                  <a:custGeom>
                    <a:avLst/>
                    <a:gdLst>
                      <a:gd name="T0" fmla="*/ 0 w 232"/>
                      <a:gd name="T1" fmla="*/ 6 h 49"/>
                      <a:gd name="T2" fmla="*/ 5 w 232"/>
                      <a:gd name="T3" fmla="*/ 3 h 49"/>
                      <a:gd name="T4" fmla="*/ 8 w 232"/>
                      <a:gd name="T5" fmla="*/ 1 h 49"/>
                      <a:gd name="T6" fmla="*/ 13 w 232"/>
                      <a:gd name="T7" fmla="*/ 0 h 49"/>
                      <a:gd name="T8" fmla="*/ 16 w 232"/>
                      <a:gd name="T9" fmla="*/ 0 h 49"/>
                      <a:gd name="T10" fmla="*/ 19 w 232"/>
                      <a:gd name="T11" fmla="*/ 0 h 49"/>
                      <a:gd name="T12" fmla="*/ 24 w 232"/>
                      <a:gd name="T13" fmla="*/ 1 h 49"/>
                      <a:gd name="T14" fmla="*/ 29 w 232"/>
                      <a:gd name="T15" fmla="*/ 3 h 49"/>
                      <a:gd name="T16" fmla="*/ 29 w 232"/>
                      <a:gd name="T17" fmla="*/ 4 h 49"/>
                      <a:gd name="T18" fmla="*/ 27 w 232"/>
                      <a:gd name="T19" fmla="*/ 5 h 49"/>
                      <a:gd name="T20" fmla="*/ 24 w 232"/>
                      <a:gd name="T21" fmla="*/ 4 h 49"/>
                      <a:gd name="T22" fmla="*/ 19 w 232"/>
                      <a:gd name="T23" fmla="*/ 3 h 49"/>
                      <a:gd name="T24" fmla="*/ 15 w 232"/>
                      <a:gd name="T25" fmla="*/ 3 h 49"/>
                      <a:gd name="T26" fmla="*/ 12 w 232"/>
                      <a:gd name="T27" fmla="*/ 4 h 49"/>
                      <a:gd name="T28" fmla="*/ 8 w 232"/>
                      <a:gd name="T29" fmla="*/ 5 h 49"/>
                      <a:gd name="T30" fmla="*/ 5 w 232"/>
                      <a:gd name="T31" fmla="*/ 5 h 49"/>
                      <a:gd name="T32" fmla="*/ 0 w 232"/>
                      <a:gd name="T33" fmla="*/ 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2" h="49">
                        <a:moveTo>
                          <a:pt x="0" y="49"/>
                        </a:moveTo>
                        <a:lnTo>
                          <a:pt x="33" y="28"/>
                        </a:lnTo>
                        <a:lnTo>
                          <a:pt x="64" y="14"/>
                        </a:lnTo>
                        <a:lnTo>
                          <a:pt x="98" y="6"/>
                        </a:lnTo>
                        <a:lnTo>
                          <a:pt x="126" y="3"/>
                        </a:lnTo>
                        <a:lnTo>
                          <a:pt x="148" y="0"/>
                        </a:lnTo>
                        <a:lnTo>
                          <a:pt x="187" y="11"/>
                        </a:lnTo>
                        <a:lnTo>
                          <a:pt x="232" y="25"/>
                        </a:lnTo>
                        <a:lnTo>
                          <a:pt x="230" y="38"/>
                        </a:lnTo>
                        <a:lnTo>
                          <a:pt x="211" y="41"/>
                        </a:lnTo>
                        <a:lnTo>
                          <a:pt x="187" y="33"/>
                        </a:lnTo>
                        <a:lnTo>
                          <a:pt x="146" y="29"/>
                        </a:lnTo>
                        <a:lnTo>
                          <a:pt x="120" y="28"/>
                        </a:lnTo>
                        <a:lnTo>
                          <a:pt x="96" y="33"/>
                        </a:lnTo>
                        <a:lnTo>
                          <a:pt x="64" y="41"/>
                        </a:lnTo>
                        <a:lnTo>
                          <a:pt x="36" y="46"/>
                        </a:lnTo>
                        <a:lnTo>
                          <a:pt x="0" y="49"/>
                        </a:lnTo>
                        <a:close/>
                      </a:path>
                    </a:pathLst>
                  </a:custGeom>
                  <a:solidFill>
                    <a:srgbClr val="804000"/>
                  </a:solidFill>
                  <a:ln w="7938">
                    <a:solidFill>
                      <a:srgbClr val="000000"/>
                    </a:solidFill>
                    <a:prstDash val="solid"/>
                    <a:round/>
                  </a:ln>
                </p:spPr>
                <p:txBody>
                  <a:bodyPr/>
                  <a:lstStyle/>
                  <a:p>
                    <a:endParaRPr lang="zh-CN" altLang="en-US" sz="1805"/>
                  </a:p>
                </p:txBody>
              </p:sp>
              <p:sp>
                <p:nvSpPr>
                  <p:cNvPr id="66" name="Freeform 33"/>
                  <p:cNvSpPr/>
                  <p:nvPr/>
                </p:nvSpPr>
                <p:spPr bwMode="auto">
                  <a:xfrm>
                    <a:off x="2954" y="1906"/>
                    <a:ext cx="113" cy="24"/>
                  </a:xfrm>
                  <a:custGeom>
                    <a:avLst/>
                    <a:gdLst>
                      <a:gd name="T0" fmla="*/ 29 w 226"/>
                      <a:gd name="T1" fmla="*/ 6 h 48"/>
                      <a:gd name="T2" fmla="*/ 25 w 226"/>
                      <a:gd name="T3" fmla="*/ 4 h 48"/>
                      <a:gd name="T4" fmla="*/ 21 w 226"/>
                      <a:gd name="T5" fmla="*/ 2 h 48"/>
                      <a:gd name="T6" fmla="*/ 17 w 226"/>
                      <a:gd name="T7" fmla="*/ 1 h 48"/>
                      <a:gd name="T8" fmla="*/ 13 w 226"/>
                      <a:gd name="T9" fmla="*/ 1 h 48"/>
                      <a:gd name="T10" fmla="*/ 11 w 226"/>
                      <a:gd name="T11" fmla="*/ 0 h 48"/>
                      <a:gd name="T12" fmla="*/ 6 w 226"/>
                      <a:gd name="T13" fmla="*/ 2 h 48"/>
                      <a:gd name="T14" fmla="*/ 0 w 226"/>
                      <a:gd name="T15" fmla="*/ 3 h 48"/>
                      <a:gd name="T16" fmla="*/ 1 w 226"/>
                      <a:gd name="T17" fmla="*/ 5 h 48"/>
                      <a:gd name="T18" fmla="*/ 3 w 226"/>
                      <a:gd name="T19" fmla="*/ 5 h 48"/>
                      <a:gd name="T20" fmla="*/ 6 w 226"/>
                      <a:gd name="T21" fmla="*/ 4 h 48"/>
                      <a:gd name="T22" fmla="*/ 11 w 226"/>
                      <a:gd name="T23" fmla="*/ 4 h 48"/>
                      <a:gd name="T24" fmla="*/ 14 w 226"/>
                      <a:gd name="T25" fmla="*/ 4 h 48"/>
                      <a:gd name="T26" fmla="*/ 17 w 226"/>
                      <a:gd name="T27" fmla="*/ 4 h 48"/>
                      <a:gd name="T28" fmla="*/ 21 w 226"/>
                      <a:gd name="T29" fmla="*/ 5 h 48"/>
                      <a:gd name="T30" fmla="*/ 24 w 226"/>
                      <a:gd name="T31" fmla="*/ 6 h 48"/>
                      <a:gd name="T32" fmla="*/ 29 w 226"/>
                      <a:gd name="T33" fmla="*/ 6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 h="48">
                        <a:moveTo>
                          <a:pt x="226" y="48"/>
                        </a:moveTo>
                        <a:lnTo>
                          <a:pt x="194" y="26"/>
                        </a:lnTo>
                        <a:lnTo>
                          <a:pt x="162" y="13"/>
                        </a:lnTo>
                        <a:lnTo>
                          <a:pt x="131" y="6"/>
                        </a:lnTo>
                        <a:lnTo>
                          <a:pt x="104" y="2"/>
                        </a:lnTo>
                        <a:lnTo>
                          <a:pt x="83" y="0"/>
                        </a:lnTo>
                        <a:lnTo>
                          <a:pt x="45" y="10"/>
                        </a:lnTo>
                        <a:lnTo>
                          <a:pt x="0" y="23"/>
                        </a:lnTo>
                        <a:lnTo>
                          <a:pt x="3" y="37"/>
                        </a:lnTo>
                        <a:lnTo>
                          <a:pt x="21" y="40"/>
                        </a:lnTo>
                        <a:lnTo>
                          <a:pt x="45" y="32"/>
                        </a:lnTo>
                        <a:lnTo>
                          <a:pt x="85" y="29"/>
                        </a:lnTo>
                        <a:lnTo>
                          <a:pt x="110" y="26"/>
                        </a:lnTo>
                        <a:lnTo>
                          <a:pt x="133" y="32"/>
                        </a:lnTo>
                        <a:lnTo>
                          <a:pt x="162" y="40"/>
                        </a:lnTo>
                        <a:lnTo>
                          <a:pt x="191" y="46"/>
                        </a:lnTo>
                        <a:lnTo>
                          <a:pt x="226" y="48"/>
                        </a:lnTo>
                        <a:close/>
                      </a:path>
                    </a:pathLst>
                  </a:custGeom>
                  <a:solidFill>
                    <a:srgbClr val="804000"/>
                  </a:solidFill>
                  <a:ln w="7938">
                    <a:solidFill>
                      <a:srgbClr val="000000"/>
                    </a:solidFill>
                    <a:prstDash val="solid"/>
                    <a:round/>
                  </a:ln>
                </p:spPr>
                <p:txBody>
                  <a:bodyPr/>
                  <a:lstStyle/>
                  <a:p>
                    <a:endParaRPr lang="zh-CN" altLang="en-US" sz="1805"/>
                  </a:p>
                </p:txBody>
              </p:sp>
            </p:grpSp>
            <p:sp>
              <p:nvSpPr>
                <p:cNvPr id="64" name="Freeform 34"/>
                <p:cNvSpPr/>
                <p:nvPr/>
              </p:nvSpPr>
              <p:spPr bwMode="auto">
                <a:xfrm>
                  <a:off x="2693" y="1686"/>
                  <a:ext cx="451" cy="294"/>
                </a:xfrm>
                <a:custGeom>
                  <a:avLst/>
                  <a:gdLst>
                    <a:gd name="T0" fmla="*/ 2 w 903"/>
                    <a:gd name="T1" fmla="*/ 73 h 586"/>
                    <a:gd name="T2" fmla="*/ 8 w 903"/>
                    <a:gd name="T3" fmla="*/ 74 h 586"/>
                    <a:gd name="T4" fmla="*/ 7 w 903"/>
                    <a:gd name="T5" fmla="*/ 63 h 586"/>
                    <a:gd name="T6" fmla="*/ 13 w 903"/>
                    <a:gd name="T7" fmla="*/ 54 h 586"/>
                    <a:gd name="T8" fmla="*/ 14 w 903"/>
                    <a:gd name="T9" fmla="*/ 43 h 586"/>
                    <a:gd name="T10" fmla="*/ 22 w 903"/>
                    <a:gd name="T11" fmla="*/ 36 h 586"/>
                    <a:gd name="T12" fmla="*/ 22 w 903"/>
                    <a:gd name="T13" fmla="*/ 27 h 586"/>
                    <a:gd name="T14" fmla="*/ 29 w 903"/>
                    <a:gd name="T15" fmla="*/ 26 h 586"/>
                    <a:gd name="T16" fmla="*/ 35 w 903"/>
                    <a:gd name="T17" fmla="*/ 21 h 586"/>
                    <a:gd name="T18" fmla="*/ 46 w 903"/>
                    <a:gd name="T19" fmla="*/ 28 h 586"/>
                    <a:gd name="T20" fmla="*/ 48 w 903"/>
                    <a:gd name="T21" fmla="*/ 24 h 586"/>
                    <a:gd name="T22" fmla="*/ 59 w 903"/>
                    <a:gd name="T23" fmla="*/ 28 h 586"/>
                    <a:gd name="T24" fmla="*/ 56 w 903"/>
                    <a:gd name="T25" fmla="*/ 21 h 586"/>
                    <a:gd name="T26" fmla="*/ 70 w 903"/>
                    <a:gd name="T27" fmla="*/ 29 h 586"/>
                    <a:gd name="T28" fmla="*/ 71 w 903"/>
                    <a:gd name="T29" fmla="*/ 24 h 586"/>
                    <a:gd name="T30" fmla="*/ 84 w 903"/>
                    <a:gd name="T31" fmla="*/ 32 h 586"/>
                    <a:gd name="T32" fmla="*/ 90 w 903"/>
                    <a:gd name="T33" fmla="*/ 30 h 586"/>
                    <a:gd name="T34" fmla="*/ 94 w 903"/>
                    <a:gd name="T35" fmla="*/ 38 h 586"/>
                    <a:gd name="T36" fmla="*/ 98 w 903"/>
                    <a:gd name="T37" fmla="*/ 38 h 586"/>
                    <a:gd name="T38" fmla="*/ 101 w 903"/>
                    <a:gd name="T39" fmla="*/ 43 h 586"/>
                    <a:gd name="T40" fmla="*/ 98 w 903"/>
                    <a:gd name="T41" fmla="*/ 53 h 586"/>
                    <a:gd name="T42" fmla="*/ 99 w 903"/>
                    <a:gd name="T43" fmla="*/ 62 h 586"/>
                    <a:gd name="T44" fmla="*/ 102 w 903"/>
                    <a:gd name="T45" fmla="*/ 72 h 586"/>
                    <a:gd name="T46" fmla="*/ 105 w 903"/>
                    <a:gd name="T47" fmla="*/ 72 h 586"/>
                    <a:gd name="T48" fmla="*/ 109 w 903"/>
                    <a:gd name="T49" fmla="*/ 65 h 586"/>
                    <a:gd name="T50" fmla="*/ 111 w 903"/>
                    <a:gd name="T51" fmla="*/ 58 h 586"/>
                    <a:gd name="T52" fmla="*/ 112 w 903"/>
                    <a:gd name="T53" fmla="*/ 48 h 586"/>
                    <a:gd name="T54" fmla="*/ 111 w 903"/>
                    <a:gd name="T55" fmla="*/ 33 h 586"/>
                    <a:gd name="T56" fmla="*/ 105 w 903"/>
                    <a:gd name="T57" fmla="*/ 23 h 586"/>
                    <a:gd name="T58" fmla="*/ 101 w 903"/>
                    <a:gd name="T59" fmla="*/ 17 h 586"/>
                    <a:gd name="T60" fmla="*/ 94 w 903"/>
                    <a:gd name="T61" fmla="*/ 10 h 586"/>
                    <a:gd name="T62" fmla="*/ 83 w 903"/>
                    <a:gd name="T63" fmla="*/ 5 h 586"/>
                    <a:gd name="T64" fmla="*/ 72 w 903"/>
                    <a:gd name="T65" fmla="*/ 2 h 586"/>
                    <a:gd name="T66" fmla="*/ 56 w 903"/>
                    <a:gd name="T67" fmla="*/ 0 h 586"/>
                    <a:gd name="T68" fmla="*/ 42 w 903"/>
                    <a:gd name="T69" fmla="*/ 2 h 586"/>
                    <a:gd name="T70" fmla="*/ 32 w 903"/>
                    <a:gd name="T71" fmla="*/ 3 h 586"/>
                    <a:gd name="T72" fmla="*/ 24 w 903"/>
                    <a:gd name="T73" fmla="*/ 6 h 586"/>
                    <a:gd name="T74" fmla="*/ 15 w 903"/>
                    <a:gd name="T75" fmla="*/ 12 h 586"/>
                    <a:gd name="T76" fmla="*/ 7 w 903"/>
                    <a:gd name="T77" fmla="*/ 22 h 586"/>
                    <a:gd name="T78" fmla="*/ 3 w 903"/>
                    <a:gd name="T79" fmla="*/ 28 h 586"/>
                    <a:gd name="T80" fmla="*/ 0 w 903"/>
                    <a:gd name="T81" fmla="*/ 41 h 586"/>
                    <a:gd name="T82" fmla="*/ 0 w 903"/>
                    <a:gd name="T83" fmla="*/ 56 h 586"/>
                    <a:gd name="T84" fmla="*/ 0 w 903"/>
                    <a:gd name="T85" fmla="*/ 65 h 586"/>
                    <a:gd name="T86" fmla="*/ 2 w 903"/>
                    <a:gd name="T87" fmla="*/ 73 h 5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3" h="586">
                      <a:moveTo>
                        <a:pt x="23" y="580"/>
                      </a:moveTo>
                      <a:lnTo>
                        <a:pt x="67" y="586"/>
                      </a:lnTo>
                      <a:lnTo>
                        <a:pt x="57" y="503"/>
                      </a:lnTo>
                      <a:lnTo>
                        <a:pt x="110" y="428"/>
                      </a:lnTo>
                      <a:lnTo>
                        <a:pt x="114" y="337"/>
                      </a:lnTo>
                      <a:lnTo>
                        <a:pt x="179" y="286"/>
                      </a:lnTo>
                      <a:lnTo>
                        <a:pt x="179" y="212"/>
                      </a:lnTo>
                      <a:lnTo>
                        <a:pt x="235" y="207"/>
                      </a:lnTo>
                      <a:lnTo>
                        <a:pt x="287" y="166"/>
                      </a:lnTo>
                      <a:lnTo>
                        <a:pt x="372" y="217"/>
                      </a:lnTo>
                      <a:lnTo>
                        <a:pt x="390" y="189"/>
                      </a:lnTo>
                      <a:lnTo>
                        <a:pt x="476" y="217"/>
                      </a:lnTo>
                      <a:lnTo>
                        <a:pt x="453" y="166"/>
                      </a:lnTo>
                      <a:lnTo>
                        <a:pt x="563" y="229"/>
                      </a:lnTo>
                      <a:lnTo>
                        <a:pt x="574" y="189"/>
                      </a:lnTo>
                      <a:lnTo>
                        <a:pt x="673" y="252"/>
                      </a:lnTo>
                      <a:lnTo>
                        <a:pt x="724" y="240"/>
                      </a:lnTo>
                      <a:lnTo>
                        <a:pt x="752" y="303"/>
                      </a:lnTo>
                      <a:lnTo>
                        <a:pt x="787" y="296"/>
                      </a:lnTo>
                      <a:lnTo>
                        <a:pt x="814" y="341"/>
                      </a:lnTo>
                      <a:lnTo>
                        <a:pt x="790" y="421"/>
                      </a:lnTo>
                      <a:lnTo>
                        <a:pt x="799" y="488"/>
                      </a:lnTo>
                      <a:lnTo>
                        <a:pt x="820" y="574"/>
                      </a:lnTo>
                      <a:lnTo>
                        <a:pt x="845" y="574"/>
                      </a:lnTo>
                      <a:lnTo>
                        <a:pt x="872" y="517"/>
                      </a:lnTo>
                      <a:lnTo>
                        <a:pt x="890" y="463"/>
                      </a:lnTo>
                      <a:lnTo>
                        <a:pt x="903" y="383"/>
                      </a:lnTo>
                      <a:lnTo>
                        <a:pt x="890" y="264"/>
                      </a:lnTo>
                      <a:lnTo>
                        <a:pt x="844" y="182"/>
                      </a:lnTo>
                      <a:lnTo>
                        <a:pt x="810" y="132"/>
                      </a:lnTo>
                      <a:lnTo>
                        <a:pt x="752" y="79"/>
                      </a:lnTo>
                      <a:lnTo>
                        <a:pt x="667" y="40"/>
                      </a:lnTo>
                      <a:lnTo>
                        <a:pt x="580" y="16"/>
                      </a:lnTo>
                      <a:lnTo>
                        <a:pt x="453" y="0"/>
                      </a:lnTo>
                      <a:lnTo>
                        <a:pt x="337" y="16"/>
                      </a:lnTo>
                      <a:lnTo>
                        <a:pt x="258" y="22"/>
                      </a:lnTo>
                      <a:lnTo>
                        <a:pt x="196" y="44"/>
                      </a:lnTo>
                      <a:lnTo>
                        <a:pt x="121" y="90"/>
                      </a:lnTo>
                      <a:lnTo>
                        <a:pt x="57" y="172"/>
                      </a:lnTo>
                      <a:lnTo>
                        <a:pt x="29" y="223"/>
                      </a:lnTo>
                      <a:lnTo>
                        <a:pt x="0" y="326"/>
                      </a:lnTo>
                      <a:lnTo>
                        <a:pt x="0" y="440"/>
                      </a:lnTo>
                      <a:lnTo>
                        <a:pt x="0" y="516"/>
                      </a:lnTo>
                      <a:lnTo>
                        <a:pt x="23" y="580"/>
                      </a:lnTo>
                      <a:close/>
                    </a:path>
                  </a:pathLst>
                </a:custGeom>
                <a:solidFill>
                  <a:srgbClr val="804000"/>
                </a:solidFill>
                <a:ln w="7938">
                  <a:solidFill>
                    <a:srgbClr val="000000"/>
                  </a:solidFill>
                  <a:prstDash val="solid"/>
                  <a:round/>
                </a:ln>
              </p:spPr>
              <p:txBody>
                <a:bodyPr/>
                <a:lstStyle/>
                <a:p>
                  <a:endParaRPr lang="zh-CN" altLang="en-US" sz="1805"/>
                </a:p>
              </p:txBody>
            </p:sp>
          </p:grpSp>
          <p:sp>
            <p:nvSpPr>
              <p:cNvPr id="55" name="Freeform 35"/>
              <p:cNvSpPr/>
              <p:nvPr/>
            </p:nvSpPr>
            <p:spPr bwMode="auto">
              <a:xfrm>
                <a:off x="3072" y="2309"/>
                <a:ext cx="477" cy="509"/>
              </a:xfrm>
              <a:custGeom>
                <a:avLst/>
                <a:gdLst>
                  <a:gd name="T0" fmla="*/ 9 w 954"/>
                  <a:gd name="T1" fmla="*/ 18 h 1017"/>
                  <a:gd name="T2" fmla="*/ 27 w 954"/>
                  <a:gd name="T3" fmla="*/ 14 h 1017"/>
                  <a:gd name="T4" fmla="*/ 37 w 954"/>
                  <a:gd name="T5" fmla="*/ 7 h 1017"/>
                  <a:gd name="T6" fmla="*/ 43 w 954"/>
                  <a:gd name="T7" fmla="*/ 0 h 1017"/>
                  <a:gd name="T8" fmla="*/ 59 w 954"/>
                  <a:gd name="T9" fmla="*/ 15 h 1017"/>
                  <a:gd name="T10" fmla="*/ 78 w 954"/>
                  <a:gd name="T11" fmla="*/ 33 h 1017"/>
                  <a:gd name="T12" fmla="*/ 94 w 954"/>
                  <a:gd name="T13" fmla="*/ 48 h 1017"/>
                  <a:gd name="T14" fmla="*/ 100 w 954"/>
                  <a:gd name="T15" fmla="*/ 56 h 1017"/>
                  <a:gd name="T16" fmla="*/ 104 w 954"/>
                  <a:gd name="T17" fmla="*/ 61 h 1017"/>
                  <a:gd name="T18" fmla="*/ 109 w 954"/>
                  <a:gd name="T19" fmla="*/ 67 h 1017"/>
                  <a:gd name="T20" fmla="*/ 113 w 954"/>
                  <a:gd name="T21" fmla="*/ 75 h 1017"/>
                  <a:gd name="T22" fmla="*/ 116 w 954"/>
                  <a:gd name="T23" fmla="*/ 81 h 1017"/>
                  <a:gd name="T24" fmla="*/ 118 w 954"/>
                  <a:gd name="T25" fmla="*/ 88 h 1017"/>
                  <a:gd name="T26" fmla="*/ 120 w 954"/>
                  <a:gd name="T27" fmla="*/ 101 h 1017"/>
                  <a:gd name="T28" fmla="*/ 118 w 954"/>
                  <a:gd name="T29" fmla="*/ 108 h 1017"/>
                  <a:gd name="T30" fmla="*/ 116 w 954"/>
                  <a:gd name="T31" fmla="*/ 114 h 1017"/>
                  <a:gd name="T32" fmla="*/ 108 w 954"/>
                  <a:gd name="T33" fmla="*/ 120 h 1017"/>
                  <a:gd name="T34" fmla="*/ 101 w 954"/>
                  <a:gd name="T35" fmla="*/ 123 h 1017"/>
                  <a:gd name="T36" fmla="*/ 91 w 954"/>
                  <a:gd name="T37" fmla="*/ 126 h 1017"/>
                  <a:gd name="T38" fmla="*/ 83 w 954"/>
                  <a:gd name="T39" fmla="*/ 128 h 1017"/>
                  <a:gd name="T40" fmla="*/ 76 w 954"/>
                  <a:gd name="T41" fmla="*/ 127 h 1017"/>
                  <a:gd name="T42" fmla="*/ 70 w 954"/>
                  <a:gd name="T43" fmla="*/ 126 h 1017"/>
                  <a:gd name="T44" fmla="*/ 64 w 954"/>
                  <a:gd name="T45" fmla="*/ 125 h 1017"/>
                  <a:gd name="T46" fmla="*/ 58 w 954"/>
                  <a:gd name="T47" fmla="*/ 122 h 1017"/>
                  <a:gd name="T48" fmla="*/ 52 w 954"/>
                  <a:gd name="T49" fmla="*/ 118 h 1017"/>
                  <a:gd name="T50" fmla="*/ 47 w 954"/>
                  <a:gd name="T51" fmla="*/ 114 h 1017"/>
                  <a:gd name="T52" fmla="*/ 42 w 954"/>
                  <a:gd name="T53" fmla="*/ 107 h 1017"/>
                  <a:gd name="T54" fmla="*/ 39 w 954"/>
                  <a:gd name="T55" fmla="*/ 102 h 1017"/>
                  <a:gd name="T56" fmla="*/ 32 w 954"/>
                  <a:gd name="T57" fmla="*/ 86 h 1017"/>
                  <a:gd name="T58" fmla="*/ 23 w 954"/>
                  <a:gd name="T59" fmla="*/ 66 h 1017"/>
                  <a:gd name="T60" fmla="*/ 17 w 954"/>
                  <a:gd name="T61" fmla="*/ 50 h 1017"/>
                  <a:gd name="T62" fmla="*/ 6 w 954"/>
                  <a:gd name="T63" fmla="*/ 31 h 1017"/>
                  <a:gd name="T64" fmla="*/ 0 w 954"/>
                  <a:gd name="T65" fmla="*/ 20 h 1017"/>
                  <a:gd name="T66" fmla="*/ 9 w 954"/>
                  <a:gd name="T67" fmla="*/ 18 h 10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C0C0FF"/>
              </a:solidFill>
              <a:ln w="7938">
                <a:solidFill>
                  <a:srgbClr val="000000"/>
                </a:solidFill>
                <a:prstDash val="solid"/>
                <a:round/>
              </a:ln>
            </p:spPr>
            <p:txBody>
              <a:bodyPr/>
              <a:lstStyle/>
              <a:p>
                <a:endParaRPr lang="zh-CN" altLang="en-US" sz="1805"/>
              </a:p>
            </p:txBody>
          </p:sp>
          <p:sp>
            <p:nvSpPr>
              <p:cNvPr id="56" name="Freeform 36"/>
              <p:cNvSpPr/>
              <p:nvPr/>
            </p:nvSpPr>
            <p:spPr bwMode="auto">
              <a:xfrm>
                <a:off x="3065" y="2297"/>
                <a:ext cx="291" cy="243"/>
              </a:xfrm>
              <a:custGeom>
                <a:avLst/>
                <a:gdLst>
                  <a:gd name="T0" fmla="*/ 0 w 581"/>
                  <a:gd name="T1" fmla="*/ 22 h 486"/>
                  <a:gd name="T2" fmla="*/ 6 w 581"/>
                  <a:gd name="T3" fmla="*/ 22 h 486"/>
                  <a:gd name="T4" fmla="*/ 12 w 581"/>
                  <a:gd name="T5" fmla="*/ 20 h 486"/>
                  <a:gd name="T6" fmla="*/ 20 w 581"/>
                  <a:gd name="T7" fmla="*/ 19 h 486"/>
                  <a:gd name="T8" fmla="*/ 24 w 581"/>
                  <a:gd name="T9" fmla="*/ 18 h 486"/>
                  <a:gd name="T10" fmla="*/ 34 w 581"/>
                  <a:gd name="T11" fmla="*/ 13 h 486"/>
                  <a:gd name="T12" fmla="*/ 42 w 581"/>
                  <a:gd name="T13" fmla="*/ 6 h 486"/>
                  <a:gd name="T14" fmla="*/ 47 w 581"/>
                  <a:gd name="T15" fmla="*/ 0 h 486"/>
                  <a:gd name="T16" fmla="*/ 73 w 581"/>
                  <a:gd name="T17" fmla="*/ 27 h 486"/>
                  <a:gd name="T18" fmla="*/ 73 w 581"/>
                  <a:gd name="T19" fmla="*/ 31 h 486"/>
                  <a:gd name="T20" fmla="*/ 71 w 581"/>
                  <a:gd name="T21" fmla="*/ 36 h 486"/>
                  <a:gd name="T22" fmla="*/ 66 w 581"/>
                  <a:gd name="T23" fmla="*/ 41 h 486"/>
                  <a:gd name="T24" fmla="*/ 62 w 581"/>
                  <a:gd name="T25" fmla="*/ 45 h 486"/>
                  <a:gd name="T26" fmla="*/ 57 w 581"/>
                  <a:gd name="T27" fmla="*/ 48 h 486"/>
                  <a:gd name="T28" fmla="*/ 50 w 581"/>
                  <a:gd name="T29" fmla="*/ 52 h 486"/>
                  <a:gd name="T30" fmla="*/ 42 w 581"/>
                  <a:gd name="T31" fmla="*/ 55 h 486"/>
                  <a:gd name="T32" fmla="*/ 32 w 581"/>
                  <a:gd name="T33" fmla="*/ 58 h 486"/>
                  <a:gd name="T34" fmla="*/ 24 w 581"/>
                  <a:gd name="T35" fmla="*/ 60 h 486"/>
                  <a:gd name="T36" fmla="*/ 18 w 581"/>
                  <a:gd name="T37" fmla="*/ 61 h 486"/>
                  <a:gd name="T38" fmla="*/ 0 w 581"/>
                  <a:gd name="T39" fmla="*/ 22 h 4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solidFill>
              <a:ln w="7938">
                <a:solidFill>
                  <a:srgbClr val="000000"/>
                </a:solidFill>
                <a:prstDash val="solid"/>
                <a:round/>
              </a:ln>
            </p:spPr>
            <p:txBody>
              <a:bodyPr/>
              <a:lstStyle/>
              <a:p>
                <a:endParaRPr lang="zh-CN" altLang="en-US" sz="1805"/>
              </a:p>
            </p:txBody>
          </p:sp>
        </p:grpSp>
        <p:grpSp>
          <p:nvGrpSpPr>
            <p:cNvPr id="17" name="Group 37"/>
            <p:cNvGrpSpPr/>
            <p:nvPr/>
          </p:nvGrpSpPr>
          <p:grpSpPr bwMode="auto">
            <a:xfrm>
              <a:off x="2692" y="1940"/>
              <a:ext cx="431" cy="125"/>
              <a:chOff x="2692" y="1940"/>
              <a:chExt cx="431" cy="125"/>
            </a:xfrm>
          </p:grpSpPr>
          <p:grpSp>
            <p:nvGrpSpPr>
              <p:cNvPr id="42" name="Group 38"/>
              <p:cNvGrpSpPr/>
              <p:nvPr/>
            </p:nvGrpSpPr>
            <p:grpSpPr bwMode="auto">
              <a:xfrm>
                <a:off x="2692" y="1940"/>
                <a:ext cx="431" cy="125"/>
                <a:chOff x="2692" y="1940"/>
                <a:chExt cx="431" cy="125"/>
              </a:xfrm>
            </p:grpSpPr>
            <p:sp>
              <p:nvSpPr>
                <p:cNvPr id="49" name="Freeform 39"/>
                <p:cNvSpPr/>
                <p:nvPr/>
              </p:nvSpPr>
              <p:spPr bwMode="auto">
                <a:xfrm>
                  <a:off x="2756" y="1940"/>
                  <a:ext cx="155" cy="124"/>
                </a:xfrm>
                <a:custGeom>
                  <a:avLst/>
                  <a:gdLst>
                    <a:gd name="T0" fmla="*/ 4 w 309"/>
                    <a:gd name="T1" fmla="*/ 2 h 246"/>
                    <a:gd name="T2" fmla="*/ 11 w 309"/>
                    <a:gd name="T3" fmla="*/ 0 h 246"/>
                    <a:gd name="T4" fmla="*/ 19 w 309"/>
                    <a:gd name="T5" fmla="*/ 0 h 246"/>
                    <a:gd name="T6" fmla="*/ 31 w 309"/>
                    <a:gd name="T7" fmla="*/ 1 h 246"/>
                    <a:gd name="T8" fmla="*/ 35 w 309"/>
                    <a:gd name="T9" fmla="*/ 2 h 246"/>
                    <a:gd name="T10" fmla="*/ 39 w 309"/>
                    <a:gd name="T11" fmla="*/ 4 h 246"/>
                    <a:gd name="T12" fmla="*/ 39 w 309"/>
                    <a:gd name="T13" fmla="*/ 9 h 246"/>
                    <a:gd name="T14" fmla="*/ 39 w 309"/>
                    <a:gd name="T15" fmla="*/ 14 h 246"/>
                    <a:gd name="T16" fmla="*/ 38 w 309"/>
                    <a:gd name="T17" fmla="*/ 18 h 246"/>
                    <a:gd name="T18" fmla="*/ 36 w 309"/>
                    <a:gd name="T19" fmla="*/ 21 h 246"/>
                    <a:gd name="T20" fmla="*/ 35 w 309"/>
                    <a:gd name="T21" fmla="*/ 24 h 246"/>
                    <a:gd name="T22" fmla="*/ 34 w 309"/>
                    <a:gd name="T23" fmla="*/ 27 h 246"/>
                    <a:gd name="T24" fmla="*/ 31 w 309"/>
                    <a:gd name="T25" fmla="*/ 29 h 246"/>
                    <a:gd name="T26" fmla="*/ 28 w 309"/>
                    <a:gd name="T27" fmla="*/ 30 h 246"/>
                    <a:gd name="T28" fmla="*/ 23 w 309"/>
                    <a:gd name="T29" fmla="*/ 31 h 246"/>
                    <a:gd name="T30" fmla="*/ 18 w 309"/>
                    <a:gd name="T31" fmla="*/ 32 h 246"/>
                    <a:gd name="T32" fmla="*/ 13 w 309"/>
                    <a:gd name="T33" fmla="*/ 31 h 246"/>
                    <a:gd name="T34" fmla="*/ 10 w 309"/>
                    <a:gd name="T35" fmla="*/ 30 h 246"/>
                    <a:gd name="T36" fmla="*/ 6 w 309"/>
                    <a:gd name="T37" fmla="*/ 29 h 246"/>
                    <a:gd name="T38" fmla="*/ 3 w 309"/>
                    <a:gd name="T39" fmla="*/ 26 h 246"/>
                    <a:gd name="T40" fmla="*/ 2 w 309"/>
                    <a:gd name="T41" fmla="*/ 24 h 246"/>
                    <a:gd name="T42" fmla="*/ 0 w 309"/>
                    <a:gd name="T43" fmla="*/ 17 h 246"/>
                    <a:gd name="T44" fmla="*/ 0 w 309"/>
                    <a:gd name="T45" fmla="*/ 11 h 246"/>
                    <a:gd name="T46" fmla="*/ 0 w 309"/>
                    <a:gd name="T47" fmla="*/ 6 h 246"/>
                    <a:gd name="T48" fmla="*/ 4 w 309"/>
                    <a:gd name="T49" fmla="*/ 2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9" h="246">
                      <a:moveTo>
                        <a:pt x="30" y="13"/>
                      </a:moveTo>
                      <a:lnTo>
                        <a:pt x="88" y="0"/>
                      </a:lnTo>
                      <a:lnTo>
                        <a:pt x="150" y="0"/>
                      </a:lnTo>
                      <a:lnTo>
                        <a:pt x="243" y="7"/>
                      </a:lnTo>
                      <a:lnTo>
                        <a:pt x="276" y="13"/>
                      </a:lnTo>
                      <a:lnTo>
                        <a:pt x="309" y="29"/>
                      </a:lnTo>
                      <a:lnTo>
                        <a:pt x="309" y="65"/>
                      </a:lnTo>
                      <a:lnTo>
                        <a:pt x="309" y="105"/>
                      </a:lnTo>
                      <a:lnTo>
                        <a:pt x="299" y="142"/>
                      </a:lnTo>
                      <a:lnTo>
                        <a:pt x="288" y="167"/>
                      </a:lnTo>
                      <a:lnTo>
                        <a:pt x="279" y="190"/>
                      </a:lnTo>
                      <a:lnTo>
                        <a:pt x="266" y="208"/>
                      </a:lnTo>
                      <a:lnTo>
                        <a:pt x="248" y="225"/>
                      </a:lnTo>
                      <a:lnTo>
                        <a:pt x="218" y="235"/>
                      </a:lnTo>
                      <a:lnTo>
                        <a:pt x="180" y="242"/>
                      </a:lnTo>
                      <a:lnTo>
                        <a:pt x="137" y="246"/>
                      </a:lnTo>
                      <a:lnTo>
                        <a:pt x="103" y="242"/>
                      </a:lnTo>
                      <a:lnTo>
                        <a:pt x="75" y="237"/>
                      </a:lnTo>
                      <a:lnTo>
                        <a:pt x="47" y="225"/>
                      </a:lnTo>
                      <a:lnTo>
                        <a:pt x="23" y="204"/>
                      </a:lnTo>
                      <a:lnTo>
                        <a:pt x="11" y="184"/>
                      </a:lnTo>
                      <a:lnTo>
                        <a:pt x="0" y="133"/>
                      </a:lnTo>
                      <a:lnTo>
                        <a:pt x="0" y="87"/>
                      </a:lnTo>
                      <a:lnTo>
                        <a:pt x="0" y="41"/>
                      </a:lnTo>
                      <a:lnTo>
                        <a:pt x="30" y="13"/>
                      </a:lnTo>
                      <a:close/>
                    </a:path>
                  </a:pathLst>
                </a:custGeom>
                <a:solidFill>
                  <a:srgbClr val="C0FFFF"/>
                </a:solidFill>
                <a:ln w="7938">
                  <a:solidFill>
                    <a:srgbClr val="000000"/>
                  </a:solidFill>
                  <a:prstDash val="solid"/>
                  <a:round/>
                </a:ln>
              </p:spPr>
              <p:txBody>
                <a:bodyPr/>
                <a:lstStyle/>
                <a:p>
                  <a:endParaRPr lang="zh-CN" altLang="en-US" sz="1805"/>
                </a:p>
              </p:txBody>
            </p:sp>
            <p:sp>
              <p:nvSpPr>
                <p:cNvPr id="50" name="Freeform 40"/>
                <p:cNvSpPr/>
                <p:nvPr/>
              </p:nvSpPr>
              <p:spPr bwMode="auto">
                <a:xfrm>
                  <a:off x="2932" y="1943"/>
                  <a:ext cx="154" cy="122"/>
                </a:xfrm>
                <a:custGeom>
                  <a:avLst/>
                  <a:gdLst>
                    <a:gd name="T0" fmla="*/ 34 w 308"/>
                    <a:gd name="T1" fmla="*/ 1 h 245"/>
                    <a:gd name="T2" fmla="*/ 27 w 308"/>
                    <a:gd name="T3" fmla="*/ 0 h 245"/>
                    <a:gd name="T4" fmla="*/ 20 w 308"/>
                    <a:gd name="T5" fmla="*/ 0 h 245"/>
                    <a:gd name="T6" fmla="*/ 14 w 308"/>
                    <a:gd name="T7" fmla="*/ 0 h 245"/>
                    <a:gd name="T8" fmla="*/ 8 w 308"/>
                    <a:gd name="T9" fmla="*/ 0 h 245"/>
                    <a:gd name="T10" fmla="*/ 4 w 308"/>
                    <a:gd name="T11" fmla="*/ 1 h 245"/>
                    <a:gd name="T12" fmla="*/ 0 w 308"/>
                    <a:gd name="T13" fmla="*/ 3 h 245"/>
                    <a:gd name="T14" fmla="*/ 0 w 308"/>
                    <a:gd name="T15" fmla="*/ 13 h 245"/>
                    <a:gd name="T16" fmla="*/ 1 w 308"/>
                    <a:gd name="T17" fmla="*/ 19 h 245"/>
                    <a:gd name="T18" fmla="*/ 3 w 308"/>
                    <a:gd name="T19" fmla="*/ 23 h 245"/>
                    <a:gd name="T20" fmla="*/ 5 w 308"/>
                    <a:gd name="T21" fmla="*/ 25 h 245"/>
                    <a:gd name="T22" fmla="*/ 8 w 308"/>
                    <a:gd name="T23" fmla="*/ 27 h 245"/>
                    <a:gd name="T24" fmla="*/ 10 w 308"/>
                    <a:gd name="T25" fmla="*/ 29 h 245"/>
                    <a:gd name="T26" fmla="*/ 13 w 308"/>
                    <a:gd name="T27" fmla="*/ 29 h 245"/>
                    <a:gd name="T28" fmla="*/ 16 w 308"/>
                    <a:gd name="T29" fmla="*/ 30 h 245"/>
                    <a:gd name="T30" fmla="*/ 20 w 308"/>
                    <a:gd name="T31" fmla="*/ 30 h 245"/>
                    <a:gd name="T32" fmla="*/ 26 w 308"/>
                    <a:gd name="T33" fmla="*/ 30 h 245"/>
                    <a:gd name="T34" fmla="*/ 30 w 308"/>
                    <a:gd name="T35" fmla="*/ 29 h 245"/>
                    <a:gd name="T36" fmla="*/ 33 w 308"/>
                    <a:gd name="T37" fmla="*/ 28 h 245"/>
                    <a:gd name="T38" fmla="*/ 36 w 308"/>
                    <a:gd name="T39" fmla="*/ 25 h 245"/>
                    <a:gd name="T40" fmla="*/ 38 w 308"/>
                    <a:gd name="T41" fmla="*/ 21 h 245"/>
                    <a:gd name="T42" fmla="*/ 39 w 308"/>
                    <a:gd name="T43" fmla="*/ 16 h 245"/>
                    <a:gd name="T44" fmla="*/ 39 w 308"/>
                    <a:gd name="T45" fmla="*/ 10 h 245"/>
                    <a:gd name="T46" fmla="*/ 39 w 308"/>
                    <a:gd name="T47" fmla="*/ 5 h 245"/>
                    <a:gd name="T48" fmla="*/ 34 w 308"/>
                    <a:gd name="T49" fmla="*/ 1 h 2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8" h="245">
                      <a:moveTo>
                        <a:pt x="269" y="12"/>
                      </a:moveTo>
                      <a:lnTo>
                        <a:pt x="212" y="2"/>
                      </a:lnTo>
                      <a:lnTo>
                        <a:pt x="158" y="2"/>
                      </a:lnTo>
                      <a:lnTo>
                        <a:pt x="107" y="0"/>
                      </a:lnTo>
                      <a:lnTo>
                        <a:pt x="61" y="3"/>
                      </a:lnTo>
                      <a:lnTo>
                        <a:pt x="28" y="12"/>
                      </a:lnTo>
                      <a:lnTo>
                        <a:pt x="0" y="26"/>
                      </a:lnTo>
                      <a:lnTo>
                        <a:pt x="0" y="107"/>
                      </a:lnTo>
                      <a:lnTo>
                        <a:pt x="8" y="153"/>
                      </a:lnTo>
                      <a:lnTo>
                        <a:pt x="22" y="185"/>
                      </a:lnTo>
                      <a:lnTo>
                        <a:pt x="39" y="207"/>
                      </a:lnTo>
                      <a:lnTo>
                        <a:pt x="57" y="220"/>
                      </a:lnTo>
                      <a:lnTo>
                        <a:pt x="80" y="232"/>
                      </a:lnTo>
                      <a:lnTo>
                        <a:pt x="102" y="239"/>
                      </a:lnTo>
                      <a:lnTo>
                        <a:pt x="128" y="242"/>
                      </a:lnTo>
                      <a:lnTo>
                        <a:pt x="157" y="245"/>
                      </a:lnTo>
                      <a:lnTo>
                        <a:pt x="205" y="242"/>
                      </a:lnTo>
                      <a:lnTo>
                        <a:pt x="235" y="235"/>
                      </a:lnTo>
                      <a:lnTo>
                        <a:pt x="262" y="226"/>
                      </a:lnTo>
                      <a:lnTo>
                        <a:pt x="283" y="200"/>
                      </a:lnTo>
                      <a:lnTo>
                        <a:pt x="297" y="168"/>
                      </a:lnTo>
                      <a:lnTo>
                        <a:pt x="308" y="134"/>
                      </a:lnTo>
                      <a:lnTo>
                        <a:pt x="308" y="87"/>
                      </a:lnTo>
                      <a:lnTo>
                        <a:pt x="308" y="42"/>
                      </a:lnTo>
                      <a:lnTo>
                        <a:pt x="269" y="12"/>
                      </a:lnTo>
                      <a:close/>
                    </a:path>
                  </a:pathLst>
                </a:custGeom>
                <a:solidFill>
                  <a:srgbClr val="C0FFFF"/>
                </a:solidFill>
                <a:ln w="7938">
                  <a:solidFill>
                    <a:srgbClr val="000000"/>
                  </a:solidFill>
                  <a:prstDash val="solid"/>
                  <a:round/>
                </a:ln>
              </p:spPr>
              <p:txBody>
                <a:bodyPr/>
                <a:lstStyle/>
                <a:p>
                  <a:endParaRPr lang="zh-CN" altLang="en-US" sz="1805"/>
                </a:p>
              </p:txBody>
            </p:sp>
            <p:sp>
              <p:nvSpPr>
                <p:cNvPr id="51" name="Freeform 41"/>
                <p:cNvSpPr/>
                <p:nvPr/>
              </p:nvSpPr>
              <p:spPr bwMode="auto">
                <a:xfrm>
                  <a:off x="2911" y="1958"/>
                  <a:ext cx="22" cy="16"/>
                </a:xfrm>
                <a:custGeom>
                  <a:avLst/>
                  <a:gdLst>
                    <a:gd name="T0" fmla="*/ 0 w 45"/>
                    <a:gd name="T1" fmla="*/ 1 h 33"/>
                    <a:gd name="T2" fmla="*/ 0 w 45"/>
                    <a:gd name="T3" fmla="*/ 0 h 33"/>
                    <a:gd name="T4" fmla="*/ 2 w 45"/>
                    <a:gd name="T5" fmla="*/ 0 h 33"/>
                    <a:gd name="T6" fmla="*/ 3 w 45"/>
                    <a:gd name="T7" fmla="*/ 0 h 33"/>
                    <a:gd name="T8" fmla="*/ 5 w 45"/>
                    <a:gd name="T9" fmla="*/ 0 h 33"/>
                    <a:gd name="T10" fmla="*/ 5 w 45"/>
                    <a:gd name="T11" fmla="*/ 3 h 33"/>
                    <a:gd name="T12" fmla="*/ 4 w 45"/>
                    <a:gd name="T13" fmla="*/ 3 h 33"/>
                    <a:gd name="T14" fmla="*/ 3 w 45"/>
                    <a:gd name="T15" fmla="*/ 3 h 33"/>
                    <a:gd name="T16" fmla="*/ 1 w 45"/>
                    <a:gd name="T17" fmla="*/ 3 h 33"/>
                    <a:gd name="T18" fmla="*/ 0 w 45"/>
                    <a:gd name="T19" fmla="*/ 4 h 33"/>
                    <a:gd name="T20" fmla="*/ 0 w 45"/>
                    <a:gd name="T21" fmla="*/ 1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33">
                      <a:moveTo>
                        <a:pt x="0" y="10"/>
                      </a:moveTo>
                      <a:lnTo>
                        <a:pt x="7" y="3"/>
                      </a:lnTo>
                      <a:lnTo>
                        <a:pt x="17" y="0"/>
                      </a:lnTo>
                      <a:lnTo>
                        <a:pt x="31" y="0"/>
                      </a:lnTo>
                      <a:lnTo>
                        <a:pt x="41" y="6"/>
                      </a:lnTo>
                      <a:lnTo>
                        <a:pt x="45" y="31"/>
                      </a:lnTo>
                      <a:lnTo>
                        <a:pt x="34" y="29"/>
                      </a:lnTo>
                      <a:lnTo>
                        <a:pt x="25" y="24"/>
                      </a:lnTo>
                      <a:lnTo>
                        <a:pt x="13" y="29"/>
                      </a:lnTo>
                      <a:lnTo>
                        <a:pt x="2" y="33"/>
                      </a:lnTo>
                      <a:lnTo>
                        <a:pt x="0" y="10"/>
                      </a:lnTo>
                      <a:close/>
                    </a:path>
                  </a:pathLst>
                </a:custGeom>
                <a:solidFill>
                  <a:srgbClr val="C0C0C0"/>
                </a:solidFill>
                <a:ln w="7938">
                  <a:solidFill>
                    <a:srgbClr val="000000"/>
                  </a:solidFill>
                  <a:prstDash val="solid"/>
                  <a:round/>
                </a:ln>
              </p:spPr>
              <p:txBody>
                <a:bodyPr/>
                <a:lstStyle/>
                <a:p>
                  <a:endParaRPr lang="zh-CN" altLang="en-US" sz="1805"/>
                </a:p>
              </p:txBody>
            </p:sp>
            <p:sp>
              <p:nvSpPr>
                <p:cNvPr id="52" name="Freeform 42"/>
                <p:cNvSpPr/>
                <p:nvPr/>
              </p:nvSpPr>
              <p:spPr bwMode="auto">
                <a:xfrm>
                  <a:off x="2692" y="1951"/>
                  <a:ext cx="65" cy="26"/>
                </a:xfrm>
                <a:custGeom>
                  <a:avLst/>
                  <a:gdLst>
                    <a:gd name="T0" fmla="*/ 17 w 128"/>
                    <a:gd name="T1" fmla="*/ 3 h 52"/>
                    <a:gd name="T2" fmla="*/ 17 w 128"/>
                    <a:gd name="T3" fmla="*/ 7 h 52"/>
                    <a:gd name="T4" fmla="*/ 2 w 128"/>
                    <a:gd name="T5" fmla="*/ 3 h 52"/>
                    <a:gd name="T6" fmla="*/ 0 w 128"/>
                    <a:gd name="T7" fmla="*/ 0 h 52"/>
                    <a:gd name="T8" fmla="*/ 17 w 128"/>
                    <a:gd name="T9" fmla="*/ 3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52">
                      <a:moveTo>
                        <a:pt x="128" y="17"/>
                      </a:moveTo>
                      <a:lnTo>
                        <a:pt x="128" y="52"/>
                      </a:lnTo>
                      <a:lnTo>
                        <a:pt x="14" y="20"/>
                      </a:lnTo>
                      <a:lnTo>
                        <a:pt x="0" y="0"/>
                      </a:lnTo>
                      <a:lnTo>
                        <a:pt x="128" y="17"/>
                      </a:lnTo>
                      <a:close/>
                    </a:path>
                  </a:pathLst>
                </a:custGeom>
                <a:solidFill>
                  <a:srgbClr val="C0C0C0"/>
                </a:solidFill>
                <a:ln w="7938">
                  <a:solidFill>
                    <a:srgbClr val="000000"/>
                  </a:solidFill>
                  <a:prstDash val="solid"/>
                  <a:round/>
                </a:ln>
              </p:spPr>
              <p:txBody>
                <a:bodyPr/>
                <a:lstStyle/>
                <a:p>
                  <a:endParaRPr lang="zh-CN" altLang="en-US" sz="1805"/>
                </a:p>
              </p:txBody>
            </p:sp>
            <p:sp>
              <p:nvSpPr>
                <p:cNvPr id="53" name="Freeform 43"/>
                <p:cNvSpPr/>
                <p:nvPr/>
              </p:nvSpPr>
              <p:spPr bwMode="auto">
                <a:xfrm>
                  <a:off x="3085" y="1950"/>
                  <a:ext cx="38" cy="27"/>
                </a:xfrm>
                <a:custGeom>
                  <a:avLst/>
                  <a:gdLst>
                    <a:gd name="T0" fmla="*/ 0 w 74"/>
                    <a:gd name="T1" fmla="*/ 4 h 54"/>
                    <a:gd name="T2" fmla="*/ 0 w 74"/>
                    <a:gd name="T3" fmla="*/ 7 h 54"/>
                    <a:gd name="T4" fmla="*/ 9 w 74"/>
                    <a:gd name="T5" fmla="*/ 3 h 54"/>
                    <a:gd name="T6" fmla="*/ 10 w 74"/>
                    <a:gd name="T7" fmla="*/ 0 h 54"/>
                    <a:gd name="T8" fmla="*/ 0 w 74"/>
                    <a:gd name="T9" fmla="*/ 4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54">
                      <a:moveTo>
                        <a:pt x="0" y="29"/>
                      </a:moveTo>
                      <a:lnTo>
                        <a:pt x="0" y="54"/>
                      </a:lnTo>
                      <a:lnTo>
                        <a:pt x="70" y="22"/>
                      </a:lnTo>
                      <a:lnTo>
                        <a:pt x="74" y="0"/>
                      </a:lnTo>
                      <a:lnTo>
                        <a:pt x="0" y="29"/>
                      </a:lnTo>
                      <a:close/>
                    </a:path>
                  </a:pathLst>
                </a:custGeom>
                <a:solidFill>
                  <a:srgbClr val="C0C0C0"/>
                </a:solidFill>
                <a:ln w="7938">
                  <a:solidFill>
                    <a:srgbClr val="000000"/>
                  </a:solidFill>
                  <a:prstDash val="solid"/>
                  <a:round/>
                </a:ln>
              </p:spPr>
              <p:txBody>
                <a:bodyPr/>
                <a:lstStyle/>
                <a:p>
                  <a:endParaRPr lang="zh-CN" altLang="en-US" sz="1805"/>
                </a:p>
              </p:txBody>
            </p:sp>
          </p:grpSp>
          <p:grpSp>
            <p:nvGrpSpPr>
              <p:cNvPr id="43" name="Group 44"/>
              <p:cNvGrpSpPr/>
              <p:nvPr/>
            </p:nvGrpSpPr>
            <p:grpSpPr bwMode="auto">
              <a:xfrm>
                <a:off x="2803" y="1970"/>
                <a:ext cx="67" cy="57"/>
                <a:chOff x="2803" y="1970"/>
                <a:chExt cx="67" cy="57"/>
              </a:xfrm>
            </p:grpSpPr>
            <p:sp>
              <p:nvSpPr>
                <p:cNvPr id="47" name="Oval 45"/>
                <p:cNvSpPr>
                  <a:spLocks noChangeArrowheads="1"/>
                </p:cNvSpPr>
                <p:nvPr/>
              </p:nvSpPr>
              <p:spPr bwMode="auto">
                <a:xfrm>
                  <a:off x="2803" y="1970"/>
                  <a:ext cx="67" cy="57"/>
                </a:xfrm>
                <a:prstGeom prst="ellipse">
                  <a:avLst/>
                </a:prstGeom>
                <a:solidFill>
                  <a:srgbClr val="C0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48" name="Oval 46"/>
                <p:cNvSpPr>
                  <a:spLocks noChangeArrowheads="1"/>
                </p:cNvSpPr>
                <p:nvPr/>
              </p:nvSpPr>
              <p:spPr bwMode="auto">
                <a:xfrm>
                  <a:off x="2826" y="1976"/>
                  <a:ext cx="35" cy="36"/>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nvGrpSpPr>
              <p:cNvPr id="44" name="Group 47"/>
              <p:cNvGrpSpPr/>
              <p:nvPr/>
            </p:nvGrpSpPr>
            <p:grpSpPr bwMode="auto">
              <a:xfrm>
                <a:off x="2975" y="1975"/>
                <a:ext cx="67" cy="57"/>
                <a:chOff x="2975" y="1975"/>
                <a:chExt cx="67" cy="57"/>
              </a:xfrm>
            </p:grpSpPr>
            <p:sp>
              <p:nvSpPr>
                <p:cNvPr id="45" name="Oval 48"/>
                <p:cNvSpPr>
                  <a:spLocks noChangeArrowheads="1"/>
                </p:cNvSpPr>
                <p:nvPr/>
              </p:nvSpPr>
              <p:spPr bwMode="auto">
                <a:xfrm>
                  <a:off x="2975" y="1975"/>
                  <a:ext cx="67" cy="57"/>
                </a:xfrm>
                <a:prstGeom prst="ellipse">
                  <a:avLst/>
                </a:prstGeom>
                <a:solidFill>
                  <a:srgbClr val="C0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46" name="Oval 49"/>
                <p:cNvSpPr>
                  <a:spLocks noChangeArrowheads="1"/>
                </p:cNvSpPr>
                <p:nvPr/>
              </p:nvSpPr>
              <p:spPr bwMode="auto">
                <a:xfrm>
                  <a:off x="2998" y="1982"/>
                  <a:ext cx="35" cy="35"/>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sp>
          <p:nvSpPr>
            <p:cNvPr id="18" name="Freeform 50"/>
            <p:cNvSpPr/>
            <p:nvPr/>
          </p:nvSpPr>
          <p:spPr bwMode="auto">
            <a:xfrm>
              <a:off x="2208" y="2064"/>
              <a:ext cx="192" cy="192"/>
            </a:xfrm>
            <a:custGeom>
              <a:avLst/>
              <a:gdLst>
                <a:gd name="T0" fmla="*/ 6 w 487"/>
                <a:gd name="T1" fmla="*/ 0 h 424"/>
                <a:gd name="T2" fmla="*/ 7 w 487"/>
                <a:gd name="T3" fmla="*/ 3 h 424"/>
                <a:gd name="T4" fmla="*/ 7 w 487"/>
                <a:gd name="T5" fmla="*/ 5 h 424"/>
                <a:gd name="T6" fmla="*/ 9 w 487"/>
                <a:gd name="T7" fmla="*/ 8 h 424"/>
                <a:gd name="T8" fmla="*/ 9 w 487"/>
                <a:gd name="T9" fmla="*/ 10 h 424"/>
                <a:gd name="T10" fmla="*/ 11 w 487"/>
                <a:gd name="T11" fmla="*/ 11 h 424"/>
                <a:gd name="T12" fmla="*/ 12 w 487"/>
                <a:gd name="T13" fmla="*/ 13 h 424"/>
                <a:gd name="T14" fmla="*/ 15 w 487"/>
                <a:gd name="T15" fmla="*/ 15 h 424"/>
                <a:gd name="T16" fmla="*/ 18 w 487"/>
                <a:gd name="T17" fmla="*/ 15 h 424"/>
                <a:gd name="T18" fmla="*/ 20 w 487"/>
                <a:gd name="T19" fmla="*/ 15 h 424"/>
                <a:gd name="T20" fmla="*/ 23 w 487"/>
                <a:gd name="T21" fmla="*/ 13 h 424"/>
                <a:gd name="T22" fmla="*/ 27 w 487"/>
                <a:gd name="T23" fmla="*/ 11 h 424"/>
                <a:gd name="T24" fmla="*/ 27 w 487"/>
                <a:gd name="T25" fmla="*/ 13 h 424"/>
                <a:gd name="T26" fmla="*/ 29 w 487"/>
                <a:gd name="T27" fmla="*/ 28 h 424"/>
                <a:gd name="T28" fmla="*/ 30 w 487"/>
                <a:gd name="T29" fmla="*/ 36 h 424"/>
                <a:gd name="T30" fmla="*/ 26 w 487"/>
                <a:gd name="T31" fmla="*/ 38 h 424"/>
                <a:gd name="T32" fmla="*/ 20 w 487"/>
                <a:gd name="T33" fmla="*/ 39 h 424"/>
                <a:gd name="T34" fmla="*/ 17 w 487"/>
                <a:gd name="T35" fmla="*/ 39 h 424"/>
                <a:gd name="T36" fmla="*/ 11 w 487"/>
                <a:gd name="T37" fmla="*/ 37 h 424"/>
                <a:gd name="T38" fmla="*/ 7 w 487"/>
                <a:gd name="T39" fmla="*/ 34 h 424"/>
                <a:gd name="T40" fmla="*/ 4 w 487"/>
                <a:gd name="T41" fmla="*/ 30 h 424"/>
                <a:gd name="T42" fmla="*/ 2 w 487"/>
                <a:gd name="T43" fmla="*/ 26 h 424"/>
                <a:gd name="T44" fmla="*/ 0 w 487"/>
                <a:gd name="T45" fmla="*/ 21 h 424"/>
                <a:gd name="T46" fmla="*/ 1 w 487"/>
                <a:gd name="T47" fmla="*/ 16 h 424"/>
                <a:gd name="T48" fmla="*/ 2 w 487"/>
                <a:gd name="T49" fmla="*/ 10 h 424"/>
                <a:gd name="T50" fmla="*/ 4 w 487"/>
                <a:gd name="T51" fmla="*/ 6 h 424"/>
                <a:gd name="T52" fmla="*/ 6 w 487"/>
                <a:gd name="T53" fmla="*/ 0 h 4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7" h="424">
                  <a:moveTo>
                    <a:pt x="94" y="0"/>
                  </a:moveTo>
                  <a:lnTo>
                    <a:pt x="115" y="35"/>
                  </a:lnTo>
                  <a:lnTo>
                    <a:pt x="125" y="50"/>
                  </a:lnTo>
                  <a:lnTo>
                    <a:pt x="143" y="84"/>
                  </a:lnTo>
                  <a:lnTo>
                    <a:pt x="156" y="107"/>
                  </a:lnTo>
                  <a:lnTo>
                    <a:pt x="174" y="122"/>
                  </a:lnTo>
                  <a:lnTo>
                    <a:pt x="201" y="143"/>
                  </a:lnTo>
                  <a:lnTo>
                    <a:pt x="246" y="166"/>
                  </a:lnTo>
                  <a:lnTo>
                    <a:pt x="288" y="166"/>
                  </a:lnTo>
                  <a:lnTo>
                    <a:pt x="327" y="161"/>
                  </a:lnTo>
                  <a:lnTo>
                    <a:pt x="375" y="143"/>
                  </a:lnTo>
                  <a:lnTo>
                    <a:pt x="440" y="114"/>
                  </a:lnTo>
                  <a:lnTo>
                    <a:pt x="446" y="138"/>
                  </a:lnTo>
                  <a:lnTo>
                    <a:pt x="476" y="304"/>
                  </a:lnTo>
                  <a:lnTo>
                    <a:pt x="487" y="389"/>
                  </a:lnTo>
                  <a:lnTo>
                    <a:pt x="417" y="412"/>
                  </a:lnTo>
                  <a:lnTo>
                    <a:pt x="327" y="418"/>
                  </a:lnTo>
                  <a:lnTo>
                    <a:pt x="275" y="424"/>
                  </a:lnTo>
                  <a:lnTo>
                    <a:pt x="184" y="400"/>
                  </a:lnTo>
                  <a:lnTo>
                    <a:pt x="120" y="365"/>
                  </a:lnTo>
                  <a:lnTo>
                    <a:pt x="71" y="320"/>
                  </a:lnTo>
                  <a:lnTo>
                    <a:pt x="29" y="275"/>
                  </a:lnTo>
                  <a:lnTo>
                    <a:pt x="0" y="224"/>
                  </a:lnTo>
                  <a:lnTo>
                    <a:pt x="11" y="175"/>
                  </a:lnTo>
                  <a:lnTo>
                    <a:pt x="35" y="108"/>
                  </a:lnTo>
                  <a:lnTo>
                    <a:pt x="59" y="66"/>
                  </a:lnTo>
                  <a:lnTo>
                    <a:pt x="94" y="0"/>
                  </a:lnTo>
                  <a:close/>
                </a:path>
              </a:pathLst>
            </a:custGeom>
            <a:solidFill>
              <a:srgbClr val="FFFFFF"/>
            </a:solidFill>
            <a:ln w="7938">
              <a:solidFill>
                <a:srgbClr val="000000"/>
              </a:solidFill>
              <a:prstDash val="solid"/>
              <a:round/>
            </a:ln>
          </p:spPr>
          <p:txBody>
            <a:bodyPr/>
            <a:lstStyle/>
            <a:p>
              <a:endParaRPr lang="zh-CN" altLang="en-US" sz="1805"/>
            </a:p>
          </p:txBody>
        </p:sp>
        <p:grpSp>
          <p:nvGrpSpPr>
            <p:cNvPr id="19" name="Group 51"/>
            <p:cNvGrpSpPr/>
            <p:nvPr/>
          </p:nvGrpSpPr>
          <p:grpSpPr bwMode="auto">
            <a:xfrm rot="16200000" flipV="1">
              <a:off x="2006" y="1788"/>
              <a:ext cx="442" cy="322"/>
              <a:chOff x="4363" y="2585"/>
              <a:chExt cx="1104" cy="808"/>
            </a:xfrm>
          </p:grpSpPr>
          <p:sp>
            <p:nvSpPr>
              <p:cNvPr id="20" name="Freeform 52"/>
              <p:cNvSpPr/>
              <p:nvPr/>
            </p:nvSpPr>
            <p:spPr bwMode="auto">
              <a:xfrm>
                <a:off x="4363" y="2585"/>
                <a:ext cx="1104" cy="808"/>
              </a:xfrm>
              <a:custGeom>
                <a:avLst/>
                <a:gdLst>
                  <a:gd name="T0" fmla="*/ 27 w 3311"/>
                  <a:gd name="T1" fmla="*/ 4 h 2423"/>
                  <a:gd name="T2" fmla="*/ 46 w 3311"/>
                  <a:gd name="T3" fmla="*/ 0 h 2423"/>
                  <a:gd name="T4" fmla="*/ 62 w 3311"/>
                  <a:gd name="T5" fmla="*/ 3 h 2423"/>
                  <a:gd name="T6" fmla="*/ 78 w 3311"/>
                  <a:gd name="T7" fmla="*/ 10 h 2423"/>
                  <a:gd name="T8" fmla="*/ 93 w 3311"/>
                  <a:gd name="T9" fmla="*/ 16 h 2423"/>
                  <a:gd name="T10" fmla="*/ 106 w 3311"/>
                  <a:gd name="T11" fmla="*/ 22 h 2423"/>
                  <a:gd name="T12" fmla="*/ 110 w 3311"/>
                  <a:gd name="T13" fmla="*/ 25 h 2423"/>
                  <a:gd name="T14" fmla="*/ 110 w 3311"/>
                  <a:gd name="T15" fmla="*/ 31 h 2423"/>
                  <a:gd name="T16" fmla="*/ 106 w 3311"/>
                  <a:gd name="T17" fmla="*/ 34 h 2423"/>
                  <a:gd name="T18" fmla="*/ 100 w 3311"/>
                  <a:gd name="T19" fmla="*/ 35 h 2423"/>
                  <a:gd name="T20" fmla="*/ 95 w 3311"/>
                  <a:gd name="T21" fmla="*/ 34 h 2423"/>
                  <a:gd name="T22" fmla="*/ 90 w 3311"/>
                  <a:gd name="T23" fmla="*/ 33 h 2423"/>
                  <a:gd name="T24" fmla="*/ 92 w 3311"/>
                  <a:gd name="T25" fmla="*/ 36 h 2423"/>
                  <a:gd name="T26" fmla="*/ 94 w 3311"/>
                  <a:gd name="T27" fmla="*/ 39 h 2423"/>
                  <a:gd name="T28" fmla="*/ 102 w 3311"/>
                  <a:gd name="T29" fmla="*/ 44 h 2423"/>
                  <a:gd name="T30" fmla="*/ 106 w 3311"/>
                  <a:gd name="T31" fmla="*/ 49 h 2423"/>
                  <a:gd name="T32" fmla="*/ 111 w 3311"/>
                  <a:gd name="T33" fmla="*/ 53 h 2423"/>
                  <a:gd name="T34" fmla="*/ 117 w 3311"/>
                  <a:gd name="T35" fmla="*/ 58 h 2423"/>
                  <a:gd name="T36" fmla="*/ 120 w 3311"/>
                  <a:gd name="T37" fmla="*/ 62 h 2423"/>
                  <a:gd name="T38" fmla="*/ 122 w 3311"/>
                  <a:gd name="T39" fmla="*/ 66 h 2423"/>
                  <a:gd name="T40" fmla="*/ 123 w 3311"/>
                  <a:gd name="T41" fmla="*/ 70 h 2423"/>
                  <a:gd name="T42" fmla="*/ 120 w 3311"/>
                  <a:gd name="T43" fmla="*/ 73 h 2423"/>
                  <a:gd name="T44" fmla="*/ 120 w 3311"/>
                  <a:gd name="T45" fmla="*/ 76 h 2423"/>
                  <a:gd name="T46" fmla="*/ 120 w 3311"/>
                  <a:gd name="T47" fmla="*/ 79 h 2423"/>
                  <a:gd name="T48" fmla="*/ 119 w 3311"/>
                  <a:gd name="T49" fmla="*/ 82 h 2423"/>
                  <a:gd name="T50" fmla="*/ 118 w 3311"/>
                  <a:gd name="T51" fmla="*/ 83 h 2423"/>
                  <a:gd name="T52" fmla="*/ 115 w 3311"/>
                  <a:gd name="T53" fmla="*/ 84 h 2423"/>
                  <a:gd name="T54" fmla="*/ 111 w 3311"/>
                  <a:gd name="T55" fmla="*/ 84 h 2423"/>
                  <a:gd name="T56" fmla="*/ 109 w 3311"/>
                  <a:gd name="T57" fmla="*/ 85 h 2423"/>
                  <a:gd name="T58" fmla="*/ 108 w 3311"/>
                  <a:gd name="T59" fmla="*/ 88 h 2423"/>
                  <a:gd name="T60" fmla="*/ 107 w 3311"/>
                  <a:gd name="T61" fmla="*/ 89 h 2423"/>
                  <a:gd name="T62" fmla="*/ 105 w 3311"/>
                  <a:gd name="T63" fmla="*/ 90 h 2423"/>
                  <a:gd name="T64" fmla="*/ 103 w 3311"/>
                  <a:gd name="T65" fmla="*/ 90 h 2423"/>
                  <a:gd name="T66" fmla="*/ 97 w 3311"/>
                  <a:gd name="T67" fmla="*/ 88 h 2423"/>
                  <a:gd name="T68" fmla="*/ 87 w 3311"/>
                  <a:gd name="T69" fmla="*/ 82 h 2423"/>
                  <a:gd name="T70" fmla="*/ 81 w 3311"/>
                  <a:gd name="T71" fmla="*/ 81 h 2423"/>
                  <a:gd name="T72" fmla="*/ 75 w 3311"/>
                  <a:gd name="T73" fmla="*/ 80 h 2423"/>
                  <a:gd name="T74" fmla="*/ 61 w 3311"/>
                  <a:gd name="T75" fmla="*/ 74 h 2423"/>
                  <a:gd name="T76" fmla="*/ 51 w 3311"/>
                  <a:gd name="T77" fmla="*/ 69 h 2423"/>
                  <a:gd name="T78" fmla="*/ 43 w 3311"/>
                  <a:gd name="T79" fmla="*/ 65 h 2423"/>
                  <a:gd name="T80" fmla="*/ 37 w 3311"/>
                  <a:gd name="T81" fmla="*/ 63 h 2423"/>
                  <a:gd name="T82" fmla="*/ 30 w 3311"/>
                  <a:gd name="T83" fmla="*/ 58 h 2423"/>
                  <a:gd name="T84" fmla="*/ 10 w 3311"/>
                  <a:gd name="T85" fmla="*/ 39 h 2423"/>
                  <a:gd name="T86" fmla="*/ 8 w 3311"/>
                  <a:gd name="T87" fmla="*/ 8 h 2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311" h="2423">
                    <a:moveTo>
                      <a:pt x="538" y="113"/>
                    </a:moveTo>
                    <a:lnTo>
                      <a:pt x="729" y="97"/>
                    </a:lnTo>
                    <a:lnTo>
                      <a:pt x="1027" y="48"/>
                    </a:lnTo>
                    <a:lnTo>
                      <a:pt x="1249" y="0"/>
                    </a:lnTo>
                    <a:lnTo>
                      <a:pt x="1563" y="32"/>
                    </a:lnTo>
                    <a:lnTo>
                      <a:pt x="1674" y="79"/>
                    </a:lnTo>
                    <a:lnTo>
                      <a:pt x="1926" y="175"/>
                    </a:lnTo>
                    <a:lnTo>
                      <a:pt x="2115" y="271"/>
                    </a:lnTo>
                    <a:lnTo>
                      <a:pt x="2376" y="379"/>
                    </a:lnTo>
                    <a:lnTo>
                      <a:pt x="2512" y="443"/>
                    </a:lnTo>
                    <a:lnTo>
                      <a:pt x="2708" y="513"/>
                    </a:lnTo>
                    <a:lnTo>
                      <a:pt x="2874" y="584"/>
                    </a:lnTo>
                    <a:lnTo>
                      <a:pt x="2927" y="616"/>
                    </a:lnTo>
                    <a:lnTo>
                      <a:pt x="2967" y="663"/>
                    </a:lnTo>
                    <a:lnTo>
                      <a:pt x="2993" y="753"/>
                    </a:lnTo>
                    <a:lnTo>
                      <a:pt x="2971" y="829"/>
                    </a:lnTo>
                    <a:lnTo>
                      <a:pt x="2929" y="873"/>
                    </a:lnTo>
                    <a:lnTo>
                      <a:pt x="2874" y="909"/>
                    </a:lnTo>
                    <a:lnTo>
                      <a:pt x="2795" y="935"/>
                    </a:lnTo>
                    <a:lnTo>
                      <a:pt x="2708" y="938"/>
                    </a:lnTo>
                    <a:lnTo>
                      <a:pt x="2643" y="937"/>
                    </a:lnTo>
                    <a:lnTo>
                      <a:pt x="2574" y="931"/>
                    </a:lnTo>
                    <a:lnTo>
                      <a:pt x="2498" y="920"/>
                    </a:lnTo>
                    <a:lnTo>
                      <a:pt x="2424" y="900"/>
                    </a:lnTo>
                    <a:lnTo>
                      <a:pt x="2258" y="837"/>
                    </a:lnTo>
                    <a:lnTo>
                      <a:pt x="2477" y="981"/>
                    </a:lnTo>
                    <a:lnTo>
                      <a:pt x="2512" y="1013"/>
                    </a:lnTo>
                    <a:lnTo>
                      <a:pt x="2526" y="1048"/>
                    </a:lnTo>
                    <a:lnTo>
                      <a:pt x="2645" y="1115"/>
                    </a:lnTo>
                    <a:lnTo>
                      <a:pt x="2756" y="1194"/>
                    </a:lnTo>
                    <a:lnTo>
                      <a:pt x="2824" y="1275"/>
                    </a:lnTo>
                    <a:lnTo>
                      <a:pt x="2874" y="1309"/>
                    </a:lnTo>
                    <a:lnTo>
                      <a:pt x="2929" y="1351"/>
                    </a:lnTo>
                    <a:lnTo>
                      <a:pt x="2983" y="1420"/>
                    </a:lnTo>
                    <a:lnTo>
                      <a:pt x="3024" y="1475"/>
                    </a:lnTo>
                    <a:lnTo>
                      <a:pt x="3158" y="1570"/>
                    </a:lnTo>
                    <a:lnTo>
                      <a:pt x="3202" y="1613"/>
                    </a:lnTo>
                    <a:lnTo>
                      <a:pt x="3249" y="1676"/>
                    </a:lnTo>
                    <a:lnTo>
                      <a:pt x="3273" y="1722"/>
                    </a:lnTo>
                    <a:lnTo>
                      <a:pt x="3299" y="1776"/>
                    </a:lnTo>
                    <a:lnTo>
                      <a:pt x="3311" y="1829"/>
                    </a:lnTo>
                    <a:lnTo>
                      <a:pt x="3308" y="1879"/>
                    </a:lnTo>
                    <a:lnTo>
                      <a:pt x="3287" y="1928"/>
                    </a:lnTo>
                    <a:lnTo>
                      <a:pt x="3239" y="1969"/>
                    </a:lnTo>
                    <a:lnTo>
                      <a:pt x="3196" y="1988"/>
                    </a:lnTo>
                    <a:lnTo>
                      <a:pt x="3228" y="2050"/>
                    </a:lnTo>
                    <a:lnTo>
                      <a:pt x="3239" y="2087"/>
                    </a:lnTo>
                    <a:lnTo>
                      <a:pt x="3237" y="2131"/>
                    </a:lnTo>
                    <a:lnTo>
                      <a:pt x="3227" y="2179"/>
                    </a:lnTo>
                    <a:lnTo>
                      <a:pt x="3218" y="2200"/>
                    </a:lnTo>
                    <a:lnTo>
                      <a:pt x="3201" y="2226"/>
                    </a:lnTo>
                    <a:lnTo>
                      <a:pt x="3184" y="2244"/>
                    </a:lnTo>
                    <a:lnTo>
                      <a:pt x="3159" y="2262"/>
                    </a:lnTo>
                    <a:lnTo>
                      <a:pt x="3117" y="2272"/>
                    </a:lnTo>
                    <a:lnTo>
                      <a:pt x="3068" y="2281"/>
                    </a:lnTo>
                    <a:lnTo>
                      <a:pt x="3002" y="2267"/>
                    </a:lnTo>
                    <a:lnTo>
                      <a:pt x="2934" y="2245"/>
                    </a:lnTo>
                    <a:lnTo>
                      <a:pt x="2939" y="2291"/>
                    </a:lnTo>
                    <a:lnTo>
                      <a:pt x="2934" y="2342"/>
                    </a:lnTo>
                    <a:lnTo>
                      <a:pt x="2923" y="2369"/>
                    </a:lnTo>
                    <a:lnTo>
                      <a:pt x="2908" y="2394"/>
                    </a:lnTo>
                    <a:lnTo>
                      <a:pt x="2890" y="2410"/>
                    </a:lnTo>
                    <a:lnTo>
                      <a:pt x="2867" y="2420"/>
                    </a:lnTo>
                    <a:lnTo>
                      <a:pt x="2842" y="2422"/>
                    </a:lnTo>
                    <a:lnTo>
                      <a:pt x="2808" y="2423"/>
                    </a:lnTo>
                    <a:lnTo>
                      <a:pt x="2768" y="2420"/>
                    </a:lnTo>
                    <a:lnTo>
                      <a:pt x="2734" y="2410"/>
                    </a:lnTo>
                    <a:lnTo>
                      <a:pt x="2629" y="2373"/>
                    </a:lnTo>
                    <a:lnTo>
                      <a:pt x="2537" y="2325"/>
                    </a:lnTo>
                    <a:lnTo>
                      <a:pt x="2337" y="2223"/>
                    </a:lnTo>
                    <a:lnTo>
                      <a:pt x="2229" y="2147"/>
                    </a:lnTo>
                    <a:lnTo>
                      <a:pt x="2176" y="2173"/>
                    </a:lnTo>
                    <a:lnTo>
                      <a:pt x="2115" y="2173"/>
                    </a:lnTo>
                    <a:lnTo>
                      <a:pt x="2012" y="2147"/>
                    </a:lnTo>
                    <a:lnTo>
                      <a:pt x="1832" y="2084"/>
                    </a:lnTo>
                    <a:lnTo>
                      <a:pt x="1642" y="2004"/>
                    </a:lnTo>
                    <a:lnTo>
                      <a:pt x="1454" y="1910"/>
                    </a:lnTo>
                    <a:lnTo>
                      <a:pt x="1364" y="1853"/>
                    </a:lnTo>
                    <a:lnTo>
                      <a:pt x="1263" y="1800"/>
                    </a:lnTo>
                    <a:lnTo>
                      <a:pt x="1158" y="1766"/>
                    </a:lnTo>
                    <a:lnTo>
                      <a:pt x="1073" y="1729"/>
                    </a:lnTo>
                    <a:lnTo>
                      <a:pt x="995" y="1687"/>
                    </a:lnTo>
                    <a:lnTo>
                      <a:pt x="941" y="1654"/>
                    </a:lnTo>
                    <a:lnTo>
                      <a:pt x="821" y="1562"/>
                    </a:lnTo>
                    <a:lnTo>
                      <a:pt x="585" y="1341"/>
                    </a:lnTo>
                    <a:lnTo>
                      <a:pt x="270" y="1059"/>
                    </a:lnTo>
                    <a:lnTo>
                      <a:pt x="0" y="696"/>
                    </a:lnTo>
                    <a:lnTo>
                      <a:pt x="208" y="206"/>
                    </a:lnTo>
                    <a:lnTo>
                      <a:pt x="538" y="113"/>
                    </a:lnTo>
                    <a:close/>
                  </a:path>
                </a:pathLst>
              </a:custGeom>
              <a:solidFill>
                <a:srgbClr val="FFDBB7"/>
              </a:solidFill>
              <a:ln w="6350">
                <a:solidFill>
                  <a:srgbClr val="000000"/>
                </a:solidFill>
                <a:prstDash val="solid"/>
                <a:round/>
              </a:ln>
            </p:spPr>
            <p:txBody>
              <a:bodyPr/>
              <a:lstStyle/>
              <a:p>
                <a:endParaRPr lang="zh-CN" altLang="en-US" sz="1805"/>
              </a:p>
            </p:txBody>
          </p:sp>
          <p:sp>
            <p:nvSpPr>
              <p:cNvPr id="21" name="Freeform 53"/>
              <p:cNvSpPr/>
              <p:nvPr/>
            </p:nvSpPr>
            <p:spPr bwMode="auto">
              <a:xfrm>
                <a:off x="4784" y="3075"/>
                <a:ext cx="336" cy="224"/>
              </a:xfrm>
              <a:custGeom>
                <a:avLst/>
                <a:gdLst>
                  <a:gd name="T0" fmla="*/ 36 w 1008"/>
                  <a:gd name="T1" fmla="*/ 25 h 673"/>
                  <a:gd name="T2" fmla="*/ 37 w 1008"/>
                  <a:gd name="T3" fmla="*/ 23 h 673"/>
                  <a:gd name="T4" fmla="*/ 37 w 1008"/>
                  <a:gd name="T5" fmla="*/ 21 h 673"/>
                  <a:gd name="T6" fmla="*/ 37 w 1008"/>
                  <a:gd name="T7" fmla="*/ 20 h 673"/>
                  <a:gd name="T8" fmla="*/ 36 w 1008"/>
                  <a:gd name="T9" fmla="*/ 17 h 673"/>
                  <a:gd name="T10" fmla="*/ 34 w 1008"/>
                  <a:gd name="T11" fmla="*/ 16 h 673"/>
                  <a:gd name="T12" fmla="*/ 31 w 1008"/>
                  <a:gd name="T13" fmla="*/ 14 h 673"/>
                  <a:gd name="T14" fmla="*/ 28 w 1008"/>
                  <a:gd name="T15" fmla="*/ 12 h 673"/>
                  <a:gd name="T16" fmla="*/ 25 w 1008"/>
                  <a:gd name="T17" fmla="*/ 11 h 673"/>
                  <a:gd name="T18" fmla="*/ 22 w 1008"/>
                  <a:gd name="T19" fmla="*/ 11 h 673"/>
                  <a:gd name="T20" fmla="*/ 21 w 1008"/>
                  <a:gd name="T21" fmla="*/ 9 h 673"/>
                  <a:gd name="T22" fmla="*/ 19 w 1008"/>
                  <a:gd name="T23" fmla="*/ 8 h 673"/>
                  <a:gd name="T24" fmla="*/ 17 w 1008"/>
                  <a:gd name="T25" fmla="*/ 6 h 673"/>
                  <a:gd name="T26" fmla="*/ 15 w 1008"/>
                  <a:gd name="T27" fmla="*/ 5 h 673"/>
                  <a:gd name="T28" fmla="*/ 12 w 1008"/>
                  <a:gd name="T29" fmla="*/ 3 h 673"/>
                  <a:gd name="T30" fmla="*/ 11 w 1008"/>
                  <a:gd name="T31" fmla="*/ 3 h 673"/>
                  <a:gd name="T32" fmla="*/ 8 w 1008"/>
                  <a:gd name="T33" fmla="*/ 1 h 673"/>
                  <a:gd name="T34" fmla="*/ 5 w 1008"/>
                  <a:gd name="T35" fmla="*/ 0 h 673"/>
                  <a:gd name="T36" fmla="*/ 2 w 1008"/>
                  <a:gd name="T37" fmla="*/ 0 h 673"/>
                  <a:gd name="T38" fmla="*/ 0 w 1008"/>
                  <a:gd name="T39" fmla="*/ 0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8" h="673">
                    <a:moveTo>
                      <a:pt x="961" y="673"/>
                    </a:moveTo>
                    <a:lnTo>
                      <a:pt x="995" y="624"/>
                    </a:lnTo>
                    <a:lnTo>
                      <a:pt x="1008" y="572"/>
                    </a:lnTo>
                    <a:lnTo>
                      <a:pt x="1004" y="530"/>
                    </a:lnTo>
                    <a:lnTo>
                      <a:pt x="970" y="469"/>
                    </a:lnTo>
                    <a:lnTo>
                      <a:pt x="916" y="420"/>
                    </a:lnTo>
                    <a:lnTo>
                      <a:pt x="847" y="372"/>
                    </a:lnTo>
                    <a:lnTo>
                      <a:pt x="763" y="332"/>
                    </a:lnTo>
                    <a:lnTo>
                      <a:pt x="679" y="310"/>
                    </a:lnTo>
                    <a:lnTo>
                      <a:pt x="599" y="291"/>
                    </a:lnTo>
                    <a:lnTo>
                      <a:pt x="557" y="248"/>
                    </a:lnTo>
                    <a:lnTo>
                      <a:pt x="513" y="208"/>
                    </a:lnTo>
                    <a:lnTo>
                      <a:pt x="454" y="161"/>
                    </a:lnTo>
                    <a:lnTo>
                      <a:pt x="405" y="129"/>
                    </a:lnTo>
                    <a:lnTo>
                      <a:pt x="332" y="92"/>
                    </a:lnTo>
                    <a:lnTo>
                      <a:pt x="292" y="75"/>
                    </a:lnTo>
                    <a:lnTo>
                      <a:pt x="220" y="33"/>
                    </a:lnTo>
                    <a:lnTo>
                      <a:pt x="142" y="10"/>
                    </a:lnTo>
                    <a:lnTo>
                      <a:pt x="53" y="0"/>
                    </a:lnTo>
                    <a:lnTo>
                      <a:pt x="0" y="1"/>
                    </a:lnTo>
                  </a:path>
                </a:pathLst>
              </a:custGeom>
              <a:solidFill>
                <a:srgbClr val="FFDBB7"/>
              </a:solidFill>
              <a:ln w="6350">
                <a:solidFill>
                  <a:srgbClr val="000000"/>
                </a:solidFill>
                <a:prstDash val="solid"/>
                <a:round/>
              </a:ln>
            </p:spPr>
            <p:txBody>
              <a:bodyPr/>
              <a:lstStyle/>
              <a:p>
                <a:endParaRPr lang="zh-CN" altLang="en-US" sz="1805"/>
              </a:p>
            </p:txBody>
          </p:sp>
          <p:sp>
            <p:nvSpPr>
              <p:cNvPr id="22" name="Freeform 54"/>
              <p:cNvSpPr/>
              <p:nvPr/>
            </p:nvSpPr>
            <p:spPr bwMode="auto">
              <a:xfrm>
                <a:off x="4981" y="3054"/>
                <a:ext cx="359" cy="279"/>
              </a:xfrm>
              <a:custGeom>
                <a:avLst/>
                <a:gdLst>
                  <a:gd name="T0" fmla="*/ 40 w 1077"/>
                  <a:gd name="T1" fmla="*/ 31 h 838"/>
                  <a:gd name="T2" fmla="*/ 40 w 1077"/>
                  <a:gd name="T3" fmla="*/ 30 h 838"/>
                  <a:gd name="T4" fmla="*/ 39 w 1077"/>
                  <a:gd name="T5" fmla="*/ 28 h 838"/>
                  <a:gd name="T6" fmla="*/ 38 w 1077"/>
                  <a:gd name="T7" fmla="*/ 27 h 838"/>
                  <a:gd name="T8" fmla="*/ 38 w 1077"/>
                  <a:gd name="T9" fmla="*/ 26 h 838"/>
                  <a:gd name="T10" fmla="*/ 37 w 1077"/>
                  <a:gd name="T11" fmla="*/ 25 h 838"/>
                  <a:gd name="T12" fmla="*/ 34 w 1077"/>
                  <a:gd name="T13" fmla="*/ 23 h 838"/>
                  <a:gd name="T14" fmla="*/ 30 w 1077"/>
                  <a:gd name="T15" fmla="*/ 20 h 838"/>
                  <a:gd name="T16" fmla="*/ 27 w 1077"/>
                  <a:gd name="T17" fmla="*/ 19 h 838"/>
                  <a:gd name="T18" fmla="*/ 24 w 1077"/>
                  <a:gd name="T19" fmla="*/ 18 h 838"/>
                  <a:gd name="T20" fmla="*/ 20 w 1077"/>
                  <a:gd name="T21" fmla="*/ 15 h 838"/>
                  <a:gd name="T22" fmla="*/ 17 w 1077"/>
                  <a:gd name="T23" fmla="*/ 13 h 838"/>
                  <a:gd name="T24" fmla="*/ 14 w 1077"/>
                  <a:gd name="T25" fmla="*/ 10 h 838"/>
                  <a:gd name="T26" fmla="*/ 11 w 1077"/>
                  <a:gd name="T27" fmla="*/ 8 h 838"/>
                  <a:gd name="T28" fmla="*/ 7 w 1077"/>
                  <a:gd name="T29" fmla="*/ 6 h 838"/>
                  <a:gd name="T30" fmla="*/ 4 w 1077"/>
                  <a:gd name="T31" fmla="*/ 3 h 838"/>
                  <a:gd name="T32" fmla="*/ 0 w 1077"/>
                  <a:gd name="T33" fmla="*/ 0 h 8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7" h="838">
                    <a:moveTo>
                      <a:pt x="1077" y="838"/>
                    </a:moveTo>
                    <a:lnTo>
                      <a:pt x="1069" y="806"/>
                    </a:lnTo>
                    <a:lnTo>
                      <a:pt x="1057" y="769"/>
                    </a:lnTo>
                    <a:lnTo>
                      <a:pt x="1036" y="732"/>
                    </a:lnTo>
                    <a:lnTo>
                      <a:pt x="1016" y="704"/>
                    </a:lnTo>
                    <a:lnTo>
                      <a:pt x="989" y="676"/>
                    </a:lnTo>
                    <a:lnTo>
                      <a:pt x="908" y="609"/>
                    </a:lnTo>
                    <a:lnTo>
                      <a:pt x="814" y="548"/>
                    </a:lnTo>
                    <a:lnTo>
                      <a:pt x="736" y="514"/>
                    </a:lnTo>
                    <a:lnTo>
                      <a:pt x="635" y="485"/>
                    </a:lnTo>
                    <a:lnTo>
                      <a:pt x="547" y="413"/>
                    </a:lnTo>
                    <a:lnTo>
                      <a:pt x="469" y="339"/>
                    </a:lnTo>
                    <a:lnTo>
                      <a:pt x="386" y="275"/>
                    </a:lnTo>
                    <a:lnTo>
                      <a:pt x="286" y="213"/>
                    </a:lnTo>
                    <a:lnTo>
                      <a:pt x="198" y="159"/>
                    </a:lnTo>
                    <a:lnTo>
                      <a:pt x="120" y="72"/>
                    </a:lnTo>
                    <a:lnTo>
                      <a:pt x="0" y="0"/>
                    </a:lnTo>
                  </a:path>
                </a:pathLst>
              </a:custGeom>
              <a:solidFill>
                <a:srgbClr val="FFDBB7"/>
              </a:solidFill>
              <a:ln w="6350">
                <a:solidFill>
                  <a:srgbClr val="000000"/>
                </a:solidFill>
                <a:prstDash val="solid"/>
                <a:round/>
              </a:ln>
            </p:spPr>
            <p:txBody>
              <a:bodyPr/>
              <a:lstStyle/>
              <a:p>
                <a:endParaRPr lang="zh-CN" altLang="en-US" sz="1805"/>
              </a:p>
            </p:txBody>
          </p:sp>
          <p:sp>
            <p:nvSpPr>
              <p:cNvPr id="23" name="Freeform 55"/>
              <p:cNvSpPr/>
              <p:nvPr/>
            </p:nvSpPr>
            <p:spPr bwMode="auto">
              <a:xfrm>
                <a:off x="5074" y="2973"/>
                <a:ext cx="356" cy="276"/>
              </a:xfrm>
              <a:custGeom>
                <a:avLst/>
                <a:gdLst>
                  <a:gd name="T0" fmla="*/ 40 w 1069"/>
                  <a:gd name="T1" fmla="*/ 31 h 828"/>
                  <a:gd name="T2" fmla="*/ 38 w 1069"/>
                  <a:gd name="T3" fmla="*/ 29 h 828"/>
                  <a:gd name="T4" fmla="*/ 37 w 1069"/>
                  <a:gd name="T5" fmla="*/ 27 h 828"/>
                  <a:gd name="T6" fmla="*/ 35 w 1069"/>
                  <a:gd name="T7" fmla="*/ 26 h 828"/>
                  <a:gd name="T8" fmla="*/ 29 w 1069"/>
                  <a:gd name="T9" fmla="*/ 22 h 828"/>
                  <a:gd name="T10" fmla="*/ 26 w 1069"/>
                  <a:gd name="T11" fmla="*/ 20 h 828"/>
                  <a:gd name="T12" fmla="*/ 23 w 1069"/>
                  <a:gd name="T13" fmla="*/ 17 h 828"/>
                  <a:gd name="T14" fmla="*/ 20 w 1069"/>
                  <a:gd name="T15" fmla="*/ 15 h 828"/>
                  <a:gd name="T16" fmla="*/ 17 w 1069"/>
                  <a:gd name="T17" fmla="*/ 12 h 828"/>
                  <a:gd name="T18" fmla="*/ 14 w 1069"/>
                  <a:gd name="T19" fmla="*/ 10 h 828"/>
                  <a:gd name="T20" fmla="*/ 12 w 1069"/>
                  <a:gd name="T21" fmla="*/ 9 h 828"/>
                  <a:gd name="T22" fmla="*/ 8 w 1069"/>
                  <a:gd name="T23" fmla="*/ 7 h 828"/>
                  <a:gd name="T24" fmla="*/ 5 w 1069"/>
                  <a:gd name="T25" fmla="*/ 3 h 828"/>
                  <a:gd name="T26" fmla="*/ 0 w 1069"/>
                  <a:gd name="T27" fmla="*/ 0 h 8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9" h="828">
                    <a:moveTo>
                      <a:pt x="1069" y="828"/>
                    </a:moveTo>
                    <a:lnTo>
                      <a:pt x="1026" y="771"/>
                    </a:lnTo>
                    <a:lnTo>
                      <a:pt x="989" y="728"/>
                    </a:lnTo>
                    <a:lnTo>
                      <a:pt x="947" y="694"/>
                    </a:lnTo>
                    <a:lnTo>
                      <a:pt x="797" y="593"/>
                    </a:lnTo>
                    <a:lnTo>
                      <a:pt x="698" y="540"/>
                    </a:lnTo>
                    <a:lnTo>
                      <a:pt x="624" y="463"/>
                    </a:lnTo>
                    <a:lnTo>
                      <a:pt x="539" y="393"/>
                    </a:lnTo>
                    <a:lnTo>
                      <a:pt x="458" y="332"/>
                    </a:lnTo>
                    <a:lnTo>
                      <a:pt x="372" y="278"/>
                    </a:lnTo>
                    <a:lnTo>
                      <a:pt x="322" y="243"/>
                    </a:lnTo>
                    <a:lnTo>
                      <a:pt x="222" y="188"/>
                    </a:lnTo>
                    <a:lnTo>
                      <a:pt x="126" y="80"/>
                    </a:lnTo>
                    <a:lnTo>
                      <a:pt x="0" y="0"/>
                    </a:lnTo>
                  </a:path>
                </a:pathLst>
              </a:custGeom>
              <a:solidFill>
                <a:srgbClr val="FFDBB7"/>
              </a:solidFill>
              <a:ln w="6350">
                <a:solidFill>
                  <a:srgbClr val="000000"/>
                </a:solidFill>
                <a:prstDash val="solid"/>
                <a:round/>
              </a:ln>
            </p:spPr>
            <p:txBody>
              <a:bodyPr/>
              <a:lstStyle/>
              <a:p>
                <a:endParaRPr lang="zh-CN" altLang="en-US" sz="1805"/>
              </a:p>
            </p:txBody>
          </p:sp>
          <p:sp>
            <p:nvSpPr>
              <p:cNvPr id="24" name="Freeform 56"/>
              <p:cNvSpPr/>
              <p:nvPr/>
            </p:nvSpPr>
            <p:spPr bwMode="auto">
              <a:xfrm>
                <a:off x="5130" y="2749"/>
                <a:ext cx="12" cy="104"/>
              </a:xfrm>
              <a:custGeom>
                <a:avLst/>
                <a:gdLst>
                  <a:gd name="T0" fmla="*/ 1 w 36"/>
                  <a:gd name="T1" fmla="*/ 12 h 313"/>
                  <a:gd name="T2" fmla="*/ 0 w 36"/>
                  <a:gd name="T3" fmla="*/ 8 h 313"/>
                  <a:gd name="T4" fmla="*/ 0 w 36"/>
                  <a:gd name="T5" fmla="*/ 6 h 313"/>
                  <a:gd name="T6" fmla="*/ 1 w 36"/>
                  <a:gd name="T7" fmla="*/ 2 h 313"/>
                  <a:gd name="T8" fmla="*/ 1 w 36"/>
                  <a:gd name="T9" fmla="*/ 0 h 3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13">
                    <a:moveTo>
                      <a:pt x="20" y="313"/>
                    </a:moveTo>
                    <a:lnTo>
                      <a:pt x="4" y="216"/>
                    </a:lnTo>
                    <a:lnTo>
                      <a:pt x="0" y="152"/>
                    </a:lnTo>
                    <a:lnTo>
                      <a:pt x="16" y="66"/>
                    </a:lnTo>
                    <a:lnTo>
                      <a:pt x="36" y="0"/>
                    </a:lnTo>
                  </a:path>
                </a:pathLst>
              </a:custGeom>
              <a:solidFill>
                <a:srgbClr val="FFDBB7"/>
              </a:solidFill>
              <a:ln w="6350">
                <a:solidFill>
                  <a:srgbClr val="000000"/>
                </a:solidFill>
                <a:prstDash val="solid"/>
                <a:round/>
              </a:ln>
            </p:spPr>
            <p:txBody>
              <a:bodyPr/>
              <a:lstStyle/>
              <a:p>
                <a:endParaRPr lang="zh-CN" altLang="en-US" sz="1805"/>
              </a:p>
            </p:txBody>
          </p:sp>
          <p:sp>
            <p:nvSpPr>
              <p:cNvPr id="25" name="Freeform 57"/>
              <p:cNvSpPr/>
              <p:nvPr/>
            </p:nvSpPr>
            <p:spPr bwMode="auto">
              <a:xfrm>
                <a:off x="5146" y="2938"/>
                <a:ext cx="59" cy="59"/>
              </a:xfrm>
              <a:custGeom>
                <a:avLst/>
                <a:gdLst>
                  <a:gd name="T0" fmla="*/ 7 w 177"/>
                  <a:gd name="T1" fmla="*/ 0 h 175"/>
                  <a:gd name="T2" fmla="*/ 5 w 177"/>
                  <a:gd name="T3" fmla="*/ 0 h 175"/>
                  <a:gd name="T4" fmla="*/ 3 w 177"/>
                  <a:gd name="T5" fmla="*/ 1 h 175"/>
                  <a:gd name="T6" fmla="*/ 2 w 177"/>
                  <a:gd name="T7" fmla="*/ 3 h 175"/>
                  <a:gd name="T8" fmla="*/ 1 w 177"/>
                  <a:gd name="T9" fmla="*/ 4 h 175"/>
                  <a:gd name="T10" fmla="*/ 0 w 177"/>
                  <a:gd name="T11" fmla="*/ 7 h 1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 h="175">
                    <a:moveTo>
                      <a:pt x="177" y="0"/>
                    </a:moveTo>
                    <a:lnTo>
                      <a:pt x="133" y="9"/>
                    </a:lnTo>
                    <a:lnTo>
                      <a:pt x="84" y="34"/>
                    </a:lnTo>
                    <a:lnTo>
                      <a:pt x="43" y="72"/>
                    </a:lnTo>
                    <a:lnTo>
                      <a:pt x="21" y="107"/>
                    </a:lnTo>
                    <a:lnTo>
                      <a:pt x="0" y="175"/>
                    </a:lnTo>
                  </a:path>
                </a:pathLst>
              </a:custGeom>
              <a:solidFill>
                <a:srgbClr val="FFDBB7"/>
              </a:solidFill>
              <a:ln w="6350">
                <a:solidFill>
                  <a:srgbClr val="000000"/>
                </a:solidFill>
                <a:prstDash val="solid"/>
                <a:round/>
              </a:ln>
            </p:spPr>
            <p:txBody>
              <a:bodyPr/>
              <a:lstStyle/>
              <a:p>
                <a:endParaRPr lang="zh-CN" altLang="en-US" sz="1805"/>
              </a:p>
            </p:txBody>
          </p:sp>
          <p:sp>
            <p:nvSpPr>
              <p:cNvPr id="26" name="Freeform 58"/>
              <p:cNvSpPr/>
              <p:nvPr/>
            </p:nvSpPr>
            <p:spPr bwMode="auto">
              <a:xfrm>
                <a:off x="5048" y="3028"/>
                <a:ext cx="94" cy="41"/>
              </a:xfrm>
              <a:custGeom>
                <a:avLst/>
                <a:gdLst>
                  <a:gd name="T0" fmla="*/ 10 w 281"/>
                  <a:gd name="T1" fmla="*/ 0 h 123"/>
                  <a:gd name="T2" fmla="*/ 9 w 281"/>
                  <a:gd name="T3" fmla="*/ 0 h 123"/>
                  <a:gd name="T4" fmla="*/ 6 w 281"/>
                  <a:gd name="T5" fmla="*/ 0 h 123"/>
                  <a:gd name="T6" fmla="*/ 3 w 281"/>
                  <a:gd name="T7" fmla="*/ 1 h 123"/>
                  <a:gd name="T8" fmla="*/ 2 w 281"/>
                  <a:gd name="T9" fmla="*/ 2 h 123"/>
                  <a:gd name="T10" fmla="*/ 0 w 281"/>
                  <a:gd name="T11" fmla="*/ 5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123">
                    <a:moveTo>
                      <a:pt x="281" y="3"/>
                    </a:moveTo>
                    <a:lnTo>
                      <a:pt x="229" y="0"/>
                    </a:lnTo>
                    <a:lnTo>
                      <a:pt x="159" y="12"/>
                    </a:lnTo>
                    <a:lnTo>
                      <a:pt x="88" y="34"/>
                    </a:lnTo>
                    <a:lnTo>
                      <a:pt x="50" y="60"/>
                    </a:lnTo>
                    <a:lnTo>
                      <a:pt x="0" y="123"/>
                    </a:lnTo>
                  </a:path>
                </a:pathLst>
              </a:custGeom>
              <a:solidFill>
                <a:srgbClr val="FFDBB7"/>
              </a:solidFill>
              <a:ln w="6350">
                <a:solidFill>
                  <a:srgbClr val="000000"/>
                </a:solidFill>
                <a:prstDash val="solid"/>
                <a:round/>
              </a:ln>
            </p:spPr>
            <p:txBody>
              <a:bodyPr/>
              <a:lstStyle/>
              <a:p>
                <a:endParaRPr lang="zh-CN" altLang="en-US" sz="1805"/>
              </a:p>
            </p:txBody>
          </p:sp>
          <p:sp>
            <p:nvSpPr>
              <p:cNvPr id="27" name="Freeform 59"/>
              <p:cNvSpPr/>
              <p:nvPr/>
            </p:nvSpPr>
            <p:spPr bwMode="auto">
              <a:xfrm>
                <a:off x="4920" y="3088"/>
                <a:ext cx="106" cy="22"/>
              </a:xfrm>
              <a:custGeom>
                <a:avLst/>
                <a:gdLst>
                  <a:gd name="T0" fmla="*/ 12 w 319"/>
                  <a:gd name="T1" fmla="*/ 0 h 68"/>
                  <a:gd name="T2" fmla="*/ 9 w 319"/>
                  <a:gd name="T3" fmla="*/ 0 h 68"/>
                  <a:gd name="T4" fmla="*/ 6 w 319"/>
                  <a:gd name="T5" fmla="*/ 0 h 68"/>
                  <a:gd name="T6" fmla="*/ 4 w 319"/>
                  <a:gd name="T7" fmla="*/ 1 h 68"/>
                  <a:gd name="T8" fmla="*/ 2 w 319"/>
                  <a:gd name="T9" fmla="*/ 1 h 68"/>
                  <a:gd name="T10" fmla="*/ 0 w 319"/>
                  <a:gd name="T11" fmla="*/ 2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9" h="68">
                    <a:moveTo>
                      <a:pt x="319" y="5"/>
                    </a:moveTo>
                    <a:lnTo>
                      <a:pt x="247" y="0"/>
                    </a:lnTo>
                    <a:lnTo>
                      <a:pt x="171" y="3"/>
                    </a:lnTo>
                    <a:lnTo>
                      <a:pt x="108" y="21"/>
                    </a:lnTo>
                    <a:lnTo>
                      <a:pt x="42" y="41"/>
                    </a:lnTo>
                    <a:lnTo>
                      <a:pt x="0" y="68"/>
                    </a:lnTo>
                  </a:path>
                </a:pathLst>
              </a:custGeom>
              <a:solidFill>
                <a:srgbClr val="FFDBB7"/>
              </a:solidFill>
              <a:ln w="6350">
                <a:solidFill>
                  <a:srgbClr val="000000"/>
                </a:solidFill>
                <a:prstDash val="solid"/>
                <a:round/>
              </a:ln>
            </p:spPr>
            <p:txBody>
              <a:bodyPr/>
              <a:lstStyle/>
              <a:p>
                <a:endParaRPr lang="zh-CN" altLang="en-US" sz="1805"/>
              </a:p>
            </p:txBody>
          </p:sp>
          <p:sp>
            <p:nvSpPr>
              <p:cNvPr id="28" name="Freeform 60"/>
              <p:cNvSpPr/>
              <p:nvPr/>
            </p:nvSpPr>
            <p:spPr bwMode="auto">
              <a:xfrm>
                <a:off x="5251" y="3010"/>
                <a:ext cx="50" cy="35"/>
              </a:xfrm>
              <a:custGeom>
                <a:avLst/>
                <a:gdLst>
                  <a:gd name="T0" fmla="*/ 6 w 150"/>
                  <a:gd name="T1" fmla="*/ 0 h 103"/>
                  <a:gd name="T2" fmla="*/ 4 w 150"/>
                  <a:gd name="T3" fmla="*/ 0 h 103"/>
                  <a:gd name="T4" fmla="*/ 2 w 150"/>
                  <a:gd name="T5" fmla="*/ 2 h 103"/>
                  <a:gd name="T6" fmla="*/ 0 w 150"/>
                  <a:gd name="T7" fmla="*/ 4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103">
                    <a:moveTo>
                      <a:pt x="150" y="0"/>
                    </a:moveTo>
                    <a:lnTo>
                      <a:pt x="97" y="12"/>
                    </a:lnTo>
                    <a:lnTo>
                      <a:pt x="45" y="40"/>
                    </a:lnTo>
                    <a:lnTo>
                      <a:pt x="0" y="103"/>
                    </a:lnTo>
                  </a:path>
                </a:pathLst>
              </a:custGeom>
              <a:solidFill>
                <a:srgbClr val="FFDBB7"/>
              </a:solidFill>
              <a:ln w="6350">
                <a:solidFill>
                  <a:srgbClr val="000000"/>
                </a:solidFill>
                <a:prstDash val="solid"/>
                <a:round/>
              </a:ln>
            </p:spPr>
            <p:txBody>
              <a:bodyPr/>
              <a:lstStyle/>
              <a:p>
                <a:endParaRPr lang="zh-CN" altLang="en-US" sz="1805"/>
              </a:p>
            </p:txBody>
          </p:sp>
          <p:sp>
            <p:nvSpPr>
              <p:cNvPr id="29" name="Freeform 61"/>
              <p:cNvSpPr/>
              <p:nvPr/>
            </p:nvSpPr>
            <p:spPr bwMode="auto">
              <a:xfrm>
                <a:off x="5142" y="3082"/>
                <a:ext cx="81" cy="42"/>
              </a:xfrm>
              <a:custGeom>
                <a:avLst/>
                <a:gdLst>
                  <a:gd name="T0" fmla="*/ 9 w 242"/>
                  <a:gd name="T1" fmla="*/ 0 h 124"/>
                  <a:gd name="T2" fmla="*/ 6 w 242"/>
                  <a:gd name="T3" fmla="*/ 0 h 124"/>
                  <a:gd name="T4" fmla="*/ 4 w 242"/>
                  <a:gd name="T5" fmla="*/ 1 h 124"/>
                  <a:gd name="T6" fmla="*/ 2 w 242"/>
                  <a:gd name="T7" fmla="*/ 2 h 124"/>
                  <a:gd name="T8" fmla="*/ 0 w 242"/>
                  <a:gd name="T9" fmla="*/ 5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124">
                    <a:moveTo>
                      <a:pt x="242" y="3"/>
                    </a:moveTo>
                    <a:lnTo>
                      <a:pt x="165" y="0"/>
                    </a:lnTo>
                    <a:lnTo>
                      <a:pt x="114" y="19"/>
                    </a:lnTo>
                    <a:lnTo>
                      <a:pt x="59" y="57"/>
                    </a:lnTo>
                    <a:lnTo>
                      <a:pt x="0" y="124"/>
                    </a:lnTo>
                  </a:path>
                </a:pathLst>
              </a:custGeom>
              <a:solidFill>
                <a:srgbClr val="FFDBB7"/>
              </a:solidFill>
              <a:ln w="6350">
                <a:solidFill>
                  <a:srgbClr val="000000"/>
                </a:solidFill>
                <a:prstDash val="solid"/>
                <a:round/>
              </a:ln>
            </p:spPr>
            <p:txBody>
              <a:bodyPr/>
              <a:lstStyle/>
              <a:p>
                <a:endParaRPr lang="zh-CN" altLang="en-US" sz="1805"/>
              </a:p>
            </p:txBody>
          </p:sp>
          <p:sp>
            <p:nvSpPr>
              <p:cNvPr id="30" name="Freeform 62"/>
              <p:cNvSpPr/>
              <p:nvPr/>
            </p:nvSpPr>
            <p:spPr bwMode="auto">
              <a:xfrm>
                <a:off x="5262" y="3167"/>
                <a:ext cx="68" cy="32"/>
              </a:xfrm>
              <a:custGeom>
                <a:avLst/>
                <a:gdLst>
                  <a:gd name="T0" fmla="*/ 8 w 205"/>
                  <a:gd name="T1" fmla="*/ 0 h 95"/>
                  <a:gd name="T2" fmla="*/ 6 w 205"/>
                  <a:gd name="T3" fmla="*/ 0 h 95"/>
                  <a:gd name="T4" fmla="*/ 4 w 205"/>
                  <a:gd name="T5" fmla="*/ 1 h 95"/>
                  <a:gd name="T6" fmla="*/ 2 w 205"/>
                  <a:gd name="T7" fmla="*/ 2 h 95"/>
                  <a:gd name="T8" fmla="*/ 0 w 205"/>
                  <a:gd name="T9" fmla="*/ 4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95">
                    <a:moveTo>
                      <a:pt x="205" y="0"/>
                    </a:moveTo>
                    <a:lnTo>
                      <a:pt x="155" y="0"/>
                    </a:lnTo>
                    <a:lnTo>
                      <a:pt x="102" y="15"/>
                    </a:lnTo>
                    <a:lnTo>
                      <a:pt x="44" y="48"/>
                    </a:lnTo>
                    <a:lnTo>
                      <a:pt x="0" y="95"/>
                    </a:lnTo>
                  </a:path>
                </a:pathLst>
              </a:custGeom>
              <a:solidFill>
                <a:srgbClr val="FFDBB7"/>
              </a:solidFill>
              <a:ln w="6350">
                <a:solidFill>
                  <a:srgbClr val="000000"/>
                </a:solidFill>
                <a:prstDash val="solid"/>
                <a:round/>
              </a:ln>
            </p:spPr>
            <p:txBody>
              <a:bodyPr/>
              <a:lstStyle/>
              <a:p>
                <a:endParaRPr lang="zh-CN" altLang="en-US" sz="1805"/>
              </a:p>
            </p:txBody>
          </p:sp>
          <p:sp>
            <p:nvSpPr>
              <p:cNvPr id="31" name="Freeform 63"/>
              <p:cNvSpPr/>
              <p:nvPr/>
            </p:nvSpPr>
            <p:spPr bwMode="auto">
              <a:xfrm>
                <a:off x="5139" y="3221"/>
                <a:ext cx="66" cy="33"/>
              </a:xfrm>
              <a:custGeom>
                <a:avLst/>
                <a:gdLst>
                  <a:gd name="T0" fmla="*/ 7 w 199"/>
                  <a:gd name="T1" fmla="*/ 0 h 101"/>
                  <a:gd name="T2" fmla="*/ 5 w 199"/>
                  <a:gd name="T3" fmla="*/ 1 h 101"/>
                  <a:gd name="T4" fmla="*/ 3 w 199"/>
                  <a:gd name="T5" fmla="*/ 1 h 101"/>
                  <a:gd name="T6" fmla="*/ 1 w 199"/>
                  <a:gd name="T7" fmla="*/ 2 h 101"/>
                  <a:gd name="T8" fmla="*/ 0 w 199"/>
                  <a:gd name="T9" fmla="*/ 4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 h="101">
                    <a:moveTo>
                      <a:pt x="199" y="0"/>
                    </a:moveTo>
                    <a:lnTo>
                      <a:pt x="127" y="14"/>
                    </a:lnTo>
                    <a:lnTo>
                      <a:pt x="81" y="31"/>
                    </a:lnTo>
                    <a:lnTo>
                      <a:pt x="37" y="66"/>
                    </a:lnTo>
                    <a:lnTo>
                      <a:pt x="0" y="101"/>
                    </a:lnTo>
                  </a:path>
                </a:pathLst>
              </a:custGeom>
              <a:solidFill>
                <a:srgbClr val="FFDBB7"/>
              </a:solidFill>
              <a:ln w="6350">
                <a:solidFill>
                  <a:srgbClr val="000000"/>
                </a:solidFill>
                <a:prstDash val="solid"/>
                <a:round/>
              </a:ln>
            </p:spPr>
            <p:txBody>
              <a:bodyPr/>
              <a:lstStyle/>
              <a:p>
                <a:endParaRPr lang="zh-CN" altLang="en-US" sz="1805"/>
              </a:p>
            </p:txBody>
          </p:sp>
          <p:sp>
            <p:nvSpPr>
              <p:cNvPr id="32" name="Freeform 64"/>
              <p:cNvSpPr/>
              <p:nvPr/>
            </p:nvSpPr>
            <p:spPr bwMode="auto">
              <a:xfrm>
                <a:off x="5013" y="2863"/>
                <a:ext cx="98" cy="85"/>
              </a:xfrm>
              <a:custGeom>
                <a:avLst/>
                <a:gdLst>
                  <a:gd name="T0" fmla="*/ 0 w 296"/>
                  <a:gd name="T1" fmla="*/ 10 h 253"/>
                  <a:gd name="T2" fmla="*/ 2 w 296"/>
                  <a:gd name="T3" fmla="*/ 8 h 253"/>
                  <a:gd name="T4" fmla="*/ 5 w 296"/>
                  <a:gd name="T5" fmla="*/ 5 h 253"/>
                  <a:gd name="T6" fmla="*/ 8 w 296"/>
                  <a:gd name="T7" fmla="*/ 3 h 253"/>
                  <a:gd name="T8" fmla="*/ 11 w 296"/>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3">
                    <a:moveTo>
                      <a:pt x="0" y="253"/>
                    </a:moveTo>
                    <a:lnTo>
                      <a:pt x="63" y="206"/>
                    </a:lnTo>
                    <a:lnTo>
                      <a:pt x="146" y="142"/>
                    </a:lnTo>
                    <a:lnTo>
                      <a:pt x="231" y="72"/>
                    </a:lnTo>
                    <a:lnTo>
                      <a:pt x="296" y="0"/>
                    </a:lnTo>
                  </a:path>
                </a:pathLst>
              </a:custGeom>
              <a:solidFill>
                <a:srgbClr val="FFDBB7"/>
              </a:solidFill>
              <a:ln w="6350">
                <a:solidFill>
                  <a:srgbClr val="000000"/>
                </a:solidFill>
                <a:prstDash val="solid"/>
                <a:round/>
              </a:ln>
            </p:spPr>
            <p:txBody>
              <a:bodyPr/>
              <a:lstStyle/>
              <a:p>
                <a:endParaRPr lang="zh-CN" altLang="en-US" sz="1805"/>
              </a:p>
            </p:txBody>
          </p:sp>
          <p:sp>
            <p:nvSpPr>
              <p:cNvPr id="33" name="Freeform 65"/>
              <p:cNvSpPr/>
              <p:nvPr/>
            </p:nvSpPr>
            <p:spPr bwMode="auto">
              <a:xfrm>
                <a:off x="5016" y="3137"/>
                <a:ext cx="79" cy="32"/>
              </a:xfrm>
              <a:custGeom>
                <a:avLst/>
                <a:gdLst>
                  <a:gd name="T0" fmla="*/ 9 w 237"/>
                  <a:gd name="T1" fmla="*/ 0 h 96"/>
                  <a:gd name="T2" fmla="*/ 6 w 237"/>
                  <a:gd name="T3" fmla="*/ 0 h 96"/>
                  <a:gd name="T4" fmla="*/ 3 w 237"/>
                  <a:gd name="T5" fmla="*/ 1 h 96"/>
                  <a:gd name="T6" fmla="*/ 2 w 237"/>
                  <a:gd name="T7" fmla="*/ 2 h 96"/>
                  <a:gd name="T8" fmla="*/ 0 w 237"/>
                  <a:gd name="T9" fmla="*/ 4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96">
                    <a:moveTo>
                      <a:pt x="237" y="0"/>
                    </a:moveTo>
                    <a:lnTo>
                      <a:pt x="152" y="5"/>
                    </a:lnTo>
                    <a:lnTo>
                      <a:pt x="88" y="25"/>
                    </a:lnTo>
                    <a:lnTo>
                      <a:pt x="41" y="53"/>
                    </a:lnTo>
                    <a:lnTo>
                      <a:pt x="0" y="96"/>
                    </a:lnTo>
                  </a:path>
                </a:pathLst>
              </a:custGeom>
              <a:solidFill>
                <a:srgbClr val="FFDBB7"/>
              </a:solidFill>
              <a:ln w="6350">
                <a:solidFill>
                  <a:srgbClr val="000000"/>
                </a:solidFill>
                <a:prstDash val="solid"/>
                <a:round/>
              </a:ln>
            </p:spPr>
            <p:txBody>
              <a:bodyPr/>
              <a:lstStyle/>
              <a:p>
                <a:endParaRPr lang="zh-CN" altLang="en-US" sz="1805"/>
              </a:p>
            </p:txBody>
          </p:sp>
          <p:sp>
            <p:nvSpPr>
              <p:cNvPr id="34" name="Freeform 66"/>
              <p:cNvSpPr/>
              <p:nvPr/>
            </p:nvSpPr>
            <p:spPr bwMode="auto">
              <a:xfrm>
                <a:off x="5320" y="3082"/>
                <a:ext cx="66" cy="27"/>
              </a:xfrm>
              <a:custGeom>
                <a:avLst/>
                <a:gdLst>
                  <a:gd name="T0" fmla="*/ 7 w 198"/>
                  <a:gd name="T1" fmla="*/ 1 h 79"/>
                  <a:gd name="T2" fmla="*/ 5 w 198"/>
                  <a:gd name="T3" fmla="*/ 0 h 79"/>
                  <a:gd name="T4" fmla="*/ 4 w 198"/>
                  <a:gd name="T5" fmla="*/ 0 h 79"/>
                  <a:gd name="T6" fmla="*/ 2 w 198"/>
                  <a:gd name="T7" fmla="*/ 1 h 79"/>
                  <a:gd name="T8" fmla="*/ 1 w 198"/>
                  <a:gd name="T9" fmla="*/ 2 h 79"/>
                  <a:gd name="T10" fmla="*/ 0 w 198"/>
                  <a:gd name="T11" fmla="*/ 3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8" h="79">
                    <a:moveTo>
                      <a:pt x="198" y="16"/>
                    </a:moveTo>
                    <a:lnTo>
                      <a:pt x="145" y="0"/>
                    </a:lnTo>
                    <a:lnTo>
                      <a:pt x="97" y="3"/>
                    </a:lnTo>
                    <a:lnTo>
                      <a:pt x="47" y="25"/>
                    </a:lnTo>
                    <a:lnTo>
                      <a:pt x="16" y="47"/>
                    </a:lnTo>
                    <a:lnTo>
                      <a:pt x="0" y="79"/>
                    </a:lnTo>
                  </a:path>
                </a:pathLst>
              </a:custGeom>
              <a:solidFill>
                <a:srgbClr val="FFDBB7"/>
              </a:solidFill>
              <a:ln w="6350">
                <a:solidFill>
                  <a:srgbClr val="000000"/>
                </a:solidFill>
                <a:prstDash val="solid"/>
                <a:round/>
              </a:ln>
            </p:spPr>
            <p:txBody>
              <a:bodyPr/>
              <a:lstStyle/>
              <a:p>
                <a:endParaRPr lang="zh-CN" altLang="en-US" sz="1805"/>
              </a:p>
            </p:txBody>
          </p:sp>
          <p:sp>
            <p:nvSpPr>
              <p:cNvPr id="35" name="Freeform 67"/>
              <p:cNvSpPr/>
              <p:nvPr/>
            </p:nvSpPr>
            <p:spPr bwMode="auto">
              <a:xfrm>
                <a:off x="4928" y="3174"/>
                <a:ext cx="61" cy="24"/>
              </a:xfrm>
              <a:custGeom>
                <a:avLst/>
                <a:gdLst>
                  <a:gd name="T0" fmla="*/ 7 w 184"/>
                  <a:gd name="T1" fmla="*/ 0 h 72"/>
                  <a:gd name="T2" fmla="*/ 6 w 184"/>
                  <a:gd name="T3" fmla="*/ 0 h 72"/>
                  <a:gd name="T4" fmla="*/ 4 w 184"/>
                  <a:gd name="T5" fmla="*/ 0 h 72"/>
                  <a:gd name="T6" fmla="*/ 2 w 184"/>
                  <a:gd name="T7" fmla="*/ 1 h 72"/>
                  <a:gd name="T8" fmla="*/ 1 w 184"/>
                  <a:gd name="T9" fmla="*/ 1 h 72"/>
                  <a:gd name="T10" fmla="*/ 1 w 184"/>
                  <a:gd name="T11" fmla="*/ 2 h 72"/>
                  <a:gd name="T12" fmla="*/ 0 w 184"/>
                  <a:gd name="T13" fmla="*/ 3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4" h="72">
                    <a:moveTo>
                      <a:pt x="184" y="0"/>
                    </a:moveTo>
                    <a:lnTo>
                      <a:pt x="153" y="0"/>
                    </a:lnTo>
                    <a:lnTo>
                      <a:pt x="104" y="5"/>
                    </a:lnTo>
                    <a:lnTo>
                      <a:pt x="62" y="17"/>
                    </a:lnTo>
                    <a:lnTo>
                      <a:pt x="40" y="32"/>
                    </a:lnTo>
                    <a:lnTo>
                      <a:pt x="16" y="54"/>
                    </a:lnTo>
                    <a:lnTo>
                      <a:pt x="0" y="72"/>
                    </a:lnTo>
                  </a:path>
                </a:pathLst>
              </a:custGeom>
              <a:solidFill>
                <a:srgbClr val="FFDBB7"/>
              </a:solidFill>
              <a:ln w="6350">
                <a:solidFill>
                  <a:srgbClr val="000000"/>
                </a:solidFill>
                <a:prstDash val="solid"/>
                <a:round/>
              </a:ln>
            </p:spPr>
            <p:txBody>
              <a:bodyPr/>
              <a:lstStyle/>
              <a:p>
                <a:endParaRPr lang="zh-CN" altLang="en-US" sz="1805"/>
              </a:p>
            </p:txBody>
          </p:sp>
          <p:sp>
            <p:nvSpPr>
              <p:cNvPr id="36" name="Freeform 68"/>
              <p:cNvSpPr/>
              <p:nvPr/>
            </p:nvSpPr>
            <p:spPr bwMode="auto">
              <a:xfrm>
                <a:off x="4839" y="3054"/>
                <a:ext cx="12" cy="26"/>
              </a:xfrm>
              <a:custGeom>
                <a:avLst/>
                <a:gdLst>
                  <a:gd name="T0" fmla="*/ 0 w 38"/>
                  <a:gd name="T1" fmla="*/ 3 h 78"/>
                  <a:gd name="T2" fmla="*/ 0 w 38"/>
                  <a:gd name="T3" fmla="*/ 1 h 78"/>
                  <a:gd name="T4" fmla="*/ 1 w 38"/>
                  <a:gd name="T5" fmla="*/ 0 h 78"/>
                  <a:gd name="T6" fmla="*/ 1 w 38"/>
                  <a:gd name="T7" fmla="*/ 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78">
                    <a:moveTo>
                      <a:pt x="0" y="78"/>
                    </a:moveTo>
                    <a:lnTo>
                      <a:pt x="12" y="32"/>
                    </a:lnTo>
                    <a:lnTo>
                      <a:pt x="28" y="9"/>
                    </a:lnTo>
                    <a:lnTo>
                      <a:pt x="38" y="0"/>
                    </a:lnTo>
                  </a:path>
                </a:pathLst>
              </a:custGeom>
              <a:solidFill>
                <a:srgbClr val="FFDBB7"/>
              </a:solidFill>
              <a:ln w="6350">
                <a:solidFill>
                  <a:srgbClr val="000000"/>
                </a:solidFill>
                <a:prstDash val="solid"/>
                <a:round/>
              </a:ln>
            </p:spPr>
            <p:txBody>
              <a:bodyPr/>
              <a:lstStyle/>
              <a:p>
                <a:endParaRPr lang="zh-CN" altLang="en-US" sz="1805"/>
              </a:p>
            </p:txBody>
          </p:sp>
          <p:sp>
            <p:nvSpPr>
              <p:cNvPr id="37" name="Freeform 69"/>
              <p:cNvSpPr/>
              <p:nvPr/>
            </p:nvSpPr>
            <p:spPr bwMode="auto">
              <a:xfrm>
                <a:off x="4684" y="2741"/>
                <a:ext cx="342" cy="89"/>
              </a:xfrm>
              <a:custGeom>
                <a:avLst/>
                <a:gdLst>
                  <a:gd name="T0" fmla="*/ 0 w 1027"/>
                  <a:gd name="T1" fmla="*/ 0 h 266"/>
                  <a:gd name="T2" fmla="*/ 6 w 1027"/>
                  <a:gd name="T3" fmla="*/ 5 h 266"/>
                  <a:gd name="T4" fmla="*/ 10 w 1027"/>
                  <a:gd name="T5" fmla="*/ 8 h 266"/>
                  <a:gd name="T6" fmla="*/ 14 w 1027"/>
                  <a:gd name="T7" fmla="*/ 9 h 266"/>
                  <a:gd name="T8" fmla="*/ 27 w 1027"/>
                  <a:gd name="T9" fmla="*/ 10 h 266"/>
                  <a:gd name="T10" fmla="*/ 32 w 1027"/>
                  <a:gd name="T11" fmla="*/ 9 h 266"/>
                  <a:gd name="T12" fmla="*/ 35 w 1027"/>
                  <a:gd name="T13" fmla="*/ 8 h 266"/>
                  <a:gd name="T14" fmla="*/ 38 w 1027"/>
                  <a:gd name="T15" fmla="*/ 8 h 2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7" h="266">
                    <a:moveTo>
                      <a:pt x="0" y="0"/>
                    </a:moveTo>
                    <a:lnTo>
                      <a:pt x="158" y="141"/>
                    </a:lnTo>
                    <a:lnTo>
                      <a:pt x="270" y="204"/>
                    </a:lnTo>
                    <a:lnTo>
                      <a:pt x="379" y="250"/>
                    </a:lnTo>
                    <a:lnTo>
                      <a:pt x="727" y="266"/>
                    </a:lnTo>
                    <a:lnTo>
                      <a:pt x="869" y="236"/>
                    </a:lnTo>
                    <a:lnTo>
                      <a:pt x="948" y="204"/>
                    </a:lnTo>
                    <a:lnTo>
                      <a:pt x="1027" y="204"/>
                    </a:lnTo>
                  </a:path>
                </a:pathLst>
              </a:custGeom>
              <a:solidFill>
                <a:srgbClr val="FFDBB7"/>
              </a:solidFill>
              <a:ln w="6350">
                <a:solidFill>
                  <a:srgbClr val="000000"/>
                </a:solidFill>
                <a:prstDash val="solid"/>
                <a:round/>
              </a:ln>
            </p:spPr>
            <p:txBody>
              <a:bodyPr/>
              <a:lstStyle/>
              <a:p>
                <a:endParaRPr lang="zh-CN" altLang="en-US" sz="1805"/>
              </a:p>
            </p:txBody>
          </p:sp>
          <p:sp>
            <p:nvSpPr>
              <p:cNvPr id="38" name="Freeform 70"/>
              <p:cNvSpPr/>
              <p:nvPr/>
            </p:nvSpPr>
            <p:spPr bwMode="auto">
              <a:xfrm>
                <a:off x="4700" y="2762"/>
                <a:ext cx="58" cy="132"/>
              </a:xfrm>
              <a:custGeom>
                <a:avLst/>
                <a:gdLst>
                  <a:gd name="T0" fmla="*/ 0 w 174"/>
                  <a:gd name="T1" fmla="*/ 0 h 396"/>
                  <a:gd name="T2" fmla="*/ 3 w 174"/>
                  <a:gd name="T3" fmla="*/ 4 h 396"/>
                  <a:gd name="T4" fmla="*/ 5 w 174"/>
                  <a:gd name="T5" fmla="*/ 8 h 396"/>
                  <a:gd name="T6" fmla="*/ 5 w 174"/>
                  <a:gd name="T7" fmla="*/ 11 h 396"/>
                  <a:gd name="T8" fmla="*/ 6 w 174"/>
                  <a:gd name="T9" fmla="*/ 15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96">
                    <a:moveTo>
                      <a:pt x="0" y="0"/>
                    </a:moveTo>
                    <a:lnTo>
                      <a:pt x="80" y="111"/>
                    </a:lnTo>
                    <a:lnTo>
                      <a:pt x="127" y="221"/>
                    </a:lnTo>
                    <a:lnTo>
                      <a:pt x="143" y="284"/>
                    </a:lnTo>
                    <a:lnTo>
                      <a:pt x="174" y="396"/>
                    </a:lnTo>
                  </a:path>
                </a:pathLst>
              </a:custGeom>
              <a:solidFill>
                <a:srgbClr val="FFDBB7"/>
              </a:solidFill>
              <a:ln w="6350">
                <a:solidFill>
                  <a:srgbClr val="000000"/>
                </a:solidFill>
                <a:prstDash val="solid"/>
                <a:round/>
              </a:ln>
            </p:spPr>
            <p:txBody>
              <a:bodyPr/>
              <a:lstStyle/>
              <a:p>
                <a:endParaRPr lang="zh-CN" altLang="en-US" sz="1805"/>
              </a:p>
            </p:txBody>
          </p:sp>
          <p:sp>
            <p:nvSpPr>
              <p:cNvPr id="39" name="Freeform 71"/>
              <p:cNvSpPr/>
              <p:nvPr/>
            </p:nvSpPr>
            <p:spPr bwMode="auto">
              <a:xfrm>
                <a:off x="4653" y="2924"/>
                <a:ext cx="331" cy="142"/>
              </a:xfrm>
              <a:custGeom>
                <a:avLst/>
                <a:gdLst>
                  <a:gd name="T0" fmla="*/ 37 w 992"/>
                  <a:gd name="T1" fmla="*/ 0 h 425"/>
                  <a:gd name="T2" fmla="*/ 30 w 992"/>
                  <a:gd name="T3" fmla="*/ 4 h 425"/>
                  <a:gd name="T4" fmla="*/ 25 w 992"/>
                  <a:gd name="T5" fmla="*/ 5 h 425"/>
                  <a:gd name="T6" fmla="*/ 19 w 992"/>
                  <a:gd name="T7" fmla="*/ 8 h 425"/>
                  <a:gd name="T8" fmla="*/ 12 w 992"/>
                  <a:gd name="T9" fmla="*/ 9 h 425"/>
                  <a:gd name="T10" fmla="*/ 6 w 992"/>
                  <a:gd name="T11" fmla="*/ 12 h 425"/>
                  <a:gd name="T12" fmla="*/ 1 w 992"/>
                  <a:gd name="T13" fmla="*/ 15 h 425"/>
                  <a:gd name="T14" fmla="*/ 0 w 992"/>
                  <a:gd name="T15" fmla="*/ 16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2" h="425">
                    <a:moveTo>
                      <a:pt x="992" y="0"/>
                    </a:moveTo>
                    <a:lnTo>
                      <a:pt x="804" y="110"/>
                    </a:lnTo>
                    <a:lnTo>
                      <a:pt x="678" y="141"/>
                    </a:lnTo>
                    <a:lnTo>
                      <a:pt x="504" y="204"/>
                    </a:lnTo>
                    <a:lnTo>
                      <a:pt x="331" y="253"/>
                    </a:lnTo>
                    <a:lnTo>
                      <a:pt x="172" y="315"/>
                    </a:lnTo>
                    <a:lnTo>
                      <a:pt x="15" y="394"/>
                    </a:lnTo>
                    <a:lnTo>
                      <a:pt x="0" y="425"/>
                    </a:lnTo>
                  </a:path>
                </a:pathLst>
              </a:custGeom>
              <a:solidFill>
                <a:srgbClr val="FFDBB7"/>
              </a:solidFill>
              <a:ln w="6350">
                <a:solidFill>
                  <a:srgbClr val="000000"/>
                </a:solidFill>
                <a:prstDash val="solid"/>
                <a:round/>
              </a:ln>
            </p:spPr>
            <p:txBody>
              <a:bodyPr/>
              <a:lstStyle/>
              <a:p>
                <a:endParaRPr lang="zh-CN" altLang="en-US" sz="1805"/>
              </a:p>
            </p:txBody>
          </p:sp>
          <p:sp>
            <p:nvSpPr>
              <p:cNvPr id="40" name="Freeform 72"/>
              <p:cNvSpPr/>
              <p:nvPr/>
            </p:nvSpPr>
            <p:spPr bwMode="auto">
              <a:xfrm>
                <a:off x="5082" y="2939"/>
                <a:ext cx="9" cy="39"/>
              </a:xfrm>
              <a:custGeom>
                <a:avLst/>
                <a:gdLst>
                  <a:gd name="T0" fmla="*/ 1 w 27"/>
                  <a:gd name="T1" fmla="*/ 4 h 116"/>
                  <a:gd name="T2" fmla="*/ 1 w 27"/>
                  <a:gd name="T3" fmla="*/ 3 h 116"/>
                  <a:gd name="T4" fmla="*/ 0 w 27"/>
                  <a:gd name="T5" fmla="*/ 1 h 116"/>
                  <a:gd name="T6" fmla="*/ 0 w 27"/>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16">
                    <a:moveTo>
                      <a:pt x="18" y="116"/>
                    </a:moveTo>
                    <a:lnTo>
                      <a:pt x="27" y="86"/>
                    </a:lnTo>
                    <a:lnTo>
                      <a:pt x="0" y="31"/>
                    </a:lnTo>
                    <a:lnTo>
                      <a:pt x="0" y="0"/>
                    </a:lnTo>
                  </a:path>
                </a:pathLst>
              </a:custGeom>
              <a:solidFill>
                <a:srgbClr val="FFDBB7"/>
              </a:solidFill>
              <a:ln w="6350">
                <a:solidFill>
                  <a:srgbClr val="000000"/>
                </a:solidFill>
                <a:prstDash val="solid"/>
                <a:round/>
              </a:ln>
            </p:spPr>
            <p:txBody>
              <a:bodyPr/>
              <a:lstStyle/>
              <a:p>
                <a:endParaRPr lang="zh-CN" altLang="en-US" sz="1805"/>
              </a:p>
            </p:txBody>
          </p:sp>
          <p:sp>
            <p:nvSpPr>
              <p:cNvPr id="41" name="Freeform 73"/>
              <p:cNvSpPr/>
              <p:nvPr/>
            </p:nvSpPr>
            <p:spPr bwMode="auto">
              <a:xfrm>
                <a:off x="5042" y="2814"/>
                <a:ext cx="68" cy="49"/>
              </a:xfrm>
              <a:custGeom>
                <a:avLst/>
                <a:gdLst>
                  <a:gd name="T0" fmla="*/ 0 w 204"/>
                  <a:gd name="T1" fmla="*/ 0 h 149"/>
                  <a:gd name="T2" fmla="*/ 2 w 204"/>
                  <a:gd name="T3" fmla="*/ 2 h 149"/>
                  <a:gd name="T4" fmla="*/ 4 w 204"/>
                  <a:gd name="T5" fmla="*/ 3 h 149"/>
                  <a:gd name="T6" fmla="*/ 8 w 204"/>
                  <a:gd name="T7" fmla="*/ 5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 h="149">
                    <a:moveTo>
                      <a:pt x="0" y="0"/>
                    </a:moveTo>
                    <a:lnTo>
                      <a:pt x="53" y="47"/>
                    </a:lnTo>
                    <a:lnTo>
                      <a:pt x="107" y="86"/>
                    </a:lnTo>
                    <a:lnTo>
                      <a:pt x="204" y="149"/>
                    </a:lnTo>
                  </a:path>
                </a:pathLst>
              </a:custGeom>
              <a:solidFill>
                <a:srgbClr val="FFDBB7"/>
              </a:solidFill>
              <a:ln w="6350">
                <a:solidFill>
                  <a:srgbClr val="000000"/>
                </a:solidFill>
                <a:prstDash val="solid"/>
                <a:round/>
              </a:ln>
            </p:spPr>
            <p:txBody>
              <a:bodyPr/>
              <a:lstStyle/>
              <a:p>
                <a:endParaRPr lang="zh-CN" altLang="en-US" sz="1805"/>
              </a:p>
            </p:txBody>
          </p:sp>
        </p:grpSp>
      </p:grpSp>
      <p:sp>
        <p:nvSpPr>
          <p:cNvPr id="81" name="AutoShape 74"/>
          <p:cNvSpPr>
            <a:spLocks noChangeArrowheads="1"/>
          </p:cNvSpPr>
          <p:nvPr/>
        </p:nvSpPr>
        <p:spPr bwMode="auto">
          <a:xfrm>
            <a:off x="2452597" y="973908"/>
            <a:ext cx="6418630" cy="764123"/>
          </a:xfrm>
          <a:prstGeom prst="cloudCallout">
            <a:avLst>
              <a:gd name="adj1" fmla="val 52836"/>
              <a:gd name="adj2" fmla="val 90985"/>
            </a:avLst>
          </a:prstGeom>
          <a:gradFill rotWithShape="0">
            <a:gsLst>
              <a:gs pos="0">
                <a:srgbClr val="FFFFFF"/>
              </a:gs>
              <a:gs pos="100000">
                <a:srgbClr val="CCFFFF"/>
              </a:gs>
            </a:gsLst>
            <a:lin ang="2700000" scaled="1"/>
          </a:gradFill>
          <a:ln w="9525">
            <a:solidFill>
              <a:srgbClr val="CDB33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5" b="1">
                <a:solidFill>
                  <a:srgbClr val="000000"/>
                </a:solidFill>
                <a:latin typeface="Times New Roman" panose="02020603050405020304" pitchFamily="18" charset="0"/>
              </a:rPr>
              <a:t>粒子群优化算法是什么？</a:t>
            </a:r>
            <a:endParaRPr kumimoji="1" lang="zh-CN" altLang="en-US" sz="2005" b="1">
              <a:solidFill>
                <a:srgbClr val="000000"/>
              </a:solidFill>
              <a:latin typeface="Times New Roman" panose="02020603050405020304" pitchFamily="18" charset="0"/>
            </a:endParaRPr>
          </a:p>
        </p:txBody>
      </p:sp>
      <p:grpSp>
        <p:nvGrpSpPr>
          <p:cNvPr id="82" name="Group 75"/>
          <p:cNvGrpSpPr/>
          <p:nvPr/>
        </p:nvGrpSpPr>
        <p:grpSpPr bwMode="auto">
          <a:xfrm>
            <a:off x="2004760" y="4979532"/>
            <a:ext cx="1598290" cy="1636496"/>
            <a:chOff x="2051" y="1696"/>
            <a:chExt cx="1004" cy="1028"/>
          </a:xfrm>
        </p:grpSpPr>
        <p:sp>
          <p:nvSpPr>
            <p:cNvPr id="83" name="Freeform 76"/>
            <p:cNvSpPr/>
            <p:nvPr/>
          </p:nvSpPr>
          <p:spPr bwMode="auto">
            <a:xfrm rot="1123344">
              <a:off x="2261" y="1981"/>
              <a:ext cx="467" cy="582"/>
            </a:xfrm>
            <a:custGeom>
              <a:avLst/>
              <a:gdLst>
                <a:gd name="T0" fmla="*/ 14 w 648"/>
                <a:gd name="T1" fmla="*/ 46 h 858"/>
                <a:gd name="T2" fmla="*/ 33 w 648"/>
                <a:gd name="T3" fmla="*/ 32 h 858"/>
                <a:gd name="T4" fmla="*/ 109 w 648"/>
                <a:gd name="T5" fmla="*/ 12 h 858"/>
                <a:gd name="T6" fmla="*/ 156 w 648"/>
                <a:gd name="T7" fmla="*/ 2 h 858"/>
                <a:gd name="T8" fmla="*/ 174 w 648"/>
                <a:gd name="T9" fmla="*/ 0 h 858"/>
                <a:gd name="T10" fmla="*/ 197 w 648"/>
                <a:gd name="T11" fmla="*/ 31 h 858"/>
                <a:gd name="T12" fmla="*/ 209 w 648"/>
                <a:gd name="T13" fmla="*/ 64 h 858"/>
                <a:gd name="T14" fmla="*/ 216 w 648"/>
                <a:gd name="T15" fmla="*/ 96 h 858"/>
                <a:gd name="T16" fmla="*/ 216 w 648"/>
                <a:gd name="T17" fmla="*/ 155 h 858"/>
                <a:gd name="T18" fmla="*/ 243 w 648"/>
                <a:gd name="T19" fmla="*/ 212 h 858"/>
                <a:gd name="T20" fmla="*/ 239 w 648"/>
                <a:gd name="T21" fmla="*/ 238 h 858"/>
                <a:gd name="T22" fmla="*/ 204 w 648"/>
                <a:gd name="T23" fmla="*/ 254 h 858"/>
                <a:gd name="T24" fmla="*/ 112 w 648"/>
                <a:gd name="T25" fmla="*/ 268 h 858"/>
                <a:gd name="T26" fmla="*/ 79 w 648"/>
                <a:gd name="T27" fmla="*/ 252 h 858"/>
                <a:gd name="T28" fmla="*/ 57 w 648"/>
                <a:gd name="T29" fmla="*/ 206 h 858"/>
                <a:gd name="T30" fmla="*/ 40 w 648"/>
                <a:gd name="T31" fmla="*/ 155 h 858"/>
                <a:gd name="T32" fmla="*/ 9 w 648"/>
                <a:gd name="T33" fmla="*/ 130 h 858"/>
                <a:gd name="T34" fmla="*/ 2 w 648"/>
                <a:gd name="T35" fmla="*/ 102 h 858"/>
                <a:gd name="T36" fmla="*/ 0 w 648"/>
                <a:gd name="T37" fmla="*/ 69 h 858"/>
                <a:gd name="T38" fmla="*/ 14 w 648"/>
                <a:gd name="T39" fmla="*/ 46 h 8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8" h="858">
                  <a:moveTo>
                    <a:pt x="38" y="148"/>
                  </a:moveTo>
                  <a:lnTo>
                    <a:pt x="89" y="103"/>
                  </a:lnTo>
                  <a:lnTo>
                    <a:pt x="292" y="40"/>
                  </a:lnTo>
                  <a:lnTo>
                    <a:pt x="418" y="7"/>
                  </a:lnTo>
                  <a:lnTo>
                    <a:pt x="463" y="0"/>
                  </a:lnTo>
                  <a:lnTo>
                    <a:pt x="526" y="97"/>
                  </a:lnTo>
                  <a:lnTo>
                    <a:pt x="559" y="206"/>
                  </a:lnTo>
                  <a:lnTo>
                    <a:pt x="577" y="309"/>
                  </a:lnTo>
                  <a:lnTo>
                    <a:pt x="577" y="495"/>
                  </a:lnTo>
                  <a:lnTo>
                    <a:pt x="648" y="678"/>
                  </a:lnTo>
                  <a:lnTo>
                    <a:pt x="640" y="763"/>
                  </a:lnTo>
                  <a:lnTo>
                    <a:pt x="545" y="813"/>
                  </a:lnTo>
                  <a:lnTo>
                    <a:pt x="299" y="858"/>
                  </a:lnTo>
                  <a:lnTo>
                    <a:pt x="210" y="807"/>
                  </a:lnTo>
                  <a:lnTo>
                    <a:pt x="153" y="660"/>
                  </a:lnTo>
                  <a:lnTo>
                    <a:pt x="108" y="499"/>
                  </a:lnTo>
                  <a:lnTo>
                    <a:pt x="25" y="416"/>
                  </a:lnTo>
                  <a:lnTo>
                    <a:pt x="6" y="328"/>
                  </a:lnTo>
                  <a:lnTo>
                    <a:pt x="0" y="219"/>
                  </a:lnTo>
                  <a:lnTo>
                    <a:pt x="38" y="148"/>
                  </a:lnTo>
                  <a:close/>
                </a:path>
              </a:pathLst>
            </a:custGeom>
            <a:solidFill>
              <a:srgbClr val="FFFFFF"/>
            </a:solidFill>
            <a:ln w="12700">
              <a:solidFill>
                <a:srgbClr val="000000"/>
              </a:solidFill>
              <a:prstDash val="solid"/>
              <a:round/>
            </a:ln>
          </p:spPr>
          <p:txBody>
            <a:bodyPr/>
            <a:lstStyle/>
            <a:p>
              <a:endParaRPr lang="zh-CN" altLang="en-US" sz="1805"/>
            </a:p>
          </p:txBody>
        </p:sp>
        <p:grpSp>
          <p:nvGrpSpPr>
            <p:cNvPr id="84" name="Group 77"/>
            <p:cNvGrpSpPr/>
            <p:nvPr/>
          </p:nvGrpSpPr>
          <p:grpSpPr bwMode="auto">
            <a:xfrm rot="1123344">
              <a:off x="2441" y="2029"/>
              <a:ext cx="511" cy="637"/>
              <a:chOff x="2308" y="1206"/>
              <a:chExt cx="710" cy="940"/>
            </a:xfrm>
          </p:grpSpPr>
          <p:sp>
            <p:nvSpPr>
              <p:cNvPr id="128" name="Freeform 78"/>
              <p:cNvSpPr/>
              <p:nvPr/>
            </p:nvSpPr>
            <p:spPr bwMode="auto">
              <a:xfrm>
                <a:off x="2308" y="1206"/>
                <a:ext cx="710" cy="940"/>
              </a:xfrm>
              <a:custGeom>
                <a:avLst/>
                <a:gdLst>
                  <a:gd name="T0" fmla="*/ 0 w 710"/>
                  <a:gd name="T1" fmla="*/ 58 h 940"/>
                  <a:gd name="T2" fmla="*/ 39 w 710"/>
                  <a:gd name="T3" fmla="*/ 113 h 940"/>
                  <a:gd name="T4" fmla="*/ 90 w 710"/>
                  <a:gd name="T5" fmla="*/ 197 h 940"/>
                  <a:gd name="T6" fmla="*/ 141 w 710"/>
                  <a:gd name="T7" fmla="*/ 307 h 940"/>
                  <a:gd name="T8" fmla="*/ 182 w 710"/>
                  <a:gd name="T9" fmla="*/ 415 h 940"/>
                  <a:gd name="T10" fmla="*/ 211 w 710"/>
                  <a:gd name="T11" fmla="*/ 503 h 940"/>
                  <a:gd name="T12" fmla="*/ 261 w 710"/>
                  <a:gd name="T13" fmla="*/ 685 h 940"/>
                  <a:gd name="T14" fmla="*/ 276 w 710"/>
                  <a:gd name="T15" fmla="*/ 741 h 940"/>
                  <a:gd name="T16" fmla="*/ 297 w 710"/>
                  <a:gd name="T17" fmla="*/ 777 h 940"/>
                  <a:gd name="T18" fmla="*/ 315 w 710"/>
                  <a:gd name="T19" fmla="*/ 807 h 940"/>
                  <a:gd name="T20" fmla="*/ 455 w 710"/>
                  <a:gd name="T21" fmla="*/ 901 h 940"/>
                  <a:gd name="T22" fmla="*/ 507 w 710"/>
                  <a:gd name="T23" fmla="*/ 940 h 940"/>
                  <a:gd name="T24" fmla="*/ 500 w 710"/>
                  <a:gd name="T25" fmla="*/ 844 h 940"/>
                  <a:gd name="T26" fmla="*/ 477 w 710"/>
                  <a:gd name="T27" fmla="*/ 766 h 940"/>
                  <a:gd name="T28" fmla="*/ 450 w 710"/>
                  <a:gd name="T29" fmla="*/ 684 h 940"/>
                  <a:gd name="T30" fmla="*/ 387 w 710"/>
                  <a:gd name="T31" fmla="*/ 583 h 940"/>
                  <a:gd name="T32" fmla="*/ 347 w 710"/>
                  <a:gd name="T33" fmla="*/ 472 h 940"/>
                  <a:gd name="T34" fmla="*/ 328 w 710"/>
                  <a:gd name="T35" fmla="*/ 307 h 940"/>
                  <a:gd name="T36" fmla="*/ 411 w 710"/>
                  <a:gd name="T37" fmla="*/ 371 h 940"/>
                  <a:gd name="T38" fmla="*/ 488 w 710"/>
                  <a:gd name="T39" fmla="*/ 423 h 940"/>
                  <a:gd name="T40" fmla="*/ 564 w 710"/>
                  <a:gd name="T41" fmla="*/ 448 h 940"/>
                  <a:gd name="T42" fmla="*/ 614 w 710"/>
                  <a:gd name="T43" fmla="*/ 460 h 940"/>
                  <a:gd name="T44" fmla="*/ 653 w 710"/>
                  <a:gd name="T45" fmla="*/ 454 h 940"/>
                  <a:gd name="T46" fmla="*/ 678 w 710"/>
                  <a:gd name="T47" fmla="*/ 423 h 940"/>
                  <a:gd name="T48" fmla="*/ 704 w 710"/>
                  <a:gd name="T49" fmla="*/ 335 h 940"/>
                  <a:gd name="T50" fmla="*/ 710 w 710"/>
                  <a:gd name="T51" fmla="*/ 271 h 940"/>
                  <a:gd name="T52" fmla="*/ 710 w 710"/>
                  <a:gd name="T53" fmla="*/ 163 h 940"/>
                  <a:gd name="T54" fmla="*/ 710 w 710"/>
                  <a:gd name="T55" fmla="*/ 73 h 940"/>
                  <a:gd name="T56" fmla="*/ 595 w 710"/>
                  <a:gd name="T57" fmla="*/ 76 h 940"/>
                  <a:gd name="T58" fmla="*/ 545 w 710"/>
                  <a:gd name="T59" fmla="*/ 64 h 940"/>
                  <a:gd name="T60" fmla="*/ 538 w 710"/>
                  <a:gd name="T61" fmla="*/ 166 h 940"/>
                  <a:gd name="T62" fmla="*/ 526 w 710"/>
                  <a:gd name="T63" fmla="*/ 198 h 940"/>
                  <a:gd name="T64" fmla="*/ 450 w 710"/>
                  <a:gd name="T65" fmla="*/ 160 h 940"/>
                  <a:gd name="T66" fmla="*/ 398 w 710"/>
                  <a:gd name="T67" fmla="*/ 116 h 940"/>
                  <a:gd name="T68" fmla="*/ 302 w 710"/>
                  <a:gd name="T69" fmla="*/ 64 h 940"/>
                  <a:gd name="T70" fmla="*/ 233 w 710"/>
                  <a:gd name="T71" fmla="*/ 19 h 940"/>
                  <a:gd name="T72" fmla="*/ 171 w 710"/>
                  <a:gd name="T73" fmla="*/ 0 h 940"/>
                  <a:gd name="T74" fmla="*/ 94 w 710"/>
                  <a:gd name="T75" fmla="*/ 31 h 940"/>
                  <a:gd name="T76" fmla="*/ 0 w 710"/>
                  <a:gd name="T77" fmla="*/ 58 h 9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0" h="940">
                    <a:moveTo>
                      <a:pt x="0" y="58"/>
                    </a:moveTo>
                    <a:lnTo>
                      <a:pt x="39" y="113"/>
                    </a:lnTo>
                    <a:lnTo>
                      <a:pt x="90" y="197"/>
                    </a:lnTo>
                    <a:lnTo>
                      <a:pt x="141" y="307"/>
                    </a:lnTo>
                    <a:lnTo>
                      <a:pt x="182" y="415"/>
                    </a:lnTo>
                    <a:lnTo>
                      <a:pt x="211" y="503"/>
                    </a:lnTo>
                    <a:lnTo>
                      <a:pt x="261" y="685"/>
                    </a:lnTo>
                    <a:lnTo>
                      <a:pt x="276" y="741"/>
                    </a:lnTo>
                    <a:lnTo>
                      <a:pt x="297" y="777"/>
                    </a:lnTo>
                    <a:lnTo>
                      <a:pt x="315" y="807"/>
                    </a:lnTo>
                    <a:lnTo>
                      <a:pt x="455" y="901"/>
                    </a:lnTo>
                    <a:lnTo>
                      <a:pt x="507" y="940"/>
                    </a:lnTo>
                    <a:lnTo>
                      <a:pt x="500" y="844"/>
                    </a:lnTo>
                    <a:lnTo>
                      <a:pt x="477" y="766"/>
                    </a:lnTo>
                    <a:lnTo>
                      <a:pt x="450" y="684"/>
                    </a:lnTo>
                    <a:lnTo>
                      <a:pt x="387" y="583"/>
                    </a:lnTo>
                    <a:lnTo>
                      <a:pt x="347" y="472"/>
                    </a:lnTo>
                    <a:lnTo>
                      <a:pt x="328" y="307"/>
                    </a:lnTo>
                    <a:lnTo>
                      <a:pt x="411" y="371"/>
                    </a:lnTo>
                    <a:lnTo>
                      <a:pt x="488" y="423"/>
                    </a:lnTo>
                    <a:lnTo>
                      <a:pt x="564" y="448"/>
                    </a:lnTo>
                    <a:lnTo>
                      <a:pt x="614" y="460"/>
                    </a:lnTo>
                    <a:lnTo>
                      <a:pt x="653" y="454"/>
                    </a:lnTo>
                    <a:lnTo>
                      <a:pt x="678" y="423"/>
                    </a:lnTo>
                    <a:lnTo>
                      <a:pt x="704" y="335"/>
                    </a:lnTo>
                    <a:lnTo>
                      <a:pt x="710" y="271"/>
                    </a:lnTo>
                    <a:lnTo>
                      <a:pt x="710" y="163"/>
                    </a:lnTo>
                    <a:lnTo>
                      <a:pt x="710" y="73"/>
                    </a:lnTo>
                    <a:lnTo>
                      <a:pt x="595" y="76"/>
                    </a:lnTo>
                    <a:lnTo>
                      <a:pt x="545" y="64"/>
                    </a:lnTo>
                    <a:lnTo>
                      <a:pt x="538" y="166"/>
                    </a:lnTo>
                    <a:lnTo>
                      <a:pt x="526" y="198"/>
                    </a:lnTo>
                    <a:lnTo>
                      <a:pt x="450" y="160"/>
                    </a:lnTo>
                    <a:lnTo>
                      <a:pt x="398" y="116"/>
                    </a:lnTo>
                    <a:lnTo>
                      <a:pt x="302" y="64"/>
                    </a:lnTo>
                    <a:lnTo>
                      <a:pt x="233" y="19"/>
                    </a:lnTo>
                    <a:lnTo>
                      <a:pt x="171" y="0"/>
                    </a:lnTo>
                    <a:lnTo>
                      <a:pt x="94" y="31"/>
                    </a:lnTo>
                    <a:lnTo>
                      <a:pt x="0" y="58"/>
                    </a:lnTo>
                    <a:close/>
                  </a:path>
                </a:pathLst>
              </a:custGeom>
              <a:solidFill>
                <a:srgbClr val="0000FF"/>
              </a:solidFill>
              <a:ln w="12700">
                <a:solidFill>
                  <a:srgbClr val="000000"/>
                </a:solidFill>
                <a:prstDash val="solid"/>
                <a:round/>
              </a:ln>
            </p:spPr>
            <p:txBody>
              <a:bodyPr/>
              <a:lstStyle/>
              <a:p>
                <a:endParaRPr lang="zh-CN" altLang="en-US" sz="1805"/>
              </a:p>
            </p:txBody>
          </p:sp>
          <p:sp>
            <p:nvSpPr>
              <p:cNvPr id="129" name="Freeform 79"/>
              <p:cNvSpPr/>
              <p:nvPr/>
            </p:nvSpPr>
            <p:spPr bwMode="auto">
              <a:xfrm>
                <a:off x="2355" y="1252"/>
                <a:ext cx="199" cy="569"/>
              </a:xfrm>
              <a:custGeom>
                <a:avLst/>
                <a:gdLst>
                  <a:gd name="T0" fmla="*/ 0 w 199"/>
                  <a:gd name="T1" fmla="*/ 0 h 569"/>
                  <a:gd name="T2" fmla="*/ 87 w 199"/>
                  <a:gd name="T3" fmla="*/ 39 h 569"/>
                  <a:gd name="T4" fmla="*/ 79 w 199"/>
                  <a:gd name="T5" fmla="*/ 107 h 569"/>
                  <a:gd name="T6" fmla="*/ 134 w 199"/>
                  <a:gd name="T7" fmla="*/ 110 h 569"/>
                  <a:gd name="T8" fmla="*/ 169 w 199"/>
                  <a:gd name="T9" fmla="*/ 233 h 569"/>
                  <a:gd name="T10" fmla="*/ 189 w 199"/>
                  <a:gd name="T11" fmla="*/ 366 h 569"/>
                  <a:gd name="T12" fmla="*/ 197 w 199"/>
                  <a:gd name="T13" fmla="*/ 492 h 569"/>
                  <a:gd name="T14" fmla="*/ 199 w 199"/>
                  <a:gd name="T15" fmla="*/ 569 h 5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9" h="569">
                    <a:moveTo>
                      <a:pt x="0" y="0"/>
                    </a:moveTo>
                    <a:lnTo>
                      <a:pt x="87" y="39"/>
                    </a:lnTo>
                    <a:lnTo>
                      <a:pt x="79" y="107"/>
                    </a:lnTo>
                    <a:lnTo>
                      <a:pt x="134" y="110"/>
                    </a:lnTo>
                    <a:lnTo>
                      <a:pt x="169" y="233"/>
                    </a:lnTo>
                    <a:lnTo>
                      <a:pt x="189" y="366"/>
                    </a:lnTo>
                    <a:lnTo>
                      <a:pt x="197" y="492"/>
                    </a:lnTo>
                    <a:lnTo>
                      <a:pt x="199" y="569"/>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grpSp>
        <p:sp>
          <p:nvSpPr>
            <p:cNvPr id="85" name="Freeform 80"/>
            <p:cNvSpPr/>
            <p:nvPr/>
          </p:nvSpPr>
          <p:spPr bwMode="auto">
            <a:xfrm rot="1123344">
              <a:off x="2406" y="1975"/>
              <a:ext cx="154" cy="119"/>
            </a:xfrm>
            <a:custGeom>
              <a:avLst/>
              <a:gdLst>
                <a:gd name="T0" fmla="*/ 7 w 213"/>
                <a:gd name="T1" fmla="*/ 18 h 176"/>
                <a:gd name="T2" fmla="*/ 0 w 213"/>
                <a:gd name="T3" fmla="*/ 26 h 176"/>
                <a:gd name="T4" fmla="*/ 35 w 213"/>
                <a:gd name="T5" fmla="*/ 54 h 176"/>
                <a:gd name="T6" fmla="*/ 46 w 213"/>
                <a:gd name="T7" fmla="*/ 22 h 176"/>
                <a:gd name="T8" fmla="*/ 80 w 213"/>
                <a:gd name="T9" fmla="*/ 37 h 176"/>
                <a:gd name="T10" fmla="*/ 79 w 213"/>
                <a:gd name="T11" fmla="*/ 9 h 176"/>
                <a:gd name="T12" fmla="*/ 58 w 213"/>
                <a:gd name="T13" fmla="*/ 0 h 176"/>
                <a:gd name="T14" fmla="*/ 7 w 213"/>
                <a:gd name="T15" fmla="*/ 18 h 1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176">
                  <a:moveTo>
                    <a:pt x="19" y="56"/>
                  </a:moveTo>
                  <a:lnTo>
                    <a:pt x="0" y="85"/>
                  </a:lnTo>
                  <a:lnTo>
                    <a:pt x="92" y="176"/>
                  </a:lnTo>
                  <a:lnTo>
                    <a:pt x="122" y="69"/>
                  </a:lnTo>
                  <a:lnTo>
                    <a:pt x="213" y="122"/>
                  </a:lnTo>
                  <a:lnTo>
                    <a:pt x="209" y="30"/>
                  </a:lnTo>
                  <a:lnTo>
                    <a:pt x="153" y="0"/>
                  </a:lnTo>
                  <a:lnTo>
                    <a:pt x="19" y="56"/>
                  </a:lnTo>
                  <a:close/>
                </a:path>
              </a:pathLst>
            </a:custGeom>
            <a:solidFill>
              <a:srgbClr val="FFFFFF"/>
            </a:solidFill>
            <a:ln w="12700">
              <a:solidFill>
                <a:srgbClr val="000000"/>
              </a:solidFill>
              <a:prstDash val="solid"/>
              <a:round/>
            </a:ln>
          </p:spPr>
          <p:txBody>
            <a:bodyPr/>
            <a:lstStyle/>
            <a:p>
              <a:endParaRPr lang="zh-CN" altLang="en-US" sz="1805"/>
            </a:p>
          </p:txBody>
        </p:sp>
        <p:grpSp>
          <p:nvGrpSpPr>
            <p:cNvPr id="86" name="Group 81"/>
            <p:cNvGrpSpPr/>
            <p:nvPr/>
          </p:nvGrpSpPr>
          <p:grpSpPr bwMode="auto">
            <a:xfrm rot="1123344">
              <a:off x="2051" y="1977"/>
              <a:ext cx="454" cy="747"/>
              <a:chOff x="1799" y="1328"/>
              <a:chExt cx="630" cy="1101"/>
            </a:xfrm>
          </p:grpSpPr>
          <p:grpSp>
            <p:nvGrpSpPr>
              <p:cNvPr id="121" name="Group 82"/>
              <p:cNvGrpSpPr/>
              <p:nvPr/>
            </p:nvGrpSpPr>
            <p:grpSpPr bwMode="auto">
              <a:xfrm>
                <a:off x="1968" y="1328"/>
                <a:ext cx="461" cy="1101"/>
                <a:chOff x="1968" y="1328"/>
                <a:chExt cx="461" cy="1101"/>
              </a:xfrm>
            </p:grpSpPr>
            <p:sp>
              <p:nvSpPr>
                <p:cNvPr id="126" name="Freeform 83"/>
                <p:cNvSpPr/>
                <p:nvPr/>
              </p:nvSpPr>
              <p:spPr bwMode="auto">
                <a:xfrm>
                  <a:off x="1968" y="1328"/>
                  <a:ext cx="461" cy="1101"/>
                </a:xfrm>
                <a:custGeom>
                  <a:avLst/>
                  <a:gdLst>
                    <a:gd name="T0" fmla="*/ 322 w 461"/>
                    <a:gd name="T1" fmla="*/ 1065 h 1101"/>
                    <a:gd name="T2" fmla="*/ 398 w 461"/>
                    <a:gd name="T3" fmla="*/ 1019 h 1101"/>
                    <a:gd name="T4" fmla="*/ 430 w 461"/>
                    <a:gd name="T5" fmla="*/ 916 h 1101"/>
                    <a:gd name="T6" fmla="*/ 454 w 461"/>
                    <a:gd name="T7" fmla="*/ 823 h 1101"/>
                    <a:gd name="T8" fmla="*/ 461 w 461"/>
                    <a:gd name="T9" fmla="*/ 720 h 1101"/>
                    <a:gd name="T10" fmla="*/ 434 w 461"/>
                    <a:gd name="T11" fmla="*/ 608 h 1101"/>
                    <a:gd name="T12" fmla="*/ 416 w 461"/>
                    <a:gd name="T13" fmla="*/ 516 h 1101"/>
                    <a:gd name="T14" fmla="*/ 392 w 461"/>
                    <a:gd name="T15" fmla="*/ 410 h 1101"/>
                    <a:gd name="T16" fmla="*/ 363 w 461"/>
                    <a:gd name="T17" fmla="*/ 331 h 1101"/>
                    <a:gd name="T18" fmla="*/ 315 w 461"/>
                    <a:gd name="T19" fmla="*/ 236 h 1101"/>
                    <a:gd name="T20" fmla="*/ 276 w 461"/>
                    <a:gd name="T21" fmla="*/ 149 h 1101"/>
                    <a:gd name="T22" fmla="*/ 207 w 461"/>
                    <a:gd name="T23" fmla="*/ 45 h 1101"/>
                    <a:gd name="T24" fmla="*/ 169 w 461"/>
                    <a:gd name="T25" fmla="*/ 0 h 1101"/>
                    <a:gd name="T26" fmla="*/ 124 w 461"/>
                    <a:gd name="T27" fmla="*/ 33 h 1101"/>
                    <a:gd name="T28" fmla="*/ 77 w 461"/>
                    <a:gd name="T29" fmla="*/ 76 h 1101"/>
                    <a:gd name="T30" fmla="*/ 13 w 461"/>
                    <a:gd name="T31" fmla="*/ 134 h 1101"/>
                    <a:gd name="T32" fmla="*/ 7 w 461"/>
                    <a:gd name="T33" fmla="*/ 153 h 1101"/>
                    <a:gd name="T34" fmla="*/ 0 w 461"/>
                    <a:gd name="T35" fmla="*/ 187 h 1101"/>
                    <a:gd name="T36" fmla="*/ 19 w 461"/>
                    <a:gd name="T37" fmla="*/ 247 h 1101"/>
                    <a:gd name="T38" fmla="*/ 45 w 461"/>
                    <a:gd name="T39" fmla="*/ 321 h 1101"/>
                    <a:gd name="T40" fmla="*/ 115 w 461"/>
                    <a:gd name="T41" fmla="*/ 457 h 1101"/>
                    <a:gd name="T42" fmla="*/ 141 w 461"/>
                    <a:gd name="T43" fmla="*/ 573 h 1101"/>
                    <a:gd name="T44" fmla="*/ 150 w 461"/>
                    <a:gd name="T45" fmla="*/ 661 h 1101"/>
                    <a:gd name="T46" fmla="*/ 153 w 461"/>
                    <a:gd name="T47" fmla="*/ 728 h 1101"/>
                    <a:gd name="T48" fmla="*/ 153 w 461"/>
                    <a:gd name="T49" fmla="*/ 843 h 1101"/>
                    <a:gd name="T50" fmla="*/ 141 w 461"/>
                    <a:gd name="T51" fmla="*/ 1024 h 1101"/>
                    <a:gd name="T52" fmla="*/ 141 w 461"/>
                    <a:gd name="T53" fmla="*/ 1086 h 1101"/>
                    <a:gd name="T54" fmla="*/ 162 w 461"/>
                    <a:gd name="T55" fmla="*/ 1095 h 1101"/>
                    <a:gd name="T56" fmla="*/ 224 w 461"/>
                    <a:gd name="T57" fmla="*/ 1101 h 1101"/>
                    <a:gd name="T58" fmla="*/ 269 w 461"/>
                    <a:gd name="T59" fmla="*/ 1088 h 1101"/>
                    <a:gd name="T60" fmla="*/ 322 w 461"/>
                    <a:gd name="T61" fmla="*/ 1065 h 11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1" h="1101">
                      <a:moveTo>
                        <a:pt x="322" y="1065"/>
                      </a:moveTo>
                      <a:lnTo>
                        <a:pt x="398" y="1019"/>
                      </a:lnTo>
                      <a:lnTo>
                        <a:pt x="430" y="916"/>
                      </a:lnTo>
                      <a:lnTo>
                        <a:pt x="454" y="823"/>
                      </a:lnTo>
                      <a:lnTo>
                        <a:pt x="461" y="720"/>
                      </a:lnTo>
                      <a:lnTo>
                        <a:pt x="434" y="608"/>
                      </a:lnTo>
                      <a:lnTo>
                        <a:pt x="416" y="516"/>
                      </a:lnTo>
                      <a:lnTo>
                        <a:pt x="392" y="410"/>
                      </a:lnTo>
                      <a:lnTo>
                        <a:pt x="363" y="331"/>
                      </a:lnTo>
                      <a:lnTo>
                        <a:pt x="315" y="236"/>
                      </a:lnTo>
                      <a:lnTo>
                        <a:pt x="276" y="149"/>
                      </a:lnTo>
                      <a:lnTo>
                        <a:pt x="207" y="45"/>
                      </a:lnTo>
                      <a:lnTo>
                        <a:pt x="169" y="0"/>
                      </a:lnTo>
                      <a:lnTo>
                        <a:pt x="124" y="33"/>
                      </a:lnTo>
                      <a:lnTo>
                        <a:pt x="77" y="76"/>
                      </a:lnTo>
                      <a:lnTo>
                        <a:pt x="13" y="134"/>
                      </a:lnTo>
                      <a:lnTo>
                        <a:pt x="7" y="153"/>
                      </a:lnTo>
                      <a:lnTo>
                        <a:pt x="0" y="187"/>
                      </a:lnTo>
                      <a:lnTo>
                        <a:pt x="19" y="247"/>
                      </a:lnTo>
                      <a:lnTo>
                        <a:pt x="45" y="321"/>
                      </a:lnTo>
                      <a:lnTo>
                        <a:pt x="115" y="457"/>
                      </a:lnTo>
                      <a:lnTo>
                        <a:pt x="141" y="573"/>
                      </a:lnTo>
                      <a:lnTo>
                        <a:pt x="150" y="661"/>
                      </a:lnTo>
                      <a:lnTo>
                        <a:pt x="153" y="728"/>
                      </a:lnTo>
                      <a:lnTo>
                        <a:pt x="153" y="843"/>
                      </a:lnTo>
                      <a:lnTo>
                        <a:pt x="141" y="1024"/>
                      </a:lnTo>
                      <a:lnTo>
                        <a:pt x="141" y="1086"/>
                      </a:lnTo>
                      <a:lnTo>
                        <a:pt x="162" y="1095"/>
                      </a:lnTo>
                      <a:lnTo>
                        <a:pt x="224" y="1101"/>
                      </a:lnTo>
                      <a:lnTo>
                        <a:pt x="269" y="1088"/>
                      </a:lnTo>
                      <a:lnTo>
                        <a:pt x="322" y="1065"/>
                      </a:lnTo>
                      <a:close/>
                    </a:path>
                  </a:pathLst>
                </a:custGeom>
                <a:solidFill>
                  <a:srgbClr val="0000FF"/>
                </a:solidFill>
                <a:ln w="12700">
                  <a:solidFill>
                    <a:srgbClr val="000000"/>
                  </a:solidFill>
                  <a:prstDash val="solid"/>
                  <a:round/>
                </a:ln>
              </p:spPr>
              <p:txBody>
                <a:bodyPr/>
                <a:lstStyle/>
                <a:p>
                  <a:endParaRPr lang="zh-CN" altLang="en-US" sz="1805"/>
                </a:p>
              </p:txBody>
            </p:sp>
            <p:sp>
              <p:nvSpPr>
                <p:cNvPr id="127" name="Freeform 84"/>
                <p:cNvSpPr/>
                <p:nvPr/>
              </p:nvSpPr>
              <p:spPr bwMode="auto">
                <a:xfrm>
                  <a:off x="2085" y="1371"/>
                  <a:ext cx="325" cy="620"/>
                </a:xfrm>
                <a:custGeom>
                  <a:avLst/>
                  <a:gdLst>
                    <a:gd name="T0" fmla="*/ 0 w 325"/>
                    <a:gd name="T1" fmla="*/ 0 h 620"/>
                    <a:gd name="T2" fmla="*/ 44 w 325"/>
                    <a:gd name="T3" fmla="*/ 144 h 620"/>
                    <a:gd name="T4" fmla="*/ 119 w 325"/>
                    <a:gd name="T5" fmla="*/ 125 h 620"/>
                    <a:gd name="T6" fmla="*/ 71 w 325"/>
                    <a:gd name="T7" fmla="*/ 200 h 620"/>
                    <a:gd name="T8" fmla="*/ 119 w 325"/>
                    <a:gd name="T9" fmla="*/ 255 h 620"/>
                    <a:gd name="T10" fmla="*/ 172 w 325"/>
                    <a:gd name="T11" fmla="*/ 341 h 620"/>
                    <a:gd name="T12" fmla="*/ 235 w 325"/>
                    <a:gd name="T13" fmla="*/ 440 h 620"/>
                    <a:gd name="T14" fmla="*/ 289 w 325"/>
                    <a:gd name="T15" fmla="*/ 535 h 620"/>
                    <a:gd name="T16" fmla="*/ 325 w 325"/>
                    <a:gd name="T17" fmla="*/ 620 h 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5" h="620">
                      <a:moveTo>
                        <a:pt x="0" y="0"/>
                      </a:moveTo>
                      <a:lnTo>
                        <a:pt x="44" y="144"/>
                      </a:lnTo>
                      <a:lnTo>
                        <a:pt x="119" y="125"/>
                      </a:lnTo>
                      <a:lnTo>
                        <a:pt x="71" y="200"/>
                      </a:lnTo>
                      <a:lnTo>
                        <a:pt x="119" y="255"/>
                      </a:lnTo>
                      <a:lnTo>
                        <a:pt x="172" y="341"/>
                      </a:lnTo>
                      <a:lnTo>
                        <a:pt x="235" y="440"/>
                      </a:lnTo>
                      <a:lnTo>
                        <a:pt x="289" y="535"/>
                      </a:lnTo>
                      <a:lnTo>
                        <a:pt x="325" y="62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grpSp>
          <p:grpSp>
            <p:nvGrpSpPr>
              <p:cNvPr id="122" name="Group 85"/>
              <p:cNvGrpSpPr/>
              <p:nvPr/>
            </p:nvGrpSpPr>
            <p:grpSpPr bwMode="auto">
              <a:xfrm>
                <a:off x="1799" y="1444"/>
                <a:ext cx="549" cy="922"/>
                <a:chOff x="1799" y="1444"/>
                <a:chExt cx="549" cy="922"/>
              </a:xfrm>
            </p:grpSpPr>
            <p:sp>
              <p:nvSpPr>
                <p:cNvPr id="123" name="Freeform 86"/>
                <p:cNvSpPr/>
                <p:nvPr/>
              </p:nvSpPr>
              <p:spPr bwMode="auto">
                <a:xfrm>
                  <a:off x="2144" y="2152"/>
                  <a:ext cx="204" cy="214"/>
                </a:xfrm>
                <a:custGeom>
                  <a:avLst/>
                  <a:gdLst>
                    <a:gd name="T0" fmla="*/ 63 w 204"/>
                    <a:gd name="T1" fmla="*/ 0 h 214"/>
                    <a:gd name="T2" fmla="*/ 102 w 204"/>
                    <a:gd name="T3" fmla="*/ 28 h 214"/>
                    <a:gd name="T4" fmla="*/ 142 w 204"/>
                    <a:gd name="T5" fmla="*/ 29 h 214"/>
                    <a:gd name="T6" fmla="*/ 176 w 204"/>
                    <a:gd name="T7" fmla="*/ 37 h 214"/>
                    <a:gd name="T8" fmla="*/ 192 w 204"/>
                    <a:gd name="T9" fmla="*/ 50 h 214"/>
                    <a:gd name="T10" fmla="*/ 196 w 204"/>
                    <a:gd name="T11" fmla="*/ 66 h 214"/>
                    <a:gd name="T12" fmla="*/ 189 w 204"/>
                    <a:gd name="T13" fmla="*/ 95 h 214"/>
                    <a:gd name="T14" fmla="*/ 204 w 204"/>
                    <a:gd name="T15" fmla="*/ 115 h 214"/>
                    <a:gd name="T16" fmla="*/ 203 w 204"/>
                    <a:gd name="T17" fmla="*/ 143 h 214"/>
                    <a:gd name="T18" fmla="*/ 187 w 204"/>
                    <a:gd name="T19" fmla="*/ 160 h 214"/>
                    <a:gd name="T20" fmla="*/ 175 w 204"/>
                    <a:gd name="T21" fmla="*/ 181 h 214"/>
                    <a:gd name="T22" fmla="*/ 147 w 204"/>
                    <a:gd name="T23" fmla="*/ 191 h 214"/>
                    <a:gd name="T24" fmla="*/ 129 w 204"/>
                    <a:gd name="T25" fmla="*/ 214 h 214"/>
                    <a:gd name="T26" fmla="*/ 95 w 204"/>
                    <a:gd name="T27" fmla="*/ 210 h 214"/>
                    <a:gd name="T28" fmla="*/ 75 w 204"/>
                    <a:gd name="T29" fmla="*/ 197 h 214"/>
                    <a:gd name="T30" fmla="*/ 56 w 204"/>
                    <a:gd name="T31" fmla="*/ 176 h 214"/>
                    <a:gd name="T32" fmla="*/ 44 w 204"/>
                    <a:gd name="T33" fmla="*/ 127 h 214"/>
                    <a:gd name="T34" fmla="*/ 0 w 204"/>
                    <a:gd name="T35" fmla="*/ 83 h 214"/>
                    <a:gd name="T36" fmla="*/ 63 w 204"/>
                    <a:gd name="T37" fmla="*/ 0 h 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4" h="214">
                      <a:moveTo>
                        <a:pt x="63" y="0"/>
                      </a:moveTo>
                      <a:lnTo>
                        <a:pt x="102" y="28"/>
                      </a:lnTo>
                      <a:lnTo>
                        <a:pt x="142" y="29"/>
                      </a:lnTo>
                      <a:lnTo>
                        <a:pt x="176" y="37"/>
                      </a:lnTo>
                      <a:lnTo>
                        <a:pt x="192" y="50"/>
                      </a:lnTo>
                      <a:lnTo>
                        <a:pt x="196" y="66"/>
                      </a:lnTo>
                      <a:lnTo>
                        <a:pt x="189" y="95"/>
                      </a:lnTo>
                      <a:lnTo>
                        <a:pt x="204" y="115"/>
                      </a:lnTo>
                      <a:lnTo>
                        <a:pt x="203" y="143"/>
                      </a:lnTo>
                      <a:lnTo>
                        <a:pt x="187" y="160"/>
                      </a:lnTo>
                      <a:lnTo>
                        <a:pt x="175" y="181"/>
                      </a:lnTo>
                      <a:lnTo>
                        <a:pt x="147" y="191"/>
                      </a:lnTo>
                      <a:lnTo>
                        <a:pt x="129" y="214"/>
                      </a:lnTo>
                      <a:lnTo>
                        <a:pt x="95" y="210"/>
                      </a:lnTo>
                      <a:lnTo>
                        <a:pt x="75" y="197"/>
                      </a:lnTo>
                      <a:lnTo>
                        <a:pt x="56" y="176"/>
                      </a:lnTo>
                      <a:lnTo>
                        <a:pt x="44" y="127"/>
                      </a:lnTo>
                      <a:lnTo>
                        <a:pt x="0" y="83"/>
                      </a:lnTo>
                      <a:lnTo>
                        <a:pt x="63" y="0"/>
                      </a:lnTo>
                      <a:close/>
                    </a:path>
                  </a:pathLst>
                </a:custGeom>
                <a:solidFill>
                  <a:srgbClr val="FFE0C0"/>
                </a:solidFill>
                <a:ln w="12700">
                  <a:solidFill>
                    <a:srgbClr val="000000"/>
                  </a:solidFill>
                  <a:prstDash val="solid"/>
                  <a:round/>
                </a:ln>
              </p:spPr>
              <p:txBody>
                <a:bodyPr/>
                <a:lstStyle/>
                <a:p>
                  <a:endParaRPr lang="zh-CN" altLang="en-US" sz="1805"/>
                </a:p>
              </p:txBody>
            </p:sp>
            <p:sp>
              <p:nvSpPr>
                <p:cNvPr id="124" name="Freeform 87"/>
                <p:cNvSpPr/>
                <p:nvPr/>
              </p:nvSpPr>
              <p:spPr bwMode="auto">
                <a:xfrm>
                  <a:off x="2116" y="2142"/>
                  <a:ext cx="121" cy="137"/>
                </a:xfrm>
                <a:custGeom>
                  <a:avLst/>
                  <a:gdLst>
                    <a:gd name="T0" fmla="*/ 91 w 121"/>
                    <a:gd name="T1" fmla="*/ 0 h 137"/>
                    <a:gd name="T2" fmla="*/ 121 w 121"/>
                    <a:gd name="T3" fmla="*/ 20 h 137"/>
                    <a:gd name="T4" fmla="*/ 105 w 121"/>
                    <a:gd name="T5" fmla="*/ 52 h 137"/>
                    <a:gd name="T6" fmla="*/ 75 w 121"/>
                    <a:gd name="T7" fmla="*/ 92 h 137"/>
                    <a:gd name="T8" fmla="*/ 33 w 121"/>
                    <a:gd name="T9" fmla="*/ 137 h 137"/>
                    <a:gd name="T10" fmla="*/ 0 w 121"/>
                    <a:gd name="T11" fmla="*/ 97 h 137"/>
                    <a:gd name="T12" fmla="*/ 91 w 121"/>
                    <a:gd name="T13" fmla="*/ 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37">
                      <a:moveTo>
                        <a:pt x="91" y="0"/>
                      </a:moveTo>
                      <a:lnTo>
                        <a:pt x="121" y="20"/>
                      </a:lnTo>
                      <a:lnTo>
                        <a:pt x="105" y="52"/>
                      </a:lnTo>
                      <a:lnTo>
                        <a:pt x="75" y="92"/>
                      </a:lnTo>
                      <a:lnTo>
                        <a:pt x="33" y="137"/>
                      </a:lnTo>
                      <a:lnTo>
                        <a:pt x="0" y="97"/>
                      </a:lnTo>
                      <a:lnTo>
                        <a:pt x="91" y="0"/>
                      </a:lnTo>
                      <a:close/>
                    </a:path>
                  </a:pathLst>
                </a:custGeom>
                <a:solidFill>
                  <a:srgbClr val="FFFFFF"/>
                </a:solidFill>
                <a:ln w="12700">
                  <a:solidFill>
                    <a:srgbClr val="000000"/>
                  </a:solidFill>
                  <a:prstDash val="solid"/>
                  <a:round/>
                </a:ln>
              </p:spPr>
              <p:txBody>
                <a:bodyPr/>
                <a:lstStyle/>
                <a:p>
                  <a:endParaRPr lang="zh-CN" altLang="en-US" sz="1805"/>
                </a:p>
              </p:txBody>
            </p:sp>
            <p:sp>
              <p:nvSpPr>
                <p:cNvPr id="125" name="Freeform 88"/>
                <p:cNvSpPr/>
                <p:nvPr/>
              </p:nvSpPr>
              <p:spPr bwMode="auto">
                <a:xfrm>
                  <a:off x="1799" y="1444"/>
                  <a:ext cx="444" cy="840"/>
                </a:xfrm>
                <a:custGeom>
                  <a:avLst/>
                  <a:gdLst>
                    <a:gd name="T0" fmla="*/ 133 w 444"/>
                    <a:gd name="T1" fmla="*/ 64 h 840"/>
                    <a:gd name="T2" fmla="*/ 107 w 444"/>
                    <a:gd name="T3" fmla="*/ 118 h 840"/>
                    <a:gd name="T4" fmla="*/ 61 w 444"/>
                    <a:gd name="T5" fmla="*/ 196 h 840"/>
                    <a:gd name="T6" fmla="*/ 46 w 444"/>
                    <a:gd name="T7" fmla="*/ 258 h 840"/>
                    <a:gd name="T8" fmla="*/ 22 w 444"/>
                    <a:gd name="T9" fmla="*/ 329 h 840"/>
                    <a:gd name="T10" fmla="*/ 5 w 444"/>
                    <a:gd name="T11" fmla="*/ 447 h 840"/>
                    <a:gd name="T12" fmla="*/ 0 w 444"/>
                    <a:gd name="T13" fmla="*/ 510 h 840"/>
                    <a:gd name="T14" fmla="*/ 14 w 444"/>
                    <a:gd name="T15" fmla="*/ 526 h 840"/>
                    <a:gd name="T16" fmla="*/ 56 w 444"/>
                    <a:gd name="T17" fmla="*/ 583 h 840"/>
                    <a:gd name="T18" fmla="*/ 106 w 444"/>
                    <a:gd name="T19" fmla="*/ 644 h 840"/>
                    <a:gd name="T20" fmla="*/ 163 w 444"/>
                    <a:gd name="T21" fmla="*/ 698 h 840"/>
                    <a:gd name="T22" fmla="*/ 318 w 444"/>
                    <a:gd name="T23" fmla="*/ 840 h 840"/>
                    <a:gd name="T24" fmla="*/ 389 w 444"/>
                    <a:gd name="T25" fmla="*/ 753 h 840"/>
                    <a:gd name="T26" fmla="*/ 444 w 444"/>
                    <a:gd name="T27" fmla="*/ 683 h 840"/>
                    <a:gd name="T28" fmla="*/ 297 w 444"/>
                    <a:gd name="T29" fmla="*/ 556 h 840"/>
                    <a:gd name="T30" fmla="*/ 248 w 444"/>
                    <a:gd name="T31" fmla="*/ 519 h 840"/>
                    <a:gd name="T32" fmla="*/ 218 w 444"/>
                    <a:gd name="T33" fmla="*/ 486 h 840"/>
                    <a:gd name="T34" fmla="*/ 193 w 444"/>
                    <a:gd name="T35" fmla="*/ 471 h 840"/>
                    <a:gd name="T36" fmla="*/ 232 w 444"/>
                    <a:gd name="T37" fmla="*/ 368 h 840"/>
                    <a:gd name="T38" fmla="*/ 255 w 444"/>
                    <a:gd name="T39" fmla="*/ 288 h 840"/>
                    <a:gd name="T40" fmla="*/ 267 w 444"/>
                    <a:gd name="T41" fmla="*/ 252 h 840"/>
                    <a:gd name="T42" fmla="*/ 280 w 444"/>
                    <a:gd name="T43" fmla="*/ 213 h 840"/>
                    <a:gd name="T44" fmla="*/ 286 w 444"/>
                    <a:gd name="T45" fmla="*/ 167 h 840"/>
                    <a:gd name="T46" fmla="*/ 286 w 444"/>
                    <a:gd name="T47" fmla="*/ 123 h 840"/>
                    <a:gd name="T48" fmla="*/ 286 w 444"/>
                    <a:gd name="T49" fmla="*/ 88 h 840"/>
                    <a:gd name="T50" fmla="*/ 280 w 444"/>
                    <a:gd name="T51" fmla="*/ 52 h 840"/>
                    <a:gd name="T52" fmla="*/ 258 w 444"/>
                    <a:gd name="T53" fmla="*/ 24 h 840"/>
                    <a:gd name="T54" fmla="*/ 229 w 444"/>
                    <a:gd name="T55" fmla="*/ 5 h 840"/>
                    <a:gd name="T56" fmla="*/ 208 w 444"/>
                    <a:gd name="T57" fmla="*/ 0 h 840"/>
                    <a:gd name="T58" fmla="*/ 169 w 444"/>
                    <a:gd name="T59" fmla="*/ 25 h 840"/>
                    <a:gd name="T60" fmla="*/ 133 w 444"/>
                    <a:gd name="T61" fmla="*/ 64 h 8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4" h="840">
                      <a:moveTo>
                        <a:pt x="133" y="64"/>
                      </a:moveTo>
                      <a:lnTo>
                        <a:pt x="107" y="118"/>
                      </a:lnTo>
                      <a:lnTo>
                        <a:pt x="61" y="196"/>
                      </a:lnTo>
                      <a:lnTo>
                        <a:pt x="46" y="258"/>
                      </a:lnTo>
                      <a:lnTo>
                        <a:pt x="22" y="329"/>
                      </a:lnTo>
                      <a:lnTo>
                        <a:pt x="5" y="447"/>
                      </a:lnTo>
                      <a:lnTo>
                        <a:pt x="0" y="510"/>
                      </a:lnTo>
                      <a:lnTo>
                        <a:pt x="14" y="526"/>
                      </a:lnTo>
                      <a:lnTo>
                        <a:pt x="56" y="583"/>
                      </a:lnTo>
                      <a:lnTo>
                        <a:pt x="106" y="644"/>
                      </a:lnTo>
                      <a:lnTo>
                        <a:pt x="163" y="698"/>
                      </a:lnTo>
                      <a:lnTo>
                        <a:pt x="318" y="840"/>
                      </a:lnTo>
                      <a:lnTo>
                        <a:pt x="389" y="753"/>
                      </a:lnTo>
                      <a:lnTo>
                        <a:pt x="444" y="683"/>
                      </a:lnTo>
                      <a:lnTo>
                        <a:pt x="297" y="556"/>
                      </a:lnTo>
                      <a:lnTo>
                        <a:pt x="248" y="519"/>
                      </a:lnTo>
                      <a:lnTo>
                        <a:pt x="218" y="486"/>
                      </a:lnTo>
                      <a:lnTo>
                        <a:pt x="193" y="471"/>
                      </a:lnTo>
                      <a:lnTo>
                        <a:pt x="232" y="368"/>
                      </a:lnTo>
                      <a:lnTo>
                        <a:pt x="255" y="288"/>
                      </a:lnTo>
                      <a:lnTo>
                        <a:pt x="267" y="252"/>
                      </a:lnTo>
                      <a:lnTo>
                        <a:pt x="280" y="213"/>
                      </a:lnTo>
                      <a:lnTo>
                        <a:pt x="286" y="167"/>
                      </a:lnTo>
                      <a:lnTo>
                        <a:pt x="286" y="123"/>
                      </a:lnTo>
                      <a:lnTo>
                        <a:pt x="286" y="88"/>
                      </a:lnTo>
                      <a:lnTo>
                        <a:pt x="280" y="52"/>
                      </a:lnTo>
                      <a:lnTo>
                        <a:pt x="258" y="24"/>
                      </a:lnTo>
                      <a:lnTo>
                        <a:pt x="229" y="5"/>
                      </a:lnTo>
                      <a:lnTo>
                        <a:pt x="208" y="0"/>
                      </a:lnTo>
                      <a:lnTo>
                        <a:pt x="169" y="25"/>
                      </a:lnTo>
                      <a:lnTo>
                        <a:pt x="133" y="64"/>
                      </a:lnTo>
                      <a:close/>
                    </a:path>
                  </a:pathLst>
                </a:custGeom>
                <a:solidFill>
                  <a:srgbClr val="0000FF"/>
                </a:solidFill>
                <a:ln w="12700">
                  <a:solidFill>
                    <a:srgbClr val="000000"/>
                  </a:solidFill>
                  <a:prstDash val="solid"/>
                  <a:round/>
                </a:ln>
              </p:spPr>
              <p:txBody>
                <a:bodyPr/>
                <a:lstStyle/>
                <a:p>
                  <a:endParaRPr lang="zh-CN" altLang="en-US" sz="1805"/>
                </a:p>
              </p:txBody>
            </p:sp>
          </p:grpSp>
        </p:grpSp>
        <p:grpSp>
          <p:nvGrpSpPr>
            <p:cNvPr id="87" name="Group 89"/>
            <p:cNvGrpSpPr/>
            <p:nvPr/>
          </p:nvGrpSpPr>
          <p:grpSpPr bwMode="auto">
            <a:xfrm rot="1123344">
              <a:off x="2327" y="1696"/>
              <a:ext cx="255" cy="314"/>
              <a:chOff x="1947" y="869"/>
              <a:chExt cx="355" cy="463"/>
            </a:xfrm>
          </p:grpSpPr>
          <p:grpSp>
            <p:nvGrpSpPr>
              <p:cNvPr id="105" name="Group 90"/>
              <p:cNvGrpSpPr/>
              <p:nvPr/>
            </p:nvGrpSpPr>
            <p:grpSpPr bwMode="auto">
              <a:xfrm>
                <a:off x="1982" y="1005"/>
                <a:ext cx="305" cy="220"/>
                <a:chOff x="1982" y="1005"/>
                <a:chExt cx="305" cy="220"/>
              </a:xfrm>
            </p:grpSpPr>
            <p:sp>
              <p:nvSpPr>
                <p:cNvPr id="119" name="Freeform 91"/>
                <p:cNvSpPr/>
                <p:nvPr/>
              </p:nvSpPr>
              <p:spPr bwMode="auto">
                <a:xfrm>
                  <a:off x="2244" y="1005"/>
                  <a:ext cx="43" cy="100"/>
                </a:xfrm>
                <a:custGeom>
                  <a:avLst/>
                  <a:gdLst>
                    <a:gd name="T0" fmla="*/ 0 w 43"/>
                    <a:gd name="T1" fmla="*/ 11 h 100"/>
                    <a:gd name="T2" fmla="*/ 7 w 43"/>
                    <a:gd name="T3" fmla="*/ 0 h 100"/>
                    <a:gd name="T4" fmla="*/ 21 w 43"/>
                    <a:gd name="T5" fmla="*/ 0 h 100"/>
                    <a:gd name="T6" fmla="*/ 27 w 43"/>
                    <a:gd name="T7" fmla="*/ 7 h 100"/>
                    <a:gd name="T8" fmla="*/ 33 w 43"/>
                    <a:gd name="T9" fmla="*/ 19 h 100"/>
                    <a:gd name="T10" fmla="*/ 38 w 43"/>
                    <a:gd name="T11" fmla="*/ 44 h 100"/>
                    <a:gd name="T12" fmla="*/ 43 w 43"/>
                    <a:gd name="T13" fmla="*/ 76 h 100"/>
                    <a:gd name="T14" fmla="*/ 43 w 43"/>
                    <a:gd name="T15" fmla="*/ 100 h 100"/>
                    <a:gd name="T16" fmla="*/ 32 w 43"/>
                    <a:gd name="T17" fmla="*/ 100 h 100"/>
                    <a:gd name="T18" fmla="*/ 0 w 43"/>
                    <a:gd name="T19" fmla="*/ 1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0">
                      <a:moveTo>
                        <a:pt x="0" y="11"/>
                      </a:moveTo>
                      <a:lnTo>
                        <a:pt x="7" y="0"/>
                      </a:lnTo>
                      <a:lnTo>
                        <a:pt x="21" y="0"/>
                      </a:lnTo>
                      <a:lnTo>
                        <a:pt x="27" y="7"/>
                      </a:lnTo>
                      <a:lnTo>
                        <a:pt x="33" y="19"/>
                      </a:lnTo>
                      <a:lnTo>
                        <a:pt x="38" y="44"/>
                      </a:lnTo>
                      <a:lnTo>
                        <a:pt x="43" y="76"/>
                      </a:lnTo>
                      <a:lnTo>
                        <a:pt x="43" y="100"/>
                      </a:lnTo>
                      <a:lnTo>
                        <a:pt x="32" y="100"/>
                      </a:lnTo>
                      <a:lnTo>
                        <a:pt x="0" y="11"/>
                      </a:lnTo>
                      <a:close/>
                    </a:path>
                  </a:pathLst>
                </a:custGeom>
                <a:solidFill>
                  <a:srgbClr val="FFE0C0"/>
                </a:solidFill>
                <a:ln w="12700">
                  <a:solidFill>
                    <a:srgbClr val="000000"/>
                  </a:solidFill>
                  <a:prstDash val="solid"/>
                  <a:round/>
                </a:ln>
              </p:spPr>
              <p:txBody>
                <a:bodyPr/>
                <a:lstStyle/>
                <a:p>
                  <a:endParaRPr lang="zh-CN" altLang="en-US" sz="1805"/>
                </a:p>
              </p:txBody>
            </p:sp>
            <p:sp>
              <p:nvSpPr>
                <p:cNvPr id="120" name="Freeform 92"/>
                <p:cNvSpPr/>
                <p:nvPr/>
              </p:nvSpPr>
              <p:spPr bwMode="auto">
                <a:xfrm>
                  <a:off x="1982" y="1143"/>
                  <a:ext cx="73" cy="82"/>
                </a:xfrm>
                <a:custGeom>
                  <a:avLst/>
                  <a:gdLst>
                    <a:gd name="T0" fmla="*/ 17 w 73"/>
                    <a:gd name="T1" fmla="*/ 0 h 82"/>
                    <a:gd name="T2" fmla="*/ 4 w 73"/>
                    <a:gd name="T3" fmla="*/ 7 h 82"/>
                    <a:gd name="T4" fmla="*/ 0 w 73"/>
                    <a:gd name="T5" fmla="*/ 16 h 82"/>
                    <a:gd name="T6" fmla="*/ 4 w 73"/>
                    <a:gd name="T7" fmla="*/ 29 h 82"/>
                    <a:gd name="T8" fmla="*/ 14 w 73"/>
                    <a:gd name="T9" fmla="*/ 43 h 82"/>
                    <a:gd name="T10" fmla="*/ 25 w 73"/>
                    <a:gd name="T11" fmla="*/ 56 h 82"/>
                    <a:gd name="T12" fmla="*/ 46 w 73"/>
                    <a:gd name="T13" fmla="*/ 77 h 82"/>
                    <a:gd name="T14" fmla="*/ 60 w 73"/>
                    <a:gd name="T15" fmla="*/ 82 h 82"/>
                    <a:gd name="T16" fmla="*/ 73 w 73"/>
                    <a:gd name="T17" fmla="*/ 72 h 82"/>
                    <a:gd name="T18" fmla="*/ 17 w 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82">
                      <a:moveTo>
                        <a:pt x="17" y="0"/>
                      </a:moveTo>
                      <a:lnTo>
                        <a:pt x="4" y="7"/>
                      </a:lnTo>
                      <a:lnTo>
                        <a:pt x="0" y="16"/>
                      </a:lnTo>
                      <a:lnTo>
                        <a:pt x="4" y="29"/>
                      </a:lnTo>
                      <a:lnTo>
                        <a:pt x="14" y="43"/>
                      </a:lnTo>
                      <a:lnTo>
                        <a:pt x="25" y="56"/>
                      </a:lnTo>
                      <a:lnTo>
                        <a:pt x="46" y="77"/>
                      </a:lnTo>
                      <a:lnTo>
                        <a:pt x="60" y="82"/>
                      </a:lnTo>
                      <a:lnTo>
                        <a:pt x="73" y="72"/>
                      </a:lnTo>
                      <a:lnTo>
                        <a:pt x="17" y="0"/>
                      </a:lnTo>
                      <a:close/>
                    </a:path>
                  </a:pathLst>
                </a:custGeom>
                <a:solidFill>
                  <a:srgbClr val="FFE0C0"/>
                </a:solidFill>
                <a:ln w="12700">
                  <a:solidFill>
                    <a:srgbClr val="000000"/>
                  </a:solidFill>
                  <a:prstDash val="solid"/>
                  <a:round/>
                </a:ln>
              </p:spPr>
              <p:txBody>
                <a:bodyPr/>
                <a:lstStyle/>
                <a:p>
                  <a:endParaRPr lang="zh-CN" altLang="en-US" sz="1805"/>
                </a:p>
              </p:txBody>
            </p:sp>
          </p:grpSp>
          <p:sp>
            <p:nvSpPr>
              <p:cNvPr id="106" name="Freeform 93"/>
              <p:cNvSpPr/>
              <p:nvPr/>
            </p:nvSpPr>
            <p:spPr bwMode="auto">
              <a:xfrm>
                <a:off x="1962" y="919"/>
                <a:ext cx="340" cy="413"/>
              </a:xfrm>
              <a:custGeom>
                <a:avLst/>
                <a:gdLst>
                  <a:gd name="T0" fmla="*/ 30 w 340"/>
                  <a:gd name="T1" fmla="*/ 59 h 413"/>
                  <a:gd name="T2" fmla="*/ 13 w 340"/>
                  <a:gd name="T3" fmla="*/ 82 h 413"/>
                  <a:gd name="T4" fmla="*/ 4 w 340"/>
                  <a:gd name="T5" fmla="*/ 111 h 413"/>
                  <a:gd name="T6" fmla="*/ 0 w 340"/>
                  <a:gd name="T7" fmla="*/ 145 h 413"/>
                  <a:gd name="T8" fmla="*/ 5 w 340"/>
                  <a:gd name="T9" fmla="*/ 173 h 413"/>
                  <a:gd name="T10" fmla="*/ 17 w 340"/>
                  <a:gd name="T11" fmla="*/ 199 h 413"/>
                  <a:gd name="T12" fmla="*/ 37 w 340"/>
                  <a:gd name="T13" fmla="*/ 222 h 413"/>
                  <a:gd name="T14" fmla="*/ 54 w 340"/>
                  <a:gd name="T15" fmla="*/ 247 h 413"/>
                  <a:gd name="T16" fmla="*/ 71 w 340"/>
                  <a:gd name="T17" fmla="*/ 282 h 413"/>
                  <a:gd name="T18" fmla="*/ 90 w 340"/>
                  <a:gd name="T19" fmla="*/ 323 h 413"/>
                  <a:gd name="T20" fmla="*/ 109 w 340"/>
                  <a:gd name="T21" fmla="*/ 356 h 413"/>
                  <a:gd name="T22" fmla="*/ 128 w 340"/>
                  <a:gd name="T23" fmla="*/ 375 h 413"/>
                  <a:gd name="T24" fmla="*/ 149 w 340"/>
                  <a:gd name="T25" fmla="*/ 387 h 413"/>
                  <a:gd name="T26" fmla="*/ 185 w 340"/>
                  <a:gd name="T27" fmla="*/ 403 h 413"/>
                  <a:gd name="T28" fmla="*/ 222 w 340"/>
                  <a:gd name="T29" fmla="*/ 413 h 413"/>
                  <a:gd name="T30" fmla="*/ 247 w 340"/>
                  <a:gd name="T31" fmla="*/ 410 h 413"/>
                  <a:gd name="T32" fmla="*/ 268 w 340"/>
                  <a:gd name="T33" fmla="*/ 406 h 413"/>
                  <a:gd name="T34" fmla="*/ 304 w 340"/>
                  <a:gd name="T35" fmla="*/ 393 h 413"/>
                  <a:gd name="T36" fmla="*/ 319 w 340"/>
                  <a:gd name="T37" fmla="*/ 379 h 413"/>
                  <a:gd name="T38" fmla="*/ 326 w 340"/>
                  <a:gd name="T39" fmla="*/ 360 h 413"/>
                  <a:gd name="T40" fmla="*/ 337 w 340"/>
                  <a:gd name="T41" fmla="*/ 319 h 413"/>
                  <a:gd name="T42" fmla="*/ 340 w 340"/>
                  <a:gd name="T43" fmla="*/ 288 h 413"/>
                  <a:gd name="T44" fmla="*/ 340 w 340"/>
                  <a:gd name="T45" fmla="*/ 251 h 413"/>
                  <a:gd name="T46" fmla="*/ 335 w 340"/>
                  <a:gd name="T47" fmla="*/ 224 h 413"/>
                  <a:gd name="T48" fmla="*/ 326 w 340"/>
                  <a:gd name="T49" fmla="*/ 194 h 413"/>
                  <a:gd name="T50" fmla="*/ 310 w 340"/>
                  <a:gd name="T51" fmla="*/ 152 h 413"/>
                  <a:gd name="T52" fmla="*/ 291 w 340"/>
                  <a:gd name="T53" fmla="*/ 121 h 413"/>
                  <a:gd name="T54" fmla="*/ 282 w 340"/>
                  <a:gd name="T55" fmla="*/ 86 h 413"/>
                  <a:gd name="T56" fmla="*/ 264 w 340"/>
                  <a:gd name="T57" fmla="*/ 46 h 413"/>
                  <a:gd name="T58" fmla="*/ 244 w 340"/>
                  <a:gd name="T59" fmla="*/ 25 h 413"/>
                  <a:gd name="T60" fmla="*/ 224 w 340"/>
                  <a:gd name="T61" fmla="*/ 13 h 413"/>
                  <a:gd name="T62" fmla="*/ 186 w 340"/>
                  <a:gd name="T63" fmla="*/ 1 h 413"/>
                  <a:gd name="T64" fmla="*/ 160 w 340"/>
                  <a:gd name="T65" fmla="*/ 0 h 413"/>
                  <a:gd name="T66" fmla="*/ 122 w 340"/>
                  <a:gd name="T67" fmla="*/ 7 h 413"/>
                  <a:gd name="T68" fmla="*/ 87 w 340"/>
                  <a:gd name="T69" fmla="*/ 19 h 413"/>
                  <a:gd name="T70" fmla="*/ 52 w 340"/>
                  <a:gd name="T71" fmla="*/ 41 h 413"/>
                  <a:gd name="T72" fmla="*/ 30 w 340"/>
                  <a:gd name="T73" fmla="*/ 59 h 4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0" h="413">
                    <a:moveTo>
                      <a:pt x="30" y="59"/>
                    </a:moveTo>
                    <a:lnTo>
                      <a:pt x="13" y="82"/>
                    </a:lnTo>
                    <a:lnTo>
                      <a:pt x="4" y="111"/>
                    </a:lnTo>
                    <a:lnTo>
                      <a:pt x="0" y="145"/>
                    </a:lnTo>
                    <a:lnTo>
                      <a:pt x="5" y="173"/>
                    </a:lnTo>
                    <a:lnTo>
                      <a:pt x="17" y="199"/>
                    </a:lnTo>
                    <a:lnTo>
                      <a:pt x="37" y="222"/>
                    </a:lnTo>
                    <a:lnTo>
                      <a:pt x="54" y="247"/>
                    </a:lnTo>
                    <a:lnTo>
                      <a:pt x="71" y="282"/>
                    </a:lnTo>
                    <a:lnTo>
                      <a:pt x="90" y="323"/>
                    </a:lnTo>
                    <a:lnTo>
                      <a:pt x="109" y="356"/>
                    </a:lnTo>
                    <a:lnTo>
                      <a:pt x="128" y="375"/>
                    </a:lnTo>
                    <a:lnTo>
                      <a:pt x="149" y="387"/>
                    </a:lnTo>
                    <a:lnTo>
                      <a:pt x="185" y="403"/>
                    </a:lnTo>
                    <a:lnTo>
                      <a:pt x="222" y="413"/>
                    </a:lnTo>
                    <a:lnTo>
                      <a:pt x="247" y="410"/>
                    </a:lnTo>
                    <a:lnTo>
                      <a:pt x="268" y="406"/>
                    </a:lnTo>
                    <a:lnTo>
                      <a:pt x="304" y="393"/>
                    </a:lnTo>
                    <a:lnTo>
                      <a:pt x="319" y="379"/>
                    </a:lnTo>
                    <a:lnTo>
                      <a:pt x="326" y="360"/>
                    </a:lnTo>
                    <a:lnTo>
                      <a:pt x="337" y="319"/>
                    </a:lnTo>
                    <a:lnTo>
                      <a:pt x="340" y="288"/>
                    </a:lnTo>
                    <a:lnTo>
                      <a:pt x="340" y="251"/>
                    </a:lnTo>
                    <a:lnTo>
                      <a:pt x="335" y="224"/>
                    </a:lnTo>
                    <a:lnTo>
                      <a:pt x="326" y="194"/>
                    </a:lnTo>
                    <a:lnTo>
                      <a:pt x="310" y="152"/>
                    </a:lnTo>
                    <a:lnTo>
                      <a:pt x="291" y="121"/>
                    </a:lnTo>
                    <a:lnTo>
                      <a:pt x="282" y="86"/>
                    </a:lnTo>
                    <a:lnTo>
                      <a:pt x="264" y="46"/>
                    </a:lnTo>
                    <a:lnTo>
                      <a:pt x="244" y="25"/>
                    </a:lnTo>
                    <a:lnTo>
                      <a:pt x="224" y="13"/>
                    </a:lnTo>
                    <a:lnTo>
                      <a:pt x="186" y="1"/>
                    </a:lnTo>
                    <a:lnTo>
                      <a:pt x="160" y="0"/>
                    </a:lnTo>
                    <a:lnTo>
                      <a:pt x="122" y="7"/>
                    </a:lnTo>
                    <a:lnTo>
                      <a:pt x="87" y="19"/>
                    </a:lnTo>
                    <a:lnTo>
                      <a:pt x="52" y="41"/>
                    </a:lnTo>
                    <a:lnTo>
                      <a:pt x="30" y="59"/>
                    </a:lnTo>
                    <a:close/>
                  </a:path>
                </a:pathLst>
              </a:custGeom>
              <a:solidFill>
                <a:srgbClr val="FFE0C0"/>
              </a:solidFill>
              <a:ln w="12700">
                <a:solidFill>
                  <a:srgbClr val="000000"/>
                </a:solidFill>
                <a:prstDash val="solid"/>
                <a:round/>
              </a:ln>
            </p:spPr>
            <p:txBody>
              <a:bodyPr/>
              <a:lstStyle/>
              <a:p>
                <a:endParaRPr lang="zh-CN" altLang="en-US" sz="1805"/>
              </a:p>
            </p:txBody>
          </p:sp>
          <p:grpSp>
            <p:nvGrpSpPr>
              <p:cNvPr id="107" name="Group 94"/>
              <p:cNvGrpSpPr/>
              <p:nvPr/>
            </p:nvGrpSpPr>
            <p:grpSpPr bwMode="auto">
              <a:xfrm>
                <a:off x="1997" y="1009"/>
                <a:ext cx="257" cy="143"/>
                <a:chOff x="1997" y="1009"/>
                <a:chExt cx="257" cy="143"/>
              </a:xfrm>
            </p:grpSpPr>
            <p:sp>
              <p:nvSpPr>
                <p:cNvPr id="116" name="Freeform 95"/>
                <p:cNvSpPr/>
                <p:nvPr/>
              </p:nvSpPr>
              <p:spPr bwMode="auto">
                <a:xfrm>
                  <a:off x="2122" y="1074"/>
                  <a:ext cx="19" cy="21"/>
                </a:xfrm>
                <a:custGeom>
                  <a:avLst/>
                  <a:gdLst>
                    <a:gd name="T0" fmla="*/ 0 w 19"/>
                    <a:gd name="T1" fmla="*/ 12 h 21"/>
                    <a:gd name="T2" fmla="*/ 6 w 19"/>
                    <a:gd name="T3" fmla="*/ 4 h 21"/>
                    <a:gd name="T4" fmla="*/ 17 w 19"/>
                    <a:gd name="T5" fmla="*/ 0 h 21"/>
                    <a:gd name="T6" fmla="*/ 19 w 19"/>
                    <a:gd name="T7" fmla="*/ 11 h 21"/>
                    <a:gd name="T8" fmla="*/ 10 w 19"/>
                    <a:gd name="T9" fmla="*/ 11 h 21"/>
                    <a:gd name="T10" fmla="*/ 3 w 19"/>
                    <a:gd name="T11" fmla="*/ 21 h 21"/>
                    <a:gd name="T12" fmla="*/ 0 w 19"/>
                    <a:gd name="T13" fmla="*/ 12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C0C0C0"/>
                </a:solidFill>
                <a:ln w="12700">
                  <a:solidFill>
                    <a:srgbClr val="000000"/>
                  </a:solidFill>
                  <a:prstDash val="solid"/>
                  <a:round/>
                </a:ln>
              </p:spPr>
              <p:txBody>
                <a:bodyPr/>
                <a:lstStyle/>
                <a:p>
                  <a:endParaRPr lang="zh-CN" altLang="en-US" sz="1805"/>
                </a:p>
              </p:txBody>
            </p:sp>
            <p:sp>
              <p:nvSpPr>
                <p:cNvPr id="117" name="Freeform 96"/>
                <p:cNvSpPr/>
                <p:nvPr/>
              </p:nvSpPr>
              <p:spPr bwMode="auto">
                <a:xfrm>
                  <a:off x="1997" y="1128"/>
                  <a:ext cx="37" cy="24"/>
                </a:xfrm>
                <a:custGeom>
                  <a:avLst/>
                  <a:gdLst>
                    <a:gd name="T0" fmla="*/ 31 w 37"/>
                    <a:gd name="T1" fmla="*/ 0 h 24"/>
                    <a:gd name="T2" fmla="*/ 37 w 37"/>
                    <a:gd name="T3" fmla="*/ 13 h 24"/>
                    <a:gd name="T4" fmla="*/ 6 w 37"/>
                    <a:gd name="T5" fmla="*/ 24 h 24"/>
                    <a:gd name="T6" fmla="*/ 0 w 37"/>
                    <a:gd name="T7" fmla="*/ 18 h 24"/>
                    <a:gd name="T8" fmla="*/ 3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C0C0C0"/>
                </a:solidFill>
                <a:ln w="12700">
                  <a:solidFill>
                    <a:srgbClr val="000000"/>
                  </a:solidFill>
                  <a:prstDash val="solid"/>
                  <a:round/>
                </a:ln>
              </p:spPr>
              <p:txBody>
                <a:bodyPr/>
                <a:lstStyle/>
                <a:p>
                  <a:endParaRPr lang="zh-CN" altLang="en-US" sz="1805"/>
                </a:p>
              </p:txBody>
            </p:sp>
            <p:sp>
              <p:nvSpPr>
                <p:cNvPr id="118" name="Freeform 97"/>
                <p:cNvSpPr/>
                <p:nvPr/>
              </p:nvSpPr>
              <p:spPr bwMode="auto">
                <a:xfrm>
                  <a:off x="2221" y="1009"/>
                  <a:ext cx="33" cy="24"/>
                </a:xfrm>
                <a:custGeom>
                  <a:avLst/>
                  <a:gdLst>
                    <a:gd name="T0" fmla="*/ 0 w 33"/>
                    <a:gd name="T1" fmla="*/ 13 h 24"/>
                    <a:gd name="T2" fmla="*/ 7 w 33"/>
                    <a:gd name="T3" fmla="*/ 24 h 24"/>
                    <a:gd name="T4" fmla="*/ 33 w 33"/>
                    <a:gd name="T5" fmla="*/ 6 h 24"/>
                    <a:gd name="T6" fmla="*/ 30 w 33"/>
                    <a:gd name="T7" fmla="*/ 0 h 24"/>
                    <a:gd name="T8" fmla="*/ 0 w 33"/>
                    <a:gd name="T9" fmla="*/ 1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24">
                      <a:moveTo>
                        <a:pt x="0" y="13"/>
                      </a:moveTo>
                      <a:lnTo>
                        <a:pt x="7" y="24"/>
                      </a:lnTo>
                      <a:lnTo>
                        <a:pt x="33" y="6"/>
                      </a:lnTo>
                      <a:lnTo>
                        <a:pt x="30" y="0"/>
                      </a:lnTo>
                      <a:lnTo>
                        <a:pt x="0" y="13"/>
                      </a:lnTo>
                      <a:close/>
                    </a:path>
                  </a:pathLst>
                </a:custGeom>
                <a:solidFill>
                  <a:srgbClr val="C0C0C0"/>
                </a:solidFill>
                <a:ln w="12700">
                  <a:solidFill>
                    <a:srgbClr val="000000"/>
                  </a:solidFill>
                  <a:prstDash val="solid"/>
                  <a:round/>
                </a:ln>
              </p:spPr>
              <p:txBody>
                <a:bodyPr/>
                <a:lstStyle/>
                <a:p>
                  <a:endParaRPr lang="zh-CN" altLang="en-US" sz="1805"/>
                </a:p>
              </p:txBody>
            </p:sp>
          </p:grpSp>
          <p:grpSp>
            <p:nvGrpSpPr>
              <p:cNvPr id="108" name="Group 98"/>
              <p:cNvGrpSpPr/>
              <p:nvPr/>
            </p:nvGrpSpPr>
            <p:grpSpPr bwMode="auto">
              <a:xfrm>
                <a:off x="2027" y="1019"/>
                <a:ext cx="218" cy="158"/>
                <a:chOff x="2027" y="1019"/>
                <a:chExt cx="218" cy="158"/>
              </a:xfrm>
            </p:grpSpPr>
            <p:sp>
              <p:nvSpPr>
                <p:cNvPr id="112" name="Freeform 99"/>
                <p:cNvSpPr/>
                <p:nvPr/>
              </p:nvSpPr>
              <p:spPr bwMode="auto">
                <a:xfrm>
                  <a:off x="2027" y="1077"/>
                  <a:ext cx="110" cy="100"/>
                </a:xfrm>
                <a:custGeom>
                  <a:avLst/>
                  <a:gdLst>
                    <a:gd name="T0" fmla="*/ 0 w 110"/>
                    <a:gd name="T1" fmla="*/ 51 h 100"/>
                    <a:gd name="T2" fmla="*/ 90 w 110"/>
                    <a:gd name="T3" fmla="*/ 0 h 100"/>
                    <a:gd name="T4" fmla="*/ 105 w 110"/>
                    <a:gd name="T5" fmla="*/ 26 h 100"/>
                    <a:gd name="T6" fmla="*/ 110 w 110"/>
                    <a:gd name="T7" fmla="*/ 44 h 100"/>
                    <a:gd name="T8" fmla="*/ 109 w 110"/>
                    <a:gd name="T9" fmla="*/ 63 h 100"/>
                    <a:gd name="T10" fmla="*/ 101 w 110"/>
                    <a:gd name="T11" fmla="*/ 75 h 100"/>
                    <a:gd name="T12" fmla="*/ 89 w 110"/>
                    <a:gd name="T13" fmla="*/ 85 h 100"/>
                    <a:gd name="T14" fmla="*/ 71 w 110"/>
                    <a:gd name="T15" fmla="*/ 92 h 100"/>
                    <a:gd name="T16" fmla="*/ 60 w 110"/>
                    <a:gd name="T17" fmla="*/ 99 h 100"/>
                    <a:gd name="T18" fmla="*/ 49 w 110"/>
                    <a:gd name="T19" fmla="*/ 100 h 100"/>
                    <a:gd name="T20" fmla="*/ 35 w 110"/>
                    <a:gd name="T21" fmla="*/ 98 h 100"/>
                    <a:gd name="T22" fmla="*/ 25 w 110"/>
                    <a:gd name="T23" fmla="*/ 91 h 100"/>
                    <a:gd name="T24" fmla="*/ 18 w 110"/>
                    <a:gd name="T25" fmla="*/ 83 h 100"/>
                    <a:gd name="T26" fmla="*/ 14 w 110"/>
                    <a:gd name="T27" fmla="*/ 75 h 100"/>
                    <a:gd name="T28" fmla="*/ 6 w 110"/>
                    <a:gd name="T29" fmla="*/ 60 h 100"/>
                    <a:gd name="T30" fmla="*/ 0 w 110"/>
                    <a:gd name="T31" fmla="*/ 51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 h="100">
                      <a:moveTo>
                        <a:pt x="0" y="51"/>
                      </a:moveTo>
                      <a:lnTo>
                        <a:pt x="90" y="0"/>
                      </a:lnTo>
                      <a:lnTo>
                        <a:pt x="105" y="26"/>
                      </a:lnTo>
                      <a:lnTo>
                        <a:pt x="110" y="44"/>
                      </a:lnTo>
                      <a:lnTo>
                        <a:pt x="109" y="63"/>
                      </a:lnTo>
                      <a:lnTo>
                        <a:pt x="101" y="75"/>
                      </a:lnTo>
                      <a:lnTo>
                        <a:pt x="89" y="85"/>
                      </a:lnTo>
                      <a:lnTo>
                        <a:pt x="71" y="92"/>
                      </a:lnTo>
                      <a:lnTo>
                        <a:pt x="60" y="99"/>
                      </a:lnTo>
                      <a:lnTo>
                        <a:pt x="49" y="100"/>
                      </a:lnTo>
                      <a:lnTo>
                        <a:pt x="35" y="98"/>
                      </a:lnTo>
                      <a:lnTo>
                        <a:pt x="25" y="91"/>
                      </a:lnTo>
                      <a:lnTo>
                        <a:pt x="18" y="83"/>
                      </a:lnTo>
                      <a:lnTo>
                        <a:pt x="14" y="75"/>
                      </a:lnTo>
                      <a:lnTo>
                        <a:pt x="6" y="60"/>
                      </a:lnTo>
                      <a:lnTo>
                        <a:pt x="0" y="51"/>
                      </a:lnTo>
                      <a:close/>
                    </a:path>
                  </a:pathLst>
                </a:custGeom>
                <a:solidFill>
                  <a:srgbClr val="80FFFF"/>
                </a:solidFill>
                <a:ln w="12700">
                  <a:solidFill>
                    <a:srgbClr val="000000"/>
                  </a:solidFill>
                  <a:prstDash val="solid"/>
                  <a:round/>
                </a:ln>
              </p:spPr>
              <p:txBody>
                <a:bodyPr/>
                <a:lstStyle/>
                <a:p>
                  <a:endParaRPr lang="zh-CN" altLang="en-US" sz="1805"/>
                </a:p>
              </p:txBody>
            </p:sp>
            <p:sp>
              <p:nvSpPr>
                <p:cNvPr id="113" name="Oval 100"/>
                <p:cNvSpPr>
                  <a:spLocks noChangeArrowheads="1"/>
                </p:cNvSpPr>
                <p:nvPr/>
              </p:nvSpPr>
              <p:spPr bwMode="auto">
                <a:xfrm>
                  <a:off x="2077" y="1122"/>
                  <a:ext cx="19" cy="18"/>
                </a:xfrm>
                <a:prstGeom prst="ellipse">
                  <a:avLst/>
                </a:prstGeom>
                <a:solidFill>
                  <a:srgbClr val="00A000"/>
                </a:solidFill>
                <a:ln w="12700">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114" name="Freeform 101"/>
                <p:cNvSpPr/>
                <p:nvPr/>
              </p:nvSpPr>
              <p:spPr bwMode="auto">
                <a:xfrm>
                  <a:off x="2134" y="1019"/>
                  <a:ext cx="111" cy="99"/>
                </a:xfrm>
                <a:custGeom>
                  <a:avLst/>
                  <a:gdLst>
                    <a:gd name="T0" fmla="*/ 0 w 111"/>
                    <a:gd name="T1" fmla="*/ 50 h 99"/>
                    <a:gd name="T2" fmla="*/ 92 w 111"/>
                    <a:gd name="T3" fmla="*/ 0 h 99"/>
                    <a:gd name="T4" fmla="*/ 105 w 111"/>
                    <a:gd name="T5" fmla="*/ 28 h 99"/>
                    <a:gd name="T6" fmla="*/ 111 w 111"/>
                    <a:gd name="T7" fmla="*/ 45 h 99"/>
                    <a:gd name="T8" fmla="*/ 108 w 111"/>
                    <a:gd name="T9" fmla="*/ 62 h 99"/>
                    <a:gd name="T10" fmla="*/ 101 w 111"/>
                    <a:gd name="T11" fmla="*/ 73 h 99"/>
                    <a:gd name="T12" fmla="*/ 88 w 111"/>
                    <a:gd name="T13" fmla="*/ 84 h 99"/>
                    <a:gd name="T14" fmla="*/ 73 w 111"/>
                    <a:gd name="T15" fmla="*/ 92 h 99"/>
                    <a:gd name="T16" fmla="*/ 61 w 111"/>
                    <a:gd name="T17" fmla="*/ 97 h 99"/>
                    <a:gd name="T18" fmla="*/ 48 w 111"/>
                    <a:gd name="T19" fmla="*/ 99 h 99"/>
                    <a:gd name="T20" fmla="*/ 36 w 111"/>
                    <a:gd name="T21" fmla="*/ 97 h 99"/>
                    <a:gd name="T22" fmla="*/ 25 w 111"/>
                    <a:gd name="T23" fmla="*/ 90 h 99"/>
                    <a:gd name="T24" fmla="*/ 19 w 111"/>
                    <a:gd name="T25" fmla="*/ 84 h 99"/>
                    <a:gd name="T26" fmla="*/ 14 w 111"/>
                    <a:gd name="T27" fmla="*/ 74 h 99"/>
                    <a:gd name="T28" fmla="*/ 6 w 111"/>
                    <a:gd name="T29" fmla="*/ 60 h 99"/>
                    <a:gd name="T30" fmla="*/ 0 w 111"/>
                    <a:gd name="T31" fmla="*/ 5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99">
                      <a:moveTo>
                        <a:pt x="0" y="50"/>
                      </a:moveTo>
                      <a:lnTo>
                        <a:pt x="92" y="0"/>
                      </a:lnTo>
                      <a:lnTo>
                        <a:pt x="105" y="28"/>
                      </a:lnTo>
                      <a:lnTo>
                        <a:pt x="111" y="45"/>
                      </a:lnTo>
                      <a:lnTo>
                        <a:pt x="108" y="62"/>
                      </a:lnTo>
                      <a:lnTo>
                        <a:pt x="101" y="73"/>
                      </a:lnTo>
                      <a:lnTo>
                        <a:pt x="88" y="84"/>
                      </a:lnTo>
                      <a:lnTo>
                        <a:pt x="73" y="92"/>
                      </a:lnTo>
                      <a:lnTo>
                        <a:pt x="61" y="97"/>
                      </a:lnTo>
                      <a:lnTo>
                        <a:pt x="48" y="99"/>
                      </a:lnTo>
                      <a:lnTo>
                        <a:pt x="36" y="97"/>
                      </a:lnTo>
                      <a:lnTo>
                        <a:pt x="25" y="90"/>
                      </a:lnTo>
                      <a:lnTo>
                        <a:pt x="19" y="84"/>
                      </a:lnTo>
                      <a:lnTo>
                        <a:pt x="14" y="74"/>
                      </a:lnTo>
                      <a:lnTo>
                        <a:pt x="6" y="60"/>
                      </a:lnTo>
                      <a:lnTo>
                        <a:pt x="0" y="50"/>
                      </a:lnTo>
                      <a:close/>
                    </a:path>
                  </a:pathLst>
                </a:custGeom>
                <a:solidFill>
                  <a:srgbClr val="80FFFF"/>
                </a:solidFill>
                <a:ln w="12700">
                  <a:solidFill>
                    <a:srgbClr val="000000"/>
                  </a:solidFill>
                  <a:prstDash val="solid"/>
                  <a:round/>
                </a:ln>
              </p:spPr>
              <p:txBody>
                <a:bodyPr/>
                <a:lstStyle/>
                <a:p>
                  <a:endParaRPr lang="zh-CN" altLang="en-US" sz="1805"/>
                </a:p>
              </p:txBody>
            </p:sp>
            <p:sp>
              <p:nvSpPr>
                <p:cNvPr id="115" name="Oval 102"/>
                <p:cNvSpPr>
                  <a:spLocks noChangeArrowheads="1"/>
                </p:cNvSpPr>
                <p:nvPr/>
              </p:nvSpPr>
              <p:spPr bwMode="auto">
                <a:xfrm>
                  <a:off x="2184" y="1064"/>
                  <a:ext cx="19" cy="18"/>
                </a:xfrm>
                <a:prstGeom prst="ellipse">
                  <a:avLst/>
                </a:prstGeom>
                <a:solidFill>
                  <a:srgbClr val="00A000"/>
                </a:solidFill>
                <a:ln w="12700">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sp>
            <p:nvSpPr>
              <p:cNvPr id="109" name="Freeform 103"/>
              <p:cNvSpPr/>
              <p:nvPr/>
            </p:nvSpPr>
            <p:spPr bwMode="auto">
              <a:xfrm>
                <a:off x="2141" y="1182"/>
                <a:ext cx="110" cy="89"/>
              </a:xfrm>
              <a:custGeom>
                <a:avLst/>
                <a:gdLst>
                  <a:gd name="T0" fmla="*/ 0 w 110"/>
                  <a:gd name="T1" fmla="*/ 46 h 89"/>
                  <a:gd name="T2" fmla="*/ 17 w 110"/>
                  <a:gd name="T3" fmla="*/ 46 h 89"/>
                  <a:gd name="T4" fmla="*/ 32 w 110"/>
                  <a:gd name="T5" fmla="*/ 43 h 89"/>
                  <a:gd name="T6" fmla="*/ 50 w 110"/>
                  <a:gd name="T7" fmla="*/ 38 h 89"/>
                  <a:gd name="T8" fmla="*/ 66 w 110"/>
                  <a:gd name="T9" fmla="*/ 33 h 89"/>
                  <a:gd name="T10" fmla="*/ 83 w 110"/>
                  <a:gd name="T11" fmla="*/ 21 h 89"/>
                  <a:gd name="T12" fmla="*/ 93 w 110"/>
                  <a:gd name="T13" fmla="*/ 12 h 89"/>
                  <a:gd name="T14" fmla="*/ 103 w 110"/>
                  <a:gd name="T15" fmla="*/ 0 h 89"/>
                  <a:gd name="T16" fmla="*/ 109 w 110"/>
                  <a:gd name="T17" fmla="*/ 24 h 89"/>
                  <a:gd name="T18" fmla="*/ 110 w 110"/>
                  <a:gd name="T19" fmla="*/ 33 h 89"/>
                  <a:gd name="T20" fmla="*/ 110 w 110"/>
                  <a:gd name="T21" fmla="*/ 51 h 89"/>
                  <a:gd name="T22" fmla="*/ 106 w 110"/>
                  <a:gd name="T23" fmla="*/ 63 h 89"/>
                  <a:gd name="T24" fmla="*/ 98 w 110"/>
                  <a:gd name="T25" fmla="*/ 76 h 89"/>
                  <a:gd name="T26" fmla="*/ 88 w 110"/>
                  <a:gd name="T27" fmla="*/ 84 h 89"/>
                  <a:gd name="T28" fmla="*/ 76 w 110"/>
                  <a:gd name="T29" fmla="*/ 88 h 89"/>
                  <a:gd name="T30" fmla="*/ 62 w 110"/>
                  <a:gd name="T31" fmla="*/ 89 h 89"/>
                  <a:gd name="T32" fmla="*/ 49 w 110"/>
                  <a:gd name="T33" fmla="*/ 88 h 89"/>
                  <a:gd name="T34" fmla="*/ 37 w 110"/>
                  <a:gd name="T35" fmla="*/ 82 h 89"/>
                  <a:gd name="T36" fmla="*/ 31 w 110"/>
                  <a:gd name="T37" fmla="*/ 80 h 89"/>
                  <a:gd name="T38" fmla="*/ 19 w 110"/>
                  <a:gd name="T39" fmla="*/ 72 h 89"/>
                  <a:gd name="T40" fmla="*/ 11 w 110"/>
                  <a:gd name="T41" fmla="*/ 57 h 89"/>
                  <a:gd name="T42" fmla="*/ 0 w 110"/>
                  <a:gd name="T43" fmla="*/ 46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0" h="89">
                    <a:moveTo>
                      <a:pt x="0" y="46"/>
                    </a:moveTo>
                    <a:lnTo>
                      <a:pt x="17" y="46"/>
                    </a:lnTo>
                    <a:lnTo>
                      <a:pt x="32" y="43"/>
                    </a:lnTo>
                    <a:lnTo>
                      <a:pt x="50" y="38"/>
                    </a:lnTo>
                    <a:lnTo>
                      <a:pt x="66" y="33"/>
                    </a:lnTo>
                    <a:lnTo>
                      <a:pt x="83" y="21"/>
                    </a:lnTo>
                    <a:lnTo>
                      <a:pt x="93" y="12"/>
                    </a:lnTo>
                    <a:lnTo>
                      <a:pt x="103" y="0"/>
                    </a:lnTo>
                    <a:lnTo>
                      <a:pt x="109" y="24"/>
                    </a:lnTo>
                    <a:lnTo>
                      <a:pt x="110" y="33"/>
                    </a:lnTo>
                    <a:lnTo>
                      <a:pt x="110" y="51"/>
                    </a:lnTo>
                    <a:lnTo>
                      <a:pt x="106" y="63"/>
                    </a:lnTo>
                    <a:lnTo>
                      <a:pt x="98" y="76"/>
                    </a:lnTo>
                    <a:lnTo>
                      <a:pt x="88" y="84"/>
                    </a:lnTo>
                    <a:lnTo>
                      <a:pt x="76" y="88"/>
                    </a:lnTo>
                    <a:lnTo>
                      <a:pt x="62" y="89"/>
                    </a:lnTo>
                    <a:lnTo>
                      <a:pt x="49" y="88"/>
                    </a:lnTo>
                    <a:lnTo>
                      <a:pt x="37" y="82"/>
                    </a:lnTo>
                    <a:lnTo>
                      <a:pt x="31" y="80"/>
                    </a:lnTo>
                    <a:lnTo>
                      <a:pt x="19" y="72"/>
                    </a:lnTo>
                    <a:lnTo>
                      <a:pt x="11" y="57"/>
                    </a:lnTo>
                    <a:lnTo>
                      <a:pt x="0" y="46"/>
                    </a:lnTo>
                    <a:close/>
                  </a:path>
                </a:pathLst>
              </a:custGeom>
              <a:solidFill>
                <a:srgbClr val="FFFFFF"/>
              </a:solidFill>
              <a:ln w="12700">
                <a:solidFill>
                  <a:srgbClr val="000000"/>
                </a:solidFill>
                <a:prstDash val="solid"/>
                <a:round/>
              </a:ln>
            </p:spPr>
            <p:txBody>
              <a:bodyPr/>
              <a:lstStyle/>
              <a:p>
                <a:endParaRPr lang="zh-CN" altLang="en-US" sz="1805"/>
              </a:p>
            </p:txBody>
          </p:sp>
          <p:sp>
            <p:nvSpPr>
              <p:cNvPr id="110" name="Freeform 104"/>
              <p:cNvSpPr/>
              <p:nvPr/>
            </p:nvSpPr>
            <p:spPr bwMode="auto">
              <a:xfrm>
                <a:off x="2149" y="1152"/>
                <a:ext cx="57" cy="32"/>
              </a:xfrm>
              <a:custGeom>
                <a:avLst/>
                <a:gdLst>
                  <a:gd name="T0" fmla="*/ 0 w 57"/>
                  <a:gd name="T1" fmla="*/ 32 h 32"/>
                  <a:gd name="T2" fmla="*/ 17 w 57"/>
                  <a:gd name="T3" fmla="*/ 31 h 32"/>
                  <a:gd name="T4" fmla="*/ 24 w 57"/>
                  <a:gd name="T5" fmla="*/ 28 h 32"/>
                  <a:gd name="T6" fmla="*/ 33 w 57"/>
                  <a:gd name="T7" fmla="*/ 25 h 32"/>
                  <a:gd name="T8" fmla="*/ 43 w 57"/>
                  <a:gd name="T9" fmla="*/ 19 h 32"/>
                  <a:gd name="T10" fmla="*/ 49 w 57"/>
                  <a:gd name="T11" fmla="*/ 10 h 32"/>
                  <a:gd name="T12" fmla="*/ 57 w 57"/>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32">
                    <a:moveTo>
                      <a:pt x="0" y="32"/>
                    </a:moveTo>
                    <a:lnTo>
                      <a:pt x="17" y="31"/>
                    </a:lnTo>
                    <a:lnTo>
                      <a:pt x="24" y="28"/>
                    </a:lnTo>
                    <a:lnTo>
                      <a:pt x="33" y="25"/>
                    </a:lnTo>
                    <a:lnTo>
                      <a:pt x="43" y="19"/>
                    </a:lnTo>
                    <a:lnTo>
                      <a:pt x="49" y="10"/>
                    </a:lnTo>
                    <a:lnTo>
                      <a:pt x="57"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111" name="Freeform 105"/>
              <p:cNvSpPr/>
              <p:nvPr/>
            </p:nvSpPr>
            <p:spPr bwMode="auto">
              <a:xfrm>
                <a:off x="1947" y="869"/>
                <a:ext cx="307" cy="282"/>
              </a:xfrm>
              <a:custGeom>
                <a:avLst/>
                <a:gdLst>
                  <a:gd name="T0" fmla="*/ 52 w 307"/>
                  <a:gd name="T1" fmla="*/ 282 h 282"/>
                  <a:gd name="T2" fmla="*/ 65 w 307"/>
                  <a:gd name="T3" fmla="*/ 276 h 282"/>
                  <a:gd name="T4" fmla="*/ 68 w 307"/>
                  <a:gd name="T5" fmla="*/ 258 h 282"/>
                  <a:gd name="T6" fmla="*/ 70 w 307"/>
                  <a:gd name="T7" fmla="*/ 233 h 282"/>
                  <a:gd name="T8" fmla="*/ 58 w 307"/>
                  <a:gd name="T9" fmla="*/ 183 h 282"/>
                  <a:gd name="T10" fmla="*/ 51 w 307"/>
                  <a:gd name="T11" fmla="*/ 154 h 282"/>
                  <a:gd name="T12" fmla="*/ 89 w 307"/>
                  <a:gd name="T13" fmla="*/ 155 h 282"/>
                  <a:gd name="T14" fmla="*/ 139 w 307"/>
                  <a:gd name="T15" fmla="*/ 153 h 282"/>
                  <a:gd name="T16" fmla="*/ 155 w 307"/>
                  <a:gd name="T17" fmla="*/ 137 h 282"/>
                  <a:gd name="T18" fmla="*/ 181 w 307"/>
                  <a:gd name="T19" fmla="*/ 118 h 282"/>
                  <a:gd name="T20" fmla="*/ 221 w 307"/>
                  <a:gd name="T21" fmla="*/ 122 h 282"/>
                  <a:gd name="T22" fmla="*/ 260 w 307"/>
                  <a:gd name="T23" fmla="*/ 101 h 282"/>
                  <a:gd name="T24" fmla="*/ 265 w 307"/>
                  <a:gd name="T25" fmla="*/ 123 h 282"/>
                  <a:gd name="T26" fmla="*/ 281 w 307"/>
                  <a:gd name="T27" fmla="*/ 132 h 282"/>
                  <a:gd name="T28" fmla="*/ 298 w 307"/>
                  <a:gd name="T29" fmla="*/ 160 h 282"/>
                  <a:gd name="T30" fmla="*/ 307 w 307"/>
                  <a:gd name="T31" fmla="*/ 154 h 282"/>
                  <a:gd name="T32" fmla="*/ 307 w 307"/>
                  <a:gd name="T33" fmla="*/ 135 h 282"/>
                  <a:gd name="T34" fmla="*/ 303 w 307"/>
                  <a:gd name="T35" fmla="*/ 106 h 282"/>
                  <a:gd name="T36" fmla="*/ 295 w 307"/>
                  <a:gd name="T37" fmla="*/ 82 h 282"/>
                  <a:gd name="T38" fmla="*/ 280 w 307"/>
                  <a:gd name="T39" fmla="*/ 64 h 282"/>
                  <a:gd name="T40" fmla="*/ 282 w 307"/>
                  <a:gd name="T41" fmla="*/ 33 h 282"/>
                  <a:gd name="T42" fmla="*/ 282 w 307"/>
                  <a:gd name="T43" fmla="*/ 16 h 282"/>
                  <a:gd name="T44" fmla="*/ 261 w 307"/>
                  <a:gd name="T45" fmla="*/ 19 h 282"/>
                  <a:gd name="T46" fmla="*/ 238 w 307"/>
                  <a:gd name="T47" fmla="*/ 19 h 282"/>
                  <a:gd name="T48" fmla="*/ 225 w 307"/>
                  <a:gd name="T49" fmla="*/ 14 h 282"/>
                  <a:gd name="T50" fmla="*/ 209 w 307"/>
                  <a:gd name="T51" fmla="*/ 0 h 282"/>
                  <a:gd name="T52" fmla="*/ 195 w 307"/>
                  <a:gd name="T53" fmla="*/ 13 h 282"/>
                  <a:gd name="T54" fmla="*/ 182 w 307"/>
                  <a:gd name="T55" fmla="*/ 19 h 282"/>
                  <a:gd name="T56" fmla="*/ 156 w 307"/>
                  <a:gd name="T57" fmla="*/ 21 h 282"/>
                  <a:gd name="T58" fmla="*/ 132 w 307"/>
                  <a:gd name="T59" fmla="*/ 26 h 282"/>
                  <a:gd name="T60" fmla="*/ 106 w 307"/>
                  <a:gd name="T61" fmla="*/ 35 h 282"/>
                  <a:gd name="T62" fmla="*/ 84 w 307"/>
                  <a:gd name="T63" fmla="*/ 49 h 282"/>
                  <a:gd name="T64" fmla="*/ 58 w 307"/>
                  <a:gd name="T65" fmla="*/ 73 h 282"/>
                  <a:gd name="T66" fmla="*/ 42 w 307"/>
                  <a:gd name="T67" fmla="*/ 78 h 282"/>
                  <a:gd name="T68" fmla="*/ 28 w 307"/>
                  <a:gd name="T69" fmla="*/ 91 h 282"/>
                  <a:gd name="T70" fmla="*/ 16 w 307"/>
                  <a:gd name="T71" fmla="*/ 103 h 282"/>
                  <a:gd name="T72" fmla="*/ 10 w 307"/>
                  <a:gd name="T73" fmla="*/ 122 h 282"/>
                  <a:gd name="T74" fmla="*/ 2 w 307"/>
                  <a:gd name="T75" fmla="*/ 143 h 282"/>
                  <a:gd name="T76" fmla="*/ 0 w 307"/>
                  <a:gd name="T77" fmla="*/ 161 h 282"/>
                  <a:gd name="T78" fmla="*/ 0 w 307"/>
                  <a:gd name="T79" fmla="*/ 200 h 282"/>
                  <a:gd name="T80" fmla="*/ 10 w 307"/>
                  <a:gd name="T81" fmla="*/ 241 h 282"/>
                  <a:gd name="T82" fmla="*/ 52 w 307"/>
                  <a:gd name="T83" fmla="*/ 282 h 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07" h="282">
                    <a:moveTo>
                      <a:pt x="52" y="282"/>
                    </a:moveTo>
                    <a:lnTo>
                      <a:pt x="65" y="276"/>
                    </a:lnTo>
                    <a:lnTo>
                      <a:pt x="68" y="258"/>
                    </a:lnTo>
                    <a:lnTo>
                      <a:pt x="70" y="233"/>
                    </a:lnTo>
                    <a:lnTo>
                      <a:pt x="58" y="183"/>
                    </a:lnTo>
                    <a:lnTo>
                      <a:pt x="51" y="154"/>
                    </a:lnTo>
                    <a:lnTo>
                      <a:pt x="89" y="155"/>
                    </a:lnTo>
                    <a:lnTo>
                      <a:pt x="139" y="153"/>
                    </a:lnTo>
                    <a:lnTo>
                      <a:pt x="155" y="137"/>
                    </a:lnTo>
                    <a:lnTo>
                      <a:pt x="181" y="118"/>
                    </a:lnTo>
                    <a:lnTo>
                      <a:pt x="221" y="122"/>
                    </a:lnTo>
                    <a:lnTo>
                      <a:pt x="260" y="101"/>
                    </a:lnTo>
                    <a:lnTo>
                      <a:pt x="265" y="123"/>
                    </a:lnTo>
                    <a:lnTo>
                      <a:pt x="281" y="132"/>
                    </a:lnTo>
                    <a:lnTo>
                      <a:pt x="298" y="160"/>
                    </a:lnTo>
                    <a:lnTo>
                      <a:pt x="307" y="154"/>
                    </a:lnTo>
                    <a:lnTo>
                      <a:pt x="307" y="135"/>
                    </a:lnTo>
                    <a:lnTo>
                      <a:pt x="303" y="106"/>
                    </a:lnTo>
                    <a:lnTo>
                      <a:pt x="295" y="82"/>
                    </a:lnTo>
                    <a:lnTo>
                      <a:pt x="280" y="64"/>
                    </a:lnTo>
                    <a:lnTo>
                      <a:pt x="282" y="33"/>
                    </a:lnTo>
                    <a:lnTo>
                      <a:pt x="282" y="16"/>
                    </a:lnTo>
                    <a:lnTo>
                      <a:pt x="261" y="19"/>
                    </a:lnTo>
                    <a:lnTo>
                      <a:pt x="238" y="19"/>
                    </a:lnTo>
                    <a:lnTo>
                      <a:pt x="225" y="14"/>
                    </a:lnTo>
                    <a:lnTo>
                      <a:pt x="209" y="0"/>
                    </a:lnTo>
                    <a:lnTo>
                      <a:pt x="195" y="13"/>
                    </a:lnTo>
                    <a:lnTo>
                      <a:pt x="182" y="19"/>
                    </a:lnTo>
                    <a:lnTo>
                      <a:pt x="156" y="21"/>
                    </a:lnTo>
                    <a:lnTo>
                      <a:pt x="132" y="26"/>
                    </a:lnTo>
                    <a:lnTo>
                      <a:pt x="106" y="35"/>
                    </a:lnTo>
                    <a:lnTo>
                      <a:pt x="84" y="49"/>
                    </a:lnTo>
                    <a:lnTo>
                      <a:pt x="58" y="73"/>
                    </a:lnTo>
                    <a:lnTo>
                      <a:pt x="42" y="78"/>
                    </a:lnTo>
                    <a:lnTo>
                      <a:pt x="28" y="91"/>
                    </a:lnTo>
                    <a:lnTo>
                      <a:pt x="16" y="103"/>
                    </a:lnTo>
                    <a:lnTo>
                      <a:pt x="10" y="122"/>
                    </a:lnTo>
                    <a:lnTo>
                      <a:pt x="2" y="143"/>
                    </a:lnTo>
                    <a:lnTo>
                      <a:pt x="0" y="161"/>
                    </a:lnTo>
                    <a:lnTo>
                      <a:pt x="0" y="200"/>
                    </a:lnTo>
                    <a:lnTo>
                      <a:pt x="10" y="241"/>
                    </a:lnTo>
                    <a:lnTo>
                      <a:pt x="52" y="282"/>
                    </a:lnTo>
                    <a:close/>
                  </a:path>
                </a:pathLst>
              </a:custGeom>
              <a:solidFill>
                <a:srgbClr val="C06000"/>
              </a:solidFill>
              <a:ln w="12700">
                <a:solidFill>
                  <a:srgbClr val="000000"/>
                </a:solidFill>
                <a:prstDash val="solid"/>
                <a:round/>
              </a:ln>
            </p:spPr>
            <p:txBody>
              <a:bodyPr/>
              <a:lstStyle/>
              <a:p>
                <a:endParaRPr lang="zh-CN" altLang="en-US" sz="1805"/>
              </a:p>
            </p:txBody>
          </p:sp>
        </p:grpSp>
        <p:sp>
          <p:nvSpPr>
            <p:cNvPr id="88" name="Freeform 106"/>
            <p:cNvSpPr/>
            <p:nvPr/>
          </p:nvSpPr>
          <p:spPr bwMode="auto">
            <a:xfrm rot="1123344">
              <a:off x="2393" y="2047"/>
              <a:ext cx="219" cy="518"/>
            </a:xfrm>
            <a:custGeom>
              <a:avLst/>
              <a:gdLst>
                <a:gd name="T0" fmla="*/ 6 w 304"/>
                <a:gd name="T1" fmla="*/ 2 h 764"/>
                <a:gd name="T2" fmla="*/ 12 w 304"/>
                <a:gd name="T3" fmla="*/ 0 h 764"/>
                <a:gd name="T4" fmla="*/ 28 w 304"/>
                <a:gd name="T5" fmla="*/ 8 h 764"/>
                <a:gd name="T6" fmla="*/ 28 w 304"/>
                <a:gd name="T7" fmla="*/ 22 h 764"/>
                <a:gd name="T8" fmla="*/ 41 w 304"/>
                <a:gd name="T9" fmla="*/ 35 h 764"/>
                <a:gd name="T10" fmla="*/ 54 w 304"/>
                <a:gd name="T11" fmla="*/ 49 h 764"/>
                <a:gd name="T12" fmla="*/ 68 w 304"/>
                <a:gd name="T13" fmla="*/ 68 h 764"/>
                <a:gd name="T14" fmla="*/ 78 w 304"/>
                <a:gd name="T15" fmla="*/ 86 h 764"/>
                <a:gd name="T16" fmla="*/ 89 w 304"/>
                <a:gd name="T17" fmla="*/ 111 h 764"/>
                <a:gd name="T18" fmla="*/ 97 w 304"/>
                <a:gd name="T19" fmla="*/ 134 h 764"/>
                <a:gd name="T20" fmla="*/ 109 w 304"/>
                <a:gd name="T21" fmla="*/ 178 h 764"/>
                <a:gd name="T22" fmla="*/ 114 w 304"/>
                <a:gd name="T23" fmla="*/ 205 h 764"/>
                <a:gd name="T24" fmla="*/ 99 w 304"/>
                <a:gd name="T25" fmla="*/ 238 h 764"/>
                <a:gd name="T26" fmla="*/ 71 w 304"/>
                <a:gd name="T27" fmla="*/ 212 h 764"/>
                <a:gd name="T28" fmla="*/ 63 w 304"/>
                <a:gd name="T29" fmla="*/ 167 h 764"/>
                <a:gd name="T30" fmla="*/ 57 w 304"/>
                <a:gd name="T31" fmla="*/ 140 h 764"/>
                <a:gd name="T32" fmla="*/ 48 w 304"/>
                <a:gd name="T33" fmla="*/ 114 h 764"/>
                <a:gd name="T34" fmla="*/ 38 w 304"/>
                <a:gd name="T35" fmla="*/ 95 h 764"/>
                <a:gd name="T36" fmla="*/ 26 w 304"/>
                <a:gd name="T37" fmla="*/ 68 h 764"/>
                <a:gd name="T38" fmla="*/ 18 w 304"/>
                <a:gd name="T39" fmla="*/ 49 h 764"/>
                <a:gd name="T40" fmla="*/ 12 w 304"/>
                <a:gd name="T41" fmla="*/ 26 h 764"/>
                <a:gd name="T42" fmla="*/ 0 w 304"/>
                <a:gd name="T43" fmla="*/ 21 h 764"/>
                <a:gd name="T44" fmla="*/ 6 w 304"/>
                <a:gd name="T45" fmla="*/ 2 h 76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4" h="764">
                  <a:moveTo>
                    <a:pt x="15" y="6"/>
                  </a:moveTo>
                  <a:lnTo>
                    <a:pt x="34" y="0"/>
                  </a:lnTo>
                  <a:lnTo>
                    <a:pt x="75" y="26"/>
                  </a:lnTo>
                  <a:lnTo>
                    <a:pt x="75" y="71"/>
                  </a:lnTo>
                  <a:lnTo>
                    <a:pt x="110" y="114"/>
                  </a:lnTo>
                  <a:lnTo>
                    <a:pt x="144" y="160"/>
                  </a:lnTo>
                  <a:lnTo>
                    <a:pt x="180" y="220"/>
                  </a:lnTo>
                  <a:lnTo>
                    <a:pt x="208" y="276"/>
                  </a:lnTo>
                  <a:lnTo>
                    <a:pt x="237" y="357"/>
                  </a:lnTo>
                  <a:lnTo>
                    <a:pt x="261" y="428"/>
                  </a:lnTo>
                  <a:lnTo>
                    <a:pt x="291" y="570"/>
                  </a:lnTo>
                  <a:lnTo>
                    <a:pt x="304" y="658"/>
                  </a:lnTo>
                  <a:lnTo>
                    <a:pt x="265" y="764"/>
                  </a:lnTo>
                  <a:lnTo>
                    <a:pt x="189" y="679"/>
                  </a:lnTo>
                  <a:lnTo>
                    <a:pt x="168" y="536"/>
                  </a:lnTo>
                  <a:lnTo>
                    <a:pt x="152" y="449"/>
                  </a:lnTo>
                  <a:lnTo>
                    <a:pt x="129" y="366"/>
                  </a:lnTo>
                  <a:lnTo>
                    <a:pt x="103" y="306"/>
                  </a:lnTo>
                  <a:lnTo>
                    <a:pt x="69" y="219"/>
                  </a:lnTo>
                  <a:lnTo>
                    <a:pt x="49" y="156"/>
                  </a:lnTo>
                  <a:lnTo>
                    <a:pt x="30" y="84"/>
                  </a:lnTo>
                  <a:lnTo>
                    <a:pt x="0" y="66"/>
                  </a:lnTo>
                  <a:lnTo>
                    <a:pt x="15" y="6"/>
                  </a:lnTo>
                  <a:close/>
                </a:path>
              </a:pathLst>
            </a:custGeom>
            <a:solidFill>
              <a:srgbClr val="FF0000"/>
            </a:solidFill>
            <a:ln w="12700">
              <a:solidFill>
                <a:srgbClr val="000000"/>
              </a:solidFill>
              <a:prstDash val="solid"/>
              <a:round/>
            </a:ln>
          </p:spPr>
          <p:txBody>
            <a:bodyPr/>
            <a:lstStyle/>
            <a:p>
              <a:endParaRPr lang="zh-CN" altLang="en-US" sz="1805"/>
            </a:p>
          </p:txBody>
        </p:sp>
        <p:grpSp>
          <p:nvGrpSpPr>
            <p:cNvPr id="89" name="Group 107"/>
            <p:cNvGrpSpPr/>
            <p:nvPr/>
          </p:nvGrpSpPr>
          <p:grpSpPr bwMode="auto">
            <a:xfrm rot="1123344">
              <a:off x="2928" y="1942"/>
              <a:ext cx="127" cy="227"/>
              <a:chOff x="2833" y="962"/>
              <a:chExt cx="176" cy="334"/>
            </a:xfrm>
          </p:grpSpPr>
          <p:sp>
            <p:nvSpPr>
              <p:cNvPr id="90" name="Freeform 108"/>
              <p:cNvSpPr/>
              <p:nvPr/>
            </p:nvSpPr>
            <p:spPr bwMode="auto">
              <a:xfrm>
                <a:off x="2834" y="1086"/>
                <a:ext cx="175" cy="210"/>
              </a:xfrm>
              <a:custGeom>
                <a:avLst/>
                <a:gdLst>
                  <a:gd name="T0" fmla="*/ 3 w 1229"/>
                  <a:gd name="T1" fmla="*/ 4 h 1468"/>
                  <a:gd name="T2" fmla="*/ 3 w 1229"/>
                  <a:gd name="T3" fmla="*/ 4 h 1468"/>
                  <a:gd name="T4" fmla="*/ 3 w 1229"/>
                  <a:gd name="T5" fmla="*/ 3 h 1468"/>
                  <a:gd name="T6" fmla="*/ 3 w 1229"/>
                  <a:gd name="T7" fmla="*/ 3 h 1468"/>
                  <a:gd name="T8" fmla="*/ 3 w 1229"/>
                  <a:gd name="T9" fmla="*/ 3 h 1468"/>
                  <a:gd name="T10" fmla="*/ 4 w 1229"/>
                  <a:gd name="T11" fmla="*/ 2 h 1468"/>
                  <a:gd name="T12" fmla="*/ 4 w 1229"/>
                  <a:gd name="T13" fmla="*/ 2 h 1468"/>
                  <a:gd name="T14" fmla="*/ 3 w 1229"/>
                  <a:gd name="T15" fmla="*/ 2 h 1468"/>
                  <a:gd name="T16" fmla="*/ 3 w 1229"/>
                  <a:gd name="T17" fmla="*/ 1 h 1468"/>
                  <a:gd name="T18" fmla="*/ 3 w 1229"/>
                  <a:gd name="T19" fmla="*/ 1 h 1468"/>
                  <a:gd name="T20" fmla="*/ 3 w 1229"/>
                  <a:gd name="T21" fmla="*/ 1 h 1468"/>
                  <a:gd name="T22" fmla="*/ 3 w 1229"/>
                  <a:gd name="T23" fmla="*/ 1 h 1468"/>
                  <a:gd name="T24" fmla="*/ 3 w 1229"/>
                  <a:gd name="T25" fmla="*/ 1 h 1468"/>
                  <a:gd name="T26" fmla="*/ 3 w 1229"/>
                  <a:gd name="T27" fmla="*/ 1 h 1468"/>
                  <a:gd name="T28" fmla="*/ 3 w 1229"/>
                  <a:gd name="T29" fmla="*/ 1 h 1468"/>
                  <a:gd name="T30" fmla="*/ 3 w 1229"/>
                  <a:gd name="T31" fmla="*/ 0 h 1468"/>
                  <a:gd name="T32" fmla="*/ 3 w 1229"/>
                  <a:gd name="T33" fmla="*/ 1 h 1468"/>
                  <a:gd name="T34" fmla="*/ 3 w 1229"/>
                  <a:gd name="T35" fmla="*/ 1 h 1468"/>
                  <a:gd name="T36" fmla="*/ 3 w 1229"/>
                  <a:gd name="T37" fmla="*/ 1 h 1468"/>
                  <a:gd name="T38" fmla="*/ 3 w 1229"/>
                  <a:gd name="T39" fmla="*/ 1 h 1468"/>
                  <a:gd name="T40" fmla="*/ 3 w 1229"/>
                  <a:gd name="T41" fmla="*/ 0 h 1468"/>
                  <a:gd name="T42" fmla="*/ 3 w 1229"/>
                  <a:gd name="T43" fmla="*/ 0 h 1468"/>
                  <a:gd name="T44" fmla="*/ 3 w 1229"/>
                  <a:gd name="T45" fmla="*/ 0 h 1468"/>
                  <a:gd name="T46" fmla="*/ 3 w 1229"/>
                  <a:gd name="T47" fmla="*/ 0 h 1468"/>
                  <a:gd name="T48" fmla="*/ 2 w 1229"/>
                  <a:gd name="T49" fmla="*/ 0 h 1468"/>
                  <a:gd name="T50" fmla="*/ 2 w 1229"/>
                  <a:gd name="T51" fmla="*/ 0 h 1468"/>
                  <a:gd name="T52" fmla="*/ 2 w 1229"/>
                  <a:gd name="T53" fmla="*/ 0 h 1468"/>
                  <a:gd name="T54" fmla="*/ 2 w 1229"/>
                  <a:gd name="T55" fmla="*/ 0 h 1468"/>
                  <a:gd name="T56" fmla="*/ 1 w 1229"/>
                  <a:gd name="T57" fmla="*/ 0 h 1468"/>
                  <a:gd name="T58" fmla="*/ 1 w 1229"/>
                  <a:gd name="T59" fmla="*/ 1 h 1468"/>
                  <a:gd name="T60" fmla="*/ 1 w 1229"/>
                  <a:gd name="T61" fmla="*/ 1 h 1468"/>
                  <a:gd name="T62" fmla="*/ 1 w 1229"/>
                  <a:gd name="T63" fmla="*/ 1 h 1468"/>
                  <a:gd name="T64" fmla="*/ 0 w 1229"/>
                  <a:gd name="T65" fmla="*/ 1 h 1468"/>
                  <a:gd name="T66" fmla="*/ 0 w 1229"/>
                  <a:gd name="T67" fmla="*/ 1 h 1468"/>
                  <a:gd name="T68" fmla="*/ 0 w 1229"/>
                  <a:gd name="T69" fmla="*/ 1 h 1468"/>
                  <a:gd name="T70" fmla="*/ 0 w 1229"/>
                  <a:gd name="T71" fmla="*/ 2 h 1468"/>
                  <a:gd name="T72" fmla="*/ 0 w 1229"/>
                  <a:gd name="T73" fmla="*/ 2 h 1468"/>
                  <a:gd name="T74" fmla="*/ 0 w 1229"/>
                  <a:gd name="T75" fmla="*/ 2 h 1468"/>
                  <a:gd name="T76" fmla="*/ 0 w 1229"/>
                  <a:gd name="T77" fmla="*/ 3 h 1468"/>
                  <a:gd name="T78" fmla="*/ 0 w 1229"/>
                  <a:gd name="T79" fmla="*/ 3 h 1468"/>
                  <a:gd name="T80" fmla="*/ 0 w 1229"/>
                  <a:gd name="T81" fmla="*/ 3 h 1468"/>
                  <a:gd name="T82" fmla="*/ 1 w 1229"/>
                  <a:gd name="T83" fmla="*/ 4 h 1468"/>
                  <a:gd name="T84" fmla="*/ 1 w 1229"/>
                  <a:gd name="T85" fmla="*/ 4 h 1468"/>
                  <a:gd name="T86" fmla="*/ 1 w 1229"/>
                  <a:gd name="T87" fmla="*/ 4 h 1468"/>
                  <a:gd name="T88" fmla="*/ 1 w 1229"/>
                  <a:gd name="T89" fmla="*/ 4 h 1468"/>
                  <a:gd name="T90" fmla="*/ 3 w 1229"/>
                  <a:gd name="T91" fmla="*/ 4 h 146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229" h="1468">
                    <a:moveTo>
                      <a:pt x="957" y="1468"/>
                    </a:moveTo>
                    <a:lnTo>
                      <a:pt x="981" y="1270"/>
                    </a:lnTo>
                    <a:lnTo>
                      <a:pt x="1049" y="1164"/>
                    </a:lnTo>
                    <a:lnTo>
                      <a:pt x="1118" y="1071"/>
                    </a:lnTo>
                    <a:lnTo>
                      <a:pt x="1182" y="953"/>
                    </a:lnTo>
                    <a:lnTo>
                      <a:pt x="1216" y="854"/>
                    </a:lnTo>
                    <a:lnTo>
                      <a:pt x="1229" y="734"/>
                    </a:lnTo>
                    <a:lnTo>
                      <a:pt x="1202" y="604"/>
                    </a:lnTo>
                    <a:lnTo>
                      <a:pt x="1159" y="500"/>
                    </a:lnTo>
                    <a:lnTo>
                      <a:pt x="1166" y="405"/>
                    </a:lnTo>
                    <a:lnTo>
                      <a:pt x="1149" y="320"/>
                    </a:lnTo>
                    <a:lnTo>
                      <a:pt x="1125" y="272"/>
                    </a:lnTo>
                    <a:lnTo>
                      <a:pt x="1091" y="231"/>
                    </a:lnTo>
                    <a:lnTo>
                      <a:pt x="1079" y="204"/>
                    </a:lnTo>
                    <a:lnTo>
                      <a:pt x="1032" y="176"/>
                    </a:lnTo>
                    <a:lnTo>
                      <a:pt x="992" y="170"/>
                    </a:lnTo>
                    <a:lnTo>
                      <a:pt x="963" y="185"/>
                    </a:lnTo>
                    <a:lnTo>
                      <a:pt x="927" y="279"/>
                    </a:lnTo>
                    <a:lnTo>
                      <a:pt x="861" y="414"/>
                    </a:lnTo>
                    <a:lnTo>
                      <a:pt x="958" y="181"/>
                    </a:lnTo>
                    <a:lnTo>
                      <a:pt x="975" y="152"/>
                    </a:lnTo>
                    <a:lnTo>
                      <a:pt x="953" y="100"/>
                    </a:lnTo>
                    <a:lnTo>
                      <a:pt x="918" y="82"/>
                    </a:lnTo>
                    <a:lnTo>
                      <a:pt x="871" y="62"/>
                    </a:lnTo>
                    <a:lnTo>
                      <a:pt x="806" y="39"/>
                    </a:lnTo>
                    <a:lnTo>
                      <a:pt x="790" y="25"/>
                    </a:lnTo>
                    <a:lnTo>
                      <a:pt x="760" y="0"/>
                    </a:lnTo>
                    <a:lnTo>
                      <a:pt x="582" y="39"/>
                    </a:lnTo>
                    <a:lnTo>
                      <a:pt x="346" y="169"/>
                    </a:lnTo>
                    <a:lnTo>
                      <a:pt x="329" y="204"/>
                    </a:lnTo>
                    <a:lnTo>
                      <a:pt x="274" y="259"/>
                    </a:lnTo>
                    <a:lnTo>
                      <a:pt x="210" y="303"/>
                    </a:lnTo>
                    <a:lnTo>
                      <a:pt x="154" y="326"/>
                    </a:lnTo>
                    <a:lnTo>
                      <a:pt x="102" y="378"/>
                    </a:lnTo>
                    <a:lnTo>
                      <a:pt x="67" y="466"/>
                    </a:lnTo>
                    <a:lnTo>
                      <a:pt x="20" y="584"/>
                    </a:lnTo>
                    <a:lnTo>
                      <a:pt x="0" y="649"/>
                    </a:lnTo>
                    <a:lnTo>
                      <a:pt x="20" y="753"/>
                    </a:lnTo>
                    <a:lnTo>
                      <a:pt x="55" y="861"/>
                    </a:lnTo>
                    <a:lnTo>
                      <a:pt x="110" y="998"/>
                    </a:lnTo>
                    <a:lnTo>
                      <a:pt x="141" y="1111"/>
                    </a:lnTo>
                    <a:lnTo>
                      <a:pt x="218" y="1215"/>
                    </a:lnTo>
                    <a:lnTo>
                      <a:pt x="257" y="1233"/>
                    </a:lnTo>
                    <a:lnTo>
                      <a:pt x="279" y="1290"/>
                    </a:lnTo>
                    <a:lnTo>
                      <a:pt x="283" y="1465"/>
                    </a:lnTo>
                    <a:lnTo>
                      <a:pt x="957" y="1468"/>
                    </a:lnTo>
                    <a:close/>
                  </a:path>
                </a:pathLst>
              </a:custGeom>
              <a:solidFill>
                <a:srgbClr val="FFD7AF"/>
              </a:solidFill>
              <a:ln w="1651">
                <a:solidFill>
                  <a:srgbClr val="000000"/>
                </a:solidFill>
                <a:prstDash val="solid"/>
                <a:round/>
              </a:ln>
            </p:spPr>
            <p:txBody>
              <a:bodyPr/>
              <a:lstStyle/>
              <a:p>
                <a:endParaRPr lang="zh-CN" altLang="en-US" sz="1805"/>
              </a:p>
            </p:txBody>
          </p:sp>
          <p:sp>
            <p:nvSpPr>
              <p:cNvPr id="91" name="Freeform 109"/>
              <p:cNvSpPr/>
              <p:nvPr/>
            </p:nvSpPr>
            <p:spPr bwMode="auto">
              <a:xfrm>
                <a:off x="2932" y="1151"/>
                <a:ext cx="77" cy="40"/>
              </a:xfrm>
              <a:custGeom>
                <a:avLst/>
                <a:gdLst>
                  <a:gd name="T0" fmla="*/ 0 w 538"/>
                  <a:gd name="T1" fmla="*/ 0 h 275"/>
                  <a:gd name="T2" fmla="*/ 1 w 538"/>
                  <a:gd name="T3" fmla="*/ 0 h 275"/>
                  <a:gd name="T4" fmla="*/ 1 w 538"/>
                  <a:gd name="T5" fmla="*/ 1 h 275"/>
                  <a:gd name="T6" fmla="*/ 2 w 538"/>
                  <a:gd name="T7" fmla="*/ 1 h 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8" h="275">
                    <a:moveTo>
                      <a:pt x="0" y="0"/>
                    </a:moveTo>
                    <a:lnTo>
                      <a:pt x="234" y="164"/>
                    </a:lnTo>
                    <a:lnTo>
                      <a:pt x="445" y="246"/>
                    </a:lnTo>
                    <a:lnTo>
                      <a:pt x="538" y="275"/>
                    </a:lnTo>
                  </a:path>
                </a:pathLst>
              </a:custGeom>
              <a:solidFill>
                <a:srgbClr val="FFD7AF"/>
              </a:solidFill>
              <a:ln w="1588">
                <a:solidFill>
                  <a:srgbClr val="000000"/>
                </a:solidFill>
                <a:prstDash val="solid"/>
                <a:round/>
              </a:ln>
            </p:spPr>
            <p:txBody>
              <a:bodyPr/>
              <a:lstStyle/>
              <a:p>
                <a:endParaRPr lang="zh-CN" altLang="en-US" sz="1805"/>
              </a:p>
            </p:txBody>
          </p:sp>
          <p:sp>
            <p:nvSpPr>
              <p:cNvPr id="92" name="Freeform 110"/>
              <p:cNvSpPr/>
              <p:nvPr/>
            </p:nvSpPr>
            <p:spPr bwMode="auto">
              <a:xfrm>
                <a:off x="2885" y="1141"/>
                <a:ext cx="86" cy="91"/>
              </a:xfrm>
              <a:custGeom>
                <a:avLst/>
                <a:gdLst>
                  <a:gd name="T0" fmla="*/ 0 w 601"/>
                  <a:gd name="T1" fmla="*/ 0 h 643"/>
                  <a:gd name="T2" fmla="*/ 1 w 601"/>
                  <a:gd name="T3" fmla="*/ 1 h 643"/>
                  <a:gd name="T4" fmla="*/ 1 w 601"/>
                  <a:gd name="T5" fmla="*/ 1 h 643"/>
                  <a:gd name="T6" fmla="*/ 1 w 601"/>
                  <a:gd name="T7" fmla="*/ 1 h 643"/>
                  <a:gd name="T8" fmla="*/ 2 w 601"/>
                  <a:gd name="T9" fmla="*/ 1 h 643"/>
                  <a:gd name="T10" fmla="*/ 2 w 601"/>
                  <a:gd name="T11" fmla="*/ 2 h 643"/>
                  <a:gd name="T12" fmla="*/ 2 w 601"/>
                  <a:gd name="T13" fmla="*/ 2 h 6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643">
                    <a:moveTo>
                      <a:pt x="0" y="0"/>
                    </a:moveTo>
                    <a:lnTo>
                      <a:pt x="337" y="180"/>
                    </a:lnTo>
                    <a:lnTo>
                      <a:pt x="413" y="245"/>
                    </a:lnTo>
                    <a:lnTo>
                      <a:pt x="510" y="360"/>
                    </a:lnTo>
                    <a:lnTo>
                      <a:pt x="551" y="454"/>
                    </a:lnTo>
                    <a:lnTo>
                      <a:pt x="573" y="534"/>
                    </a:lnTo>
                    <a:lnTo>
                      <a:pt x="601" y="643"/>
                    </a:lnTo>
                  </a:path>
                </a:pathLst>
              </a:custGeom>
              <a:solidFill>
                <a:srgbClr val="FFD7AF"/>
              </a:solidFill>
              <a:ln w="1588">
                <a:solidFill>
                  <a:srgbClr val="000000"/>
                </a:solidFill>
                <a:prstDash val="solid"/>
                <a:round/>
              </a:ln>
            </p:spPr>
            <p:txBody>
              <a:bodyPr/>
              <a:lstStyle/>
              <a:p>
                <a:endParaRPr lang="zh-CN" altLang="en-US" sz="1805"/>
              </a:p>
            </p:txBody>
          </p:sp>
          <p:sp>
            <p:nvSpPr>
              <p:cNvPr id="93" name="Freeform 111"/>
              <p:cNvSpPr/>
              <p:nvPr/>
            </p:nvSpPr>
            <p:spPr bwMode="auto">
              <a:xfrm>
                <a:off x="2919" y="1090"/>
                <a:ext cx="57" cy="89"/>
              </a:xfrm>
              <a:custGeom>
                <a:avLst/>
                <a:gdLst>
                  <a:gd name="T0" fmla="*/ 1 w 395"/>
                  <a:gd name="T1" fmla="*/ 0 h 623"/>
                  <a:gd name="T2" fmla="*/ 1 w 395"/>
                  <a:gd name="T3" fmla="*/ 0 h 623"/>
                  <a:gd name="T4" fmla="*/ 1 w 395"/>
                  <a:gd name="T5" fmla="*/ 0 h 623"/>
                  <a:gd name="T6" fmla="*/ 1 w 395"/>
                  <a:gd name="T7" fmla="*/ 0 h 623"/>
                  <a:gd name="T8" fmla="*/ 1 w 395"/>
                  <a:gd name="T9" fmla="*/ 0 h 623"/>
                  <a:gd name="T10" fmla="*/ 1 w 395"/>
                  <a:gd name="T11" fmla="*/ 0 h 623"/>
                  <a:gd name="T12" fmla="*/ 1 w 395"/>
                  <a:gd name="T13" fmla="*/ 0 h 623"/>
                  <a:gd name="T14" fmla="*/ 1 w 395"/>
                  <a:gd name="T15" fmla="*/ 0 h 623"/>
                  <a:gd name="T16" fmla="*/ 0 w 395"/>
                  <a:gd name="T17" fmla="*/ 0 h 623"/>
                  <a:gd name="T18" fmla="*/ 0 w 395"/>
                  <a:gd name="T19" fmla="*/ 1 h 623"/>
                  <a:gd name="T20" fmla="*/ 0 w 395"/>
                  <a:gd name="T21" fmla="*/ 1 h 623"/>
                  <a:gd name="T22" fmla="*/ 0 w 395"/>
                  <a:gd name="T23" fmla="*/ 1 h 623"/>
                  <a:gd name="T24" fmla="*/ 0 w 395"/>
                  <a:gd name="T25" fmla="*/ 2 h 623"/>
                  <a:gd name="T26" fmla="*/ 0 w 395"/>
                  <a:gd name="T27" fmla="*/ 2 h 623"/>
                  <a:gd name="T28" fmla="*/ 0 w 395"/>
                  <a:gd name="T29" fmla="*/ 2 h 623"/>
                  <a:gd name="T30" fmla="*/ 0 w 395"/>
                  <a:gd name="T31" fmla="*/ 2 h 623"/>
                  <a:gd name="T32" fmla="*/ 0 w 395"/>
                  <a:gd name="T33" fmla="*/ 2 h 623"/>
                  <a:gd name="T34" fmla="*/ 1 w 395"/>
                  <a:gd name="T35" fmla="*/ 2 h 623"/>
                  <a:gd name="T36" fmla="*/ 1 w 395"/>
                  <a:gd name="T37" fmla="*/ 1 h 623"/>
                  <a:gd name="T38" fmla="*/ 1 w 395"/>
                  <a:gd name="T39" fmla="*/ 1 h 623"/>
                  <a:gd name="T40" fmla="*/ 1 w 395"/>
                  <a:gd name="T41" fmla="*/ 1 h 623"/>
                  <a:gd name="T42" fmla="*/ 1 w 395"/>
                  <a:gd name="T43" fmla="*/ 1 h 623"/>
                  <a:gd name="T44" fmla="*/ 1 w 395"/>
                  <a:gd name="T45" fmla="*/ 1 h 623"/>
                  <a:gd name="T46" fmla="*/ 1 w 395"/>
                  <a:gd name="T47" fmla="*/ 0 h 6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5" h="623">
                    <a:moveTo>
                      <a:pt x="391" y="139"/>
                    </a:moveTo>
                    <a:lnTo>
                      <a:pt x="395" y="98"/>
                    </a:lnTo>
                    <a:lnTo>
                      <a:pt x="368" y="42"/>
                    </a:lnTo>
                    <a:lnTo>
                      <a:pt x="328" y="15"/>
                    </a:lnTo>
                    <a:lnTo>
                      <a:pt x="290" y="0"/>
                    </a:lnTo>
                    <a:lnTo>
                      <a:pt x="248" y="1"/>
                    </a:lnTo>
                    <a:lnTo>
                      <a:pt x="211" y="10"/>
                    </a:lnTo>
                    <a:lnTo>
                      <a:pt x="181" y="28"/>
                    </a:lnTo>
                    <a:lnTo>
                      <a:pt x="123" y="167"/>
                    </a:lnTo>
                    <a:lnTo>
                      <a:pt x="83" y="298"/>
                    </a:lnTo>
                    <a:lnTo>
                      <a:pt x="45" y="401"/>
                    </a:lnTo>
                    <a:lnTo>
                      <a:pt x="0" y="512"/>
                    </a:lnTo>
                    <a:lnTo>
                      <a:pt x="16" y="581"/>
                    </a:lnTo>
                    <a:lnTo>
                      <a:pt x="38" y="604"/>
                    </a:lnTo>
                    <a:lnTo>
                      <a:pt x="72" y="623"/>
                    </a:lnTo>
                    <a:lnTo>
                      <a:pt x="110" y="618"/>
                    </a:lnTo>
                    <a:lnTo>
                      <a:pt x="148" y="602"/>
                    </a:lnTo>
                    <a:lnTo>
                      <a:pt x="186" y="540"/>
                    </a:lnTo>
                    <a:lnTo>
                      <a:pt x="201" y="453"/>
                    </a:lnTo>
                    <a:lnTo>
                      <a:pt x="235" y="398"/>
                    </a:lnTo>
                    <a:lnTo>
                      <a:pt x="265" y="332"/>
                    </a:lnTo>
                    <a:lnTo>
                      <a:pt x="315" y="267"/>
                    </a:lnTo>
                    <a:lnTo>
                      <a:pt x="364" y="183"/>
                    </a:lnTo>
                    <a:lnTo>
                      <a:pt x="391" y="139"/>
                    </a:lnTo>
                    <a:close/>
                  </a:path>
                </a:pathLst>
              </a:custGeom>
              <a:solidFill>
                <a:srgbClr val="FFD7AF"/>
              </a:solidFill>
              <a:ln w="1588">
                <a:solidFill>
                  <a:srgbClr val="000000"/>
                </a:solidFill>
                <a:prstDash val="solid"/>
                <a:round/>
              </a:ln>
            </p:spPr>
            <p:txBody>
              <a:bodyPr/>
              <a:lstStyle/>
              <a:p>
                <a:endParaRPr lang="zh-CN" altLang="en-US" sz="1805"/>
              </a:p>
            </p:txBody>
          </p:sp>
          <p:sp>
            <p:nvSpPr>
              <p:cNvPr id="94" name="Freeform 112"/>
              <p:cNvSpPr/>
              <p:nvPr/>
            </p:nvSpPr>
            <p:spPr bwMode="auto">
              <a:xfrm>
                <a:off x="2925" y="1154"/>
                <a:ext cx="16" cy="21"/>
              </a:xfrm>
              <a:custGeom>
                <a:avLst/>
                <a:gdLst>
                  <a:gd name="T0" fmla="*/ 0 w 114"/>
                  <a:gd name="T1" fmla="*/ 0 h 148"/>
                  <a:gd name="T2" fmla="*/ 0 w 114"/>
                  <a:gd name="T3" fmla="*/ 0 h 148"/>
                  <a:gd name="T4" fmla="*/ 0 w 114"/>
                  <a:gd name="T5" fmla="*/ 0 h 148"/>
                  <a:gd name="T6" fmla="*/ 0 w 114"/>
                  <a:gd name="T7" fmla="*/ 0 h 148"/>
                  <a:gd name="T8" fmla="*/ 0 w 114"/>
                  <a:gd name="T9" fmla="*/ 0 h 148"/>
                  <a:gd name="T10" fmla="*/ 0 w 114"/>
                  <a:gd name="T11" fmla="*/ 0 h 148"/>
                  <a:gd name="T12" fmla="*/ 0 w 114"/>
                  <a:gd name="T13" fmla="*/ 0 h 148"/>
                  <a:gd name="T14" fmla="*/ 0 w 114"/>
                  <a:gd name="T15" fmla="*/ 0 h 148"/>
                  <a:gd name="T16" fmla="*/ 0 w 114"/>
                  <a:gd name="T17" fmla="*/ 0 h 148"/>
                  <a:gd name="T18" fmla="*/ 0 w 114"/>
                  <a:gd name="T19" fmla="*/ 0 h 148"/>
                  <a:gd name="T20" fmla="*/ 0 w 114"/>
                  <a:gd name="T21" fmla="*/ 0 h 148"/>
                  <a:gd name="T22" fmla="*/ 0 w 114"/>
                  <a:gd name="T23" fmla="*/ 0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 h="148">
                    <a:moveTo>
                      <a:pt x="16" y="18"/>
                    </a:moveTo>
                    <a:lnTo>
                      <a:pt x="38" y="0"/>
                    </a:lnTo>
                    <a:lnTo>
                      <a:pt x="77" y="4"/>
                    </a:lnTo>
                    <a:lnTo>
                      <a:pt x="114" y="22"/>
                    </a:lnTo>
                    <a:lnTo>
                      <a:pt x="114" y="77"/>
                    </a:lnTo>
                    <a:lnTo>
                      <a:pt x="108" y="107"/>
                    </a:lnTo>
                    <a:lnTo>
                      <a:pt x="92" y="139"/>
                    </a:lnTo>
                    <a:lnTo>
                      <a:pt x="54" y="148"/>
                    </a:lnTo>
                    <a:lnTo>
                      <a:pt x="35" y="146"/>
                    </a:lnTo>
                    <a:lnTo>
                      <a:pt x="13" y="124"/>
                    </a:lnTo>
                    <a:lnTo>
                      <a:pt x="0" y="98"/>
                    </a:lnTo>
                    <a:lnTo>
                      <a:pt x="16" y="18"/>
                    </a:lnTo>
                    <a:close/>
                  </a:path>
                </a:pathLst>
              </a:custGeom>
              <a:solidFill>
                <a:srgbClr val="FFD7AF"/>
              </a:solidFill>
              <a:ln w="1588">
                <a:solidFill>
                  <a:srgbClr val="000000"/>
                </a:solidFill>
                <a:prstDash val="solid"/>
                <a:round/>
              </a:ln>
            </p:spPr>
            <p:txBody>
              <a:bodyPr/>
              <a:lstStyle/>
              <a:p>
                <a:endParaRPr lang="zh-CN" altLang="en-US" sz="1805"/>
              </a:p>
            </p:txBody>
          </p:sp>
          <p:sp>
            <p:nvSpPr>
              <p:cNvPr id="95" name="Freeform 113"/>
              <p:cNvSpPr/>
              <p:nvPr/>
            </p:nvSpPr>
            <p:spPr bwMode="auto">
              <a:xfrm>
                <a:off x="2870" y="962"/>
                <a:ext cx="42" cy="155"/>
              </a:xfrm>
              <a:custGeom>
                <a:avLst/>
                <a:gdLst>
                  <a:gd name="T0" fmla="*/ 1 w 290"/>
                  <a:gd name="T1" fmla="*/ 3 h 1090"/>
                  <a:gd name="T2" fmla="*/ 1 w 290"/>
                  <a:gd name="T3" fmla="*/ 3 h 1090"/>
                  <a:gd name="T4" fmla="*/ 1 w 290"/>
                  <a:gd name="T5" fmla="*/ 2 h 1090"/>
                  <a:gd name="T6" fmla="*/ 1 w 290"/>
                  <a:gd name="T7" fmla="*/ 2 h 1090"/>
                  <a:gd name="T8" fmla="*/ 1 w 290"/>
                  <a:gd name="T9" fmla="*/ 2 h 1090"/>
                  <a:gd name="T10" fmla="*/ 1 w 290"/>
                  <a:gd name="T11" fmla="*/ 2 h 1090"/>
                  <a:gd name="T12" fmla="*/ 1 w 290"/>
                  <a:gd name="T13" fmla="*/ 1 h 1090"/>
                  <a:gd name="T14" fmla="*/ 1 w 290"/>
                  <a:gd name="T15" fmla="*/ 1 h 1090"/>
                  <a:gd name="T16" fmla="*/ 1 w 290"/>
                  <a:gd name="T17" fmla="*/ 1 h 1090"/>
                  <a:gd name="T18" fmla="*/ 1 w 290"/>
                  <a:gd name="T19" fmla="*/ 1 h 1090"/>
                  <a:gd name="T20" fmla="*/ 1 w 290"/>
                  <a:gd name="T21" fmla="*/ 0 h 1090"/>
                  <a:gd name="T22" fmla="*/ 1 w 290"/>
                  <a:gd name="T23" fmla="*/ 0 h 1090"/>
                  <a:gd name="T24" fmla="*/ 1 w 290"/>
                  <a:gd name="T25" fmla="*/ 0 h 1090"/>
                  <a:gd name="T26" fmla="*/ 1 w 290"/>
                  <a:gd name="T27" fmla="*/ 0 h 1090"/>
                  <a:gd name="T28" fmla="*/ 1 w 290"/>
                  <a:gd name="T29" fmla="*/ 0 h 1090"/>
                  <a:gd name="T30" fmla="*/ 0 w 290"/>
                  <a:gd name="T31" fmla="*/ 0 h 1090"/>
                  <a:gd name="T32" fmla="*/ 0 w 290"/>
                  <a:gd name="T33" fmla="*/ 0 h 1090"/>
                  <a:gd name="T34" fmla="*/ 0 w 290"/>
                  <a:gd name="T35" fmla="*/ 0 h 1090"/>
                  <a:gd name="T36" fmla="*/ 0 w 290"/>
                  <a:gd name="T37" fmla="*/ 0 h 1090"/>
                  <a:gd name="T38" fmla="*/ 0 w 290"/>
                  <a:gd name="T39" fmla="*/ 1 h 1090"/>
                  <a:gd name="T40" fmla="*/ 0 w 290"/>
                  <a:gd name="T41" fmla="*/ 1 h 1090"/>
                  <a:gd name="T42" fmla="*/ 0 w 290"/>
                  <a:gd name="T43" fmla="*/ 1 h 1090"/>
                  <a:gd name="T44" fmla="*/ 0 w 290"/>
                  <a:gd name="T45" fmla="*/ 1 h 1090"/>
                  <a:gd name="T46" fmla="*/ 0 w 290"/>
                  <a:gd name="T47" fmla="*/ 2 h 1090"/>
                  <a:gd name="T48" fmla="*/ 0 w 290"/>
                  <a:gd name="T49" fmla="*/ 2 h 1090"/>
                  <a:gd name="T50" fmla="*/ 0 w 290"/>
                  <a:gd name="T51" fmla="*/ 2 h 1090"/>
                  <a:gd name="T52" fmla="*/ 0 w 290"/>
                  <a:gd name="T53" fmla="*/ 3 h 1090"/>
                  <a:gd name="T54" fmla="*/ 0 w 290"/>
                  <a:gd name="T55" fmla="*/ 3 h 1090"/>
                  <a:gd name="T56" fmla="*/ 0 w 290"/>
                  <a:gd name="T57" fmla="*/ 3 h 1090"/>
                  <a:gd name="T58" fmla="*/ 1 w 290"/>
                  <a:gd name="T59" fmla="*/ 3 h 1090"/>
                  <a:gd name="T60" fmla="*/ 1 w 290"/>
                  <a:gd name="T61" fmla="*/ 3 h 10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90" h="1090">
                    <a:moveTo>
                      <a:pt x="284" y="1005"/>
                    </a:moveTo>
                    <a:lnTo>
                      <a:pt x="289" y="947"/>
                    </a:lnTo>
                    <a:lnTo>
                      <a:pt x="290" y="818"/>
                    </a:lnTo>
                    <a:lnTo>
                      <a:pt x="281" y="691"/>
                    </a:lnTo>
                    <a:lnTo>
                      <a:pt x="275" y="635"/>
                    </a:lnTo>
                    <a:lnTo>
                      <a:pt x="271" y="594"/>
                    </a:lnTo>
                    <a:lnTo>
                      <a:pt x="271" y="505"/>
                    </a:lnTo>
                    <a:lnTo>
                      <a:pt x="276" y="406"/>
                    </a:lnTo>
                    <a:lnTo>
                      <a:pt x="275" y="332"/>
                    </a:lnTo>
                    <a:lnTo>
                      <a:pt x="273" y="276"/>
                    </a:lnTo>
                    <a:lnTo>
                      <a:pt x="262" y="166"/>
                    </a:lnTo>
                    <a:lnTo>
                      <a:pt x="253" y="88"/>
                    </a:lnTo>
                    <a:lnTo>
                      <a:pt x="236" y="24"/>
                    </a:lnTo>
                    <a:lnTo>
                      <a:pt x="214" y="3"/>
                    </a:lnTo>
                    <a:lnTo>
                      <a:pt x="186" y="1"/>
                    </a:lnTo>
                    <a:lnTo>
                      <a:pt x="156" y="0"/>
                    </a:lnTo>
                    <a:lnTo>
                      <a:pt x="121" y="14"/>
                    </a:lnTo>
                    <a:lnTo>
                      <a:pt x="92" y="70"/>
                    </a:lnTo>
                    <a:lnTo>
                      <a:pt x="85" y="160"/>
                    </a:lnTo>
                    <a:lnTo>
                      <a:pt x="82" y="264"/>
                    </a:lnTo>
                    <a:lnTo>
                      <a:pt x="76" y="332"/>
                    </a:lnTo>
                    <a:lnTo>
                      <a:pt x="67" y="402"/>
                    </a:lnTo>
                    <a:lnTo>
                      <a:pt x="68" y="485"/>
                    </a:lnTo>
                    <a:lnTo>
                      <a:pt x="64" y="580"/>
                    </a:lnTo>
                    <a:lnTo>
                      <a:pt x="51" y="651"/>
                    </a:lnTo>
                    <a:lnTo>
                      <a:pt x="37" y="765"/>
                    </a:lnTo>
                    <a:lnTo>
                      <a:pt x="19" y="885"/>
                    </a:lnTo>
                    <a:lnTo>
                      <a:pt x="3" y="986"/>
                    </a:lnTo>
                    <a:lnTo>
                      <a:pt x="0" y="1090"/>
                    </a:lnTo>
                    <a:lnTo>
                      <a:pt x="266" y="1085"/>
                    </a:lnTo>
                    <a:lnTo>
                      <a:pt x="284" y="1005"/>
                    </a:lnTo>
                    <a:close/>
                  </a:path>
                </a:pathLst>
              </a:custGeom>
              <a:solidFill>
                <a:srgbClr val="FFD7AF"/>
              </a:solidFill>
              <a:ln w="1651">
                <a:solidFill>
                  <a:srgbClr val="000000"/>
                </a:solidFill>
                <a:prstDash val="solid"/>
                <a:round/>
              </a:ln>
            </p:spPr>
            <p:txBody>
              <a:bodyPr/>
              <a:lstStyle/>
              <a:p>
                <a:endParaRPr lang="zh-CN" altLang="en-US" sz="1805"/>
              </a:p>
            </p:txBody>
          </p:sp>
          <p:sp>
            <p:nvSpPr>
              <p:cNvPr id="96" name="Freeform 114"/>
              <p:cNvSpPr/>
              <p:nvPr/>
            </p:nvSpPr>
            <p:spPr bwMode="auto">
              <a:xfrm>
                <a:off x="2968" y="1156"/>
                <a:ext cx="31" cy="4"/>
              </a:xfrm>
              <a:custGeom>
                <a:avLst/>
                <a:gdLst>
                  <a:gd name="T0" fmla="*/ 1 w 221"/>
                  <a:gd name="T1" fmla="*/ 0 h 28"/>
                  <a:gd name="T2" fmla="*/ 0 w 221"/>
                  <a:gd name="T3" fmla="*/ 0 h 28"/>
                  <a:gd name="T4" fmla="*/ 0 w 221"/>
                  <a:gd name="T5" fmla="*/ 0 h 28"/>
                  <a:gd name="T6" fmla="*/ 0 w 221"/>
                  <a:gd name="T7" fmla="*/ 0 h 28"/>
                  <a:gd name="T8" fmla="*/ 0 w 2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 h="28">
                    <a:moveTo>
                      <a:pt x="221" y="14"/>
                    </a:moveTo>
                    <a:lnTo>
                      <a:pt x="156" y="24"/>
                    </a:lnTo>
                    <a:lnTo>
                      <a:pt x="104" y="28"/>
                    </a:lnTo>
                    <a:lnTo>
                      <a:pt x="35" y="14"/>
                    </a:lnTo>
                    <a:lnTo>
                      <a:pt x="0" y="0"/>
                    </a:lnTo>
                  </a:path>
                </a:pathLst>
              </a:custGeom>
              <a:solidFill>
                <a:srgbClr val="FFD7AF"/>
              </a:solidFill>
              <a:ln w="1588">
                <a:solidFill>
                  <a:srgbClr val="000000"/>
                </a:solidFill>
                <a:prstDash val="solid"/>
                <a:round/>
              </a:ln>
            </p:spPr>
            <p:txBody>
              <a:bodyPr/>
              <a:lstStyle/>
              <a:p>
                <a:endParaRPr lang="zh-CN" altLang="en-US" sz="1805"/>
              </a:p>
            </p:txBody>
          </p:sp>
          <p:sp>
            <p:nvSpPr>
              <p:cNvPr id="97" name="Freeform 115"/>
              <p:cNvSpPr/>
              <p:nvPr/>
            </p:nvSpPr>
            <p:spPr bwMode="auto">
              <a:xfrm>
                <a:off x="2872" y="1264"/>
                <a:ext cx="26" cy="2"/>
              </a:xfrm>
              <a:custGeom>
                <a:avLst/>
                <a:gdLst>
                  <a:gd name="T0" fmla="*/ 0 w 181"/>
                  <a:gd name="T1" fmla="*/ 0 h 14"/>
                  <a:gd name="T2" fmla="*/ 0 w 181"/>
                  <a:gd name="T3" fmla="*/ 0 h 14"/>
                  <a:gd name="T4" fmla="*/ 0 w 181"/>
                  <a:gd name="T5" fmla="*/ 0 h 14"/>
                  <a:gd name="T6" fmla="*/ 1 w 181"/>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 h="14">
                    <a:moveTo>
                      <a:pt x="0" y="0"/>
                    </a:moveTo>
                    <a:lnTo>
                      <a:pt x="70" y="14"/>
                    </a:lnTo>
                    <a:lnTo>
                      <a:pt x="146" y="14"/>
                    </a:lnTo>
                    <a:lnTo>
                      <a:pt x="181" y="7"/>
                    </a:lnTo>
                  </a:path>
                </a:pathLst>
              </a:custGeom>
              <a:solidFill>
                <a:srgbClr val="FFD7AF"/>
              </a:solidFill>
              <a:ln w="1588">
                <a:solidFill>
                  <a:srgbClr val="000000"/>
                </a:solidFill>
                <a:prstDash val="solid"/>
                <a:round/>
              </a:ln>
            </p:spPr>
            <p:txBody>
              <a:bodyPr/>
              <a:lstStyle/>
              <a:p>
                <a:endParaRPr lang="zh-CN" altLang="en-US" sz="1805"/>
              </a:p>
            </p:txBody>
          </p:sp>
          <p:sp>
            <p:nvSpPr>
              <p:cNvPr id="98" name="Freeform 116"/>
              <p:cNvSpPr/>
              <p:nvPr/>
            </p:nvSpPr>
            <p:spPr bwMode="auto">
              <a:xfrm>
                <a:off x="2928" y="1104"/>
                <a:ext cx="53" cy="72"/>
              </a:xfrm>
              <a:custGeom>
                <a:avLst/>
                <a:gdLst>
                  <a:gd name="T0" fmla="*/ 1 w 370"/>
                  <a:gd name="T1" fmla="*/ 0 h 501"/>
                  <a:gd name="T2" fmla="*/ 1 w 370"/>
                  <a:gd name="T3" fmla="*/ 0 h 501"/>
                  <a:gd name="T4" fmla="*/ 1 w 370"/>
                  <a:gd name="T5" fmla="*/ 1 h 501"/>
                  <a:gd name="T6" fmla="*/ 1 w 370"/>
                  <a:gd name="T7" fmla="*/ 1 h 501"/>
                  <a:gd name="T8" fmla="*/ 1 w 370"/>
                  <a:gd name="T9" fmla="*/ 1 h 501"/>
                  <a:gd name="T10" fmla="*/ 1 w 370"/>
                  <a:gd name="T11" fmla="*/ 1 h 501"/>
                  <a:gd name="T12" fmla="*/ 1 w 370"/>
                  <a:gd name="T13" fmla="*/ 1 h 501"/>
                  <a:gd name="T14" fmla="*/ 0 w 370"/>
                  <a:gd name="T15" fmla="*/ 1 h 501"/>
                  <a:gd name="T16" fmla="*/ 0 w 370"/>
                  <a:gd name="T17" fmla="*/ 1 h 501"/>
                  <a:gd name="T18" fmla="*/ 0 w 370"/>
                  <a:gd name="T19" fmla="*/ 1 h 501"/>
                  <a:gd name="T20" fmla="*/ 0 w 370"/>
                  <a:gd name="T21" fmla="*/ 1 h 501"/>
                  <a:gd name="T22" fmla="*/ 0 w 370"/>
                  <a:gd name="T23" fmla="*/ 1 h 501"/>
                  <a:gd name="T24" fmla="*/ 0 w 370"/>
                  <a:gd name="T25" fmla="*/ 1 h 501"/>
                  <a:gd name="T26" fmla="*/ 0 w 370"/>
                  <a:gd name="T27" fmla="*/ 1 h 501"/>
                  <a:gd name="T28" fmla="*/ 0 w 370"/>
                  <a:gd name="T29" fmla="*/ 1 h 501"/>
                  <a:gd name="T30" fmla="*/ 0 w 370"/>
                  <a:gd name="T31" fmla="*/ 1 h 501"/>
                  <a:gd name="T32" fmla="*/ 0 w 370"/>
                  <a:gd name="T33" fmla="*/ 1 h 501"/>
                  <a:gd name="T34" fmla="*/ 0 w 370"/>
                  <a:gd name="T35" fmla="*/ 0 h 501"/>
                  <a:gd name="T36" fmla="*/ 1 w 370"/>
                  <a:gd name="T37" fmla="*/ 0 h 501"/>
                  <a:gd name="T38" fmla="*/ 1 w 370"/>
                  <a:gd name="T39" fmla="*/ 0 h 501"/>
                  <a:gd name="T40" fmla="*/ 1 w 370"/>
                  <a:gd name="T41" fmla="*/ 0 h 501"/>
                  <a:gd name="T42" fmla="*/ 1 w 370"/>
                  <a:gd name="T43" fmla="*/ 0 h 501"/>
                  <a:gd name="T44" fmla="*/ 1 w 370"/>
                  <a:gd name="T45" fmla="*/ 0 h 501"/>
                  <a:gd name="T46" fmla="*/ 1 w 370"/>
                  <a:gd name="T47" fmla="*/ 0 h 5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0" h="501">
                    <a:moveTo>
                      <a:pt x="370" y="97"/>
                    </a:moveTo>
                    <a:lnTo>
                      <a:pt x="362" y="159"/>
                    </a:lnTo>
                    <a:lnTo>
                      <a:pt x="331" y="214"/>
                    </a:lnTo>
                    <a:lnTo>
                      <a:pt x="276" y="266"/>
                    </a:lnTo>
                    <a:lnTo>
                      <a:pt x="239" y="279"/>
                    </a:lnTo>
                    <a:lnTo>
                      <a:pt x="209" y="294"/>
                    </a:lnTo>
                    <a:lnTo>
                      <a:pt x="191" y="344"/>
                    </a:lnTo>
                    <a:lnTo>
                      <a:pt x="163" y="414"/>
                    </a:lnTo>
                    <a:lnTo>
                      <a:pt x="132" y="480"/>
                    </a:lnTo>
                    <a:lnTo>
                      <a:pt x="97" y="501"/>
                    </a:lnTo>
                    <a:lnTo>
                      <a:pt x="46" y="501"/>
                    </a:lnTo>
                    <a:lnTo>
                      <a:pt x="14" y="486"/>
                    </a:lnTo>
                    <a:lnTo>
                      <a:pt x="0" y="446"/>
                    </a:lnTo>
                    <a:lnTo>
                      <a:pt x="3" y="401"/>
                    </a:lnTo>
                    <a:lnTo>
                      <a:pt x="19" y="318"/>
                    </a:lnTo>
                    <a:lnTo>
                      <a:pt x="52" y="251"/>
                    </a:lnTo>
                    <a:lnTo>
                      <a:pt x="90" y="193"/>
                    </a:lnTo>
                    <a:lnTo>
                      <a:pt x="160" y="69"/>
                    </a:lnTo>
                    <a:lnTo>
                      <a:pt x="207" y="14"/>
                    </a:lnTo>
                    <a:lnTo>
                      <a:pt x="269" y="0"/>
                    </a:lnTo>
                    <a:lnTo>
                      <a:pt x="305" y="9"/>
                    </a:lnTo>
                    <a:lnTo>
                      <a:pt x="331" y="28"/>
                    </a:lnTo>
                    <a:lnTo>
                      <a:pt x="357" y="61"/>
                    </a:lnTo>
                    <a:lnTo>
                      <a:pt x="370" y="97"/>
                    </a:lnTo>
                    <a:close/>
                  </a:path>
                </a:pathLst>
              </a:custGeom>
              <a:solidFill>
                <a:srgbClr val="FFD7AF"/>
              </a:solidFill>
              <a:ln w="1651">
                <a:solidFill>
                  <a:srgbClr val="000000"/>
                </a:solidFill>
                <a:prstDash val="solid"/>
                <a:round/>
              </a:ln>
            </p:spPr>
            <p:txBody>
              <a:bodyPr/>
              <a:lstStyle/>
              <a:p>
                <a:endParaRPr lang="zh-CN" altLang="en-US" sz="1805"/>
              </a:p>
            </p:txBody>
          </p:sp>
          <p:sp>
            <p:nvSpPr>
              <p:cNvPr id="99" name="Freeform 117"/>
              <p:cNvSpPr/>
              <p:nvPr/>
            </p:nvSpPr>
            <p:spPr bwMode="auto">
              <a:xfrm>
                <a:off x="2948" y="1163"/>
                <a:ext cx="14" cy="17"/>
              </a:xfrm>
              <a:custGeom>
                <a:avLst/>
                <a:gdLst>
                  <a:gd name="T0" fmla="*/ 0 w 98"/>
                  <a:gd name="T1" fmla="*/ 0 h 114"/>
                  <a:gd name="T2" fmla="*/ 0 w 98"/>
                  <a:gd name="T3" fmla="*/ 0 h 114"/>
                  <a:gd name="T4" fmla="*/ 0 w 98"/>
                  <a:gd name="T5" fmla="*/ 0 h 114"/>
                  <a:gd name="T6" fmla="*/ 0 w 98"/>
                  <a:gd name="T7" fmla="*/ 0 h 114"/>
                  <a:gd name="T8" fmla="*/ 0 w 98"/>
                  <a:gd name="T9" fmla="*/ 0 h 114"/>
                  <a:gd name="T10" fmla="*/ 0 w 98"/>
                  <a:gd name="T11" fmla="*/ 0 h 114"/>
                  <a:gd name="T12" fmla="*/ 0 w 98"/>
                  <a:gd name="T13" fmla="*/ 0 h 114"/>
                  <a:gd name="T14" fmla="*/ 0 w 98"/>
                  <a:gd name="T15" fmla="*/ 0 h 114"/>
                  <a:gd name="T16" fmla="*/ 0 w 98"/>
                  <a:gd name="T17" fmla="*/ 0 h 114"/>
                  <a:gd name="T18" fmla="*/ 0 w 98"/>
                  <a:gd name="T19" fmla="*/ 0 h 114"/>
                  <a:gd name="T20" fmla="*/ 0 w 98"/>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114">
                    <a:moveTo>
                      <a:pt x="17" y="0"/>
                    </a:moveTo>
                    <a:lnTo>
                      <a:pt x="57" y="0"/>
                    </a:lnTo>
                    <a:lnTo>
                      <a:pt x="96" y="14"/>
                    </a:lnTo>
                    <a:lnTo>
                      <a:pt x="98" y="59"/>
                    </a:lnTo>
                    <a:lnTo>
                      <a:pt x="86" y="92"/>
                    </a:lnTo>
                    <a:lnTo>
                      <a:pt x="48" y="114"/>
                    </a:lnTo>
                    <a:lnTo>
                      <a:pt x="21" y="102"/>
                    </a:lnTo>
                    <a:lnTo>
                      <a:pt x="11" y="83"/>
                    </a:lnTo>
                    <a:lnTo>
                      <a:pt x="0" y="54"/>
                    </a:lnTo>
                    <a:lnTo>
                      <a:pt x="4" y="16"/>
                    </a:lnTo>
                    <a:lnTo>
                      <a:pt x="17" y="0"/>
                    </a:lnTo>
                    <a:close/>
                  </a:path>
                </a:pathLst>
              </a:custGeom>
              <a:solidFill>
                <a:srgbClr val="FFD7AF"/>
              </a:solidFill>
              <a:ln w="1588">
                <a:solidFill>
                  <a:srgbClr val="000000"/>
                </a:solidFill>
                <a:prstDash val="solid"/>
                <a:round/>
              </a:ln>
            </p:spPr>
            <p:txBody>
              <a:bodyPr/>
              <a:lstStyle/>
              <a:p>
                <a:endParaRPr lang="zh-CN" altLang="en-US" sz="1805"/>
              </a:p>
            </p:txBody>
          </p:sp>
          <p:sp>
            <p:nvSpPr>
              <p:cNvPr id="100" name="Freeform 118"/>
              <p:cNvSpPr/>
              <p:nvPr/>
            </p:nvSpPr>
            <p:spPr bwMode="auto">
              <a:xfrm>
                <a:off x="2902" y="1083"/>
                <a:ext cx="45" cy="90"/>
              </a:xfrm>
              <a:custGeom>
                <a:avLst/>
                <a:gdLst>
                  <a:gd name="T0" fmla="*/ 1 w 317"/>
                  <a:gd name="T1" fmla="*/ 0 h 626"/>
                  <a:gd name="T2" fmla="*/ 1 w 317"/>
                  <a:gd name="T3" fmla="*/ 0 h 626"/>
                  <a:gd name="T4" fmla="*/ 1 w 317"/>
                  <a:gd name="T5" fmla="*/ 0 h 626"/>
                  <a:gd name="T6" fmla="*/ 1 w 317"/>
                  <a:gd name="T7" fmla="*/ 0 h 626"/>
                  <a:gd name="T8" fmla="*/ 1 w 317"/>
                  <a:gd name="T9" fmla="*/ 0 h 626"/>
                  <a:gd name="T10" fmla="*/ 0 w 317"/>
                  <a:gd name="T11" fmla="*/ 0 h 626"/>
                  <a:gd name="T12" fmla="*/ 0 w 317"/>
                  <a:gd name="T13" fmla="*/ 0 h 626"/>
                  <a:gd name="T14" fmla="*/ 0 w 317"/>
                  <a:gd name="T15" fmla="*/ 0 h 626"/>
                  <a:gd name="T16" fmla="*/ 0 w 317"/>
                  <a:gd name="T17" fmla="*/ 1 h 626"/>
                  <a:gd name="T18" fmla="*/ 0 w 317"/>
                  <a:gd name="T19" fmla="*/ 1 h 626"/>
                  <a:gd name="T20" fmla="*/ 0 w 317"/>
                  <a:gd name="T21" fmla="*/ 2 h 626"/>
                  <a:gd name="T22" fmla="*/ 0 w 317"/>
                  <a:gd name="T23" fmla="*/ 2 h 626"/>
                  <a:gd name="T24" fmla="*/ 0 w 317"/>
                  <a:gd name="T25" fmla="*/ 2 h 626"/>
                  <a:gd name="T26" fmla="*/ 0 w 317"/>
                  <a:gd name="T27" fmla="*/ 2 h 626"/>
                  <a:gd name="T28" fmla="*/ 0 w 317"/>
                  <a:gd name="T29" fmla="*/ 2 h 626"/>
                  <a:gd name="T30" fmla="*/ 1 w 317"/>
                  <a:gd name="T31" fmla="*/ 2 h 626"/>
                  <a:gd name="T32" fmla="*/ 1 w 317"/>
                  <a:gd name="T33" fmla="*/ 1 h 626"/>
                  <a:gd name="T34" fmla="*/ 1 w 317"/>
                  <a:gd name="T35" fmla="*/ 1 h 626"/>
                  <a:gd name="T36" fmla="*/ 1 w 317"/>
                  <a:gd name="T37" fmla="*/ 1 h 626"/>
                  <a:gd name="T38" fmla="*/ 1 w 317"/>
                  <a:gd name="T39" fmla="*/ 0 h 626"/>
                  <a:gd name="T40" fmla="*/ 1 w 317"/>
                  <a:gd name="T41" fmla="*/ 0 h 6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7" h="626">
                    <a:moveTo>
                      <a:pt x="317" y="90"/>
                    </a:moveTo>
                    <a:lnTo>
                      <a:pt x="303" y="48"/>
                    </a:lnTo>
                    <a:lnTo>
                      <a:pt x="280" y="18"/>
                    </a:lnTo>
                    <a:lnTo>
                      <a:pt x="245" y="7"/>
                    </a:lnTo>
                    <a:lnTo>
                      <a:pt x="200" y="0"/>
                    </a:lnTo>
                    <a:lnTo>
                      <a:pt x="138" y="21"/>
                    </a:lnTo>
                    <a:lnTo>
                      <a:pt x="92" y="49"/>
                    </a:lnTo>
                    <a:lnTo>
                      <a:pt x="53" y="118"/>
                    </a:lnTo>
                    <a:lnTo>
                      <a:pt x="30" y="277"/>
                    </a:lnTo>
                    <a:lnTo>
                      <a:pt x="3" y="394"/>
                    </a:lnTo>
                    <a:lnTo>
                      <a:pt x="0" y="512"/>
                    </a:lnTo>
                    <a:lnTo>
                      <a:pt x="8" y="567"/>
                    </a:lnTo>
                    <a:lnTo>
                      <a:pt x="33" y="608"/>
                    </a:lnTo>
                    <a:lnTo>
                      <a:pt x="91" y="626"/>
                    </a:lnTo>
                    <a:lnTo>
                      <a:pt x="145" y="601"/>
                    </a:lnTo>
                    <a:lnTo>
                      <a:pt x="173" y="539"/>
                    </a:lnTo>
                    <a:lnTo>
                      <a:pt x="193" y="436"/>
                    </a:lnTo>
                    <a:lnTo>
                      <a:pt x="221" y="341"/>
                    </a:lnTo>
                    <a:lnTo>
                      <a:pt x="267" y="253"/>
                    </a:lnTo>
                    <a:lnTo>
                      <a:pt x="300" y="155"/>
                    </a:lnTo>
                    <a:lnTo>
                      <a:pt x="317" y="90"/>
                    </a:lnTo>
                    <a:close/>
                  </a:path>
                </a:pathLst>
              </a:custGeom>
              <a:solidFill>
                <a:srgbClr val="FFD7AF"/>
              </a:solidFill>
              <a:ln w="1651">
                <a:solidFill>
                  <a:srgbClr val="000000"/>
                </a:solidFill>
                <a:prstDash val="solid"/>
                <a:round/>
              </a:ln>
            </p:spPr>
            <p:txBody>
              <a:bodyPr/>
              <a:lstStyle/>
              <a:p>
                <a:endParaRPr lang="zh-CN" altLang="en-US" sz="1805"/>
              </a:p>
            </p:txBody>
          </p:sp>
          <p:sp>
            <p:nvSpPr>
              <p:cNvPr id="101" name="Freeform 119"/>
              <p:cNvSpPr/>
              <p:nvPr/>
            </p:nvSpPr>
            <p:spPr bwMode="auto">
              <a:xfrm>
                <a:off x="2904" y="1147"/>
                <a:ext cx="19" cy="21"/>
              </a:xfrm>
              <a:custGeom>
                <a:avLst/>
                <a:gdLst>
                  <a:gd name="T0" fmla="*/ 0 w 132"/>
                  <a:gd name="T1" fmla="*/ 0 h 152"/>
                  <a:gd name="T2" fmla="*/ 0 w 132"/>
                  <a:gd name="T3" fmla="*/ 0 h 152"/>
                  <a:gd name="T4" fmla="*/ 0 w 132"/>
                  <a:gd name="T5" fmla="*/ 0 h 152"/>
                  <a:gd name="T6" fmla="*/ 0 w 132"/>
                  <a:gd name="T7" fmla="*/ 0 h 152"/>
                  <a:gd name="T8" fmla="*/ 0 w 132"/>
                  <a:gd name="T9" fmla="*/ 0 h 152"/>
                  <a:gd name="T10" fmla="*/ 0 w 132"/>
                  <a:gd name="T11" fmla="*/ 0 h 152"/>
                  <a:gd name="T12" fmla="*/ 0 w 132"/>
                  <a:gd name="T13" fmla="*/ 0 h 152"/>
                  <a:gd name="T14" fmla="*/ 0 w 132"/>
                  <a:gd name="T15" fmla="*/ 0 h 152"/>
                  <a:gd name="T16" fmla="*/ 0 w 132"/>
                  <a:gd name="T17" fmla="*/ 0 h 152"/>
                  <a:gd name="T18" fmla="*/ 0 w 132"/>
                  <a:gd name="T19" fmla="*/ 0 h 152"/>
                  <a:gd name="T20" fmla="*/ 0 w 132"/>
                  <a:gd name="T21" fmla="*/ 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152">
                    <a:moveTo>
                      <a:pt x="131" y="24"/>
                    </a:moveTo>
                    <a:lnTo>
                      <a:pt x="132" y="80"/>
                    </a:lnTo>
                    <a:lnTo>
                      <a:pt x="113" y="137"/>
                    </a:lnTo>
                    <a:lnTo>
                      <a:pt x="78" y="152"/>
                    </a:lnTo>
                    <a:lnTo>
                      <a:pt x="26" y="137"/>
                    </a:lnTo>
                    <a:lnTo>
                      <a:pt x="10" y="111"/>
                    </a:lnTo>
                    <a:lnTo>
                      <a:pt x="2" y="81"/>
                    </a:lnTo>
                    <a:lnTo>
                      <a:pt x="0" y="39"/>
                    </a:lnTo>
                    <a:lnTo>
                      <a:pt x="22" y="10"/>
                    </a:lnTo>
                    <a:lnTo>
                      <a:pt x="92" y="0"/>
                    </a:lnTo>
                    <a:lnTo>
                      <a:pt x="131" y="24"/>
                    </a:lnTo>
                    <a:close/>
                  </a:path>
                </a:pathLst>
              </a:custGeom>
              <a:solidFill>
                <a:srgbClr val="FFD7AF"/>
              </a:solidFill>
              <a:ln w="1588">
                <a:solidFill>
                  <a:srgbClr val="000000"/>
                </a:solidFill>
                <a:prstDash val="solid"/>
                <a:round/>
              </a:ln>
            </p:spPr>
            <p:txBody>
              <a:bodyPr/>
              <a:lstStyle/>
              <a:p>
                <a:endParaRPr lang="zh-CN" altLang="en-US" sz="1805"/>
              </a:p>
            </p:txBody>
          </p:sp>
          <p:sp>
            <p:nvSpPr>
              <p:cNvPr id="102" name="Freeform 120"/>
              <p:cNvSpPr/>
              <p:nvPr/>
            </p:nvSpPr>
            <p:spPr bwMode="auto">
              <a:xfrm>
                <a:off x="2833" y="1089"/>
                <a:ext cx="83" cy="135"/>
              </a:xfrm>
              <a:custGeom>
                <a:avLst/>
                <a:gdLst>
                  <a:gd name="T0" fmla="*/ 1 w 578"/>
                  <a:gd name="T1" fmla="*/ 0 h 941"/>
                  <a:gd name="T2" fmla="*/ 1 w 578"/>
                  <a:gd name="T3" fmla="*/ 0 h 941"/>
                  <a:gd name="T4" fmla="*/ 1 w 578"/>
                  <a:gd name="T5" fmla="*/ 0 h 941"/>
                  <a:gd name="T6" fmla="*/ 1 w 578"/>
                  <a:gd name="T7" fmla="*/ 0 h 941"/>
                  <a:gd name="T8" fmla="*/ 2 w 578"/>
                  <a:gd name="T9" fmla="*/ 0 h 941"/>
                  <a:gd name="T10" fmla="*/ 2 w 578"/>
                  <a:gd name="T11" fmla="*/ 0 h 941"/>
                  <a:gd name="T12" fmla="*/ 2 w 578"/>
                  <a:gd name="T13" fmla="*/ 0 h 941"/>
                  <a:gd name="T14" fmla="*/ 2 w 578"/>
                  <a:gd name="T15" fmla="*/ 0 h 941"/>
                  <a:gd name="T16" fmla="*/ 2 w 578"/>
                  <a:gd name="T17" fmla="*/ 0 h 941"/>
                  <a:gd name="T18" fmla="*/ 2 w 578"/>
                  <a:gd name="T19" fmla="*/ 0 h 941"/>
                  <a:gd name="T20" fmla="*/ 2 w 578"/>
                  <a:gd name="T21" fmla="*/ 1 h 941"/>
                  <a:gd name="T22" fmla="*/ 1 w 578"/>
                  <a:gd name="T23" fmla="*/ 1 h 941"/>
                  <a:gd name="T24" fmla="*/ 1 w 578"/>
                  <a:gd name="T25" fmla="*/ 1 h 941"/>
                  <a:gd name="T26" fmla="*/ 1 w 578"/>
                  <a:gd name="T27" fmla="*/ 1 h 941"/>
                  <a:gd name="T28" fmla="*/ 1 w 578"/>
                  <a:gd name="T29" fmla="*/ 1 h 941"/>
                  <a:gd name="T30" fmla="*/ 1 w 578"/>
                  <a:gd name="T31" fmla="*/ 1 h 941"/>
                  <a:gd name="T32" fmla="*/ 1 w 578"/>
                  <a:gd name="T33" fmla="*/ 2 h 941"/>
                  <a:gd name="T34" fmla="*/ 1 w 578"/>
                  <a:gd name="T35" fmla="*/ 2 h 941"/>
                  <a:gd name="T36" fmla="*/ 1 w 578"/>
                  <a:gd name="T37" fmla="*/ 2 h 941"/>
                  <a:gd name="T38" fmla="*/ 1 w 578"/>
                  <a:gd name="T39" fmla="*/ 2 h 941"/>
                  <a:gd name="T40" fmla="*/ 1 w 578"/>
                  <a:gd name="T41" fmla="*/ 2 h 941"/>
                  <a:gd name="T42" fmla="*/ 1 w 578"/>
                  <a:gd name="T43" fmla="*/ 3 h 941"/>
                  <a:gd name="T44" fmla="*/ 1 w 578"/>
                  <a:gd name="T45" fmla="*/ 3 h 941"/>
                  <a:gd name="T46" fmla="*/ 0 w 578"/>
                  <a:gd name="T47" fmla="*/ 3 h 941"/>
                  <a:gd name="T48" fmla="*/ 0 w 578"/>
                  <a:gd name="T49" fmla="*/ 3 h 941"/>
                  <a:gd name="T50" fmla="*/ 0 w 578"/>
                  <a:gd name="T51" fmla="*/ 3 h 941"/>
                  <a:gd name="T52" fmla="*/ 0 w 578"/>
                  <a:gd name="T53" fmla="*/ 2 h 941"/>
                  <a:gd name="T54" fmla="*/ 0 w 578"/>
                  <a:gd name="T55" fmla="*/ 2 h 941"/>
                  <a:gd name="T56" fmla="*/ 0 w 578"/>
                  <a:gd name="T57" fmla="*/ 2 h 941"/>
                  <a:gd name="T58" fmla="*/ 0 w 578"/>
                  <a:gd name="T59" fmla="*/ 2 h 941"/>
                  <a:gd name="T60" fmla="*/ 0 w 578"/>
                  <a:gd name="T61" fmla="*/ 1 h 941"/>
                  <a:gd name="T62" fmla="*/ 0 w 578"/>
                  <a:gd name="T63" fmla="*/ 1 h 941"/>
                  <a:gd name="T64" fmla="*/ 0 w 578"/>
                  <a:gd name="T65" fmla="*/ 0 h 941"/>
                  <a:gd name="T66" fmla="*/ 1 w 578"/>
                  <a:gd name="T67" fmla="*/ 0 h 941"/>
                  <a:gd name="T68" fmla="*/ 1 w 578"/>
                  <a:gd name="T69" fmla="*/ 0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8" h="941">
                    <a:moveTo>
                      <a:pt x="242" y="117"/>
                    </a:moveTo>
                    <a:lnTo>
                      <a:pt x="326" y="97"/>
                    </a:lnTo>
                    <a:lnTo>
                      <a:pt x="381" y="62"/>
                    </a:lnTo>
                    <a:lnTo>
                      <a:pt x="450" y="21"/>
                    </a:lnTo>
                    <a:lnTo>
                      <a:pt x="526" y="0"/>
                    </a:lnTo>
                    <a:lnTo>
                      <a:pt x="554" y="10"/>
                    </a:lnTo>
                    <a:lnTo>
                      <a:pt x="574" y="33"/>
                    </a:lnTo>
                    <a:lnTo>
                      <a:pt x="578" y="71"/>
                    </a:lnTo>
                    <a:lnTo>
                      <a:pt x="567" y="117"/>
                    </a:lnTo>
                    <a:lnTo>
                      <a:pt x="557" y="158"/>
                    </a:lnTo>
                    <a:lnTo>
                      <a:pt x="526" y="207"/>
                    </a:lnTo>
                    <a:lnTo>
                      <a:pt x="454" y="276"/>
                    </a:lnTo>
                    <a:lnTo>
                      <a:pt x="402" y="311"/>
                    </a:lnTo>
                    <a:lnTo>
                      <a:pt x="360" y="331"/>
                    </a:lnTo>
                    <a:lnTo>
                      <a:pt x="367" y="407"/>
                    </a:lnTo>
                    <a:lnTo>
                      <a:pt x="374" y="477"/>
                    </a:lnTo>
                    <a:lnTo>
                      <a:pt x="367" y="580"/>
                    </a:lnTo>
                    <a:lnTo>
                      <a:pt x="353" y="642"/>
                    </a:lnTo>
                    <a:lnTo>
                      <a:pt x="347" y="705"/>
                    </a:lnTo>
                    <a:lnTo>
                      <a:pt x="315" y="769"/>
                    </a:lnTo>
                    <a:lnTo>
                      <a:pt x="287" y="815"/>
                    </a:lnTo>
                    <a:lnTo>
                      <a:pt x="235" y="859"/>
                    </a:lnTo>
                    <a:lnTo>
                      <a:pt x="187" y="899"/>
                    </a:lnTo>
                    <a:lnTo>
                      <a:pt x="135" y="926"/>
                    </a:lnTo>
                    <a:lnTo>
                      <a:pt x="97" y="941"/>
                    </a:lnTo>
                    <a:lnTo>
                      <a:pt x="62" y="865"/>
                    </a:lnTo>
                    <a:lnTo>
                      <a:pt x="42" y="787"/>
                    </a:lnTo>
                    <a:lnTo>
                      <a:pt x="7" y="670"/>
                    </a:lnTo>
                    <a:lnTo>
                      <a:pt x="0" y="615"/>
                    </a:lnTo>
                    <a:lnTo>
                      <a:pt x="28" y="525"/>
                    </a:lnTo>
                    <a:lnTo>
                      <a:pt x="55" y="401"/>
                    </a:lnTo>
                    <a:lnTo>
                      <a:pt x="90" y="242"/>
                    </a:lnTo>
                    <a:lnTo>
                      <a:pt x="124" y="166"/>
                    </a:lnTo>
                    <a:lnTo>
                      <a:pt x="187" y="131"/>
                    </a:lnTo>
                    <a:lnTo>
                      <a:pt x="242" y="117"/>
                    </a:lnTo>
                    <a:close/>
                  </a:path>
                </a:pathLst>
              </a:custGeom>
              <a:solidFill>
                <a:srgbClr val="FFD7AF"/>
              </a:solidFill>
              <a:ln w="1651">
                <a:solidFill>
                  <a:srgbClr val="000000"/>
                </a:solidFill>
                <a:prstDash val="solid"/>
                <a:round/>
              </a:ln>
            </p:spPr>
            <p:txBody>
              <a:bodyPr/>
              <a:lstStyle/>
              <a:p>
                <a:endParaRPr lang="zh-CN" altLang="en-US" sz="1805"/>
              </a:p>
            </p:txBody>
          </p:sp>
          <p:sp>
            <p:nvSpPr>
              <p:cNvPr id="103" name="Freeform 121"/>
              <p:cNvSpPr/>
              <p:nvPr/>
            </p:nvSpPr>
            <p:spPr bwMode="auto">
              <a:xfrm>
                <a:off x="2883" y="1090"/>
                <a:ext cx="30" cy="21"/>
              </a:xfrm>
              <a:custGeom>
                <a:avLst/>
                <a:gdLst>
                  <a:gd name="T0" fmla="*/ 0 w 210"/>
                  <a:gd name="T1" fmla="*/ 0 h 149"/>
                  <a:gd name="T2" fmla="*/ 0 w 210"/>
                  <a:gd name="T3" fmla="*/ 0 h 149"/>
                  <a:gd name="T4" fmla="*/ 0 w 210"/>
                  <a:gd name="T5" fmla="*/ 0 h 149"/>
                  <a:gd name="T6" fmla="*/ 0 w 210"/>
                  <a:gd name="T7" fmla="*/ 0 h 149"/>
                  <a:gd name="T8" fmla="*/ 1 w 210"/>
                  <a:gd name="T9" fmla="*/ 0 h 149"/>
                  <a:gd name="T10" fmla="*/ 1 w 210"/>
                  <a:gd name="T11" fmla="*/ 0 h 149"/>
                  <a:gd name="T12" fmla="*/ 1 w 210"/>
                  <a:gd name="T13" fmla="*/ 0 h 149"/>
                  <a:gd name="T14" fmla="*/ 1 w 210"/>
                  <a:gd name="T15" fmla="*/ 0 h 149"/>
                  <a:gd name="T16" fmla="*/ 0 w 210"/>
                  <a:gd name="T17" fmla="*/ 0 h 149"/>
                  <a:gd name="T18" fmla="*/ 0 w 210"/>
                  <a:gd name="T19" fmla="*/ 0 h 149"/>
                  <a:gd name="T20" fmla="*/ 0 w 210"/>
                  <a:gd name="T21" fmla="*/ 0 h 149"/>
                  <a:gd name="T22" fmla="*/ 0 w 210"/>
                  <a:gd name="T23" fmla="*/ 0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0" h="149">
                    <a:moveTo>
                      <a:pt x="0" y="83"/>
                    </a:moveTo>
                    <a:lnTo>
                      <a:pt x="27" y="135"/>
                    </a:lnTo>
                    <a:lnTo>
                      <a:pt x="55" y="149"/>
                    </a:lnTo>
                    <a:lnTo>
                      <a:pt x="120" y="132"/>
                    </a:lnTo>
                    <a:lnTo>
                      <a:pt x="182" y="104"/>
                    </a:lnTo>
                    <a:lnTo>
                      <a:pt x="207" y="83"/>
                    </a:lnTo>
                    <a:lnTo>
                      <a:pt x="210" y="31"/>
                    </a:lnTo>
                    <a:lnTo>
                      <a:pt x="189" y="0"/>
                    </a:lnTo>
                    <a:lnTo>
                      <a:pt x="141" y="4"/>
                    </a:lnTo>
                    <a:lnTo>
                      <a:pt x="103" y="20"/>
                    </a:lnTo>
                    <a:lnTo>
                      <a:pt x="62" y="41"/>
                    </a:lnTo>
                    <a:lnTo>
                      <a:pt x="0" y="83"/>
                    </a:lnTo>
                    <a:close/>
                  </a:path>
                </a:pathLst>
              </a:custGeom>
              <a:solidFill>
                <a:srgbClr val="FFD7AF"/>
              </a:solidFill>
              <a:ln w="1651">
                <a:solidFill>
                  <a:srgbClr val="000000"/>
                </a:solidFill>
                <a:prstDash val="solid"/>
                <a:round/>
              </a:ln>
            </p:spPr>
            <p:txBody>
              <a:bodyPr/>
              <a:lstStyle/>
              <a:p>
                <a:endParaRPr lang="zh-CN" altLang="en-US" sz="1805"/>
              </a:p>
            </p:txBody>
          </p:sp>
          <p:sp>
            <p:nvSpPr>
              <p:cNvPr id="104" name="Freeform 122"/>
              <p:cNvSpPr/>
              <p:nvPr/>
            </p:nvSpPr>
            <p:spPr bwMode="auto">
              <a:xfrm>
                <a:off x="2974" y="1146"/>
                <a:ext cx="1" cy="6"/>
              </a:xfrm>
              <a:custGeom>
                <a:avLst/>
                <a:gdLst>
                  <a:gd name="T0" fmla="*/ 0 w 7"/>
                  <a:gd name="T1" fmla="*/ 0 h 42"/>
                  <a:gd name="T2" fmla="*/ 0 w 7"/>
                  <a:gd name="T3" fmla="*/ 0 h 42"/>
                  <a:gd name="T4" fmla="*/ 0 w 7"/>
                  <a:gd name="T5" fmla="*/ 0 h 42"/>
                  <a:gd name="T6" fmla="*/ 0 60000 65536"/>
                  <a:gd name="T7" fmla="*/ 0 60000 65536"/>
                  <a:gd name="T8" fmla="*/ 0 60000 65536"/>
                </a:gdLst>
                <a:ahLst/>
                <a:cxnLst>
                  <a:cxn ang="T6">
                    <a:pos x="T0" y="T1"/>
                  </a:cxn>
                  <a:cxn ang="T7">
                    <a:pos x="T2" y="T3"/>
                  </a:cxn>
                  <a:cxn ang="T8">
                    <a:pos x="T4" y="T5"/>
                  </a:cxn>
                </a:cxnLst>
                <a:rect l="0" t="0" r="r" b="b"/>
                <a:pathLst>
                  <a:path w="7" h="42">
                    <a:moveTo>
                      <a:pt x="7" y="42"/>
                    </a:moveTo>
                    <a:lnTo>
                      <a:pt x="7" y="18"/>
                    </a:lnTo>
                    <a:lnTo>
                      <a:pt x="0" y="0"/>
                    </a:lnTo>
                  </a:path>
                </a:pathLst>
              </a:custGeom>
              <a:solidFill>
                <a:srgbClr val="FFD7AF"/>
              </a:solidFill>
              <a:ln w="1588">
                <a:solidFill>
                  <a:srgbClr val="000000"/>
                </a:solidFill>
                <a:prstDash val="solid"/>
                <a:round/>
              </a:ln>
            </p:spPr>
            <p:txBody>
              <a:bodyPr/>
              <a:lstStyle/>
              <a:p>
                <a:endParaRPr lang="zh-CN" altLang="en-US" sz="1805"/>
              </a:p>
            </p:txBody>
          </p:sp>
        </p:grpSp>
      </p:grpSp>
      <p:sp>
        <p:nvSpPr>
          <p:cNvPr id="130" name="AutoShape 123"/>
          <p:cNvSpPr>
            <a:spLocks noChangeArrowheads="1"/>
          </p:cNvSpPr>
          <p:nvPr/>
        </p:nvSpPr>
        <p:spPr bwMode="auto">
          <a:xfrm>
            <a:off x="1775524" y="2768692"/>
            <a:ext cx="7029928" cy="1986719"/>
          </a:xfrm>
          <a:prstGeom prst="cloudCallout">
            <a:avLst>
              <a:gd name="adj1" fmla="val -32792"/>
              <a:gd name="adj2" fmla="val 73639"/>
            </a:avLst>
          </a:prstGeom>
          <a:gradFill rotWithShape="0">
            <a:gsLst>
              <a:gs pos="0">
                <a:srgbClr val="CCFFCC"/>
              </a:gs>
              <a:gs pos="100000">
                <a:srgbClr val="FFFFFF"/>
              </a:gs>
            </a:gsLst>
            <a:lin ang="18900000" scaled="1"/>
          </a:gradFill>
          <a:ln w="9525">
            <a:solidFill>
              <a:srgbClr val="008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5" b="1" dirty="0">
              <a:solidFill>
                <a:srgbClr val="0D466D"/>
              </a:solidFill>
              <a:latin typeface="Verdana" panose="020B0604030504040204" pitchFamily="34" charset="0"/>
            </a:endParaRPr>
          </a:p>
        </p:txBody>
      </p:sp>
      <p:sp>
        <p:nvSpPr>
          <p:cNvPr id="131" name="AutoShape 124"/>
          <p:cNvSpPr>
            <a:spLocks noChangeArrowheads="1"/>
          </p:cNvSpPr>
          <p:nvPr/>
        </p:nvSpPr>
        <p:spPr bwMode="auto">
          <a:xfrm>
            <a:off x="1883300" y="1746684"/>
            <a:ext cx="5807331" cy="1069772"/>
          </a:xfrm>
          <a:prstGeom prst="cloudCallout">
            <a:avLst>
              <a:gd name="adj1" fmla="val 74093"/>
              <a:gd name="adj2" fmla="val 18695"/>
            </a:avLst>
          </a:prstGeom>
          <a:gradFill rotWithShape="0">
            <a:gsLst>
              <a:gs pos="0">
                <a:srgbClr val="FFFFFF"/>
              </a:gs>
              <a:gs pos="100000">
                <a:srgbClr val="CCFFFF"/>
              </a:gs>
            </a:gsLst>
            <a:lin ang="2700000" scaled="1"/>
          </a:gradFill>
          <a:ln w="9525">
            <a:solidFill>
              <a:srgbClr val="CDB33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5" b="1" dirty="0">
                <a:solidFill>
                  <a:srgbClr val="000000"/>
                </a:solidFill>
                <a:latin typeface="Times New Roman" panose="02020603050405020304" pitchFamily="18" charset="0"/>
                <a:ea typeface="楷体_GB2312" pitchFamily="1" charset="-122"/>
              </a:rPr>
              <a:t>       粒子群优化算法的思想来源是怎样的？</a:t>
            </a:r>
          </a:p>
          <a:p>
            <a:pPr algn="ctr" eaLnBrk="1" hangingPunct="1"/>
            <a:r>
              <a:rPr kumimoji="1" lang="zh-CN" altLang="en-US" sz="2405" b="1" dirty="0">
                <a:solidFill>
                  <a:srgbClr val="000000"/>
                </a:solidFill>
                <a:latin typeface="Times New Roman" panose="02020603050405020304" pitchFamily="18" charset="0"/>
                <a:ea typeface="楷体_GB2312" pitchFamily="1" charset="-122"/>
              </a:rPr>
              <a:t>它由谁提出的？</a:t>
            </a:r>
          </a:p>
        </p:txBody>
      </p:sp>
      <p:sp>
        <p:nvSpPr>
          <p:cNvPr id="132" name="AutoShape 125"/>
          <p:cNvSpPr>
            <a:spLocks noChangeArrowheads="1"/>
          </p:cNvSpPr>
          <p:nvPr/>
        </p:nvSpPr>
        <p:spPr bwMode="auto">
          <a:xfrm>
            <a:off x="4146368" y="4685628"/>
            <a:ext cx="6486634" cy="2139543"/>
          </a:xfrm>
          <a:prstGeom prst="cloudCallout">
            <a:avLst>
              <a:gd name="adj1" fmla="val -62353"/>
              <a:gd name="adj2" fmla="val 12750"/>
            </a:avLst>
          </a:prstGeom>
          <a:gradFill rotWithShape="0">
            <a:gsLst>
              <a:gs pos="0">
                <a:srgbClr val="CCFFCC"/>
              </a:gs>
              <a:gs pos="100000">
                <a:srgbClr val="FFFFFF"/>
              </a:gs>
            </a:gsLst>
            <a:lin ang="18900000" scaled="1"/>
          </a:gradFill>
          <a:ln w="9525">
            <a:solidFill>
              <a:srgbClr val="008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5" b="1" dirty="0">
              <a:solidFill>
                <a:srgbClr val="0D466D"/>
              </a:solidFill>
              <a:latin typeface="Verdana" panose="020B0604030504040204" pitchFamily="34" charset="0"/>
            </a:endParaRPr>
          </a:p>
        </p:txBody>
      </p:sp>
      <p:sp>
        <p:nvSpPr>
          <p:cNvPr id="3" name="文本框 2"/>
          <p:cNvSpPr txBox="1"/>
          <p:nvPr/>
        </p:nvSpPr>
        <p:spPr>
          <a:xfrm>
            <a:off x="2491174" y="2923540"/>
            <a:ext cx="5528622" cy="1327150"/>
          </a:xfrm>
          <a:prstGeom prst="rect">
            <a:avLst/>
          </a:prstGeom>
          <a:noFill/>
        </p:spPr>
        <p:txBody>
          <a:bodyPr wrap="square" rtlCol="0">
            <a:spAutoFit/>
          </a:bodyPr>
          <a:lstStyle/>
          <a:p>
            <a:pPr algn="ctr" eaLnBrk="1" hangingPunct="1"/>
            <a:r>
              <a:rPr lang="zh-CN" altLang="en-US" sz="2005" b="1" dirty="0">
                <a:solidFill>
                  <a:srgbClr val="0D466D"/>
                </a:solidFill>
                <a:latin typeface="Verdana" panose="020B0604030504040204" pitchFamily="34" charset="0"/>
              </a:rPr>
              <a:t>粒子群优化算法</a:t>
            </a:r>
          </a:p>
          <a:p>
            <a:pPr algn="ctr" eaLnBrk="1" hangingPunct="1"/>
            <a:r>
              <a:rPr lang="zh-CN" altLang="en-US" sz="2005" b="1" dirty="0">
                <a:solidFill>
                  <a:srgbClr val="0D466D"/>
                </a:solidFill>
                <a:latin typeface="Verdana" panose="020B0604030504040204" pitchFamily="34" charset="0"/>
              </a:rPr>
              <a:t>（</a:t>
            </a:r>
            <a:r>
              <a:rPr lang="en-US" altLang="zh-CN" sz="2005" b="1" dirty="0">
                <a:solidFill>
                  <a:srgbClr val="0D466D"/>
                </a:solidFill>
                <a:latin typeface="Times New Roman" panose="02020603050405020304" pitchFamily="18" charset="0"/>
              </a:rPr>
              <a:t>Particle Swarm Optimization</a:t>
            </a:r>
            <a:r>
              <a:rPr lang="zh-CN" altLang="en-US" sz="2005" b="1" dirty="0">
                <a:solidFill>
                  <a:srgbClr val="0D466D"/>
                </a:solidFill>
                <a:latin typeface="Times New Roman" panose="02020603050405020304" pitchFamily="18" charset="0"/>
              </a:rPr>
              <a:t>，</a:t>
            </a:r>
            <a:r>
              <a:rPr lang="en-US" altLang="zh-CN" sz="2005" b="1" dirty="0">
                <a:solidFill>
                  <a:srgbClr val="0D466D"/>
                </a:solidFill>
                <a:latin typeface="Times New Roman" panose="02020603050405020304" pitchFamily="18" charset="0"/>
              </a:rPr>
              <a:t>PSO</a:t>
            </a:r>
            <a:r>
              <a:rPr lang="zh-CN" altLang="en-US" sz="2005" b="1" dirty="0">
                <a:solidFill>
                  <a:srgbClr val="0D466D"/>
                </a:solidFill>
                <a:latin typeface="Verdana" panose="020B0604030504040204" pitchFamily="34" charset="0"/>
              </a:rPr>
              <a:t>）</a:t>
            </a:r>
          </a:p>
          <a:p>
            <a:pPr algn="ctr" eaLnBrk="1" hangingPunct="1"/>
            <a:r>
              <a:rPr lang="zh-CN" altLang="en-US" sz="2005" b="1" dirty="0">
                <a:solidFill>
                  <a:srgbClr val="0D466D"/>
                </a:solidFill>
                <a:latin typeface="Verdana" panose="020B0604030504040204" pitchFamily="34" charset="0"/>
              </a:rPr>
              <a:t>是进化计算的一个分支，</a:t>
            </a:r>
          </a:p>
          <a:p>
            <a:pPr algn="ctr" eaLnBrk="1" hangingPunct="1"/>
            <a:r>
              <a:rPr lang="zh-CN" altLang="en-US" sz="2005" b="1" dirty="0">
                <a:solidFill>
                  <a:srgbClr val="0D466D"/>
                </a:solidFill>
                <a:latin typeface="Verdana" panose="020B0604030504040204" pitchFamily="34" charset="0"/>
              </a:rPr>
              <a:t>是一种模拟自然界的生物活动的随机搜索算法。</a:t>
            </a:r>
          </a:p>
        </p:txBody>
      </p:sp>
      <p:sp>
        <p:nvSpPr>
          <p:cNvPr id="4" name="文本框 3"/>
          <p:cNvSpPr txBox="1"/>
          <p:nvPr/>
        </p:nvSpPr>
        <p:spPr>
          <a:xfrm>
            <a:off x="4362994" y="4992313"/>
            <a:ext cx="6305006" cy="1482725"/>
          </a:xfrm>
          <a:prstGeom prst="rect">
            <a:avLst/>
          </a:prstGeom>
          <a:noFill/>
        </p:spPr>
        <p:txBody>
          <a:bodyPr wrap="square" rtlCol="0">
            <a:spAutoFit/>
          </a:bodyPr>
          <a:lstStyle/>
          <a:p>
            <a:pPr algn="ctr" eaLnBrk="1" hangingPunct="1"/>
            <a:r>
              <a:rPr lang="en-US" altLang="zh-CN" sz="1805" b="1" dirty="0">
                <a:solidFill>
                  <a:srgbClr val="0D466D"/>
                </a:solidFill>
                <a:latin typeface="Times New Roman" panose="02020603050405020304" pitchFamily="18" charset="0"/>
              </a:rPr>
              <a:t>PSO</a:t>
            </a:r>
            <a:r>
              <a:rPr lang="zh-CN" altLang="en-US" sz="1805" b="1" dirty="0">
                <a:solidFill>
                  <a:srgbClr val="0D466D"/>
                </a:solidFill>
                <a:latin typeface="Verdana" panose="020B0604030504040204" pitchFamily="34" charset="0"/>
              </a:rPr>
              <a:t>模拟了自然界鸟群捕食和鱼群捕食的过程。</a:t>
            </a:r>
          </a:p>
          <a:p>
            <a:pPr algn="ctr" eaLnBrk="1" hangingPunct="1"/>
            <a:r>
              <a:rPr lang="zh-CN" altLang="en-US" sz="1805" b="1" dirty="0">
                <a:solidFill>
                  <a:srgbClr val="0D466D"/>
                </a:solidFill>
                <a:latin typeface="Verdana" panose="020B0604030504040204" pitchFamily="34" charset="0"/>
              </a:rPr>
              <a:t>通过群体中的协作寻找到问题的全局最优解。</a:t>
            </a:r>
          </a:p>
          <a:p>
            <a:pPr algn="ctr" eaLnBrk="1" hangingPunct="1"/>
            <a:r>
              <a:rPr lang="zh-CN" altLang="en-US" sz="1805" b="1" dirty="0">
                <a:solidFill>
                  <a:srgbClr val="0D466D"/>
                </a:solidFill>
                <a:latin typeface="Verdana" panose="020B0604030504040204" pitchFamily="34" charset="0"/>
              </a:rPr>
              <a:t>它是</a:t>
            </a:r>
            <a:r>
              <a:rPr lang="en-US" altLang="zh-CN" sz="1805" b="1" dirty="0">
                <a:solidFill>
                  <a:srgbClr val="0D466D"/>
                </a:solidFill>
                <a:latin typeface="Times New Roman" panose="02020603050405020304" pitchFamily="18" charset="0"/>
              </a:rPr>
              <a:t>1995</a:t>
            </a:r>
            <a:r>
              <a:rPr lang="zh-CN" altLang="en-US" sz="1805" b="1" dirty="0">
                <a:solidFill>
                  <a:srgbClr val="0D466D"/>
                </a:solidFill>
                <a:latin typeface="Verdana" panose="020B0604030504040204" pitchFamily="34" charset="0"/>
              </a:rPr>
              <a:t>年由美国学者</a:t>
            </a:r>
            <a:r>
              <a:rPr lang="en-US" altLang="zh-CN" sz="1805" b="1" dirty="0">
                <a:solidFill>
                  <a:srgbClr val="0D466D"/>
                </a:solidFill>
                <a:latin typeface="Times New Roman" panose="02020603050405020304" pitchFamily="18" charset="0"/>
              </a:rPr>
              <a:t>Eberhart</a:t>
            </a:r>
            <a:r>
              <a:rPr lang="zh-CN" altLang="en-US" sz="1805" b="1" dirty="0">
                <a:solidFill>
                  <a:srgbClr val="0D466D"/>
                </a:solidFill>
                <a:latin typeface="Verdana" panose="020B0604030504040204" pitchFamily="34" charset="0"/>
              </a:rPr>
              <a:t>和</a:t>
            </a:r>
            <a:r>
              <a:rPr lang="en-US" altLang="zh-CN" sz="1805" b="1" dirty="0">
                <a:solidFill>
                  <a:srgbClr val="0D466D"/>
                </a:solidFill>
                <a:latin typeface="Times New Roman" panose="02020603050405020304" pitchFamily="18" charset="0"/>
              </a:rPr>
              <a:t>Kennedy</a:t>
            </a:r>
            <a:r>
              <a:rPr lang="zh-CN" altLang="en-US" sz="1805" b="1" dirty="0">
                <a:solidFill>
                  <a:srgbClr val="0D466D"/>
                </a:solidFill>
                <a:latin typeface="Verdana" panose="020B0604030504040204" pitchFamily="34" charset="0"/>
              </a:rPr>
              <a:t>提出的，</a:t>
            </a:r>
          </a:p>
          <a:p>
            <a:pPr algn="ctr" eaLnBrk="1" hangingPunct="1"/>
            <a:r>
              <a:rPr lang="zh-CN" altLang="en-US" sz="1805" b="1" dirty="0">
                <a:solidFill>
                  <a:srgbClr val="0D466D"/>
                </a:solidFill>
                <a:latin typeface="Verdana" panose="020B0604030504040204" pitchFamily="34" charset="0"/>
              </a:rPr>
              <a:t>现在已经广泛应用于各种工程领域的优化问题之中。</a:t>
            </a:r>
          </a:p>
          <a:p>
            <a:endParaRPr lang="zh-CN" altLang="en-US" sz="1805" dirty="0"/>
          </a:p>
        </p:txBody>
      </p:sp>
      <p:pic>
        <p:nvPicPr>
          <p:cNvPr id="6" name="图片 5">
            <a:extLst>
              <a:ext uri="{FF2B5EF4-FFF2-40B4-BE49-F238E27FC236}">
                <a16:creationId xmlns:a16="http://schemas.microsoft.com/office/drawing/2014/main" id="{127F2913-C3FE-1094-FC56-B38E72BCCB72}"/>
              </a:ext>
            </a:extLst>
          </p:cNvPr>
          <p:cNvPicPr>
            <a:picLocks noChangeAspect="1"/>
          </p:cNvPicPr>
          <p:nvPr/>
        </p:nvPicPr>
        <p:blipFill>
          <a:blip r:embed="rId3"/>
          <a:stretch>
            <a:fillRect/>
          </a:stretch>
        </p:blipFill>
        <p:spPr>
          <a:xfrm>
            <a:off x="1595" y="0"/>
            <a:ext cx="2715924" cy="685025"/>
          </a:xfrm>
          <a:prstGeom prst="rect">
            <a:avLst/>
          </a:prstGeom>
        </p:spPr>
      </p:pic>
    </p:spTree>
  </p:cSld>
  <p:clrMapOvr>
    <a:masterClrMapping/>
  </p:clrMapOvr>
  <p:transition spd="slow" advTm="18981">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25"/>
          <p:cNvGrpSpPr/>
          <p:nvPr/>
        </p:nvGrpSpPr>
        <p:grpSpPr bwMode="auto">
          <a:xfrm>
            <a:off x="1849200" y="1488448"/>
            <a:ext cx="2224959" cy="1808423"/>
            <a:chOff x="720" y="1998"/>
            <a:chExt cx="1440" cy="1680"/>
          </a:xfrm>
        </p:grpSpPr>
        <p:sp>
          <p:nvSpPr>
            <p:cNvPr id="10" name="AutoShape 126"/>
            <p:cNvSpPr>
              <a:spLocks noChangeArrowheads="1"/>
            </p:cNvSpPr>
            <p:nvPr/>
          </p:nvSpPr>
          <p:spPr bwMode="auto">
            <a:xfrm>
              <a:off x="720" y="1998"/>
              <a:ext cx="1440" cy="1680"/>
            </a:xfrm>
            <a:prstGeom prst="roundRect">
              <a:avLst>
                <a:gd name="adj" fmla="val 16667"/>
              </a:avLst>
            </a:prstGeom>
            <a:noFill/>
            <a:ln w="38100">
              <a:solidFill>
                <a:schemeClr val="tx1"/>
              </a:solidFill>
              <a:rou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sz="1805">
                <a:latin typeface="Verdana" panose="020B0604030504040204" pitchFamily="34" charset="0"/>
              </a:endParaRPr>
            </a:p>
          </p:txBody>
        </p:sp>
        <p:sp>
          <p:nvSpPr>
            <p:cNvPr id="11" name="Text Box 127"/>
            <p:cNvSpPr txBox="1">
              <a:spLocks noChangeArrowheads="1"/>
            </p:cNvSpPr>
            <p:nvPr/>
          </p:nvSpPr>
          <p:spPr bwMode="auto">
            <a:xfrm>
              <a:off x="780" y="2124"/>
              <a:ext cx="1284" cy="1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lgn="ctr">
                <a:buFont typeface="Wingdings" panose="05000000000000000000" pitchFamily="2" charset="2"/>
                <a:buChar char="l"/>
              </a:pPr>
              <a:r>
                <a:rPr lang="zh-CN" altLang="en-US" sz="2205" b="1" dirty="0">
                  <a:solidFill>
                    <a:srgbClr val="000000"/>
                  </a:solidFill>
                </a:rPr>
                <a:t>生物界现象</a:t>
              </a:r>
            </a:p>
            <a:p>
              <a:r>
                <a:rPr lang="zh-CN" altLang="en-US" sz="2005" b="1" dirty="0">
                  <a:solidFill>
                    <a:srgbClr val="000000"/>
                  </a:solidFill>
                </a:rPr>
                <a:t>群体行为</a:t>
              </a:r>
            </a:p>
            <a:p>
              <a:r>
                <a:rPr lang="zh-CN" altLang="en-US" sz="2005" b="1" dirty="0">
                  <a:solidFill>
                    <a:srgbClr val="000000"/>
                  </a:solidFill>
                </a:rPr>
                <a:t>群体迁徙</a:t>
              </a:r>
            </a:p>
            <a:p>
              <a:r>
                <a:rPr lang="zh-CN" altLang="en-US" sz="2005" b="1" dirty="0">
                  <a:solidFill>
                    <a:srgbClr val="000000"/>
                  </a:solidFill>
                </a:rPr>
                <a:t>生物觅食</a:t>
              </a:r>
            </a:p>
            <a:p>
              <a:r>
                <a:rPr lang="en-US" altLang="zh-CN" sz="2005" b="1" dirty="0">
                  <a:solidFill>
                    <a:srgbClr val="000000"/>
                  </a:solidFill>
                </a:rPr>
                <a:t>……</a:t>
              </a:r>
              <a:endParaRPr lang="en-US" altLang="zh-CN" sz="1405" dirty="0">
                <a:solidFill>
                  <a:srgbClr val="000000"/>
                </a:solidFill>
              </a:endParaRPr>
            </a:p>
          </p:txBody>
        </p:sp>
      </p:grpSp>
      <p:sp>
        <p:nvSpPr>
          <p:cNvPr id="13" name="Freeform 128"/>
          <p:cNvSpPr/>
          <p:nvPr/>
        </p:nvSpPr>
        <p:spPr bwMode="gray">
          <a:xfrm rot="14902341">
            <a:off x="4183755" y="1968412"/>
            <a:ext cx="905803" cy="1244883"/>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a:defRPr/>
            </a:pPr>
            <a:endParaRPr lang="zh-CN" altLang="en-US" sz="1805">
              <a:latin typeface="Arial" panose="020B0604020202020204" pitchFamily="34" charset="0"/>
            </a:endParaRPr>
          </a:p>
        </p:txBody>
      </p:sp>
      <p:sp>
        <p:nvSpPr>
          <p:cNvPr id="15" name="AutoShape 129"/>
          <p:cNvSpPr>
            <a:spLocks noChangeAspect="1" noChangeArrowheads="1" noTextEdit="1"/>
          </p:cNvSpPr>
          <p:nvPr/>
        </p:nvSpPr>
        <p:spPr bwMode="gray">
          <a:xfrm rot="5400000" flipH="1">
            <a:off x="6262804" y="2718208"/>
            <a:ext cx="912171" cy="124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805"/>
          </a:p>
        </p:txBody>
      </p:sp>
      <p:grpSp>
        <p:nvGrpSpPr>
          <p:cNvPr id="16" name="Group 130"/>
          <p:cNvGrpSpPr/>
          <p:nvPr/>
        </p:nvGrpSpPr>
        <p:grpSpPr bwMode="auto">
          <a:xfrm>
            <a:off x="8057696" y="1416811"/>
            <a:ext cx="2226401" cy="1806832"/>
            <a:chOff x="3504" y="1998"/>
            <a:chExt cx="1440" cy="1680"/>
          </a:xfrm>
        </p:grpSpPr>
        <p:sp>
          <p:nvSpPr>
            <p:cNvPr id="17" name="AutoShape 131"/>
            <p:cNvSpPr>
              <a:spLocks noChangeArrowheads="1"/>
            </p:cNvSpPr>
            <p:nvPr/>
          </p:nvSpPr>
          <p:spPr bwMode="auto">
            <a:xfrm>
              <a:off x="3504" y="1998"/>
              <a:ext cx="1440" cy="1680"/>
            </a:xfrm>
            <a:prstGeom prst="roundRect">
              <a:avLst>
                <a:gd name="adj" fmla="val 16667"/>
              </a:avLst>
            </a:prstGeom>
            <a:noFill/>
            <a:ln w="38100">
              <a:solidFill>
                <a:schemeClr val="tx1"/>
              </a:solidFill>
              <a:rou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sz="1805">
                <a:latin typeface="Verdana" panose="020B0604030504040204" pitchFamily="34" charset="0"/>
              </a:endParaRPr>
            </a:p>
          </p:txBody>
        </p:sp>
        <p:sp>
          <p:nvSpPr>
            <p:cNvPr id="18" name="Text Box 132"/>
            <p:cNvSpPr txBox="1">
              <a:spLocks noChangeArrowheads="1"/>
            </p:cNvSpPr>
            <p:nvPr/>
          </p:nvSpPr>
          <p:spPr bwMode="auto">
            <a:xfrm>
              <a:off x="3600" y="2124"/>
              <a:ext cx="1284" cy="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lgn="ctr">
                <a:buFont typeface="Wingdings" panose="05000000000000000000" pitchFamily="2" charset="2"/>
                <a:buChar char="l"/>
              </a:pPr>
              <a:r>
                <a:rPr lang="zh-CN" altLang="en-US" sz="2205" b="1" dirty="0">
                  <a:solidFill>
                    <a:srgbClr val="000000"/>
                  </a:solidFill>
                </a:rPr>
                <a:t>社会心理学</a:t>
              </a:r>
            </a:p>
            <a:p>
              <a:r>
                <a:rPr lang="zh-CN" altLang="en-US" sz="2005" b="1" dirty="0">
                  <a:solidFill>
                    <a:srgbClr val="000000"/>
                  </a:solidFill>
                </a:rPr>
                <a:t>群体智慧</a:t>
              </a:r>
            </a:p>
            <a:p>
              <a:r>
                <a:rPr lang="zh-CN" altLang="en-US" sz="2005" b="1" dirty="0">
                  <a:solidFill>
                    <a:srgbClr val="000000"/>
                  </a:solidFill>
                </a:rPr>
                <a:t>个体认知</a:t>
              </a:r>
            </a:p>
            <a:p>
              <a:r>
                <a:rPr lang="zh-CN" altLang="en-US" sz="2005" b="1" dirty="0">
                  <a:solidFill>
                    <a:srgbClr val="000000"/>
                  </a:solidFill>
                </a:rPr>
                <a:t>社会影响</a:t>
              </a:r>
            </a:p>
            <a:p>
              <a:r>
                <a:rPr lang="en-US" altLang="zh-CN" sz="2005" b="1" dirty="0">
                  <a:solidFill>
                    <a:srgbClr val="000000"/>
                  </a:solidFill>
                </a:rPr>
                <a:t>……</a:t>
              </a:r>
              <a:endParaRPr lang="en-US" altLang="zh-CN" sz="1405" dirty="0">
                <a:solidFill>
                  <a:srgbClr val="000000"/>
                </a:solidFill>
              </a:endParaRPr>
            </a:p>
          </p:txBody>
        </p:sp>
      </p:grpSp>
      <p:sp>
        <p:nvSpPr>
          <p:cNvPr id="19" name="Freeform 133"/>
          <p:cNvSpPr/>
          <p:nvPr/>
        </p:nvSpPr>
        <p:spPr bwMode="gray">
          <a:xfrm rot="6371110" flipH="1">
            <a:off x="6928229" y="2041640"/>
            <a:ext cx="905803" cy="1244883"/>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a:defRPr/>
            </a:pPr>
            <a:endParaRPr lang="zh-CN" altLang="en-US" sz="1805">
              <a:latin typeface="Arial" panose="020B0604020202020204" pitchFamily="34" charset="0"/>
            </a:endParaRPr>
          </a:p>
        </p:txBody>
      </p:sp>
      <p:grpSp>
        <p:nvGrpSpPr>
          <p:cNvPr id="20" name="Group 134"/>
          <p:cNvGrpSpPr/>
          <p:nvPr/>
        </p:nvGrpSpPr>
        <p:grpSpPr bwMode="auto">
          <a:xfrm>
            <a:off x="4474280" y="2789047"/>
            <a:ext cx="3007141" cy="1606250"/>
            <a:chOff x="1920" y="864"/>
            <a:chExt cx="1889" cy="1009"/>
          </a:xfrm>
        </p:grpSpPr>
        <p:grpSp>
          <p:nvGrpSpPr>
            <p:cNvPr id="21" name="Group 135"/>
            <p:cNvGrpSpPr/>
            <p:nvPr/>
          </p:nvGrpSpPr>
          <p:grpSpPr bwMode="auto">
            <a:xfrm>
              <a:off x="1920" y="864"/>
              <a:ext cx="1889" cy="1009"/>
              <a:chOff x="1997" y="1314"/>
              <a:chExt cx="1889" cy="1009"/>
            </a:xfrm>
          </p:grpSpPr>
          <p:grpSp>
            <p:nvGrpSpPr>
              <p:cNvPr id="23" name="Group 136"/>
              <p:cNvGrpSpPr/>
              <p:nvPr/>
            </p:nvGrpSpPr>
            <p:grpSpPr bwMode="auto">
              <a:xfrm>
                <a:off x="1997" y="1404"/>
                <a:ext cx="1889" cy="919"/>
                <a:chOff x="1973" y="1027"/>
                <a:chExt cx="1926" cy="937"/>
              </a:xfrm>
            </p:grpSpPr>
            <p:sp>
              <p:nvSpPr>
                <p:cNvPr id="28" name="Oval 137"/>
                <p:cNvSpPr>
                  <a:spLocks noChangeArrowheads="1"/>
                </p:cNvSpPr>
                <p:nvPr/>
              </p:nvSpPr>
              <p:spPr bwMode="gray">
                <a:xfrm>
                  <a:off x="1994" y="1057"/>
                  <a:ext cx="1905" cy="907"/>
                </a:xfrm>
                <a:prstGeom prst="ellipse">
                  <a:avLst/>
                </a:prstGeom>
                <a:gradFill rotWithShape="1">
                  <a:gsLst>
                    <a:gs pos="0">
                      <a:srgbClr val="9369E7"/>
                    </a:gs>
                    <a:gs pos="100000">
                      <a:srgbClr val="473370"/>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9" name="Oval 138"/>
                <p:cNvSpPr>
                  <a:spLocks noChangeArrowheads="1"/>
                </p:cNvSpPr>
                <p:nvPr/>
              </p:nvSpPr>
              <p:spPr bwMode="gray">
                <a:xfrm>
                  <a:off x="1973" y="1027"/>
                  <a:ext cx="1905" cy="907"/>
                </a:xfrm>
                <a:prstGeom prst="ellipse">
                  <a:avLst/>
                </a:prstGeom>
                <a:gradFill rotWithShape="1">
                  <a:gsLst>
                    <a:gs pos="0">
                      <a:srgbClr val="CFBDF4"/>
                    </a:gs>
                    <a:gs pos="100000">
                      <a:srgbClr val="9369E7"/>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sp>
            <p:nvSpPr>
              <p:cNvPr id="24" name="Oval 139"/>
              <p:cNvSpPr>
                <a:spLocks noChangeArrowheads="1"/>
              </p:cNvSpPr>
              <p:nvPr/>
            </p:nvSpPr>
            <p:spPr bwMode="gray">
              <a:xfrm>
                <a:off x="2086" y="1314"/>
                <a:ext cx="1691" cy="845"/>
              </a:xfrm>
              <a:prstGeom prst="ellipse">
                <a:avLst/>
              </a:prstGeom>
              <a:gradFill rotWithShape="1">
                <a:gsLst>
                  <a:gs pos="0">
                    <a:srgbClr val="2F4F65"/>
                  </a:gs>
                  <a:gs pos="100000">
                    <a:srgbClr val="66ABDA"/>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5" name="Oval 140"/>
              <p:cNvSpPr>
                <a:spLocks noChangeArrowheads="1"/>
              </p:cNvSpPr>
              <p:nvPr/>
            </p:nvSpPr>
            <p:spPr bwMode="gray">
              <a:xfrm>
                <a:off x="2108" y="1319"/>
                <a:ext cx="1650" cy="824"/>
              </a:xfrm>
              <a:prstGeom prst="ellipse">
                <a:avLst/>
              </a:prstGeom>
              <a:gradFill rotWithShape="1">
                <a:gsLst>
                  <a:gs pos="0">
                    <a:srgbClr val="66ABDA">
                      <a:alpha val="0"/>
                    </a:srgbClr>
                  </a:gs>
                  <a:gs pos="100000">
                    <a:srgbClr val="CAE2F2"/>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6" name="Oval 141"/>
              <p:cNvSpPr>
                <a:spLocks noChangeArrowheads="1"/>
              </p:cNvSpPr>
              <p:nvPr/>
            </p:nvSpPr>
            <p:spPr bwMode="gray">
              <a:xfrm>
                <a:off x="2125" y="1327"/>
                <a:ext cx="1570" cy="770"/>
              </a:xfrm>
              <a:prstGeom prst="ellipse">
                <a:avLst/>
              </a:prstGeom>
              <a:gradFill rotWithShape="1">
                <a:gsLst>
                  <a:gs pos="0">
                    <a:srgbClr val="5187AD"/>
                  </a:gs>
                  <a:gs pos="100000">
                    <a:srgbClr val="66ABDA">
                      <a:alpha val="48000"/>
                    </a:srgbClr>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7" name="Oval 142"/>
              <p:cNvSpPr>
                <a:spLocks noChangeArrowheads="1"/>
              </p:cNvSpPr>
              <p:nvPr/>
            </p:nvSpPr>
            <p:spPr bwMode="gray">
              <a:xfrm>
                <a:off x="2208" y="1344"/>
                <a:ext cx="1382" cy="624"/>
              </a:xfrm>
              <a:prstGeom prst="ellipse">
                <a:avLst/>
              </a:prstGeom>
              <a:gradFill rotWithShape="1">
                <a:gsLst>
                  <a:gs pos="0">
                    <a:srgbClr val="FFFFFF"/>
                  </a:gs>
                  <a:gs pos="100000">
                    <a:srgbClr val="66ABDA">
                      <a:alpha val="37999"/>
                    </a:srgbClr>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sp>
          <p:nvSpPr>
            <p:cNvPr id="22" name="Text Box 143"/>
            <p:cNvSpPr txBox="1">
              <a:spLocks noChangeArrowheads="1"/>
            </p:cNvSpPr>
            <p:nvPr/>
          </p:nvSpPr>
          <p:spPr bwMode="auto">
            <a:xfrm>
              <a:off x="2312" y="945"/>
              <a:ext cx="1047" cy="600"/>
            </a:xfrm>
            <a:prstGeom prst="rect">
              <a:avLst/>
            </a:prstGeom>
            <a:noFill/>
            <a:ln>
              <a:noFill/>
            </a:ln>
            <a:effectLst/>
            <a:extLst>
              <a:ext uri="{909E8E84-426E-40DD-AFC4-6F175D3DCCD1}">
                <a14:hiddenFill xmlns:a14="http://schemas.microsoft.com/office/drawing/2010/main">
                  <a:solidFill>
                    <a:srgbClr val="66ABD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281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粒子群</a:t>
              </a:r>
            </a:p>
            <a:p>
              <a:pPr algn="ctr" eaLnBrk="0" hangingPunct="0">
                <a:defRPr/>
              </a:pPr>
              <a:r>
                <a:rPr lang="zh-CN" altLang="en-US" sz="281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优化算法</a:t>
              </a:r>
              <a:r>
                <a:rPr lang="zh-CN" altLang="en-US" sz="1405" b="1">
                  <a:solidFill>
                    <a:srgbClr val="000000"/>
                  </a:solidFill>
                  <a:latin typeface="Arial" panose="020B0604020202020204" pitchFamily="34" charset="0"/>
                </a:rPr>
                <a:t> </a:t>
              </a:r>
            </a:p>
          </p:txBody>
        </p:sp>
      </p:grpSp>
      <p:grpSp>
        <p:nvGrpSpPr>
          <p:cNvPr id="30" name="Group 144"/>
          <p:cNvGrpSpPr/>
          <p:nvPr/>
        </p:nvGrpSpPr>
        <p:grpSpPr bwMode="auto">
          <a:xfrm>
            <a:off x="2210567" y="5017589"/>
            <a:ext cx="1660375" cy="576276"/>
            <a:chOff x="720" y="1998"/>
            <a:chExt cx="1440" cy="1680"/>
          </a:xfrm>
        </p:grpSpPr>
        <p:sp>
          <p:nvSpPr>
            <p:cNvPr id="31" name="AutoShape 145"/>
            <p:cNvSpPr>
              <a:spLocks noChangeArrowheads="1"/>
            </p:cNvSpPr>
            <p:nvPr/>
          </p:nvSpPr>
          <p:spPr bwMode="auto">
            <a:xfrm>
              <a:off x="720" y="1998"/>
              <a:ext cx="1440" cy="1680"/>
            </a:xfrm>
            <a:prstGeom prst="roundRect">
              <a:avLst>
                <a:gd name="adj" fmla="val 16667"/>
              </a:avLst>
            </a:prstGeom>
            <a:noFill/>
            <a:ln w="38100">
              <a:solidFill>
                <a:schemeClr val="tx1"/>
              </a:solidFill>
              <a:rou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sz="1805">
                <a:latin typeface="Verdana" panose="020B0604030504040204" pitchFamily="34" charset="0"/>
              </a:endParaRPr>
            </a:p>
          </p:txBody>
        </p:sp>
        <p:sp>
          <p:nvSpPr>
            <p:cNvPr id="32" name="Text Box 146"/>
            <p:cNvSpPr txBox="1">
              <a:spLocks noChangeArrowheads="1"/>
            </p:cNvSpPr>
            <p:nvPr/>
          </p:nvSpPr>
          <p:spPr bwMode="auto">
            <a:xfrm>
              <a:off x="780" y="2123"/>
              <a:ext cx="1284" cy="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005" b="1">
                  <a:solidFill>
                    <a:srgbClr val="000000"/>
                  </a:solidFill>
                </a:rPr>
                <a:t>人工生命</a:t>
              </a:r>
              <a:endParaRPr lang="zh-CN" altLang="en-US" sz="1405">
                <a:solidFill>
                  <a:srgbClr val="000000"/>
                </a:solidFill>
              </a:endParaRPr>
            </a:p>
          </p:txBody>
        </p:sp>
      </p:grpSp>
      <p:grpSp>
        <p:nvGrpSpPr>
          <p:cNvPr id="33" name="Group 147"/>
          <p:cNvGrpSpPr/>
          <p:nvPr/>
        </p:nvGrpSpPr>
        <p:grpSpPr bwMode="auto">
          <a:xfrm>
            <a:off x="4159080" y="5017589"/>
            <a:ext cx="1660375" cy="576276"/>
            <a:chOff x="720" y="1998"/>
            <a:chExt cx="1440" cy="1680"/>
          </a:xfrm>
        </p:grpSpPr>
        <p:sp>
          <p:nvSpPr>
            <p:cNvPr id="34" name="AutoShape 148"/>
            <p:cNvSpPr>
              <a:spLocks noChangeArrowheads="1"/>
            </p:cNvSpPr>
            <p:nvPr/>
          </p:nvSpPr>
          <p:spPr bwMode="auto">
            <a:xfrm>
              <a:off x="720" y="1998"/>
              <a:ext cx="1440" cy="1680"/>
            </a:xfrm>
            <a:prstGeom prst="roundRect">
              <a:avLst>
                <a:gd name="adj" fmla="val 16667"/>
              </a:avLst>
            </a:prstGeom>
            <a:noFill/>
            <a:ln w="38100">
              <a:solidFill>
                <a:schemeClr val="tx1"/>
              </a:solidFill>
              <a:rou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sz="1805">
                <a:latin typeface="Verdana" panose="020B0604030504040204" pitchFamily="34" charset="0"/>
              </a:endParaRPr>
            </a:p>
          </p:txBody>
        </p:sp>
        <p:sp>
          <p:nvSpPr>
            <p:cNvPr id="35" name="Text Box 149"/>
            <p:cNvSpPr txBox="1">
              <a:spLocks noChangeArrowheads="1"/>
            </p:cNvSpPr>
            <p:nvPr/>
          </p:nvSpPr>
          <p:spPr bwMode="auto">
            <a:xfrm>
              <a:off x="780" y="2123"/>
              <a:ext cx="1284" cy="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005" b="1">
                  <a:solidFill>
                    <a:srgbClr val="000000"/>
                  </a:solidFill>
                </a:rPr>
                <a:t>鸟群觅食</a:t>
              </a:r>
              <a:endParaRPr lang="zh-CN" altLang="en-US" sz="1405">
                <a:solidFill>
                  <a:srgbClr val="000000"/>
                </a:solidFill>
              </a:endParaRPr>
            </a:p>
          </p:txBody>
        </p:sp>
      </p:grpSp>
      <p:grpSp>
        <p:nvGrpSpPr>
          <p:cNvPr id="36" name="Group 150"/>
          <p:cNvGrpSpPr/>
          <p:nvPr/>
        </p:nvGrpSpPr>
        <p:grpSpPr bwMode="auto">
          <a:xfrm>
            <a:off x="6109185" y="5017589"/>
            <a:ext cx="1660374" cy="576276"/>
            <a:chOff x="720" y="1998"/>
            <a:chExt cx="1440" cy="1680"/>
          </a:xfrm>
        </p:grpSpPr>
        <p:sp>
          <p:nvSpPr>
            <p:cNvPr id="37" name="AutoShape 151"/>
            <p:cNvSpPr>
              <a:spLocks noChangeArrowheads="1"/>
            </p:cNvSpPr>
            <p:nvPr/>
          </p:nvSpPr>
          <p:spPr bwMode="auto">
            <a:xfrm>
              <a:off x="720" y="1998"/>
              <a:ext cx="1440" cy="1680"/>
            </a:xfrm>
            <a:prstGeom prst="roundRect">
              <a:avLst>
                <a:gd name="adj" fmla="val 16667"/>
              </a:avLst>
            </a:prstGeom>
            <a:noFill/>
            <a:ln w="38100">
              <a:solidFill>
                <a:schemeClr val="tx1"/>
              </a:solidFill>
              <a:rou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sz="1805">
                <a:latin typeface="Verdana" panose="020B0604030504040204" pitchFamily="34" charset="0"/>
              </a:endParaRPr>
            </a:p>
          </p:txBody>
        </p:sp>
        <p:sp>
          <p:nvSpPr>
            <p:cNvPr id="38" name="Text Box 152"/>
            <p:cNvSpPr txBox="1">
              <a:spLocks noChangeArrowheads="1"/>
            </p:cNvSpPr>
            <p:nvPr/>
          </p:nvSpPr>
          <p:spPr bwMode="auto">
            <a:xfrm>
              <a:off x="780" y="2123"/>
              <a:ext cx="1284" cy="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005" b="1">
                  <a:solidFill>
                    <a:srgbClr val="000000"/>
                  </a:solidFill>
                </a:rPr>
                <a:t>鱼群学习</a:t>
              </a:r>
              <a:endParaRPr lang="zh-CN" altLang="en-US" sz="1405">
                <a:solidFill>
                  <a:srgbClr val="000000"/>
                </a:solidFill>
              </a:endParaRPr>
            </a:p>
          </p:txBody>
        </p:sp>
      </p:grpSp>
      <p:grpSp>
        <p:nvGrpSpPr>
          <p:cNvPr id="39" name="Group 153"/>
          <p:cNvGrpSpPr/>
          <p:nvPr/>
        </p:nvGrpSpPr>
        <p:grpSpPr bwMode="auto">
          <a:xfrm>
            <a:off x="8130926" y="5017589"/>
            <a:ext cx="1660374" cy="576276"/>
            <a:chOff x="720" y="1998"/>
            <a:chExt cx="1440" cy="1680"/>
          </a:xfrm>
        </p:grpSpPr>
        <p:sp>
          <p:nvSpPr>
            <p:cNvPr id="40" name="AutoShape 154"/>
            <p:cNvSpPr>
              <a:spLocks noChangeArrowheads="1"/>
            </p:cNvSpPr>
            <p:nvPr/>
          </p:nvSpPr>
          <p:spPr bwMode="auto">
            <a:xfrm>
              <a:off x="720" y="1998"/>
              <a:ext cx="1440" cy="1680"/>
            </a:xfrm>
            <a:prstGeom prst="roundRect">
              <a:avLst>
                <a:gd name="adj" fmla="val 16667"/>
              </a:avLst>
            </a:prstGeom>
            <a:noFill/>
            <a:ln w="38100">
              <a:solidFill>
                <a:schemeClr val="tx1"/>
              </a:solidFill>
              <a:rou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sz="1805">
                <a:latin typeface="Verdana" panose="020B0604030504040204" pitchFamily="34" charset="0"/>
              </a:endParaRPr>
            </a:p>
          </p:txBody>
        </p:sp>
        <p:sp>
          <p:nvSpPr>
            <p:cNvPr id="41" name="Text Box 155"/>
            <p:cNvSpPr txBox="1">
              <a:spLocks noChangeArrowheads="1"/>
            </p:cNvSpPr>
            <p:nvPr/>
          </p:nvSpPr>
          <p:spPr bwMode="auto">
            <a:xfrm>
              <a:off x="780" y="2123"/>
              <a:ext cx="1284" cy="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005" b="1">
                  <a:solidFill>
                    <a:srgbClr val="000000"/>
                  </a:solidFill>
                </a:rPr>
                <a:t>群理论</a:t>
              </a:r>
              <a:endParaRPr lang="zh-CN" altLang="en-US" sz="1405">
                <a:solidFill>
                  <a:srgbClr val="000000"/>
                </a:solidFill>
              </a:endParaRPr>
            </a:p>
          </p:txBody>
        </p:sp>
      </p:grpSp>
      <p:sp>
        <p:nvSpPr>
          <p:cNvPr id="42" name="Freeform 157"/>
          <p:cNvSpPr/>
          <p:nvPr/>
        </p:nvSpPr>
        <p:spPr bwMode="gray">
          <a:xfrm rot="12558054" flipH="1">
            <a:off x="7338054" y="4124632"/>
            <a:ext cx="1879726" cy="462583"/>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66ABDA"/>
              </a:gs>
              <a:gs pos="100000">
                <a:srgbClr val="CEE4F3"/>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zh-CN" altLang="en-US" sz="1805"/>
          </a:p>
        </p:txBody>
      </p:sp>
      <p:sp>
        <p:nvSpPr>
          <p:cNvPr id="43" name="Freeform 158"/>
          <p:cNvSpPr/>
          <p:nvPr/>
        </p:nvSpPr>
        <p:spPr bwMode="gray">
          <a:xfrm rot="13259093" flipH="1">
            <a:off x="6565692" y="4365234"/>
            <a:ext cx="785036" cy="45008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pPr>
              <a:defRPr/>
            </a:pPr>
            <a:endParaRPr lang="zh-CN" altLang="en-US" sz="1805">
              <a:latin typeface="Arial" panose="020B0604020202020204" pitchFamily="34" charset="0"/>
            </a:endParaRPr>
          </a:p>
        </p:txBody>
      </p:sp>
      <p:sp>
        <p:nvSpPr>
          <p:cNvPr id="44" name="Freeform 161"/>
          <p:cNvSpPr/>
          <p:nvPr/>
        </p:nvSpPr>
        <p:spPr bwMode="gray">
          <a:xfrm rot="8830901">
            <a:off x="4850735" y="4394817"/>
            <a:ext cx="653633" cy="405822"/>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DF6C1D"/>
              </a:gs>
              <a:gs pos="100000">
                <a:srgbClr val="F5D0B7"/>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zh-CN" altLang="en-US" sz="1805"/>
          </a:p>
        </p:txBody>
      </p:sp>
      <p:sp>
        <p:nvSpPr>
          <p:cNvPr id="45" name="Freeform 162"/>
          <p:cNvSpPr/>
          <p:nvPr/>
        </p:nvSpPr>
        <p:spPr bwMode="gray">
          <a:xfrm rot="9217272">
            <a:off x="3107858" y="4211412"/>
            <a:ext cx="1662333" cy="384706"/>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DF6C1D"/>
              </a:gs>
              <a:gs pos="100000">
                <a:srgbClr val="F5D0B7"/>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p>
            <a:endParaRPr lang="zh-CN" altLang="en-US" sz="1805"/>
          </a:p>
        </p:txBody>
      </p:sp>
      <p:sp>
        <p:nvSpPr>
          <p:cNvPr id="46"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47" name="文本框 46"/>
          <p:cNvSpPr txBox="1"/>
          <p:nvPr/>
        </p:nvSpPr>
        <p:spPr>
          <a:xfrm>
            <a:off x="3999646" y="1037025"/>
            <a:ext cx="4190419" cy="832485"/>
          </a:xfrm>
          <a:prstGeom prst="rect">
            <a:avLst/>
          </a:prstGeom>
          <a:noFill/>
        </p:spPr>
        <p:txBody>
          <a:bodyPr wrap="square" rtlCol="0">
            <a:spAutoFit/>
          </a:bodyPr>
          <a:lstStyle/>
          <a:p>
            <a:pPr algn="ctr"/>
            <a:r>
              <a:rPr lang="zh-CN" altLang="en-US" sz="2405" b="1" dirty="0">
                <a:latin typeface="微软雅黑" panose="020B0503020204020204" charset="-122"/>
                <a:ea typeface="微软雅黑" panose="020B0503020204020204" charset="-122"/>
              </a:rPr>
              <a:t>一种模拟自然界的</a:t>
            </a:r>
            <a:r>
              <a:rPr lang="zh-CN" altLang="en-US" sz="2405" b="1" dirty="0">
                <a:solidFill>
                  <a:srgbClr val="00B0F0"/>
                </a:solidFill>
                <a:latin typeface="微软雅黑" panose="020B0503020204020204" charset="-122"/>
                <a:ea typeface="微软雅黑" panose="020B0503020204020204" charset="-122"/>
              </a:rPr>
              <a:t>生物活动</a:t>
            </a:r>
            <a:r>
              <a:rPr lang="zh-CN" altLang="en-US" sz="2405" b="1" dirty="0">
                <a:latin typeface="微软雅黑" panose="020B0503020204020204" charset="-122"/>
                <a:ea typeface="微软雅黑" panose="020B0503020204020204" charset="-122"/>
              </a:rPr>
              <a:t>以及</a:t>
            </a:r>
            <a:r>
              <a:rPr lang="zh-CN" altLang="en-US" sz="2405" b="1" dirty="0">
                <a:solidFill>
                  <a:srgbClr val="00B0F0"/>
                </a:solidFill>
                <a:latin typeface="微软雅黑" panose="020B0503020204020204" charset="-122"/>
                <a:ea typeface="微软雅黑" panose="020B0503020204020204" charset="-122"/>
              </a:rPr>
              <a:t>群体智能</a:t>
            </a:r>
            <a:r>
              <a:rPr lang="zh-CN" altLang="en-US" sz="2405" b="1" dirty="0">
                <a:latin typeface="微软雅黑" panose="020B0503020204020204" charset="-122"/>
                <a:ea typeface="微软雅黑" panose="020B0503020204020204" charset="-122"/>
              </a:rPr>
              <a:t>的</a:t>
            </a:r>
            <a:r>
              <a:rPr lang="zh-CN" altLang="en-US" sz="2405" b="1" dirty="0">
                <a:solidFill>
                  <a:srgbClr val="00B0F0"/>
                </a:solidFill>
                <a:latin typeface="微软雅黑" panose="020B0503020204020204" charset="-122"/>
                <a:ea typeface="微软雅黑" panose="020B0503020204020204" charset="-122"/>
              </a:rPr>
              <a:t>随机搜索算法</a:t>
            </a:r>
            <a:r>
              <a:rPr lang="zh-CN" altLang="en-US" sz="2405" b="1" dirty="0">
                <a:latin typeface="微软雅黑" panose="020B0503020204020204" charset="-122"/>
                <a:ea typeface="微软雅黑" panose="020B0503020204020204" charset="-122"/>
              </a:rPr>
              <a:t>。</a:t>
            </a:r>
          </a:p>
        </p:txBody>
      </p:sp>
      <p:pic>
        <p:nvPicPr>
          <p:cNvPr id="4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0786" y="5619413"/>
            <a:ext cx="1345769" cy="930065"/>
          </a:xfrm>
          <a:prstGeom prst="rect">
            <a:avLst/>
          </a:prstGeom>
          <a:noFill/>
          <a:extLst>
            <a:ext uri="{909E8E84-426E-40DD-AFC4-6F175D3DCCD1}">
              <a14:hiddenFill xmlns:a14="http://schemas.microsoft.com/office/drawing/2010/main">
                <a:solidFill>
                  <a:srgbClr val="FFFFFF"/>
                </a:solidFill>
              </a14:hiddenFill>
            </a:ext>
          </a:extLst>
        </p:spPr>
      </p:pic>
      <p:pic>
        <p:nvPicPr>
          <p:cNvPr id="49" name="图片 48"/>
          <p:cNvPicPr>
            <a:picLocks noChangeAspect="1"/>
          </p:cNvPicPr>
          <p:nvPr/>
        </p:nvPicPr>
        <p:blipFill>
          <a:blip r:embed="rId4"/>
          <a:stretch>
            <a:fillRect/>
          </a:stretch>
        </p:blipFill>
        <p:spPr>
          <a:xfrm>
            <a:off x="6304959" y="5619413"/>
            <a:ext cx="1302090" cy="928114"/>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6675" y="5644916"/>
            <a:ext cx="1129517" cy="950665"/>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4302" y="5619413"/>
            <a:ext cx="1371963" cy="976167"/>
          </a:xfrm>
          <a:prstGeom prst="rect">
            <a:avLst/>
          </a:prstGeom>
        </p:spPr>
      </p:pic>
      <p:pic>
        <p:nvPicPr>
          <p:cNvPr id="2" name="图片 1">
            <a:extLst>
              <a:ext uri="{FF2B5EF4-FFF2-40B4-BE49-F238E27FC236}">
                <a16:creationId xmlns:a16="http://schemas.microsoft.com/office/drawing/2014/main" id="{43DDDFBC-0293-309F-58B9-AA2DAF786814}"/>
              </a:ext>
            </a:extLst>
          </p:cNvPr>
          <p:cNvPicPr>
            <a:picLocks noChangeAspect="1"/>
          </p:cNvPicPr>
          <p:nvPr/>
        </p:nvPicPr>
        <p:blipFill>
          <a:blip r:embed="rId7"/>
          <a:stretch>
            <a:fillRect/>
          </a:stretch>
        </p:blipFill>
        <p:spPr>
          <a:xfrm>
            <a:off x="1595" y="0"/>
            <a:ext cx="2715924" cy="685025"/>
          </a:xfrm>
          <a:prstGeom prst="rect">
            <a:avLst/>
          </a:prstGeom>
        </p:spPr>
      </p:pic>
    </p:spTree>
  </p:cSld>
  <p:clrMapOvr>
    <a:masterClrMapping/>
  </p:clrMapOvr>
  <p:transition spd="slow" advTm="18981">
    <p:push dir="u"/>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84346" y="1585677"/>
            <a:ext cx="5533091" cy="5000625"/>
          </a:xfrm>
          <a:prstGeom prst="rect">
            <a:avLst/>
          </a:prstGeom>
          <a:noFill/>
          <a:ln w="38100">
            <a:solidFill>
              <a:srgbClr val="0070C0"/>
            </a:solidFill>
          </a:ln>
        </p:spPr>
        <p:txBody>
          <a:bodyPr wrap="square" rtlCol="0">
            <a:spAutoFit/>
          </a:bodyPr>
          <a:lstStyle/>
          <a:p>
            <a:pPr marL="342900" indent="-342900" algn="just">
              <a:spcAft>
                <a:spcPts val="1200"/>
              </a:spcAft>
              <a:buFont typeface="Wingdings" panose="05000000000000000000" pitchFamily="2" charset="2"/>
              <a:buChar char="u"/>
            </a:pPr>
            <a:r>
              <a:rPr lang="zh-CN" altLang="en-US" sz="2405" b="1" dirty="0">
                <a:latin typeface="微软雅黑" panose="020B0503020204020204" charset="-122"/>
                <a:ea typeface="微软雅黑" panose="020B0503020204020204" charset="-122"/>
              </a:rPr>
              <a:t>自然界的鸟群、兽群、鱼群等在其迁徙、捕食过程中，往往表现出高度的</a:t>
            </a:r>
            <a:r>
              <a:rPr lang="zh-CN" altLang="en-US" sz="2405" b="1" dirty="0">
                <a:solidFill>
                  <a:srgbClr val="00B0F0"/>
                </a:solidFill>
                <a:latin typeface="微软雅黑" panose="020B0503020204020204" charset="-122"/>
                <a:ea typeface="微软雅黑" panose="020B0503020204020204" charset="-122"/>
              </a:rPr>
              <a:t>组织性</a:t>
            </a:r>
            <a:r>
              <a:rPr lang="zh-CN" altLang="en-US" sz="2405" b="1" dirty="0">
                <a:latin typeface="微软雅黑" panose="020B0503020204020204" charset="-122"/>
                <a:ea typeface="微软雅黑" panose="020B0503020204020204" charset="-122"/>
              </a:rPr>
              <a:t>和</a:t>
            </a:r>
            <a:r>
              <a:rPr lang="zh-CN" altLang="en-US" sz="2405" b="1" dirty="0">
                <a:solidFill>
                  <a:srgbClr val="00B0F0"/>
                </a:solidFill>
                <a:latin typeface="微软雅黑" panose="020B0503020204020204" charset="-122"/>
                <a:ea typeface="微软雅黑" panose="020B0503020204020204" charset="-122"/>
              </a:rPr>
              <a:t>规律性</a:t>
            </a:r>
            <a:r>
              <a:rPr lang="zh-CN" altLang="en-US" sz="2405" b="1" dirty="0">
                <a:latin typeface="微软雅黑" panose="020B0503020204020204" charset="-122"/>
                <a:ea typeface="微软雅黑" panose="020B0503020204020204" charset="-122"/>
              </a:rPr>
              <a:t>。</a:t>
            </a:r>
            <a:endParaRPr lang="en-US" altLang="zh-CN" sz="2405" b="1" dirty="0">
              <a:latin typeface="微软雅黑" panose="020B0503020204020204" charset="-122"/>
              <a:ea typeface="微软雅黑" panose="020B0503020204020204" charset="-122"/>
            </a:endParaRPr>
          </a:p>
          <a:p>
            <a:pPr marL="342900" indent="-342900" algn="just">
              <a:spcAft>
                <a:spcPts val="1200"/>
              </a:spcAft>
              <a:buFont typeface="Wingdings" panose="05000000000000000000" pitchFamily="2" charset="2"/>
              <a:buChar char="u"/>
            </a:pPr>
            <a:r>
              <a:rPr lang="zh-CN" altLang="en-US" sz="2405" b="1" dirty="0">
                <a:latin typeface="微软雅黑" panose="020B0503020204020204" charset="-122"/>
                <a:ea typeface="微软雅黑" panose="020B0503020204020204" charset="-122"/>
              </a:rPr>
              <a:t>1987年，Reynolds实现了鸟群运动的计算机可视化仿真。</a:t>
            </a:r>
            <a:endParaRPr lang="en-US" altLang="zh-CN" sz="2405" b="1" dirty="0">
              <a:latin typeface="微软雅黑" panose="020B0503020204020204" charset="-122"/>
              <a:ea typeface="微软雅黑" panose="020B0503020204020204" charset="-122"/>
            </a:endParaRPr>
          </a:p>
          <a:p>
            <a:pPr marL="342900" indent="-342900" algn="just">
              <a:spcAft>
                <a:spcPts val="1200"/>
              </a:spcAft>
              <a:buFont typeface="Wingdings" panose="05000000000000000000" pitchFamily="2" charset="2"/>
              <a:buChar char="u"/>
            </a:pPr>
            <a:r>
              <a:rPr lang="zh-CN" altLang="en-US" sz="2405" b="1" dirty="0">
                <a:latin typeface="微软雅黑" panose="020B0503020204020204" charset="-122"/>
                <a:ea typeface="微软雅黑" panose="020B0503020204020204" charset="-122"/>
              </a:rPr>
              <a:t>1990年，动物学家Heppner和Grenander对动物的群体活动规律进行研究，包括大规模群体同步聚合，突然地改变方向，规律的分散与重组等相关的机制和潜在的规律。</a:t>
            </a:r>
            <a:endParaRPr lang="en-US" altLang="zh-CN" sz="2405" b="1" dirty="0">
              <a:latin typeface="微软雅黑" panose="020B0503020204020204" charset="-122"/>
              <a:ea typeface="微软雅黑" panose="020B0503020204020204" charset="-122"/>
            </a:endParaRPr>
          </a:p>
          <a:p>
            <a:pPr marL="342900" indent="-342900" algn="just">
              <a:spcAft>
                <a:spcPts val="1200"/>
              </a:spcAft>
              <a:buFont typeface="Wingdings" panose="05000000000000000000" pitchFamily="2" charset="2"/>
              <a:buChar char="u"/>
            </a:pPr>
            <a:r>
              <a:rPr lang="zh-CN" altLang="en-US" sz="2405" b="1" dirty="0">
                <a:latin typeface="微软雅黑" panose="020B0503020204020204" charset="-122"/>
                <a:ea typeface="微软雅黑" panose="020B0503020204020204" charset="-122"/>
              </a:rPr>
              <a:t>众多的研究成果都为粒子群优化算法的发明奠定了思想来源和理论基础。</a:t>
            </a:r>
          </a:p>
        </p:txBody>
      </p:sp>
      <p:sp>
        <p:nvSpPr>
          <p:cNvPr id="9" name="文本框 8"/>
          <p:cNvSpPr txBox="1"/>
          <p:nvPr/>
        </p:nvSpPr>
        <p:spPr>
          <a:xfrm>
            <a:off x="1684346" y="1046117"/>
            <a:ext cx="6111496" cy="523240"/>
          </a:xfrm>
          <a:prstGeom prst="rect">
            <a:avLst/>
          </a:prstGeom>
          <a:noFill/>
        </p:spPr>
        <p:txBody>
          <a:bodyPr wrap="square">
            <a:spAutoFit/>
          </a:bodyPr>
          <a:lstStyle/>
          <a:p>
            <a:r>
              <a:rPr lang="zh-CN" altLang="en-US" sz="2810" b="1" dirty="0">
                <a:latin typeface="微软雅黑" panose="020B0503020204020204" charset="-122"/>
                <a:ea typeface="微软雅黑" panose="020B0503020204020204" charset="-122"/>
              </a:rPr>
              <a:t>启发于动物的群体行为</a:t>
            </a:r>
            <a:endParaRPr lang="zh-CN" altLang="en-US" sz="2810" b="1"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337" y="1046117"/>
            <a:ext cx="3333338" cy="26327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1337" y="3790043"/>
            <a:ext cx="3333338" cy="2532595"/>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23681" y="1695994"/>
            <a:ext cx="5704478" cy="5034915"/>
          </a:xfrm>
          <a:prstGeom prst="rect">
            <a:avLst/>
          </a:prstGeom>
          <a:noFill/>
          <a:ln w="38100">
            <a:solidFill>
              <a:srgbClr val="0070C0"/>
            </a:solidFill>
          </a:ln>
        </p:spPr>
        <p:txBody>
          <a:bodyPr wrap="square" rtlCol="0">
            <a:spAutoFit/>
          </a:bodyPr>
          <a:lstStyle/>
          <a:p>
            <a:pPr marL="342900" indent="-342900" algn="just">
              <a:spcAft>
                <a:spcPts val="1200"/>
              </a:spcAft>
              <a:buFont typeface="Wingdings" panose="05000000000000000000" pitchFamily="2" charset="2"/>
              <a:buChar char="p"/>
            </a:pPr>
            <a:r>
              <a:rPr lang="en-US" altLang="zh-CN" sz="2005" b="1" dirty="0">
                <a:latin typeface="微软雅黑" panose="020B0503020204020204" charset="-122"/>
                <a:ea typeface="微软雅黑" panose="020B0503020204020204" charset="-122"/>
              </a:rPr>
              <a:t>Wilson</a:t>
            </a:r>
            <a:r>
              <a:rPr lang="zh-CN" altLang="en-US" sz="2005" b="1" dirty="0">
                <a:latin typeface="微软雅黑" panose="020B0503020204020204" charset="-122"/>
                <a:ea typeface="微软雅黑" panose="020B0503020204020204" charset="-122"/>
              </a:rPr>
              <a:t>在</a:t>
            </a:r>
            <a:r>
              <a:rPr lang="en-US" altLang="zh-CN" sz="2005" b="1" dirty="0">
                <a:latin typeface="微软雅黑" panose="020B0503020204020204" charset="-122"/>
                <a:ea typeface="微软雅黑" panose="020B0503020204020204" charset="-122"/>
              </a:rPr>
              <a:t>20</a:t>
            </a:r>
            <a:r>
              <a:rPr lang="zh-CN" altLang="en-US" sz="2005" b="1" dirty="0">
                <a:latin typeface="微软雅黑" panose="020B0503020204020204" charset="-122"/>
                <a:ea typeface="微软雅黑" panose="020B0503020204020204" charset="-122"/>
              </a:rPr>
              <a:t>世纪</a:t>
            </a:r>
            <a:r>
              <a:rPr lang="en-US" altLang="zh-CN" sz="2005" b="1" dirty="0">
                <a:latin typeface="微软雅黑" panose="020B0503020204020204" charset="-122"/>
                <a:ea typeface="微软雅黑" panose="020B0503020204020204" charset="-122"/>
              </a:rPr>
              <a:t>70</a:t>
            </a:r>
            <a:r>
              <a:rPr lang="zh-CN" altLang="en-US" sz="2005" b="1" dirty="0">
                <a:latin typeface="微软雅黑" panose="020B0503020204020204" charset="-122"/>
                <a:ea typeface="微软雅黑" panose="020B0503020204020204" charset="-122"/>
              </a:rPr>
              <a:t>年代就指出</a:t>
            </a:r>
            <a:r>
              <a:rPr lang="en-US" altLang="zh-CN" sz="2005" b="1" dirty="0">
                <a:latin typeface="微软雅黑" panose="020B0503020204020204" charset="-122"/>
                <a:ea typeface="微软雅黑" panose="020B0503020204020204" charset="-122"/>
              </a:rPr>
              <a:t>:“</a:t>
            </a:r>
            <a:r>
              <a:rPr lang="zh-CN" altLang="en-US" sz="2005" b="1" dirty="0">
                <a:latin typeface="微软雅黑" panose="020B0503020204020204" charset="-122"/>
                <a:ea typeface="微软雅黑" panose="020B0503020204020204" charset="-122"/>
              </a:rPr>
              <a:t>至少在理论上</a:t>
            </a:r>
            <a:r>
              <a:rPr lang="en-US" altLang="zh-CN" sz="2005" b="1" dirty="0">
                <a:latin typeface="微软雅黑" panose="020B0503020204020204" charset="-122"/>
                <a:ea typeface="微软雅黑" panose="020B0503020204020204" charset="-122"/>
              </a:rPr>
              <a:t>,</a:t>
            </a:r>
            <a:r>
              <a:rPr lang="zh-CN" altLang="en-US" sz="2005" b="1" dirty="0">
                <a:latin typeface="微软雅黑" panose="020B0503020204020204" charset="-122"/>
                <a:ea typeface="微软雅黑" panose="020B0503020204020204" charset="-122"/>
              </a:rPr>
              <a:t>在群体觅食的过程中</a:t>
            </a:r>
            <a:r>
              <a:rPr lang="en-US" altLang="zh-CN" sz="2005" b="1" dirty="0">
                <a:latin typeface="微软雅黑" panose="020B0503020204020204" charset="-122"/>
                <a:ea typeface="微软雅黑" panose="020B0503020204020204" charset="-122"/>
              </a:rPr>
              <a:t>,</a:t>
            </a:r>
            <a:r>
              <a:rPr lang="zh-CN" altLang="en-US" sz="2005" b="1" dirty="0">
                <a:latin typeface="微软雅黑" panose="020B0503020204020204" charset="-122"/>
                <a:ea typeface="微软雅黑" panose="020B0503020204020204" charset="-122"/>
              </a:rPr>
              <a:t>群体中的每一个个体都会受益于所有成员在这个过程中所</a:t>
            </a:r>
            <a:r>
              <a:rPr lang="zh-CN" altLang="en-US" sz="2005" b="1" dirty="0">
                <a:solidFill>
                  <a:srgbClr val="00B0F0"/>
                </a:solidFill>
                <a:latin typeface="微软雅黑" panose="020B0503020204020204" charset="-122"/>
                <a:ea typeface="微软雅黑" panose="020B0503020204020204" charset="-122"/>
              </a:rPr>
              <a:t>发现和累积的经验</a:t>
            </a:r>
            <a:r>
              <a:rPr lang="zh-CN" altLang="en-US" sz="2005" b="1" dirty="0">
                <a:latin typeface="微软雅黑" panose="020B0503020204020204" charset="-122"/>
                <a:ea typeface="微软雅黑" panose="020B0503020204020204" charset="-122"/>
              </a:rPr>
              <a:t>。”因此 </a:t>
            </a:r>
            <a:r>
              <a:rPr lang="en-US" altLang="zh-CN" sz="2005" b="1" dirty="0">
                <a:latin typeface="微软雅黑" panose="020B0503020204020204" charset="-122"/>
                <a:ea typeface="微软雅黑" panose="020B0503020204020204" charset="-122"/>
              </a:rPr>
              <a:t>PSO</a:t>
            </a:r>
            <a:r>
              <a:rPr lang="zh-CN" altLang="en-US" sz="2005" b="1" dirty="0">
                <a:latin typeface="微软雅黑" panose="020B0503020204020204" charset="-122"/>
                <a:ea typeface="微软雅黑" panose="020B0503020204020204" charset="-122"/>
              </a:rPr>
              <a:t>直接采用了这一思想。</a:t>
            </a:r>
            <a:endParaRPr lang="en-US" altLang="zh-CN" sz="2005" b="1" dirty="0">
              <a:latin typeface="微软雅黑" panose="020B0503020204020204" charset="-122"/>
              <a:ea typeface="微软雅黑" panose="020B0503020204020204" charset="-122"/>
            </a:endParaRPr>
          </a:p>
          <a:p>
            <a:pPr marL="342900" indent="-342900" algn="just">
              <a:spcAft>
                <a:spcPts val="1200"/>
              </a:spcAft>
              <a:buFont typeface="Wingdings" panose="05000000000000000000" pitchFamily="2" charset="2"/>
              <a:buChar char="p"/>
            </a:pPr>
            <a:r>
              <a:rPr lang="en-US" altLang="zh-CN" sz="2005" b="1" dirty="0">
                <a:latin typeface="微软雅黑" panose="020B0503020204020204" charset="-122"/>
                <a:ea typeface="微软雅黑" panose="020B0503020204020204" charset="-122"/>
              </a:rPr>
              <a:t>Kennedy</a:t>
            </a:r>
            <a:r>
              <a:rPr lang="zh-CN" altLang="en-US" sz="2005" b="1" dirty="0">
                <a:latin typeface="微软雅黑" panose="020B0503020204020204" charset="-122"/>
                <a:ea typeface="微软雅黑" panose="020B0503020204020204" charset="-122"/>
              </a:rPr>
              <a:t>和</a:t>
            </a:r>
            <a:r>
              <a:rPr lang="en-US" altLang="zh-CN" sz="2005" b="1" dirty="0">
                <a:latin typeface="微软雅黑" panose="020B0503020204020204" charset="-122"/>
                <a:ea typeface="微软雅黑" panose="020B0503020204020204" charset="-122"/>
              </a:rPr>
              <a:t>Eberhart</a:t>
            </a:r>
            <a:r>
              <a:rPr lang="zh-CN" altLang="en-US" sz="2005" b="1" dirty="0">
                <a:latin typeface="微软雅黑" panose="020B0503020204020204" charset="-122"/>
                <a:ea typeface="微软雅黑" panose="020B0503020204020204" charset="-122"/>
              </a:rPr>
              <a:t>也指出</a:t>
            </a:r>
            <a:r>
              <a:rPr lang="en-US" altLang="zh-CN" sz="2005" b="1" dirty="0">
                <a:latin typeface="微软雅黑" panose="020B0503020204020204" charset="-122"/>
                <a:ea typeface="微软雅黑" panose="020B0503020204020204" charset="-122"/>
              </a:rPr>
              <a:t>,</a:t>
            </a:r>
            <a:r>
              <a:rPr lang="zh-CN" altLang="en-US" sz="2005" b="1" dirty="0">
                <a:latin typeface="微软雅黑" panose="020B0503020204020204" charset="-122"/>
                <a:ea typeface="微软雅黑" panose="020B0503020204020204" charset="-122"/>
              </a:rPr>
              <a:t>他们在设计</a:t>
            </a:r>
            <a:r>
              <a:rPr lang="en-US" altLang="zh-CN" sz="2005" b="1" dirty="0">
                <a:latin typeface="微软雅黑" panose="020B0503020204020204" charset="-122"/>
                <a:ea typeface="微软雅黑" panose="020B0503020204020204" charset="-122"/>
              </a:rPr>
              <a:t>PSO</a:t>
            </a:r>
            <a:r>
              <a:rPr lang="zh-CN" altLang="en-US" sz="2005" b="1" dirty="0">
                <a:latin typeface="微软雅黑" panose="020B0503020204020204" charset="-122"/>
                <a:ea typeface="微软雅黑" panose="020B0503020204020204" charset="-122"/>
              </a:rPr>
              <a:t>的时候</a:t>
            </a:r>
            <a:r>
              <a:rPr lang="en-US" altLang="zh-CN" sz="2005" b="1" dirty="0">
                <a:latin typeface="微软雅黑" panose="020B0503020204020204" charset="-122"/>
                <a:ea typeface="微软雅黑" panose="020B0503020204020204" charset="-122"/>
              </a:rPr>
              <a:t>,</a:t>
            </a:r>
            <a:r>
              <a:rPr lang="zh-CN" altLang="en-US" sz="2005" b="1" dirty="0">
                <a:latin typeface="微软雅黑" panose="020B0503020204020204" charset="-122"/>
                <a:ea typeface="微软雅黑" panose="020B0503020204020204" charset="-122"/>
              </a:rPr>
              <a:t>除了考虑模拟生物的群体活动之外</a:t>
            </a:r>
            <a:r>
              <a:rPr lang="en-US" altLang="zh-CN" sz="2005" b="1" dirty="0">
                <a:latin typeface="微软雅黑" panose="020B0503020204020204" charset="-122"/>
                <a:ea typeface="微软雅黑" panose="020B0503020204020204" charset="-122"/>
              </a:rPr>
              <a:t>,</a:t>
            </a:r>
            <a:r>
              <a:rPr lang="zh-CN" altLang="en-US" sz="2005" b="1" dirty="0">
                <a:latin typeface="微软雅黑" panose="020B0503020204020204" charset="-122"/>
                <a:ea typeface="微软雅黑" panose="020B0503020204020204" charset="-122"/>
              </a:rPr>
              <a:t>更重要的是融入了</a:t>
            </a:r>
            <a:r>
              <a:rPr lang="zh-CN" altLang="en-US" sz="2005" b="1" dirty="0">
                <a:solidFill>
                  <a:srgbClr val="00B0F0"/>
                </a:solidFill>
                <a:latin typeface="微软雅黑" panose="020B0503020204020204" charset="-122"/>
                <a:ea typeface="微软雅黑" panose="020B0503020204020204" charset="-122"/>
              </a:rPr>
              <a:t>个体认知</a:t>
            </a:r>
            <a:r>
              <a:rPr lang="en-US" altLang="zh-CN" sz="2005" b="1" dirty="0">
                <a:latin typeface="微软雅黑" panose="020B0503020204020204" charset="-122"/>
                <a:ea typeface="微软雅黑" panose="020B0503020204020204" charset="-122"/>
              </a:rPr>
              <a:t>(Self-Cognition)</a:t>
            </a:r>
            <a:r>
              <a:rPr lang="zh-CN" altLang="en-US" sz="2005" b="1" dirty="0">
                <a:latin typeface="微软雅黑" panose="020B0503020204020204" charset="-122"/>
                <a:ea typeface="微软雅黑" panose="020B0503020204020204" charset="-122"/>
              </a:rPr>
              <a:t>和</a:t>
            </a:r>
            <a:r>
              <a:rPr lang="zh-CN" altLang="en-US" sz="2005" b="1" dirty="0">
                <a:solidFill>
                  <a:srgbClr val="00B0F0"/>
                </a:solidFill>
                <a:latin typeface="微软雅黑" panose="020B0503020204020204" charset="-122"/>
                <a:ea typeface="微软雅黑" panose="020B0503020204020204" charset="-122"/>
              </a:rPr>
              <a:t>社会影响</a:t>
            </a:r>
            <a:r>
              <a:rPr lang="en-US" altLang="zh-CN" sz="2005" b="1" dirty="0">
                <a:latin typeface="微软雅黑" panose="020B0503020204020204" charset="-122"/>
                <a:ea typeface="微软雅黑" panose="020B0503020204020204" charset="-122"/>
              </a:rPr>
              <a:t>(Social-Influence)</a:t>
            </a:r>
            <a:r>
              <a:rPr lang="zh-CN" altLang="en-US" sz="2005" b="1" dirty="0">
                <a:latin typeface="微软雅黑" panose="020B0503020204020204" charset="-122"/>
                <a:ea typeface="微软雅黑" panose="020B0503020204020204" charset="-122"/>
              </a:rPr>
              <a:t>这些社会心理学的理论。</a:t>
            </a:r>
            <a:endParaRPr lang="en-US" altLang="zh-CN" sz="2005" b="1" dirty="0">
              <a:latin typeface="微软雅黑" panose="020B0503020204020204" charset="-122"/>
              <a:ea typeface="微软雅黑" panose="020B0503020204020204" charset="-122"/>
            </a:endParaRPr>
          </a:p>
          <a:p>
            <a:pPr marL="342900" indent="-342900" algn="just">
              <a:spcAft>
                <a:spcPts val="1200"/>
              </a:spcAft>
              <a:buFont typeface="Wingdings" panose="05000000000000000000" pitchFamily="2" charset="2"/>
              <a:buChar char="p"/>
            </a:pPr>
            <a:r>
              <a:rPr lang="en-US" altLang="zh-CN" sz="2005" b="1" dirty="0">
                <a:latin typeface="微软雅黑" panose="020B0503020204020204" charset="-122"/>
                <a:ea typeface="微软雅黑" panose="020B0503020204020204" charset="-122"/>
              </a:rPr>
              <a:t>1996</a:t>
            </a:r>
            <a:r>
              <a:rPr lang="zh-CN" altLang="en-US" sz="2005" b="1" dirty="0">
                <a:latin typeface="微软雅黑" panose="020B0503020204020204" charset="-122"/>
                <a:ea typeface="微软雅黑" panose="020B0503020204020204" charset="-122"/>
              </a:rPr>
              <a:t>年</a:t>
            </a:r>
            <a:r>
              <a:rPr lang="en-US" altLang="zh-CN" sz="2005" b="1" dirty="0">
                <a:latin typeface="微软雅黑" panose="020B0503020204020204" charset="-122"/>
                <a:ea typeface="微软雅黑" panose="020B0503020204020204" charset="-122"/>
              </a:rPr>
              <a:t>, Boyd </a:t>
            </a:r>
            <a:r>
              <a:rPr lang="zh-CN" altLang="en-US" sz="2005" b="1" dirty="0">
                <a:latin typeface="微软雅黑" panose="020B0503020204020204" charset="-122"/>
                <a:ea typeface="微软雅黑" panose="020B0503020204020204" charset="-122"/>
              </a:rPr>
              <a:t>和 </a:t>
            </a:r>
            <a:r>
              <a:rPr lang="en-US" altLang="zh-CN" sz="2005" b="1" dirty="0" err="1">
                <a:latin typeface="微软雅黑" panose="020B0503020204020204" charset="-122"/>
                <a:ea typeface="微软雅黑" panose="020B0503020204020204" charset="-122"/>
              </a:rPr>
              <a:t>Richerson</a:t>
            </a:r>
            <a:r>
              <a:rPr lang="zh-CN" altLang="en-US" sz="2005" b="1" dirty="0">
                <a:latin typeface="微软雅黑" panose="020B0503020204020204" charset="-122"/>
                <a:ea typeface="微软雅黑" panose="020B0503020204020204" charset="-122"/>
              </a:rPr>
              <a:t>在研究人类的决策过程时</a:t>
            </a:r>
            <a:r>
              <a:rPr lang="en-US" altLang="zh-CN" sz="2005" b="1" dirty="0">
                <a:latin typeface="微软雅黑" panose="020B0503020204020204" charset="-122"/>
                <a:ea typeface="微软雅黑" panose="020B0503020204020204" charset="-122"/>
              </a:rPr>
              <a:t>,</a:t>
            </a:r>
            <a:r>
              <a:rPr lang="zh-CN" altLang="en-US" sz="2005" b="1" dirty="0">
                <a:latin typeface="微软雅黑" panose="020B0503020204020204" charset="-122"/>
                <a:ea typeface="微软雅黑" panose="020B0503020204020204" charset="-122"/>
              </a:rPr>
              <a:t>也提出了个体学习和文化传递的概念。根据他们的研究结果，人们在决策过程中使用两类重要的信息：一是</a:t>
            </a:r>
            <a:r>
              <a:rPr lang="zh-CN" altLang="en-US" sz="2005" b="1" dirty="0">
                <a:solidFill>
                  <a:srgbClr val="00B0F0"/>
                </a:solidFill>
                <a:latin typeface="微软雅黑" panose="020B0503020204020204" charset="-122"/>
                <a:ea typeface="微软雅黑" panose="020B0503020204020204" charset="-122"/>
              </a:rPr>
              <a:t>自身的经验</a:t>
            </a:r>
            <a:r>
              <a:rPr lang="en-US" altLang="zh-CN" sz="2005" b="1" dirty="0">
                <a:latin typeface="微软雅黑" panose="020B0503020204020204" charset="-122"/>
                <a:ea typeface="微软雅黑" panose="020B0503020204020204" charset="-122"/>
              </a:rPr>
              <a:t>,</a:t>
            </a:r>
            <a:r>
              <a:rPr lang="zh-CN" altLang="en-US" sz="2005" b="1" dirty="0">
                <a:latin typeface="微软雅黑" panose="020B0503020204020204" charset="-122"/>
                <a:ea typeface="微软雅黑" panose="020B0503020204020204" charset="-122"/>
              </a:rPr>
              <a:t>二是</a:t>
            </a:r>
            <a:r>
              <a:rPr lang="zh-CN" altLang="en-US" sz="2005" b="1" dirty="0">
                <a:solidFill>
                  <a:srgbClr val="00B0F0"/>
                </a:solidFill>
                <a:latin typeface="微软雅黑" panose="020B0503020204020204" charset="-122"/>
                <a:ea typeface="微软雅黑" panose="020B0503020204020204" charset="-122"/>
              </a:rPr>
              <a:t>其他人的经验</a:t>
            </a:r>
            <a:r>
              <a:rPr lang="zh-CN" altLang="en-US" sz="2005" b="1" dirty="0">
                <a:latin typeface="微软雅黑" panose="020B0503020204020204" charset="-122"/>
                <a:ea typeface="微软雅黑" panose="020B0503020204020204" charset="-122"/>
              </a:rPr>
              <a:t>。也就是说，人们根据自身的经验和他人的经验进行自己的决策。</a:t>
            </a:r>
          </a:p>
        </p:txBody>
      </p:sp>
      <p:sp>
        <p:nvSpPr>
          <p:cNvPr id="11" name="文本框 10"/>
          <p:cNvSpPr txBox="1"/>
          <p:nvPr/>
        </p:nvSpPr>
        <p:spPr>
          <a:xfrm>
            <a:off x="1619068" y="943533"/>
            <a:ext cx="3256794" cy="523240"/>
          </a:xfrm>
          <a:prstGeom prst="rect">
            <a:avLst/>
          </a:prstGeom>
          <a:noFill/>
        </p:spPr>
        <p:txBody>
          <a:bodyPr wrap="square">
            <a:spAutoFit/>
          </a:bodyPr>
          <a:lstStyle/>
          <a:p>
            <a:r>
              <a:rPr lang="zh-CN" altLang="en-US" sz="2810" b="1" dirty="0">
                <a:latin typeface="微软雅黑" panose="020B0503020204020204" charset="-122"/>
                <a:ea typeface="微软雅黑" panose="020B0503020204020204" charset="-122"/>
              </a:rPr>
              <a:t>在群体智慧方面</a:t>
            </a:r>
            <a:r>
              <a:rPr lang="en-US" altLang="zh-CN" sz="2810" b="1" dirty="0">
                <a:latin typeface="微软雅黑" panose="020B0503020204020204" charset="-122"/>
                <a:ea typeface="微软雅黑" panose="020B0503020204020204" charset="-122"/>
              </a:rPr>
              <a:t>:</a:t>
            </a:r>
            <a:endParaRPr lang="zh-CN" altLang="en-US" sz="2810" b="1" dirty="0">
              <a:latin typeface="微软雅黑" panose="020B0503020204020204" charset="-122"/>
              <a:ea typeface="微软雅黑" panose="020B0503020204020204" charset="-122"/>
            </a:endParaRPr>
          </a:p>
        </p:txBody>
      </p:sp>
      <p:pic>
        <p:nvPicPr>
          <p:cNvPr id="13"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9701" y="1262743"/>
            <a:ext cx="3178013" cy="23531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754" y="3717834"/>
            <a:ext cx="3178013" cy="2353100"/>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06654" y="973908"/>
            <a:ext cx="5096964" cy="1202690"/>
          </a:xfrm>
          <a:prstGeom prst="rect">
            <a:avLst/>
          </a:prstGeom>
          <a:noFill/>
        </p:spPr>
        <p:txBody>
          <a:bodyPr wrap="square" rtlCol="0">
            <a:spAutoFit/>
          </a:bodyPr>
          <a:lstStyle/>
          <a:p>
            <a:pPr algn="just">
              <a:lnSpc>
                <a:spcPct val="150000"/>
              </a:lnSpc>
              <a:spcBef>
                <a:spcPts val="600"/>
              </a:spcBef>
              <a:spcAft>
                <a:spcPts val="600"/>
              </a:spcAft>
            </a:pPr>
            <a:r>
              <a:rPr lang="zh-CN" altLang="en-US" sz="2405" b="1" dirty="0">
                <a:latin typeface="微软雅黑" panose="020B0503020204020204" charset="-122"/>
                <a:ea typeface="微软雅黑" panose="020B0503020204020204" charset="-122"/>
              </a:rPr>
              <a:t>在自然界鸟群捕食过程中，小鸟是通过什么样的机制找到食物的呢？</a:t>
            </a:r>
          </a:p>
        </p:txBody>
      </p:sp>
      <p:pic>
        <p:nvPicPr>
          <p:cNvPr id="7" name="图片 6"/>
          <p:cNvPicPr>
            <a:picLocks noChangeAspect="1"/>
          </p:cNvPicPr>
          <p:nvPr/>
        </p:nvPicPr>
        <p:blipFill>
          <a:blip r:embed="rId3"/>
          <a:stretch>
            <a:fillRect/>
          </a:stretch>
        </p:blipFill>
        <p:spPr>
          <a:xfrm>
            <a:off x="6686476" y="1046117"/>
            <a:ext cx="3981524" cy="1641057"/>
          </a:xfrm>
          <a:prstGeom prst="rect">
            <a:avLst/>
          </a:prstGeom>
        </p:spPr>
      </p:pic>
      <p:sp>
        <p:nvSpPr>
          <p:cNvPr id="8" name="文本框 7"/>
          <p:cNvSpPr txBox="1"/>
          <p:nvPr/>
        </p:nvSpPr>
        <p:spPr>
          <a:xfrm>
            <a:off x="1763485" y="2501994"/>
            <a:ext cx="3911678" cy="1944370"/>
          </a:xfrm>
          <a:prstGeom prst="rect">
            <a:avLst/>
          </a:prstGeom>
          <a:noFill/>
          <a:ln w="38100">
            <a:solidFill>
              <a:schemeClr val="accent1"/>
            </a:solidFill>
          </a:ln>
        </p:spPr>
        <p:txBody>
          <a:bodyPr wrap="square" rtlCol="0">
            <a:spAutoFit/>
          </a:bodyPr>
          <a:lstStyle/>
          <a:p>
            <a:pPr algn="ctr"/>
            <a:r>
              <a:rPr lang="zh-CN" altLang="en-US" sz="2405" b="1" dirty="0">
                <a:latin typeface="微软雅黑" panose="020B0503020204020204" charset="-122"/>
                <a:ea typeface="微软雅黑" panose="020B0503020204020204" charset="-122"/>
              </a:rPr>
              <a:t>一群分散的鸟随机飞行觅食，不知道食物的具体位置，但是有一个间接的机制让小鸟知道它</a:t>
            </a:r>
            <a:r>
              <a:rPr lang="zh-CN" altLang="en-US" sz="2405" b="1" dirty="0">
                <a:solidFill>
                  <a:srgbClr val="00B0F0"/>
                </a:solidFill>
                <a:latin typeface="微软雅黑" panose="020B0503020204020204" charset="-122"/>
                <a:ea typeface="微软雅黑" panose="020B0503020204020204" charset="-122"/>
              </a:rPr>
              <a:t>距离食物的距离</a:t>
            </a:r>
            <a:r>
              <a:rPr lang="zh-CN" altLang="en-US" sz="2405" b="1" dirty="0">
                <a:latin typeface="微软雅黑" panose="020B0503020204020204" charset="-122"/>
                <a:ea typeface="微软雅黑" panose="020B0503020204020204" charset="-122"/>
              </a:rPr>
              <a:t>（如食物香味的浓淡等）</a:t>
            </a:r>
          </a:p>
        </p:txBody>
      </p:sp>
      <p:sp>
        <p:nvSpPr>
          <p:cNvPr id="11" name="文本框 10"/>
          <p:cNvSpPr txBox="1"/>
          <p:nvPr/>
        </p:nvSpPr>
        <p:spPr>
          <a:xfrm>
            <a:off x="5927452" y="2679710"/>
            <a:ext cx="2877202" cy="1573530"/>
          </a:xfrm>
          <a:prstGeom prst="rect">
            <a:avLst/>
          </a:prstGeom>
          <a:noFill/>
          <a:ln w="38100">
            <a:solidFill>
              <a:schemeClr val="accent1"/>
            </a:solidFill>
          </a:ln>
        </p:spPr>
        <p:txBody>
          <a:bodyPr wrap="square" rtlCol="0">
            <a:spAutoFit/>
          </a:bodyPr>
          <a:lstStyle/>
          <a:p>
            <a:pPr algn="ctr"/>
            <a:r>
              <a:rPr lang="zh-CN" altLang="en-US" sz="2405" b="1" dirty="0">
                <a:latin typeface="微软雅黑" panose="020B0503020204020204" charset="-122"/>
                <a:ea typeface="微软雅黑" panose="020B0503020204020204" charset="-122"/>
              </a:rPr>
              <a:t>每只鸟在飞行过程中不断记录和更新它曾到达的</a:t>
            </a:r>
            <a:r>
              <a:rPr lang="zh-CN" altLang="en-US" sz="2405" b="1" dirty="0">
                <a:solidFill>
                  <a:srgbClr val="00B0F0"/>
                </a:solidFill>
                <a:latin typeface="微软雅黑" panose="020B0503020204020204" charset="-122"/>
                <a:ea typeface="微软雅黑" panose="020B0503020204020204" charset="-122"/>
              </a:rPr>
              <a:t>离食物最近的位置</a:t>
            </a:r>
            <a:r>
              <a:rPr lang="en-US" altLang="zh-CN" sz="2405" b="1" dirty="0">
                <a:solidFill>
                  <a:srgbClr val="00B0F0"/>
                </a:solidFill>
                <a:latin typeface="微软雅黑" panose="020B0503020204020204" charset="-122"/>
                <a:ea typeface="微软雅黑" panose="020B0503020204020204" charset="-122"/>
              </a:rPr>
              <a:t>(</a:t>
            </a:r>
            <a:r>
              <a:rPr lang="en-US" altLang="zh-CN" sz="2405" b="1" dirty="0" err="1">
                <a:solidFill>
                  <a:srgbClr val="00B0F0"/>
                </a:solidFill>
                <a:latin typeface="微软雅黑" panose="020B0503020204020204" charset="-122"/>
                <a:ea typeface="微软雅黑" panose="020B0503020204020204" charset="-122"/>
              </a:rPr>
              <a:t>pbest</a:t>
            </a:r>
            <a:r>
              <a:rPr lang="en-US" altLang="zh-CN" sz="2405" b="1" dirty="0">
                <a:solidFill>
                  <a:srgbClr val="00B0F0"/>
                </a:solidFill>
                <a:latin typeface="微软雅黑" panose="020B0503020204020204" charset="-122"/>
                <a:ea typeface="微软雅黑" panose="020B0503020204020204" charset="-122"/>
              </a:rPr>
              <a:t>)</a:t>
            </a:r>
            <a:endParaRPr lang="zh-CN" altLang="en-US" sz="2405" b="1" dirty="0">
              <a:latin typeface="微软雅黑" panose="020B0503020204020204" charset="-122"/>
              <a:ea typeface="微软雅黑" panose="020B0503020204020204" charset="-122"/>
            </a:endParaRPr>
          </a:p>
        </p:txBody>
      </p:sp>
      <p:sp>
        <p:nvSpPr>
          <p:cNvPr id="12" name="文本框 11"/>
          <p:cNvSpPr txBox="1"/>
          <p:nvPr/>
        </p:nvSpPr>
        <p:spPr>
          <a:xfrm>
            <a:off x="6287492" y="4971628"/>
            <a:ext cx="2212017" cy="1573530"/>
          </a:xfrm>
          <a:prstGeom prst="rect">
            <a:avLst/>
          </a:prstGeom>
          <a:noFill/>
          <a:ln w="38100">
            <a:solidFill>
              <a:schemeClr val="accent1"/>
            </a:solidFill>
          </a:ln>
        </p:spPr>
        <p:txBody>
          <a:bodyPr wrap="square" rtlCol="0">
            <a:spAutoFit/>
          </a:bodyPr>
          <a:lstStyle/>
          <a:p>
            <a:r>
              <a:rPr lang="zh-CN" altLang="en-US" sz="2405" b="1" dirty="0">
                <a:latin typeface="微软雅黑" panose="020B0503020204020204" charset="-122"/>
                <a:ea typeface="微软雅黑" panose="020B0503020204020204" charset="-122"/>
              </a:rPr>
              <a:t>所有鸟互相交流信息，得到整个</a:t>
            </a:r>
            <a:r>
              <a:rPr lang="zh-CN" altLang="en-US" sz="2405" b="1" dirty="0">
                <a:solidFill>
                  <a:srgbClr val="00B0F0"/>
                </a:solidFill>
                <a:latin typeface="微软雅黑" panose="020B0503020204020204" charset="-122"/>
                <a:ea typeface="微软雅黑" panose="020B0503020204020204" charset="-122"/>
              </a:rPr>
              <a:t>种群最佳位置</a:t>
            </a:r>
            <a:r>
              <a:rPr lang="en-US" altLang="zh-CN" sz="2405" b="1" dirty="0">
                <a:solidFill>
                  <a:srgbClr val="00B0F0"/>
                </a:solidFill>
                <a:latin typeface="微软雅黑" panose="020B0503020204020204" charset="-122"/>
                <a:ea typeface="微软雅黑" panose="020B0503020204020204" charset="-122"/>
              </a:rPr>
              <a:t>(</a:t>
            </a:r>
            <a:r>
              <a:rPr lang="en-US" altLang="zh-CN" sz="2405" b="1" dirty="0" err="1">
                <a:solidFill>
                  <a:srgbClr val="00B0F0"/>
                </a:solidFill>
                <a:latin typeface="微软雅黑" panose="020B0503020204020204" charset="-122"/>
                <a:ea typeface="微软雅黑" panose="020B0503020204020204" charset="-122"/>
              </a:rPr>
              <a:t>gbest</a:t>
            </a:r>
            <a:r>
              <a:rPr lang="en-US" altLang="zh-CN" sz="2405" b="1" dirty="0">
                <a:solidFill>
                  <a:srgbClr val="00B0F0"/>
                </a:solidFill>
                <a:latin typeface="微软雅黑" panose="020B0503020204020204" charset="-122"/>
                <a:ea typeface="微软雅黑" panose="020B0503020204020204" charset="-122"/>
              </a:rPr>
              <a:t>)</a:t>
            </a:r>
            <a:r>
              <a:rPr lang="zh-CN" altLang="en-US" sz="2405" b="1" dirty="0">
                <a:latin typeface="微软雅黑" panose="020B0503020204020204" charset="-122"/>
                <a:ea typeface="微软雅黑" panose="020B0503020204020204" charset="-122"/>
              </a:rPr>
              <a:t>。</a:t>
            </a:r>
          </a:p>
        </p:txBody>
      </p:sp>
      <p:sp>
        <p:nvSpPr>
          <p:cNvPr id="13" name="文本框 12"/>
          <p:cNvSpPr txBox="1"/>
          <p:nvPr/>
        </p:nvSpPr>
        <p:spPr>
          <a:xfrm>
            <a:off x="3551188" y="4781701"/>
            <a:ext cx="2254574" cy="1944370"/>
          </a:xfrm>
          <a:prstGeom prst="rect">
            <a:avLst/>
          </a:prstGeom>
          <a:noFill/>
          <a:ln w="38100">
            <a:solidFill>
              <a:schemeClr val="accent1"/>
            </a:solidFill>
          </a:ln>
        </p:spPr>
        <p:txBody>
          <a:bodyPr wrap="square" rtlCol="0">
            <a:spAutoFit/>
          </a:bodyPr>
          <a:lstStyle/>
          <a:p>
            <a:pPr algn="ctr"/>
            <a:r>
              <a:rPr lang="zh-CN" altLang="en-US" sz="2405" b="1" dirty="0">
                <a:latin typeface="微软雅黑" panose="020B0503020204020204" charset="-122"/>
                <a:ea typeface="微软雅黑" panose="020B0503020204020204" charset="-122"/>
              </a:rPr>
              <a:t>每一只鸟在飞行的过程中有两个启发信息：</a:t>
            </a:r>
            <a:r>
              <a:rPr lang="zh-CN" altLang="en-US" sz="2405" b="1" dirty="0">
                <a:solidFill>
                  <a:srgbClr val="00B0F0"/>
                </a:solidFill>
                <a:latin typeface="微软雅黑" panose="020B0503020204020204" charset="-122"/>
                <a:ea typeface="微软雅黑" panose="020B0503020204020204" charset="-122"/>
              </a:rPr>
              <a:t>自身经验</a:t>
            </a:r>
            <a:r>
              <a:rPr lang="zh-CN" altLang="en-US" sz="2405" b="1" dirty="0">
                <a:latin typeface="微软雅黑" panose="020B0503020204020204" charset="-122"/>
                <a:ea typeface="微软雅黑" panose="020B0503020204020204" charset="-122"/>
              </a:rPr>
              <a:t>和</a:t>
            </a:r>
            <a:r>
              <a:rPr lang="zh-CN" altLang="en-US" sz="2405" b="1" dirty="0">
                <a:solidFill>
                  <a:srgbClr val="00B0F0"/>
                </a:solidFill>
                <a:latin typeface="微软雅黑" panose="020B0503020204020204" charset="-122"/>
                <a:ea typeface="微软雅黑" panose="020B0503020204020204" charset="-122"/>
              </a:rPr>
              <a:t>整个种群的经验</a:t>
            </a:r>
          </a:p>
        </p:txBody>
      </p:sp>
      <p:sp>
        <p:nvSpPr>
          <p:cNvPr id="14" name="文本框 13"/>
          <p:cNvSpPr txBox="1"/>
          <p:nvPr/>
        </p:nvSpPr>
        <p:spPr>
          <a:xfrm>
            <a:off x="238820" y="4781701"/>
            <a:ext cx="2850100" cy="1944370"/>
          </a:xfrm>
          <a:prstGeom prst="rect">
            <a:avLst/>
          </a:prstGeom>
          <a:noFill/>
          <a:ln w="38100">
            <a:solidFill>
              <a:schemeClr val="accent1"/>
            </a:solidFill>
          </a:ln>
        </p:spPr>
        <p:txBody>
          <a:bodyPr wrap="square" rtlCol="0">
            <a:spAutoFit/>
          </a:bodyPr>
          <a:lstStyle/>
          <a:p>
            <a:pPr algn="ctr"/>
            <a:r>
              <a:rPr lang="zh-CN" altLang="en-US" sz="2405" b="1" dirty="0">
                <a:latin typeface="微软雅黑" panose="020B0503020204020204" charset="-122"/>
                <a:ea typeface="微软雅黑" panose="020B0503020204020204" charset="-122"/>
              </a:rPr>
              <a:t>鸟的飞行方向受到这两个信息的引导，寻找更加接近食物的位置，最终群体聚集到食物的位置</a:t>
            </a:r>
            <a:endParaRPr lang="zh-CN" altLang="en-US" sz="2405" b="1" dirty="0">
              <a:solidFill>
                <a:srgbClr val="00B0F0"/>
              </a:solidFill>
              <a:latin typeface="微软雅黑" panose="020B0503020204020204" charset="-122"/>
              <a:ea typeface="微软雅黑" panose="020B0503020204020204" charset="-122"/>
            </a:endParaRPr>
          </a:p>
        </p:txBody>
      </p:sp>
      <p:cxnSp>
        <p:nvCxnSpPr>
          <p:cNvPr id="15" name="直接箭头连接符 14"/>
          <p:cNvCxnSpPr>
            <a:stCxn id="8" idx="3"/>
            <a:endCxn id="11" idx="1"/>
          </p:cNvCxnSpPr>
          <p:nvPr/>
        </p:nvCxnSpPr>
        <p:spPr>
          <a:xfrm flipV="1">
            <a:off x="7214870" y="3476101"/>
            <a:ext cx="253434" cy="7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1" idx="2"/>
            <a:endCxn id="12" idx="0"/>
          </p:cNvCxnSpPr>
          <p:nvPr/>
        </p:nvCxnSpPr>
        <p:spPr>
          <a:xfrm>
            <a:off x="8911208" y="4265027"/>
            <a:ext cx="27381" cy="7201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1"/>
            <a:endCxn id="13" idx="3"/>
          </p:cNvCxnSpPr>
          <p:nvPr/>
        </p:nvCxnSpPr>
        <p:spPr>
          <a:xfrm flipH="1" flipV="1">
            <a:off x="7345698" y="5769946"/>
            <a:ext cx="483308" cy="44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3" idx="1"/>
            <a:endCxn id="14" idx="3"/>
          </p:cNvCxnSpPr>
          <p:nvPr/>
        </p:nvCxnSpPr>
        <p:spPr>
          <a:xfrm flipH="1">
            <a:off x="4621512" y="5769764"/>
            <a:ext cx="4635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6"/>
          <p:cNvGraphicFramePr>
            <a:graphicFrameLocks noChangeAspect="1"/>
          </p:cNvGraphicFramePr>
          <p:nvPr/>
        </p:nvGraphicFramePr>
        <p:xfrm>
          <a:off x="1703888" y="1337214"/>
          <a:ext cx="4293413" cy="3110616"/>
        </p:xfrm>
        <a:graphic>
          <a:graphicData uri="http://schemas.openxmlformats.org/presentationml/2006/ole">
            <mc:AlternateContent xmlns:mc="http://schemas.openxmlformats.org/markup-compatibility/2006">
              <mc:Choice xmlns:v="urn:schemas-microsoft-com:vml" Requires="v">
                <p:oleObj name="Visio" r:id="rId3" imgW="2581910" imgH="1873885" progId="Visio.Drawing.11">
                  <p:embed/>
                </p:oleObj>
              </mc:Choice>
              <mc:Fallback>
                <p:oleObj name="Visio" r:id="rId3" imgW="2581910" imgH="1873885" progId="Visio.Drawing.11">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888" y="1337214"/>
                        <a:ext cx="4293413" cy="3110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27"/>
          <p:cNvGraphicFramePr>
            <a:graphicFrameLocks noChangeAspect="1"/>
          </p:cNvGraphicFramePr>
          <p:nvPr/>
        </p:nvGraphicFramePr>
        <p:xfrm>
          <a:off x="6108735" y="2859092"/>
          <a:ext cx="4333212" cy="3683708"/>
        </p:xfrm>
        <a:graphic>
          <a:graphicData uri="http://schemas.openxmlformats.org/presentationml/2006/ole">
            <mc:AlternateContent xmlns:mc="http://schemas.openxmlformats.org/markup-compatibility/2006">
              <mc:Choice xmlns:v="urn:schemas-microsoft-com:vml" Requires="v">
                <p:oleObj name="Visio" r:id="rId5" imgW="2393315" imgH="2160270" progId="Visio.Drawing.11">
                  <p:embed/>
                </p:oleObj>
              </mc:Choice>
              <mc:Fallback>
                <p:oleObj name="Visio" r:id="rId5" imgW="2393315" imgH="2160270" progId="Visio.Drawing.11">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8735" y="2859092"/>
                        <a:ext cx="4333212" cy="368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28"/>
          <p:cNvSpPr txBox="1">
            <a:spLocks noChangeArrowheads="1"/>
          </p:cNvSpPr>
          <p:nvPr/>
        </p:nvSpPr>
        <p:spPr bwMode="auto">
          <a:xfrm>
            <a:off x="1993617" y="5603565"/>
            <a:ext cx="3430591" cy="764123"/>
          </a:xfrm>
          <a:prstGeom prst="rect">
            <a:avLst/>
          </a:prstGeom>
          <a:gradFill rotWithShape="1">
            <a:gsLst>
              <a:gs pos="0">
                <a:srgbClr val="66FFFF"/>
              </a:gs>
              <a:gs pos="50000">
                <a:srgbClr val="B2B2B2"/>
              </a:gs>
              <a:gs pos="100000">
                <a:srgbClr val="66FFFF"/>
              </a:gs>
            </a:gsLst>
            <a:lin ang="5400000" scaled="1"/>
          </a:gradFill>
          <a:ln w="38100">
            <a:solidFill>
              <a:srgbClr val="FF33CC"/>
            </a:solidFill>
            <a:miter lim="800000"/>
          </a:ln>
          <a:effectLst>
            <a:outerShdw dist="107763" dir="2700000" algn="ctr" rotWithShape="0">
              <a:schemeClr val="bg2">
                <a:alpha val="50000"/>
              </a:schemeClr>
            </a:outerShdw>
          </a:effectLst>
        </p:spPr>
        <p:txBody>
          <a:bodyPr/>
          <a:lstStyle/>
          <a:p>
            <a:pPr algn="ctr">
              <a:lnSpc>
                <a:spcPct val="110000"/>
              </a:lnSpc>
              <a:spcBef>
                <a:spcPct val="20000"/>
              </a:spcBef>
              <a:buClr>
                <a:schemeClr val="accent1"/>
              </a:buClr>
              <a:defRPr/>
            </a:pPr>
            <a:r>
              <a:rPr lang="zh-CN" altLang="en-US" sz="3010" b="1">
                <a:solidFill>
                  <a:srgbClr val="000000"/>
                </a:solidFill>
                <a:effectLst>
                  <a:outerShdw blurRad="38100" dist="38100" dir="2700000" algn="tl">
                    <a:srgbClr val="FFFFFF"/>
                  </a:outerShdw>
                </a:effectLst>
                <a:latin typeface="黑体" panose="02010609060101010101" pitchFamily="49" charset="-122"/>
                <a:ea typeface="黑体" panose="02010609060101010101" pitchFamily="49" charset="-122"/>
              </a:rPr>
              <a:t>鸟群觅食现象</a:t>
            </a:r>
          </a:p>
        </p:txBody>
      </p:sp>
      <p:sp>
        <p:nvSpPr>
          <p:cNvPr id="6" name="Text Box 29"/>
          <p:cNvSpPr txBox="1">
            <a:spLocks noChangeArrowheads="1"/>
          </p:cNvSpPr>
          <p:nvPr/>
        </p:nvSpPr>
        <p:spPr bwMode="auto">
          <a:xfrm>
            <a:off x="6396874" y="1053852"/>
            <a:ext cx="3718730" cy="764123"/>
          </a:xfrm>
          <a:prstGeom prst="rect">
            <a:avLst/>
          </a:prstGeom>
          <a:gradFill rotWithShape="1">
            <a:gsLst>
              <a:gs pos="0">
                <a:srgbClr val="66FFFF"/>
              </a:gs>
              <a:gs pos="50000">
                <a:srgbClr val="B2B2B2"/>
              </a:gs>
              <a:gs pos="100000">
                <a:srgbClr val="66FFFF"/>
              </a:gs>
            </a:gsLst>
            <a:lin ang="5400000" scaled="1"/>
          </a:gradFill>
          <a:ln w="38100">
            <a:solidFill>
              <a:srgbClr val="FF33CC"/>
            </a:solidFill>
            <a:miter lim="800000"/>
          </a:ln>
          <a:effectLst>
            <a:outerShdw dist="107763" dir="2700000" algn="ctr" rotWithShape="0">
              <a:schemeClr val="bg2">
                <a:alpha val="50000"/>
              </a:schemeClr>
            </a:outerShdw>
          </a:effectLst>
        </p:spPr>
        <p:txBody>
          <a:bodyPr/>
          <a:lstStyle/>
          <a:p>
            <a:pPr algn="ctr">
              <a:lnSpc>
                <a:spcPct val="110000"/>
              </a:lnSpc>
              <a:spcBef>
                <a:spcPct val="20000"/>
              </a:spcBef>
              <a:buClr>
                <a:schemeClr val="accent1"/>
              </a:buClr>
              <a:defRPr/>
            </a:pPr>
            <a:r>
              <a:rPr lang="zh-CN" altLang="en-US" sz="3010" b="1">
                <a:solidFill>
                  <a:srgbClr val="000000"/>
                </a:solidFill>
                <a:effectLst>
                  <a:outerShdw blurRad="38100" dist="38100" dir="2700000" algn="tl">
                    <a:srgbClr val="FFFFFF"/>
                  </a:outerShdw>
                </a:effectLst>
                <a:latin typeface="黑体" panose="02010609060101010101" pitchFamily="49" charset="-122"/>
                <a:ea typeface="黑体" panose="02010609060101010101" pitchFamily="49" charset="-122"/>
              </a:rPr>
              <a:t>粒子群优化算法</a:t>
            </a:r>
          </a:p>
        </p:txBody>
      </p:sp>
      <p:sp>
        <p:nvSpPr>
          <p:cNvPr id="7" name="AutoShape 30"/>
          <p:cNvSpPr>
            <a:spLocks noChangeArrowheads="1"/>
          </p:cNvSpPr>
          <p:nvPr/>
        </p:nvSpPr>
        <p:spPr bwMode="gray">
          <a:xfrm rot="16200000">
            <a:off x="2989364" y="4462953"/>
            <a:ext cx="1517102" cy="620850"/>
          </a:xfrm>
          <a:prstGeom prst="rightArrow">
            <a:avLst>
              <a:gd name="adj1" fmla="val 35167"/>
              <a:gd name="adj2" fmla="val 98954"/>
            </a:avLst>
          </a:prstGeom>
          <a:solidFill>
            <a:schemeClr val="accent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8" name="AutoShape 31"/>
          <p:cNvSpPr>
            <a:spLocks noChangeArrowheads="1"/>
          </p:cNvSpPr>
          <p:nvPr/>
        </p:nvSpPr>
        <p:spPr bwMode="gray">
          <a:xfrm rot="5400000">
            <a:off x="7683147" y="2079050"/>
            <a:ext cx="1082507" cy="620850"/>
          </a:xfrm>
          <a:prstGeom prst="rightArrow">
            <a:avLst>
              <a:gd name="adj1" fmla="val 35167"/>
              <a:gd name="adj2" fmla="val 70607"/>
            </a:avLst>
          </a:prstGeom>
          <a:solidFill>
            <a:schemeClr val="accent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11"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bwMode="auto">
          <a:xfrm>
            <a:off x="1691277" y="1778177"/>
            <a:ext cx="2804096" cy="3804261"/>
            <a:chOff x="576" y="1462"/>
            <a:chExt cx="1336" cy="1931"/>
          </a:xfrm>
        </p:grpSpPr>
        <p:sp>
          <p:nvSpPr>
            <p:cNvPr id="4" name="AutoShape 39"/>
            <p:cNvSpPr>
              <a:spLocks noChangeArrowheads="1"/>
            </p:cNvSpPr>
            <p:nvPr/>
          </p:nvSpPr>
          <p:spPr bwMode="auto">
            <a:xfrm>
              <a:off x="576" y="1462"/>
              <a:ext cx="1336" cy="1869"/>
            </a:xfrm>
            <a:prstGeom prst="roundRect">
              <a:avLst>
                <a:gd name="adj" fmla="val 16667"/>
              </a:avLst>
            </a:prstGeom>
            <a:noFill/>
            <a:ln w="38100">
              <a:solidFill>
                <a:srgbClr val="000000"/>
              </a:solidFill>
              <a:round/>
            </a:ln>
            <a:effectLst/>
            <a:extLst>
              <a:ext uri="{909E8E84-426E-40DD-AFC4-6F175D3DCCD1}">
                <a14:hiddenFill xmlns:a14="http://schemas.microsoft.com/office/drawing/2010/main">
                  <a:solidFill>
                    <a:srgbClr val="0D466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sz="1805">
                <a:latin typeface="Verdana" panose="020B0604030504040204" pitchFamily="34" charset="0"/>
              </a:endParaRPr>
            </a:p>
          </p:txBody>
        </p:sp>
        <p:sp>
          <p:nvSpPr>
            <p:cNvPr id="5" name="Text Box 40"/>
            <p:cNvSpPr txBox="1">
              <a:spLocks noChangeArrowheads="1"/>
            </p:cNvSpPr>
            <p:nvPr/>
          </p:nvSpPr>
          <p:spPr bwMode="auto">
            <a:xfrm>
              <a:off x="624" y="1590"/>
              <a:ext cx="1248" cy="1803"/>
            </a:xfrm>
            <a:prstGeom prst="rect">
              <a:avLst/>
            </a:prstGeom>
            <a:noFill/>
            <a:ln>
              <a:noFill/>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5" b="1" dirty="0">
                  <a:solidFill>
                    <a:srgbClr val="001D3A"/>
                  </a:solidFill>
                  <a:latin typeface="Verdana" panose="020B0604030504040204" pitchFamily="34" charset="0"/>
                </a:rPr>
                <a:t>鸟群觅食现象</a:t>
              </a:r>
              <a:endParaRPr lang="zh-CN" altLang="en-US" sz="2605" dirty="0">
                <a:solidFill>
                  <a:srgbClr val="001D3A"/>
                </a:solidFill>
                <a:latin typeface="Verdana" panose="020B0604030504040204" pitchFamily="34" charset="0"/>
              </a:endParaRPr>
            </a:p>
            <a:p>
              <a:pPr>
                <a:lnSpc>
                  <a:spcPct val="150000"/>
                </a:lnSpc>
                <a:buSzPct val="60000"/>
                <a:buFontTx/>
                <a:buChar char="•"/>
              </a:pPr>
              <a:r>
                <a:rPr lang="zh-CN" altLang="en-US" sz="2005" b="1" dirty="0">
                  <a:solidFill>
                    <a:srgbClr val="FF0000"/>
                  </a:solidFill>
                  <a:latin typeface="Verdana" panose="020B0604030504040204" pitchFamily="34" charset="0"/>
                </a:rPr>
                <a:t>鸟群</a:t>
              </a:r>
            </a:p>
            <a:p>
              <a:pPr>
                <a:lnSpc>
                  <a:spcPct val="150000"/>
                </a:lnSpc>
                <a:buSzPct val="60000"/>
                <a:buFontTx/>
                <a:buChar char="•"/>
              </a:pPr>
              <a:r>
                <a:rPr lang="zh-CN" altLang="en-US" sz="2005" b="1" dirty="0">
                  <a:solidFill>
                    <a:srgbClr val="7030A0"/>
                  </a:solidFill>
                  <a:latin typeface="Verdana" panose="020B0604030504040204" pitchFamily="34" charset="0"/>
                </a:rPr>
                <a:t>觅食空间</a:t>
              </a:r>
            </a:p>
            <a:p>
              <a:pPr>
                <a:lnSpc>
                  <a:spcPct val="150000"/>
                </a:lnSpc>
                <a:buSzPct val="60000"/>
                <a:buFontTx/>
                <a:buChar char="•"/>
              </a:pPr>
              <a:r>
                <a:rPr lang="zh-CN" altLang="en-US" sz="2005" b="1" dirty="0">
                  <a:solidFill>
                    <a:srgbClr val="0000FF"/>
                  </a:solidFill>
                  <a:latin typeface="Verdana" panose="020B0604030504040204" pitchFamily="34" charset="0"/>
                </a:rPr>
                <a:t>飞行速度</a:t>
              </a:r>
            </a:p>
            <a:p>
              <a:pPr>
                <a:lnSpc>
                  <a:spcPct val="150000"/>
                </a:lnSpc>
                <a:buSzPct val="60000"/>
                <a:buFontTx/>
                <a:buChar char="•"/>
              </a:pPr>
              <a:r>
                <a:rPr lang="zh-CN" altLang="en-US" sz="2005" b="1" dirty="0">
                  <a:solidFill>
                    <a:schemeClr val="accent2">
                      <a:lumMod val="50000"/>
                    </a:schemeClr>
                  </a:solidFill>
                  <a:latin typeface="Verdana" panose="020B0604030504040204" pitchFamily="34" charset="0"/>
                </a:rPr>
                <a:t>所在位置</a:t>
              </a:r>
            </a:p>
            <a:p>
              <a:pPr>
                <a:lnSpc>
                  <a:spcPct val="150000"/>
                </a:lnSpc>
                <a:buSzPct val="60000"/>
                <a:buFontTx/>
                <a:buChar char="•"/>
              </a:pPr>
              <a:r>
                <a:rPr lang="zh-CN" altLang="en-US" sz="2005" b="1" dirty="0">
                  <a:solidFill>
                    <a:srgbClr val="92D050"/>
                  </a:solidFill>
                  <a:latin typeface="Verdana" panose="020B0604030504040204" pitchFamily="34" charset="0"/>
                </a:rPr>
                <a:t>个体认知与群体协作</a:t>
              </a:r>
            </a:p>
            <a:p>
              <a:pPr>
                <a:lnSpc>
                  <a:spcPct val="150000"/>
                </a:lnSpc>
                <a:buSzPct val="60000"/>
                <a:buFontTx/>
                <a:buChar char="•"/>
              </a:pPr>
              <a:r>
                <a:rPr lang="zh-CN" altLang="en-US" sz="2005" b="1" dirty="0">
                  <a:solidFill>
                    <a:schemeClr val="accent2"/>
                  </a:solidFill>
                  <a:latin typeface="Verdana" panose="020B0604030504040204" pitchFamily="34" charset="0"/>
                </a:rPr>
                <a:t>找到食物</a:t>
              </a:r>
            </a:p>
            <a:p>
              <a:pPr>
                <a:buSzPct val="60000"/>
                <a:buFontTx/>
                <a:buChar char="•"/>
              </a:pPr>
              <a:endParaRPr lang="en-US" altLang="zh-CN" sz="1805" b="1" dirty="0">
                <a:solidFill>
                  <a:srgbClr val="001D3A"/>
                </a:solidFill>
                <a:latin typeface="Verdana" panose="020B0604030504040204" pitchFamily="34" charset="0"/>
              </a:endParaRPr>
            </a:p>
          </p:txBody>
        </p:sp>
      </p:grpSp>
      <p:grpSp>
        <p:nvGrpSpPr>
          <p:cNvPr id="6" name="Group 41"/>
          <p:cNvGrpSpPr/>
          <p:nvPr/>
        </p:nvGrpSpPr>
        <p:grpSpPr bwMode="auto">
          <a:xfrm>
            <a:off x="7672551" y="1754298"/>
            <a:ext cx="2830437" cy="4286977"/>
            <a:chOff x="3832" y="1491"/>
            <a:chExt cx="1352" cy="2162"/>
          </a:xfrm>
        </p:grpSpPr>
        <p:sp>
          <p:nvSpPr>
            <p:cNvPr id="7" name="AutoShape 42"/>
            <p:cNvSpPr>
              <a:spLocks noChangeArrowheads="1"/>
            </p:cNvSpPr>
            <p:nvPr/>
          </p:nvSpPr>
          <p:spPr bwMode="auto">
            <a:xfrm>
              <a:off x="3832" y="1491"/>
              <a:ext cx="1336" cy="1869"/>
            </a:xfrm>
            <a:prstGeom prst="roundRect">
              <a:avLst>
                <a:gd name="adj" fmla="val 16667"/>
              </a:avLst>
            </a:prstGeom>
            <a:noFill/>
            <a:ln w="38100">
              <a:solidFill>
                <a:srgbClr val="000000"/>
              </a:solidFill>
              <a:round/>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sz="1805">
                <a:latin typeface="Verdana" panose="020B0604030504040204" pitchFamily="34" charset="0"/>
              </a:endParaRPr>
            </a:p>
          </p:txBody>
        </p:sp>
        <p:sp>
          <p:nvSpPr>
            <p:cNvPr id="8" name="Text Box 43"/>
            <p:cNvSpPr txBox="1">
              <a:spLocks noChangeArrowheads="1"/>
            </p:cNvSpPr>
            <p:nvPr/>
          </p:nvSpPr>
          <p:spPr bwMode="auto">
            <a:xfrm>
              <a:off x="3840" y="1628"/>
              <a:ext cx="1344" cy="2025"/>
            </a:xfrm>
            <a:prstGeom prst="rect">
              <a:avLst/>
            </a:prstGeom>
            <a:noFill/>
            <a:ln>
              <a:noFill/>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5" b="1" dirty="0">
                  <a:solidFill>
                    <a:srgbClr val="001D3A"/>
                  </a:solidFill>
                  <a:latin typeface="Verdana" panose="020B0604030504040204" pitchFamily="34" charset="0"/>
                </a:rPr>
                <a:t>粒子群优化算法</a:t>
              </a:r>
              <a:endParaRPr lang="en-US" altLang="zh-CN" sz="2605" dirty="0">
                <a:solidFill>
                  <a:srgbClr val="001D3A"/>
                </a:solidFill>
                <a:latin typeface="Verdana" panose="020B0604030504040204" pitchFamily="34" charset="0"/>
              </a:endParaRPr>
            </a:p>
            <a:p>
              <a:pPr>
                <a:lnSpc>
                  <a:spcPct val="150000"/>
                </a:lnSpc>
                <a:buSzPct val="60000"/>
                <a:buFontTx/>
                <a:buChar char="•"/>
              </a:pPr>
              <a:r>
                <a:rPr lang="zh-CN" altLang="en-US" sz="2005" b="1" dirty="0">
                  <a:solidFill>
                    <a:srgbClr val="FF0000"/>
                  </a:solidFill>
                  <a:latin typeface="Verdana" panose="020B0604030504040204" pitchFamily="34" charset="0"/>
                </a:rPr>
                <a:t>搜索空间的一组有效解</a:t>
              </a:r>
            </a:p>
            <a:p>
              <a:pPr>
                <a:lnSpc>
                  <a:spcPct val="150000"/>
                </a:lnSpc>
                <a:buSzPct val="60000"/>
                <a:buFontTx/>
                <a:buChar char="•"/>
              </a:pPr>
              <a:r>
                <a:rPr lang="zh-CN" altLang="en-US" sz="2005" b="1" dirty="0">
                  <a:solidFill>
                    <a:srgbClr val="7030A0"/>
                  </a:solidFill>
                  <a:latin typeface="Verdana" panose="020B0604030504040204" pitchFamily="34" charset="0"/>
                </a:rPr>
                <a:t>问题的搜索空间</a:t>
              </a:r>
            </a:p>
            <a:p>
              <a:pPr>
                <a:lnSpc>
                  <a:spcPct val="150000"/>
                </a:lnSpc>
                <a:buSzPct val="60000"/>
                <a:buFontTx/>
                <a:buChar char="•"/>
              </a:pPr>
              <a:r>
                <a:rPr lang="zh-CN" altLang="en-US" sz="2005" b="1" dirty="0">
                  <a:solidFill>
                    <a:srgbClr val="0000FF"/>
                  </a:solidFill>
                  <a:latin typeface="Verdana" panose="020B0604030504040204" pitchFamily="34" charset="0"/>
                </a:rPr>
                <a:t>解的速度向量</a:t>
              </a:r>
            </a:p>
            <a:p>
              <a:pPr>
                <a:lnSpc>
                  <a:spcPct val="150000"/>
                </a:lnSpc>
                <a:buSzPct val="60000"/>
                <a:buFontTx/>
                <a:buChar char="•"/>
              </a:pPr>
              <a:r>
                <a:rPr lang="zh-CN" altLang="en-US" sz="2005" b="1" dirty="0">
                  <a:solidFill>
                    <a:schemeClr val="accent2">
                      <a:lumMod val="50000"/>
                    </a:schemeClr>
                  </a:solidFill>
                  <a:latin typeface="Verdana" panose="020B0604030504040204" pitchFamily="34" charset="0"/>
                </a:rPr>
                <a:t>解的位置向量</a:t>
              </a:r>
            </a:p>
            <a:p>
              <a:pPr>
                <a:lnSpc>
                  <a:spcPct val="150000"/>
                </a:lnSpc>
                <a:buSzPct val="60000"/>
                <a:buFontTx/>
                <a:buChar char="•"/>
              </a:pPr>
              <a:r>
                <a:rPr lang="zh-CN" altLang="en-US" sz="2005" b="1" dirty="0">
                  <a:solidFill>
                    <a:srgbClr val="92D050"/>
                  </a:solidFill>
                  <a:latin typeface="Verdana" panose="020B0604030504040204" pitchFamily="34" charset="0"/>
                </a:rPr>
                <a:t>速度与位置的更新</a:t>
              </a:r>
            </a:p>
            <a:p>
              <a:pPr>
                <a:lnSpc>
                  <a:spcPct val="150000"/>
                </a:lnSpc>
                <a:buSzPct val="60000"/>
                <a:buFontTx/>
                <a:buChar char="•"/>
              </a:pPr>
              <a:r>
                <a:rPr lang="zh-CN" altLang="en-US" sz="2005" b="1" dirty="0">
                  <a:solidFill>
                    <a:schemeClr val="accent2"/>
                  </a:solidFill>
                  <a:latin typeface="Verdana" panose="020B0604030504040204" pitchFamily="34" charset="0"/>
                </a:rPr>
                <a:t>找到全局最优解</a:t>
              </a:r>
            </a:p>
            <a:p>
              <a:pPr>
                <a:buSzPct val="60000"/>
                <a:buFontTx/>
                <a:buChar char="•"/>
              </a:pPr>
              <a:endParaRPr lang="zh-CN" altLang="en-US" sz="1805" b="1" dirty="0">
                <a:solidFill>
                  <a:srgbClr val="001D3A"/>
                </a:solidFill>
                <a:latin typeface="Verdana" panose="020B0604030504040204" pitchFamily="34" charset="0"/>
              </a:endParaRPr>
            </a:p>
          </p:txBody>
        </p:sp>
      </p:grpSp>
      <p:grpSp>
        <p:nvGrpSpPr>
          <p:cNvPr id="9" name="Group 44"/>
          <p:cNvGrpSpPr/>
          <p:nvPr/>
        </p:nvGrpSpPr>
        <p:grpSpPr bwMode="auto">
          <a:xfrm>
            <a:off x="4335461" y="1139183"/>
            <a:ext cx="3417856" cy="724325"/>
            <a:chOff x="1925" y="1123"/>
            <a:chExt cx="1774" cy="365"/>
          </a:xfrm>
        </p:grpSpPr>
        <p:sp>
          <p:nvSpPr>
            <p:cNvPr id="10" name="AutoShape 45"/>
            <p:cNvSpPr>
              <a:spLocks noChangeArrowheads="1"/>
            </p:cNvSpPr>
            <p:nvPr/>
          </p:nvSpPr>
          <p:spPr bwMode="gray">
            <a:xfrm>
              <a:off x="1925" y="1123"/>
              <a:ext cx="1774" cy="365"/>
            </a:xfrm>
            <a:prstGeom prst="can">
              <a:avLst>
                <a:gd name="adj" fmla="val 27866"/>
              </a:avLst>
            </a:prstGeom>
            <a:gradFill rotWithShape="1">
              <a:gsLst>
                <a:gs pos="0">
                  <a:srgbClr val="2A5122"/>
                </a:gs>
                <a:gs pos="50000">
                  <a:srgbClr val="5BAE4A"/>
                </a:gs>
                <a:gs pos="100000">
                  <a:srgbClr val="2A5122"/>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11" name="Text Box 46"/>
            <p:cNvSpPr txBox="1">
              <a:spLocks noChangeArrowheads="1"/>
            </p:cNvSpPr>
            <p:nvPr/>
          </p:nvSpPr>
          <p:spPr bwMode="gray">
            <a:xfrm>
              <a:off x="2247" y="1166"/>
              <a:ext cx="1206" cy="264"/>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810" b="1">
                  <a:solidFill>
                    <a:srgbClr val="FFFFFF"/>
                  </a:solidFill>
                </a:rPr>
                <a:t>鸟群觅食现象</a:t>
              </a:r>
            </a:p>
          </p:txBody>
        </p:sp>
      </p:grpSp>
      <p:grpSp>
        <p:nvGrpSpPr>
          <p:cNvPr id="12" name="Group 47"/>
          <p:cNvGrpSpPr/>
          <p:nvPr/>
        </p:nvGrpSpPr>
        <p:grpSpPr bwMode="auto">
          <a:xfrm>
            <a:off x="4423165" y="5611126"/>
            <a:ext cx="3417857" cy="724325"/>
            <a:chOff x="1969" y="3331"/>
            <a:chExt cx="1774" cy="365"/>
          </a:xfrm>
        </p:grpSpPr>
        <p:sp>
          <p:nvSpPr>
            <p:cNvPr id="13" name="AutoShape 48"/>
            <p:cNvSpPr>
              <a:spLocks noChangeArrowheads="1"/>
            </p:cNvSpPr>
            <p:nvPr/>
          </p:nvSpPr>
          <p:spPr bwMode="gray">
            <a:xfrm>
              <a:off x="1969" y="3331"/>
              <a:ext cx="1774" cy="365"/>
            </a:xfrm>
            <a:prstGeom prst="can">
              <a:avLst>
                <a:gd name="adj" fmla="val 32032"/>
              </a:avLst>
            </a:prstGeom>
            <a:gradFill rotWithShape="1">
              <a:gsLst>
                <a:gs pos="0">
                  <a:srgbClr val="124161"/>
                </a:gs>
                <a:gs pos="50000">
                  <a:srgbClr val="268CD2"/>
                </a:gs>
                <a:gs pos="100000">
                  <a:srgbClr val="124161"/>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14" name="Text Box 49"/>
            <p:cNvSpPr txBox="1">
              <a:spLocks noChangeArrowheads="1"/>
            </p:cNvSpPr>
            <p:nvPr/>
          </p:nvSpPr>
          <p:spPr bwMode="gray">
            <a:xfrm>
              <a:off x="2155" y="3399"/>
              <a:ext cx="1392" cy="264"/>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810" b="1" dirty="0">
                  <a:solidFill>
                    <a:srgbClr val="FFFFFF"/>
                  </a:solidFill>
                </a:rPr>
                <a:t>粒子群优化算法</a:t>
              </a:r>
            </a:p>
          </p:txBody>
        </p:sp>
      </p:grpSp>
      <p:grpSp>
        <p:nvGrpSpPr>
          <p:cNvPr id="15" name="Group 50"/>
          <p:cNvGrpSpPr/>
          <p:nvPr/>
        </p:nvGrpSpPr>
        <p:grpSpPr bwMode="auto">
          <a:xfrm>
            <a:off x="4567582" y="2067907"/>
            <a:ext cx="3032760" cy="3320749"/>
            <a:chOff x="1969" y="1565"/>
            <a:chExt cx="1774" cy="1716"/>
          </a:xfrm>
        </p:grpSpPr>
        <p:sp>
          <p:nvSpPr>
            <p:cNvPr id="16" name="AutoShape 51"/>
            <p:cNvSpPr>
              <a:spLocks noChangeArrowheads="1"/>
            </p:cNvSpPr>
            <p:nvPr/>
          </p:nvSpPr>
          <p:spPr bwMode="gray">
            <a:xfrm>
              <a:off x="2336" y="2967"/>
              <a:ext cx="1022" cy="314"/>
            </a:xfrm>
            <a:prstGeom prst="downArrow">
              <a:avLst>
                <a:gd name="adj1" fmla="val 67093"/>
                <a:gd name="adj2" fmla="val 64051"/>
              </a:avLst>
            </a:prstGeom>
            <a:gradFill rotWithShape="1">
              <a:gsLst>
                <a:gs pos="0">
                  <a:srgbClr val="CECECE">
                    <a:alpha val="12000"/>
                  </a:srgbClr>
                </a:gs>
                <a:gs pos="100000">
                  <a:srgbClr val="B2B2B2"/>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nvGrpSpPr>
            <p:cNvPr id="17" name="Group 52"/>
            <p:cNvGrpSpPr/>
            <p:nvPr/>
          </p:nvGrpSpPr>
          <p:grpSpPr bwMode="auto">
            <a:xfrm>
              <a:off x="1969" y="1565"/>
              <a:ext cx="1774" cy="1459"/>
              <a:chOff x="1969" y="1553"/>
              <a:chExt cx="1774" cy="1459"/>
            </a:xfrm>
          </p:grpSpPr>
          <p:sp>
            <p:nvSpPr>
              <p:cNvPr id="18" name="AutoShape 53"/>
              <p:cNvSpPr>
                <a:spLocks noChangeArrowheads="1"/>
              </p:cNvSpPr>
              <p:nvPr/>
            </p:nvSpPr>
            <p:spPr bwMode="gray">
              <a:xfrm>
                <a:off x="2368" y="2556"/>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19" name="AutoShape 54"/>
              <p:cNvSpPr>
                <a:spLocks noChangeArrowheads="1"/>
              </p:cNvSpPr>
              <p:nvPr/>
            </p:nvSpPr>
            <p:spPr bwMode="gray">
              <a:xfrm>
                <a:off x="2368" y="2237"/>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0" name="AutoShape 55"/>
              <p:cNvSpPr>
                <a:spLocks noChangeArrowheads="1"/>
              </p:cNvSpPr>
              <p:nvPr/>
            </p:nvSpPr>
            <p:spPr bwMode="gray">
              <a:xfrm>
                <a:off x="2368" y="1918"/>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1" name="Text Box 56"/>
              <p:cNvSpPr txBox="1">
                <a:spLocks noChangeArrowheads="1"/>
              </p:cNvSpPr>
              <p:nvPr/>
            </p:nvSpPr>
            <p:spPr bwMode="gray">
              <a:xfrm>
                <a:off x="2774" y="2366"/>
                <a:ext cx="181" cy="191"/>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zh-CN" sz="1805" b="1">
                  <a:solidFill>
                    <a:schemeClr val="bg1"/>
                  </a:solidFill>
                </a:endParaRPr>
              </a:p>
            </p:txBody>
          </p:sp>
          <p:sp>
            <p:nvSpPr>
              <p:cNvPr id="22" name="AutoShape 57"/>
              <p:cNvSpPr>
                <a:spLocks noChangeArrowheads="1"/>
              </p:cNvSpPr>
              <p:nvPr/>
            </p:nvSpPr>
            <p:spPr bwMode="gray">
              <a:xfrm>
                <a:off x="1969" y="1781"/>
                <a:ext cx="310" cy="1231"/>
              </a:xfrm>
              <a:prstGeom prst="leftArrow">
                <a:avLst>
                  <a:gd name="adj1" fmla="val 65583"/>
                  <a:gd name="adj2" fmla="val 65181"/>
                </a:avLst>
              </a:prstGeom>
              <a:gradFill rotWithShape="1">
                <a:gsLst>
                  <a:gs pos="0">
                    <a:srgbClr val="B2B2B2"/>
                  </a:gs>
                  <a:gs pos="100000">
                    <a:srgbClr val="525252">
                      <a:alpha val="12000"/>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3" name="AutoShape 58"/>
              <p:cNvSpPr>
                <a:spLocks noChangeArrowheads="1"/>
              </p:cNvSpPr>
              <p:nvPr/>
            </p:nvSpPr>
            <p:spPr bwMode="gray">
              <a:xfrm>
                <a:off x="3434" y="1781"/>
                <a:ext cx="309" cy="1231"/>
              </a:xfrm>
              <a:prstGeom prst="rightArrow">
                <a:avLst>
                  <a:gd name="adj1" fmla="val 67750"/>
                  <a:gd name="adj2" fmla="val 66167"/>
                </a:avLst>
              </a:prstGeom>
              <a:gradFill rotWithShape="1">
                <a:gsLst>
                  <a:gs pos="0">
                    <a:srgbClr val="525252">
                      <a:alpha val="12000"/>
                    </a:srgbClr>
                  </a:gs>
                  <a:gs pos="100000">
                    <a:srgbClr val="B2B2B2"/>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4" name="AutoShape 59"/>
              <p:cNvSpPr>
                <a:spLocks noChangeArrowheads="1"/>
              </p:cNvSpPr>
              <p:nvPr/>
            </p:nvSpPr>
            <p:spPr bwMode="gray">
              <a:xfrm>
                <a:off x="2349" y="1553"/>
                <a:ext cx="1020" cy="319"/>
              </a:xfrm>
              <a:prstGeom prst="upArrow">
                <a:avLst>
                  <a:gd name="adj1" fmla="val 68380"/>
                  <a:gd name="adj2" fmla="val 70833"/>
                </a:avLst>
              </a:prstGeom>
              <a:gradFill rotWithShape="1">
                <a:gsLst>
                  <a:gs pos="0">
                    <a:srgbClr val="B2B2B2"/>
                  </a:gs>
                  <a:gs pos="100000">
                    <a:srgbClr val="CECECE">
                      <a:alpha val="1200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5" name="Text Box 60"/>
              <p:cNvSpPr txBox="1">
                <a:spLocks noChangeArrowheads="1"/>
              </p:cNvSpPr>
              <p:nvPr/>
            </p:nvSpPr>
            <p:spPr bwMode="gray">
              <a:xfrm>
                <a:off x="2427" y="2302"/>
                <a:ext cx="883" cy="255"/>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5" b="1">
                    <a:solidFill>
                      <a:srgbClr val="FFFFFF"/>
                    </a:solidFill>
                  </a:rPr>
                  <a:t>类比关系</a:t>
                </a:r>
                <a:endParaRPr lang="en-US" altLang="zh-CN" sz="2605" b="1">
                  <a:solidFill>
                    <a:srgbClr val="FFFFFF"/>
                  </a:solidFill>
                </a:endParaRPr>
              </a:p>
            </p:txBody>
          </p:sp>
        </p:grpSp>
      </p:grpSp>
      <p:sp>
        <p:nvSpPr>
          <p:cNvPr id="28"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粒子群优化算法的起源</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0F5479D1-390A-C9F0-9A72-B9A234DB31A2}"/>
              </a:ext>
            </a:extLst>
          </p:cNvPr>
          <p:cNvPicPr>
            <a:picLocks noChangeAspect="1"/>
          </p:cNvPicPr>
          <p:nvPr/>
        </p:nvPicPr>
        <p:blipFill>
          <a:blip r:embed="rId3"/>
          <a:stretch>
            <a:fillRect/>
          </a:stretch>
        </p:blipFill>
        <p:spPr>
          <a:xfrm>
            <a:off x="1595" y="0"/>
            <a:ext cx="2715924" cy="685025"/>
          </a:xfrm>
          <a:prstGeom prst="rect">
            <a:avLst/>
          </a:prstGeom>
        </p:spPr>
      </p:pic>
    </p:spTree>
  </p:cSld>
  <p:clrMapOvr>
    <a:masterClrMapping/>
  </p:clrMapOvr>
  <p:transition spd="slow" advTm="18981">
    <p:push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6782665" y="1180108"/>
            <a:ext cx="3790267" cy="2541041"/>
          </a:xfrm>
          <a:prstGeom prst="rect">
            <a:avLst/>
          </a:prstGeom>
        </p:spPr>
      </p:pic>
      <p:sp>
        <p:nvSpPr>
          <p:cNvPr id="18" name="文本框 17"/>
          <p:cNvSpPr txBox="1"/>
          <p:nvPr/>
        </p:nvSpPr>
        <p:spPr>
          <a:xfrm>
            <a:off x="1763482" y="1118325"/>
            <a:ext cx="2936814" cy="461645"/>
          </a:xfrm>
          <a:prstGeom prst="rect">
            <a:avLst/>
          </a:prstGeom>
          <a:noFill/>
        </p:spPr>
        <p:txBody>
          <a:bodyPr wrap="square" rtlCol="0">
            <a:spAutoFit/>
          </a:bodyPr>
          <a:lstStyle/>
          <a:p>
            <a:r>
              <a:rPr lang="zh-CN" altLang="en-US" sz="2405" b="1" dirty="0">
                <a:solidFill>
                  <a:srgbClr val="0070C0"/>
                </a:solidFill>
                <a:latin typeface="微软雅黑" panose="020B0503020204020204" charset="-122"/>
                <a:ea typeface="微软雅黑" panose="020B0503020204020204" charset="-122"/>
              </a:rPr>
              <a:t>鸟群觅食基本定义：</a:t>
            </a:r>
          </a:p>
        </p:txBody>
      </p:sp>
      <p:sp>
        <p:nvSpPr>
          <p:cNvPr id="20" name="文本框 19"/>
          <p:cNvSpPr txBox="1"/>
          <p:nvPr/>
        </p:nvSpPr>
        <p:spPr>
          <a:xfrm>
            <a:off x="1763486" y="1840411"/>
            <a:ext cx="5054601" cy="400050"/>
          </a:xfrm>
          <a:prstGeom prst="rect">
            <a:avLst/>
          </a:prstGeom>
          <a:noFill/>
        </p:spPr>
        <p:txBody>
          <a:bodyPr wrap="square" rtlCol="0">
            <a:spAutoFit/>
          </a:bodyPr>
          <a:lstStyle/>
          <a:p>
            <a:r>
              <a:rPr lang="zh-CN" altLang="en-US" sz="2005" b="1" dirty="0">
                <a:latin typeface="Times New Roman" panose="02020603050405020304" pitchFamily="18" charset="0"/>
                <a:ea typeface="微软雅黑" panose="020B0503020204020204" charset="-122"/>
                <a:cs typeface="Times New Roman" panose="02020603050405020304" pitchFamily="18" charset="0"/>
              </a:rPr>
              <a:t>鸟群：搜索空间的一组有效解（种群规模</a:t>
            </a:r>
            <a:r>
              <a:rPr lang="en-US" altLang="zh-CN" sz="2005" b="1" i="1" dirty="0">
                <a:latin typeface="Times New Roman" panose="02020603050405020304" pitchFamily="18" charset="0"/>
                <a:ea typeface="微软雅黑" panose="020B0503020204020204" charset="-122"/>
                <a:cs typeface="Times New Roman" panose="02020603050405020304" pitchFamily="18" charset="0"/>
              </a:rPr>
              <a:t>N</a:t>
            </a:r>
            <a:r>
              <a:rPr lang="zh-CN" altLang="en-US" sz="2005" b="1" dirty="0">
                <a:latin typeface="Times New Roman" panose="02020603050405020304" pitchFamily="18" charset="0"/>
                <a:ea typeface="微软雅黑" panose="020B0503020204020204" charset="-122"/>
                <a:cs typeface="Times New Roman" panose="02020603050405020304" pitchFamily="18" charset="0"/>
              </a:rPr>
              <a:t>）</a:t>
            </a:r>
          </a:p>
        </p:txBody>
      </p:sp>
      <p:sp>
        <p:nvSpPr>
          <p:cNvPr id="21" name="文本框 20"/>
          <p:cNvSpPr txBox="1"/>
          <p:nvPr/>
        </p:nvSpPr>
        <p:spPr>
          <a:xfrm>
            <a:off x="1763485" y="2477843"/>
            <a:ext cx="4404723" cy="400050"/>
          </a:xfrm>
          <a:prstGeom prst="rect">
            <a:avLst/>
          </a:prstGeom>
          <a:noFill/>
        </p:spPr>
        <p:txBody>
          <a:bodyPr wrap="square" rtlCol="0">
            <a:spAutoFit/>
          </a:bodyPr>
          <a:lstStyle/>
          <a:p>
            <a:r>
              <a:rPr lang="zh-CN" altLang="en-US" sz="2005" b="1" dirty="0">
                <a:latin typeface="Times New Roman" panose="02020603050405020304" pitchFamily="18" charset="0"/>
                <a:ea typeface="微软雅黑" panose="020B0503020204020204" charset="-122"/>
                <a:cs typeface="Times New Roman" panose="02020603050405020304" pitchFamily="18" charset="0"/>
              </a:rPr>
              <a:t>觅食空间：问题的搜索空间（维数</a:t>
            </a:r>
            <a:r>
              <a:rPr lang="en-US" altLang="zh-CN" sz="2005" b="1" i="1" dirty="0">
                <a:latin typeface="Times New Roman" panose="02020603050405020304" pitchFamily="18" charset="0"/>
                <a:ea typeface="微软雅黑" panose="020B0503020204020204" charset="-122"/>
                <a:cs typeface="Times New Roman" panose="02020603050405020304" pitchFamily="18" charset="0"/>
              </a:rPr>
              <a:t>D</a:t>
            </a:r>
            <a:r>
              <a:rPr lang="zh-CN" altLang="en-US" sz="2005" b="1" dirty="0">
                <a:latin typeface="Times New Roman" panose="02020603050405020304" pitchFamily="18" charset="0"/>
                <a:ea typeface="微软雅黑" panose="020B050302020402020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2" name="文本框 21"/>
              <p:cNvSpPr txBox="1"/>
              <p:nvPr/>
            </p:nvSpPr>
            <p:spPr>
              <a:xfrm>
                <a:off x="1763483" y="3115275"/>
                <a:ext cx="5572117" cy="433705"/>
              </a:xfrm>
              <a:prstGeom prst="rect">
                <a:avLst/>
              </a:prstGeom>
              <a:noFill/>
            </p:spPr>
            <p:txBody>
              <a:bodyPr wrap="square" rtlCol="0">
                <a:spAutoFit/>
              </a:bodyPr>
              <a:lstStyle/>
              <a:p>
                <a:r>
                  <a:rPr lang="zh-CN" altLang="en-US" sz="2005" b="1" dirty="0">
                    <a:latin typeface="微软雅黑" panose="020B0503020204020204" charset="-122"/>
                    <a:ea typeface="微软雅黑" panose="020B0503020204020204" charset="-122"/>
                  </a:rPr>
                  <a:t>飞行速度：解的速度向量 </a:t>
                </a:r>
                <a14:m>
                  <m:oMath xmlns:m="http://schemas.openxmlformats.org/officeDocument/2006/math">
                    <m:sSub>
                      <m:sSubPr>
                        <m:ctrlPr>
                          <a:rPr lang="en-US" altLang="zh-CN" sz="2005" b="1" i="1" smtClean="0">
                            <a:latin typeface="Cambria Math" panose="02040503050406030204" pitchFamily="18" charset="0"/>
                            <a:ea typeface="微软雅黑" panose="020B0503020204020204" charset="-122"/>
                          </a:rPr>
                        </m:ctrlPr>
                      </m:sSubPr>
                      <m:e>
                        <m:r>
                          <a:rPr lang="en-US" altLang="zh-CN" sz="2005" b="1" i="1" smtClean="0">
                            <a:latin typeface="Cambria Math" panose="02040503050406030204" pitchFamily="18" charset="0"/>
                            <a:ea typeface="微软雅黑" panose="020B0503020204020204" charset="-122"/>
                          </a:rPr>
                          <m:t>𝒗</m:t>
                        </m:r>
                      </m:e>
                      <m:sub>
                        <m:r>
                          <a:rPr lang="en-US" altLang="zh-CN" sz="2005" b="1" i="1" smtClean="0">
                            <a:latin typeface="Cambria Math" panose="02040503050406030204" pitchFamily="18" charset="0"/>
                            <a:ea typeface="微软雅黑" panose="020B0503020204020204" charset="-122"/>
                          </a:rPr>
                          <m:t>𝒊</m:t>
                        </m:r>
                      </m:sub>
                    </m:sSub>
                    <m:r>
                      <a:rPr lang="en-US" altLang="zh-CN" sz="2005" b="0" i="1" smtClean="0">
                        <a:latin typeface="Cambria Math" panose="02040503050406030204" pitchFamily="18" charset="0"/>
                        <a:ea typeface="微软雅黑" panose="020B0503020204020204" charset="-122"/>
                      </a:rPr>
                      <m:t>=[</m:t>
                    </m:r>
                    <m:sSubSup>
                      <m:sSubSupPr>
                        <m:ctrlPr>
                          <a:rPr lang="en-US" altLang="zh-CN" sz="2005" i="1" smtClean="0">
                            <a:latin typeface="Cambria Math" panose="02040503050406030204" pitchFamily="18" charset="0"/>
                            <a:ea typeface="微软雅黑" panose="020B0503020204020204" charset="-122"/>
                          </a:rPr>
                        </m:ctrlPr>
                      </m:sSubSupPr>
                      <m:e>
                        <m:r>
                          <a:rPr lang="en-US" altLang="zh-CN" sz="2005" b="0" i="1" smtClean="0">
                            <a:latin typeface="Cambria Math" panose="02040503050406030204" pitchFamily="18" charset="0"/>
                            <a:ea typeface="微软雅黑" panose="020B0503020204020204" charset="-122"/>
                          </a:rPr>
                          <m:t>𝑣</m:t>
                        </m:r>
                      </m:e>
                      <m:sub>
                        <m:r>
                          <a:rPr lang="en-US" altLang="zh-CN" sz="2005" b="0" i="1" smtClean="0">
                            <a:latin typeface="Cambria Math" panose="02040503050406030204" pitchFamily="18" charset="0"/>
                            <a:ea typeface="微软雅黑" panose="020B0503020204020204" charset="-122"/>
                          </a:rPr>
                          <m:t>𝑖</m:t>
                        </m:r>
                      </m:sub>
                      <m:sup>
                        <m:r>
                          <a:rPr lang="en-US" altLang="zh-CN" sz="2005" b="0" i="1" smtClean="0">
                            <a:latin typeface="Cambria Math" panose="02040503050406030204" pitchFamily="18" charset="0"/>
                            <a:ea typeface="微软雅黑" panose="020B0503020204020204" charset="-122"/>
                          </a:rPr>
                          <m:t>1</m:t>
                        </m:r>
                      </m:sup>
                    </m:sSubSup>
                    <m:r>
                      <a:rPr lang="en-US" altLang="zh-CN" sz="2005" b="0" i="1" smtClean="0">
                        <a:latin typeface="Cambria Math" panose="02040503050406030204" pitchFamily="18" charset="0"/>
                        <a:ea typeface="微软雅黑" panose="020B0503020204020204" charset="-122"/>
                      </a:rPr>
                      <m:t>,</m:t>
                    </m:r>
                    <m:sSubSup>
                      <m:sSubSupPr>
                        <m:ctrlPr>
                          <a:rPr lang="en-US" altLang="zh-CN" sz="2005" i="1">
                            <a:latin typeface="Cambria Math" panose="02040503050406030204" pitchFamily="18" charset="0"/>
                            <a:ea typeface="微软雅黑" panose="020B0503020204020204" charset="-122"/>
                          </a:rPr>
                        </m:ctrlPr>
                      </m:sSubSupPr>
                      <m:e>
                        <m:r>
                          <a:rPr lang="en-US" altLang="zh-CN" sz="2005" b="0" i="1" smtClean="0">
                            <a:latin typeface="Cambria Math" panose="02040503050406030204" pitchFamily="18" charset="0"/>
                            <a:ea typeface="微软雅黑" panose="020B0503020204020204" charset="-122"/>
                          </a:rPr>
                          <m:t>𝑣</m:t>
                        </m:r>
                      </m:e>
                      <m:sub>
                        <m:r>
                          <a:rPr lang="en-US" altLang="zh-CN" sz="2005" b="0" i="1" smtClean="0">
                            <a:latin typeface="Cambria Math" panose="02040503050406030204" pitchFamily="18" charset="0"/>
                            <a:ea typeface="微软雅黑" panose="020B0503020204020204" charset="-122"/>
                          </a:rPr>
                          <m:t>𝑖</m:t>
                        </m:r>
                      </m:sub>
                      <m:sup>
                        <m:r>
                          <a:rPr lang="en-US" altLang="zh-CN" sz="2005" b="0" i="1" smtClean="0">
                            <a:latin typeface="Cambria Math" panose="02040503050406030204" pitchFamily="18" charset="0"/>
                            <a:ea typeface="微软雅黑" panose="020B0503020204020204" charset="-122"/>
                          </a:rPr>
                          <m:t>2</m:t>
                        </m:r>
                      </m:sup>
                    </m:sSubSup>
                    <m:r>
                      <a:rPr lang="en-US" altLang="zh-CN" sz="2005" b="0" i="1" smtClean="0">
                        <a:latin typeface="Cambria Math" panose="02040503050406030204" pitchFamily="18" charset="0"/>
                        <a:ea typeface="微软雅黑" panose="020B0503020204020204" charset="-122"/>
                      </a:rPr>
                      <m:t>,…,</m:t>
                    </m:r>
                    <m:sSubSup>
                      <m:sSubSupPr>
                        <m:ctrlPr>
                          <a:rPr lang="en-US" altLang="zh-CN" sz="2005" i="1">
                            <a:latin typeface="Cambria Math" panose="02040503050406030204" pitchFamily="18" charset="0"/>
                            <a:ea typeface="微软雅黑" panose="020B0503020204020204" charset="-122"/>
                          </a:rPr>
                        </m:ctrlPr>
                      </m:sSubSupPr>
                      <m:e>
                        <m:r>
                          <a:rPr lang="en-US" altLang="zh-CN" sz="2005" b="0" i="1" smtClean="0">
                            <a:latin typeface="Cambria Math" panose="02040503050406030204" pitchFamily="18" charset="0"/>
                            <a:ea typeface="微软雅黑" panose="020B0503020204020204" charset="-122"/>
                          </a:rPr>
                          <m:t>𝑣</m:t>
                        </m:r>
                      </m:e>
                      <m:sub>
                        <m:r>
                          <a:rPr lang="en-US" altLang="zh-CN" sz="2005" b="0" i="1" smtClean="0">
                            <a:latin typeface="Cambria Math" panose="02040503050406030204" pitchFamily="18" charset="0"/>
                            <a:ea typeface="微软雅黑" panose="020B0503020204020204" charset="-122"/>
                          </a:rPr>
                          <m:t>𝑖</m:t>
                        </m:r>
                      </m:sub>
                      <m:sup>
                        <m:r>
                          <a:rPr lang="en-US" altLang="zh-CN" sz="2005" b="0" i="1" smtClean="0">
                            <a:latin typeface="Cambria Math" panose="02040503050406030204" pitchFamily="18" charset="0"/>
                            <a:ea typeface="微软雅黑" panose="020B0503020204020204" charset="-122"/>
                          </a:rPr>
                          <m:t>𝐷</m:t>
                        </m:r>
                      </m:sup>
                    </m:sSubSup>
                    <m:r>
                      <a:rPr lang="en-US" altLang="zh-CN" sz="2005" b="0" i="1" smtClean="0">
                        <a:latin typeface="Cambria Math" panose="02040503050406030204" pitchFamily="18" charset="0"/>
                        <a:ea typeface="微软雅黑" panose="020B0503020204020204" charset="-122"/>
                      </a:rPr>
                      <m:t>]</m:t>
                    </m:r>
                  </m:oMath>
                </a14:m>
                <a:endParaRPr lang="zh-CN" altLang="en-US" sz="2005" dirty="0">
                  <a:latin typeface="微软雅黑" panose="020B0503020204020204" charset="-122"/>
                  <a:ea typeface="微软雅黑" panose="020B0503020204020204" charset="-122"/>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1763483" y="3115275"/>
                <a:ext cx="5572117" cy="433705"/>
              </a:xfrm>
              <a:prstGeom prst="rect">
                <a:avLst/>
              </a:prstGeom>
              <a:blipFill rotWithShape="1">
                <a:blip r:embed="rId4"/>
                <a:stretch>
                  <a:fillRect l="-2" t="-138" r="1" b="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763483" y="3779062"/>
                <a:ext cx="5572117" cy="433705"/>
              </a:xfrm>
              <a:prstGeom prst="rect">
                <a:avLst/>
              </a:prstGeom>
              <a:noFill/>
            </p:spPr>
            <p:txBody>
              <a:bodyPr wrap="square" rtlCol="0">
                <a:spAutoFit/>
              </a:bodyPr>
              <a:lstStyle/>
              <a:p>
                <a:r>
                  <a:rPr lang="zh-CN" altLang="en-US" sz="2005" b="1" dirty="0">
                    <a:latin typeface="微软雅黑" panose="020B0503020204020204" charset="-122"/>
                    <a:ea typeface="微软雅黑" panose="020B0503020204020204" charset="-122"/>
                  </a:rPr>
                  <a:t>所在位置：解的位置向量 </a:t>
                </a:r>
                <a14:m>
                  <m:oMath xmlns:m="http://schemas.openxmlformats.org/officeDocument/2006/math">
                    <m:sSub>
                      <m:sSubPr>
                        <m:ctrlPr>
                          <a:rPr lang="en-US" altLang="zh-CN" sz="2005" b="1" i="1" smtClean="0">
                            <a:latin typeface="Cambria Math" panose="02040503050406030204" pitchFamily="18" charset="0"/>
                            <a:ea typeface="微软雅黑" panose="020B0503020204020204" charset="-122"/>
                          </a:rPr>
                        </m:ctrlPr>
                      </m:sSubPr>
                      <m:e>
                        <m:r>
                          <a:rPr lang="en-US" altLang="zh-CN" sz="2005" b="1" i="1" smtClean="0">
                            <a:latin typeface="Cambria Math" panose="02040503050406030204" pitchFamily="18" charset="0"/>
                            <a:ea typeface="微软雅黑" panose="020B0503020204020204" charset="-122"/>
                          </a:rPr>
                          <m:t>𝒙</m:t>
                        </m:r>
                      </m:e>
                      <m:sub>
                        <m:r>
                          <a:rPr lang="en-US" altLang="zh-CN" sz="2005" b="1" i="1" smtClean="0">
                            <a:latin typeface="Cambria Math" panose="02040503050406030204" pitchFamily="18" charset="0"/>
                            <a:ea typeface="微软雅黑" panose="020B0503020204020204" charset="-122"/>
                          </a:rPr>
                          <m:t>𝒊</m:t>
                        </m:r>
                      </m:sub>
                    </m:sSub>
                    <m:r>
                      <a:rPr lang="en-US" altLang="zh-CN" sz="2005" b="0" i="1" smtClean="0">
                        <a:latin typeface="Cambria Math" panose="02040503050406030204" pitchFamily="18" charset="0"/>
                        <a:ea typeface="微软雅黑" panose="020B0503020204020204" charset="-122"/>
                      </a:rPr>
                      <m:t>=[</m:t>
                    </m:r>
                    <m:sSubSup>
                      <m:sSubSupPr>
                        <m:ctrlPr>
                          <a:rPr lang="en-US" altLang="zh-CN" sz="2005" i="1" smtClean="0">
                            <a:latin typeface="Cambria Math" panose="02040503050406030204" pitchFamily="18" charset="0"/>
                            <a:ea typeface="微软雅黑" panose="020B0503020204020204" charset="-122"/>
                          </a:rPr>
                        </m:ctrlPr>
                      </m:sSubSupPr>
                      <m:e>
                        <m:r>
                          <a:rPr lang="en-US" altLang="zh-CN" sz="2005" b="0" i="1" smtClean="0">
                            <a:latin typeface="Cambria Math" panose="02040503050406030204" pitchFamily="18" charset="0"/>
                            <a:ea typeface="微软雅黑" panose="020B0503020204020204" charset="-122"/>
                          </a:rPr>
                          <m:t>𝑥</m:t>
                        </m:r>
                      </m:e>
                      <m:sub>
                        <m:r>
                          <a:rPr lang="en-US" altLang="zh-CN" sz="2005" b="0" i="1" smtClean="0">
                            <a:latin typeface="Cambria Math" panose="02040503050406030204" pitchFamily="18" charset="0"/>
                            <a:ea typeface="微软雅黑" panose="020B0503020204020204" charset="-122"/>
                          </a:rPr>
                          <m:t>𝑖</m:t>
                        </m:r>
                      </m:sub>
                      <m:sup>
                        <m:r>
                          <a:rPr lang="en-US" altLang="zh-CN" sz="2005" b="0" i="1" smtClean="0">
                            <a:latin typeface="Cambria Math" panose="02040503050406030204" pitchFamily="18" charset="0"/>
                            <a:ea typeface="微软雅黑" panose="020B0503020204020204" charset="-122"/>
                          </a:rPr>
                          <m:t>1</m:t>
                        </m:r>
                      </m:sup>
                    </m:sSubSup>
                    <m:r>
                      <a:rPr lang="en-US" altLang="zh-CN" sz="2005" b="0" i="1" smtClean="0">
                        <a:latin typeface="Cambria Math" panose="02040503050406030204" pitchFamily="18" charset="0"/>
                        <a:ea typeface="微软雅黑" panose="020B0503020204020204" charset="-122"/>
                      </a:rPr>
                      <m:t>,</m:t>
                    </m:r>
                    <m:sSubSup>
                      <m:sSubSupPr>
                        <m:ctrlPr>
                          <a:rPr lang="en-US" altLang="zh-CN" sz="2005" i="1">
                            <a:latin typeface="Cambria Math" panose="02040503050406030204" pitchFamily="18" charset="0"/>
                            <a:ea typeface="微软雅黑" panose="020B0503020204020204" charset="-122"/>
                          </a:rPr>
                        </m:ctrlPr>
                      </m:sSubSupPr>
                      <m:e>
                        <m:r>
                          <a:rPr lang="en-US" altLang="zh-CN" sz="2005" b="0" i="1" smtClean="0">
                            <a:latin typeface="Cambria Math" panose="02040503050406030204" pitchFamily="18" charset="0"/>
                            <a:ea typeface="微软雅黑" panose="020B0503020204020204" charset="-122"/>
                          </a:rPr>
                          <m:t>𝑥</m:t>
                        </m:r>
                      </m:e>
                      <m:sub>
                        <m:r>
                          <a:rPr lang="en-US" altLang="zh-CN" sz="2005" b="0" i="1" smtClean="0">
                            <a:latin typeface="Cambria Math" panose="02040503050406030204" pitchFamily="18" charset="0"/>
                            <a:ea typeface="微软雅黑" panose="020B0503020204020204" charset="-122"/>
                          </a:rPr>
                          <m:t>𝑖</m:t>
                        </m:r>
                      </m:sub>
                      <m:sup>
                        <m:r>
                          <a:rPr lang="en-US" altLang="zh-CN" sz="2005" b="0" i="1" smtClean="0">
                            <a:latin typeface="Cambria Math" panose="02040503050406030204" pitchFamily="18" charset="0"/>
                            <a:ea typeface="微软雅黑" panose="020B0503020204020204" charset="-122"/>
                          </a:rPr>
                          <m:t>2</m:t>
                        </m:r>
                      </m:sup>
                    </m:sSubSup>
                    <m:r>
                      <a:rPr lang="en-US" altLang="zh-CN" sz="2005" b="0" i="1" smtClean="0">
                        <a:latin typeface="Cambria Math" panose="02040503050406030204" pitchFamily="18" charset="0"/>
                        <a:ea typeface="微软雅黑" panose="020B0503020204020204" charset="-122"/>
                      </a:rPr>
                      <m:t>,…,</m:t>
                    </m:r>
                    <m:sSubSup>
                      <m:sSubSupPr>
                        <m:ctrlPr>
                          <a:rPr lang="en-US" altLang="zh-CN" sz="2005" i="1">
                            <a:latin typeface="Cambria Math" panose="02040503050406030204" pitchFamily="18" charset="0"/>
                            <a:ea typeface="微软雅黑" panose="020B0503020204020204" charset="-122"/>
                          </a:rPr>
                        </m:ctrlPr>
                      </m:sSubSupPr>
                      <m:e>
                        <m:r>
                          <a:rPr lang="en-US" altLang="zh-CN" sz="2005" b="0" i="1" smtClean="0">
                            <a:latin typeface="Cambria Math" panose="02040503050406030204" pitchFamily="18" charset="0"/>
                            <a:ea typeface="微软雅黑" panose="020B0503020204020204" charset="-122"/>
                          </a:rPr>
                          <m:t>𝑥</m:t>
                        </m:r>
                      </m:e>
                      <m:sub>
                        <m:r>
                          <a:rPr lang="en-US" altLang="zh-CN" sz="2005" b="0" i="1" smtClean="0">
                            <a:latin typeface="Cambria Math" panose="02040503050406030204" pitchFamily="18" charset="0"/>
                            <a:ea typeface="微软雅黑" panose="020B0503020204020204" charset="-122"/>
                          </a:rPr>
                          <m:t>𝑖</m:t>
                        </m:r>
                      </m:sub>
                      <m:sup>
                        <m:r>
                          <a:rPr lang="en-US" altLang="zh-CN" sz="2005" b="0" i="1" smtClean="0">
                            <a:latin typeface="Cambria Math" panose="02040503050406030204" pitchFamily="18" charset="0"/>
                            <a:ea typeface="微软雅黑" panose="020B0503020204020204" charset="-122"/>
                          </a:rPr>
                          <m:t>𝐷</m:t>
                        </m:r>
                      </m:sup>
                    </m:sSubSup>
                    <m:r>
                      <a:rPr lang="en-US" altLang="zh-CN" sz="2005" b="0" i="1" smtClean="0">
                        <a:latin typeface="Cambria Math" panose="02040503050406030204" pitchFamily="18" charset="0"/>
                        <a:ea typeface="微软雅黑" panose="020B0503020204020204" charset="-122"/>
                      </a:rPr>
                      <m:t>]</m:t>
                    </m:r>
                  </m:oMath>
                </a14:m>
                <a:endParaRPr lang="zh-CN" altLang="en-US" sz="2005" dirty="0">
                  <a:latin typeface="微软雅黑" panose="020B0503020204020204" charset="-122"/>
                  <a:ea typeface="微软雅黑" panose="020B0503020204020204" charset="-122"/>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1763483" y="3779062"/>
                <a:ext cx="5572117" cy="433705"/>
              </a:xfrm>
              <a:prstGeom prst="rect">
                <a:avLst/>
              </a:prstGeom>
              <a:blipFill rotWithShape="1">
                <a:blip r:embed="rId5"/>
                <a:stretch>
                  <a:fillRect l="-2" t="-41" r="1" b="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763482" y="4435580"/>
                <a:ext cx="8231781" cy="433705"/>
              </a:xfrm>
              <a:prstGeom prst="rect">
                <a:avLst/>
              </a:prstGeom>
              <a:noFill/>
            </p:spPr>
            <p:txBody>
              <a:bodyPr wrap="square" rtlCol="0">
                <a:spAutoFit/>
              </a:bodyPr>
              <a:lstStyle/>
              <a:p>
                <a:r>
                  <a:rPr lang="zh-CN" altLang="en-US" sz="2005" b="1" dirty="0">
                    <a:latin typeface="微软雅黑" panose="020B0503020204020204" charset="-122"/>
                    <a:ea typeface="微软雅黑" panose="020B0503020204020204" charset="-122"/>
                  </a:rPr>
                  <a:t>个体认知：个体历史最优位置向量 </a:t>
                </a:r>
                <a14:m>
                  <m:oMath xmlns:m="http://schemas.openxmlformats.org/officeDocument/2006/math">
                    <m:sSub>
                      <m:sSubPr>
                        <m:ctrlPr>
                          <a:rPr lang="en-US" altLang="zh-CN" sz="2005" b="1" i="1" smtClean="0">
                            <a:latin typeface="Cambria Math" panose="02040503050406030204" pitchFamily="18" charset="0"/>
                            <a:ea typeface="微软雅黑" panose="020B0503020204020204" charset="-122"/>
                          </a:rPr>
                        </m:ctrlPr>
                      </m:sSubPr>
                      <m:e>
                        <m:r>
                          <a:rPr lang="en-US" altLang="zh-CN" sz="2005" b="1" i="1" smtClean="0">
                            <a:latin typeface="Cambria Math" panose="02040503050406030204" pitchFamily="18" charset="0"/>
                            <a:ea typeface="微软雅黑" panose="020B0503020204020204" charset="-122"/>
                          </a:rPr>
                          <m:t>𝒑𝒃𝒆𝒔𝒕</m:t>
                        </m:r>
                      </m:e>
                      <m:sub>
                        <m:r>
                          <a:rPr lang="en-US" altLang="zh-CN" sz="2005" b="1" i="1" smtClean="0">
                            <a:latin typeface="Cambria Math" panose="02040503050406030204" pitchFamily="18" charset="0"/>
                            <a:ea typeface="微软雅黑" panose="020B0503020204020204" charset="-122"/>
                          </a:rPr>
                          <m:t>𝒊</m:t>
                        </m:r>
                      </m:sub>
                    </m:sSub>
                    <m:r>
                      <a:rPr lang="en-US" altLang="zh-CN" sz="2005" b="0" i="1" smtClean="0">
                        <a:latin typeface="Cambria Math" panose="02040503050406030204" pitchFamily="18" charset="0"/>
                        <a:ea typeface="微软雅黑" panose="020B0503020204020204" charset="-122"/>
                      </a:rPr>
                      <m:t>=[</m:t>
                    </m:r>
                    <m:sSubSup>
                      <m:sSubSupPr>
                        <m:ctrlPr>
                          <a:rPr lang="en-US" altLang="zh-CN" sz="2005" i="1">
                            <a:latin typeface="Cambria Math" panose="02040503050406030204" pitchFamily="18" charset="0"/>
                            <a:ea typeface="微软雅黑" panose="020B0503020204020204" charset="-122"/>
                          </a:rPr>
                        </m:ctrlPr>
                      </m:sSubSupPr>
                      <m:e>
                        <m:r>
                          <a:rPr lang="en-US" altLang="zh-CN" sz="2005" b="0" i="1" smtClean="0">
                            <a:latin typeface="Cambria Math" panose="02040503050406030204" pitchFamily="18" charset="0"/>
                            <a:ea typeface="微软雅黑" panose="020B0503020204020204" charset="-122"/>
                          </a:rPr>
                          <m:t>𝑝𝑏𝑒𝑠𝑡</m:t>
                        </m:r>
                      </m:e>
                      <m:sub>
                        <m:r>
                          <a:rPr lang="en-US" altLang="zh-CN" sz="2005" b="0" i="1" smtClean="0">
                            <a:latin typeface="Cambria Math" panose="02040503050406030204" pitchFamily="18" charset="0"/>
                            <a:ea typeface="微软雅黑" panose="020B0503020204020204" charset="-122"/>
                          </a:rPr>
                          <m:t>𝑖</m:t>
                        </m:r>
                      </m:sub>
                      <m:sup>
                        <m:r>
                          <a:rPr lang="en-US" altLang="zh-CN" sz="2005" b="0" i="1" smtClean="0">
                            <a:latin typeface="Cambria Math" panose="02040503050406030204" pitchFamily="18" charset="0"/>
                            <a:ea typeface="微软雅黑" panose="020B0503020204020204" charset="-122"/>
                          </a:rPr>
                          <m:t>1</m:t>
                        </m:r>
                      </m:sup>
                    </m:sSubSup>
                    <m:r>
                      <a:rPr lang="en-US" altLang="zh-CN" sz="2005" b="0" i="1" smtClean="0">
                        <a:latin typeface="Cambria Math" panose="02040503050406030204" pitchFamily="18" charset="0"/>
                        <a:ea typeface="微软雅黑" panose="020B0503020204020204" charset="-122"/>
                      </a:rPr>
                      <m:t>,</m:t>
                    </m:r>
                    <m:sSubSup>
                      <m:sSubSupPr>
                        <m:ctrlPr>
                          <a:rPr lang="en-US" altLang="zh-CN" sz="2005" i="1">
                            <a:latin typeface="Cambria Math" panose="02040503050406030204" pitchFamily="18" charset="0"/>
                            <a:ea typeface="微软雅黑" panose="020B0503020204020204" charset="-122"/>
                          </a:rPr>
                        </m:ctrlPr>
                      </m:sSubSupPr>
                      <m:e>
                        <m:r>
                          <a:rPr lang="en-US" altLang="zh-CN" sz="2005" b="0" i="1" smtClean="0">
                            <a:latin typeface="Cambria Math" panose="02040503050406030204" pitchFamily="18" charset="0"/>
                            <a:ea typeface="微软雅黑" panose="020B0503020204020204" charset="-122"/>
                          </a:rPr>
                          <m:t>𝑝𝑏𝑒𝑠𝑡</m:t>
                        </m:r>
                      </m:e>
                      <m:sub>
                        <m:r>
                          <a:rPr lang="en-US" altLang="zh-CN" sz="2005" b="0" i="1" smtClean="0">
                            <a:latin typeface="Cambria Math" panose="02040503050406030204" pitchFamily="18" charset="0"/>
                            <a:ea typeface="微软雅黑" panose="020B0503020204020204" charset="-122"/>
                          </a:rPr>
                          <m:t>𝑖</m:t>
                        </m:r>
                      </m:sub>
                      <m:sup>
                        <m:r>
                          <a:rPr lang="en-US" altLang="zh-CN" sz="2005" b="0" i="1" smtClean="0">
                            <a:latin typeface="Cambria Math" panose="02040503050406030204" pitchFamily="18" charset="0"/>
                            <a:ea typeface="微软雅黑" panose="020B0503020204020204" charset="-122"/>
                          </a:rPr>
                          <m:t>2</m:t>
                        </m:r>
                      </m:sup>
                    </m:sSubSup>
                    <m:r>
                      <a:rPr lang="en-US" altLang="zh-CN" sz="2005" b="0" i="1" smtClean="0">
                        <a:latin typeface="Cambria Math" panose="02040503050406030204" pitchFamily="18" charset="0"/>
                        <a:ea typeface="微软雅黑" panose="020B0503020204020204" charset="-122"/>
                      </a:rPr>
                      <m:t>,…,</m:t>
                    </m:r>
                    <m:sSubSup>
                      <m:sSubSupPr>
                        <m:ctrlPr>
                          <a:rPr lang="en-US" altLang="zh-CN" sz="2005" i="1">
                            <a:latin typeface="Cambria Math" panose="02040503050406030204" pitchFamily="18" charset="0"/>
                            <a:ea typeface="微软雅黑" panose="020B0503020204020204" charset="-122"/>
                          </a:rPr>
                        </m:ctrlPr>
                      </m:sSubSupPr>
                      <m:e>
                        <m:r>
                          <a:rPr lang="en-US" altLang="zh-CN" sz="2005" b="0" i="1" smtClean="0">
                            <a:latin typeface="Cambria Math" panose="02040503050406030204" pitchFamily="18" charset="0"/>
                            <a:ea typeface="微软雅黑" panose="020B0503020204020204" charset="-122"/>
                          </a:rPr>
                          <m:t>𝑝𝑏𝑒𝑠𝑡</m:t>
                        </m:r>
                      </m:e>
                      <m:sub>
                        <m:r>
                          <a:rPr lang="en-US" altLang="zh-CN" sz="2005" b="0" i="1" smtClean="0">
                            <a:latin typeface="Cambria Math" panose="02040503050406030204" pitchFamily="18" charset="0"/>
                            <a:ea typeface="微软雅黑" panose="020B0503020204020204" charset="-122"/>
                          </a:rPr>
                          <m:t>𝑖</m:t>
                        </m:r>
                      </m:sub>
                      <m:sup>
                        <m:r>
                          <a:rPr lang="en-US" altLang="zh-CN" sz="2005" b="0" i="1" smtClean="0">
                            <a:latin typeface="Cambria Math" panose="02040503050406030204" pitchFamily="18" charset="0"/>
                            <a:ea typeface="微软雅黑" panose="020B0503020204020204" charset="-122"/>
                          </a:rPr>
                          <m:t>𝐷</m:t>
                        </m:r>
                      </m:sup>
                    </m:sSubSup>
                    <m:r>
                      <a:rPr lang="en-US" altLang="zh-CN" sz="2005" b="0" i="1" smtClean="0">
                        <a:latin typeface="Cambria Math" panose="02040503050406030204" pitchFamily="18" charset="0"/>
                        <a:ea typeface="微软雅黑" panose="020B0503020204020204" charset="-122"/>
                      </a:rPr>
                      <m:t>]</m:t>
                    </m:r>
                  </m:oMath>
                </a14:m>
                <a:endParaRPr lang="zh-CN" altLang="en-US" sz="2005" dirty="0">
                  <a:latin typeface="微软雅黑" panose="020B0503020204020204" charset="-122"/>
                  <a:ea typeface="微软雅黑" panose="020B0503020204020204"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1763482" y="4435580"/>
                <a:ext cx="8231781" cy="433705"/>
              </a:xfrm>
              <a:prstGeom prst="rect">
                <a:avLst/>
              </a:prstGeom>
              <a:blipFill rotWithShape="1">
                <a:blip r:embed="rId6"/>
                <a:stretch>
                  <a:fillRect l="-1" t="-24" r="4"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763482" y="5177102"/>
                <a:ext cx="8159572" cy="412750"/>
              </a:xfrm>
              <a:prstGeom prst="rect">
                <a:avLst/>
              </a:prstGeom>
              <a:noFill/>
            </p:spPr>
            <p:txBody>
              <a:bodyPr wrap="square" rtlCol="0">
                <a:spAutoFit/>
              </a:bodyPr>
              <a:lstStyle/>
              <a:p>
                <a:r>
                  <a:rPr lang="zh-CN" altLang="en-US" sz="2005" b="1" dirty="0">
                    <a:latin typeface="微软雅黑" panose="020B0503020204020204" charset="-122"/>
                    <a:ea typeface="微软雅黑" panose="020B0503020204020204" charset="-122"/>
                  </a:rPr>
                  <a:t>群体认知：种群历史最优位置向量 </a:t>
                </a:r>
                <a14:m>
                  <m:oMath xmlns:m="http://schemas.openxmlformats.org/officeDocument/2006/math">
                    <m:r>
                      <a:rPr lang="en-US" altLang="zh-CN" sz="2005" b="1" i="1" smtClean="0">
                        <a:latin typeface="Cambria Math" panose="02040503050406030204" pitchFamily="18" charset="0"/>
                        <a:ea typeface="微软雅黑" panose="020B0503020204020204" charset="-122"/>
                      </a:rPr>
                      <m:t>𝒈𝒃𝒆𝒔𝒕</m:t>
                    </m:r>
                    <m:r>
                      <a:rPr lang="en-US" altLang="zh-CN" sz="2005" b="0" i="1" smtClean="0">
                        <a:latin typeface="Cambria Math" panose="02040503050406030204" pitchFamily="18" charset="0"/>
                        <a:ea typeface="微软雅黑" panose="020B0503020204020204" charset="-122"/>
                      </a:rPr>
                      <m:t>=[</m:t>
                    </m:r>
                    <m:sSup>
                      <m:sSupPr>
                        <m:ctrlPr>
                          <a:rPr lang="en-US" altLang="zh-CN" sz="2005" i="1" smtClean="0">
                            <a:latin typeface="Cambria Math" panose="02040503050406030204" pitchFamily="18" charset="0"/>
                            <a:ea typeface="微软雅黑" panose="020B0503020204020204" charset="-122"/>
                          </a:rPr>
                        </m:ctrlPr>
                      </m:sSupPr>
                      <m:e>
                        <m:r>
                          <a:rPr lang="en-US" altLang="zh-CN" sz="2005" b="0" i="1" smtClean="0">
                            <a:latin typeface="Cambria Math" panose="02040503050406030204" pitchFamily="18" charset="0"/>
                            <a:ea typeface="微软雅黑" panose="020B0503020204020204" charset="-122"/>
                          </a:rPr>
                          <m:t>𝑔𝑏𝑒𝑠𝑡</m:t>
                        </m:r>
                      </m:e>
                      <m:sup>
                        <m:r>
                          <a:rPr lang="en-US" altLang="zh-CN" sz="2005" b="0" i="1" smtClean="0">
                            <a:latin typeface="Cambria Math" panose="02040503050406030204" pitchFamily="18" charset="0"/>
                            <a:ea typeface="微软雅黑" panose="020B0503020204020204" charset="-122"/>
                          </a:rPr>
                          <m:t>1</m:t>
                        </m:r>
                      </m:sup>
                    </m:sSup>
                    <m:r>
                      <a:rPr lang="en-US" altLang="zh-CN" sz="2005" b="0" i="1" smtClean="0">
                        <a:latin typeface="Cambria Math" panose="02040503050406030204" pitchFamily="18" charset="0"/>
                        <a:ea typeface="微软雅黑" panose="020B0503020204020204" charset="-122"/>
                      </a:rPr>
                      <m:t>,</m:t>
                    </m:r>
                    <m:sSup>
                      <m:sSupPr>
                        <m:ctrlPr>
                          <a:rPr lang="en-US" altLang="zh-CN" sz="2005" i="1">
                            <a:latin typeface="Cambria Math" panose="02040503050406030204" pitchFamily="18" charset="0"/>
                            <a:ea typeface="微软雅黑" panose="020B0503020204020204" charset="-122"/>
                          </a:rPr>
                        </m:ctrlPr>
                      </m:sSupPr>
                      <m:e>
                        <m:r>
                          <a:rPr lang="en-US" altLang="zh-CN" sz="2005" b="0" i="1" smtClean="0">
                            <a:latin typeface="Cambria Math" panose="02040503050406030204" pitchFamily="18" charset="0"/>
                            <a:ea typeface="微软雅黑" panose="020B0503020204020204" charset="-122"/>
                          </a:rPr>
                          <m:t>𝑔𝑏𝑒𝑠𝑡</m:t>
                        </m:r>
                      </m:e>
                      <m:sup>
                        <m:r>
                          <a:rPr lang="en-US" altLang="zh-CN" sz="2005" b="0" i="1" smtClean="0">
                            <a:latin typeface="Cambria Math" panose="02040503050406030204" pitchFamily="18" charset="0"/>
                            <a:ea typeface="微软雅黑" panose="020B0503020204020204" charset="-122"/>
                          </a:rPr>
                          <m:t>2</m:t>
                        </m:r>
                      </m:sup>
                    </m:sSup>
                    <m:r>
                      <a:rPr lang="en-US" altLang="zh-CN" sz="2005" b="0" i="1" smtClean="0">
                        <a:latin typeface="Cambria Math" panose="02040503050406030204" pitchFamily="18" charset="0"/>
                        <a:ea typeface="微软雅黑" panose="020B0503020204020204" charset="-122"/>
                      </a:rPr>
                      <m:t>,…,</m:t>
                    </m:r>
                    <m:sSup>
                      <m:sSupPr>
                        <m:ctrlPr>
                          <a:rPr lang="en-US" altLang="zh-CN" sz="2005" i="1">
                            <a:latin typeface="Cambria Math" panose="02040503050406030204" pitchFamily="18" charset="0"/>
                            <a:ea typeface="微软雅黑" panose="020B0503020204020204" charset="-122"/>
                          </a:rPr>
                        </m:ctrlPr>
                      </m:sSupPr>
                      <m:e>
                        <m:r>
                          <a:rPr lang="en-US" altLang="zh-CN" sz="2005" b="0" i="1" smtClean="0">
                            <a:latin typeface="Cambria Math" panose="02040503050406030204" pitchFamily="18" charset="0"/>
                            <a:ea typeface="微软雅黑" panose="020B0503020204020204" charset="-122"/>
                          </a:rPr>
                          <m:t>𝑔𝑏𝑒𝑠𝑡</m:t>
                        </m:r>
                      </m:e>
                      <m:sup>
                        <m:r>
                          <a:rPr lang="en-US" altLang="zh-CN" sz="2005" b="0" i="1" smtClean="0">
                            <a:latin typeface="Cambria Math" panose="02040503050406030204" pitchFamily="18" charset="0"/>
                            <a:ea typeface="微软雅黑" panose="020B0503020204020204" charset="-122"/>
                          </a:rPr>
                          <m:t>𝐷</m:t>
                        </m:r>
                      </m:sup>
                    </m:sSup>
                    <m:r>
                      <a:rPr lang="en-US" altLang="zh-CN" sz="2005" b="0" i="1" smtClean="0">
                        <a:latin typeface="Cambria Math" panose="02040503050406030204" pitchFamily="18" charset="0"/>
                        <a:ea typeface="微软雅黑" panose="020B0503020204020204" charset="-122"/>
                      </a:rPr>
                      <m:t>]</m:t>
                    </m:r>
                  </m:oMath>
                </a14:m>
                <a:endParaRPr lang="zh-CN" altLang="en-US" sz="2005" dirty="0">
                  <a:latin typeface="微软雅黑" panose="020B0503020204020204" charset="-122"/>
                  <a:ea typeface="微软雅黑" panose="020B0503020204020204"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763482" y="5177102"/>
                <a:ext cx="8159572" cy="412750"/>
              </a:xfrm>
              <a:prstGeom prst="rect">
                <a:avLst/>
              </a:prstGeom>
              <a:blipFill rotWithShape="1">
                <a:blip r:embed="rId7"/>
                <a:stretch>
                  <a:fillRect l="-1" t="-141" r="7" b="141"/>
                </a:stretch>
              </a:blipFill>
            </p:spPr>
            <p:txBody>
              <a:bodyPr/>
              <a:lstStyle/>
              <a:p>
                <a:r>
                  <a:rPr lang="zh-CN" altLang="en-US">
                    <a:noFill/>
                  </a:rPr>
                  <a:t> </a:t>
                </a:r>
              </a:p>
            </p:txBody>
          </p:sp>
        </mc:Fallback>
      </mc:AlternateContent>
      <p:sp>
        <p:nvSpPr>
          <p:cNvPr id="27" name="文本框 26"/>
          <p:cNvSpPr txBox="1"/>
          <p:nvPr/>
        </p:nvSpPr>
        <p:spPr>
          <a:xfrm>
            <a:off x="1763482" y="5898369"/>
            <a:ext cx="4693561" cy="400050"/>
          </a:xfrm>
          <a:prstGeom prst="rect">
            <a:avLst/>
          </a:prstGeom>
          <a:noFill/>
        </p:spPr>
        <p:txBody>
          <a:bodyPr wrap="square" rtlCol="0">
            <a:spAutoFit/>
          </a:bodyPr>
          <a:lstStyle/>
          <a:p>
            <a:r>
              <a:rPr lang="zh-CN" altLang="en-US" sz="2005" b="1" dirty="0">
                <a:latin typeface="微软雅黑" panose="020B0503020204020204" charset="-122"/>
                <a:ea typeface="微软雅黑" panose="020B0503020204020204" charset="-122"/>
              </a:rPr>
              <a:t>找到食物：算法结束，输出全局最优解</a:t>
            </a:r>
          </a:p>
        </p:txBody>
      </p:sp>
      <p:sp>
        <p:nvSpPr>
          <p:cNvPr id="14"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粒子群优化算法的变量定义</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6664A0A3-DBD0-FF13-E949-5DF3ABD84C34}"/>
              </a:ext>
            </a:extLst>
          </p:cNvPr>
          <p:cNvPicPr>
            <a:picLocks noChangeAspect="1"/>
          </p:cNvPicPr>
          <p:nvPr/>
        </p:nvPicPr>
        <p:blipFill>
          <a:blip r:embed="rId8"/>
          <a:stretch>
            <a:fillRect/>
          </a:stretch>
        </p:blipFill>
        <p:spPr>
          <a:xfrm>
            <a:off x="0" y="18580"/>
            <a:ext cx="2543175" cy="695325"/>
          </a:xfrm>
          <a:prstGeom prst="rect">
            <a:avLst/>
          </a:prstGeom>
        </p:spPr>
      </p:pic>
    </p:spTree>
  </p:cSld>
  <p:clrMapOvr>
    <a:masterClrMapping/>
  </p:clrMapOvr>
  <p:transition spd="slow" advTm="18981">
    <p:push dir="u"/>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nvGraphicFramePr>
        <p:xfrm>
          <a:off x="1980111" y="1046117"/>
          <a:ext cx="8375101" cy="5630629"/>
        </p:xfrm>
        <a:graphic>
          <a:graphicData uri="http://schemas.openxmlformats.org/presentationml/2006/ole">
            <mc:AlternateContent xmlns:mc="http://schemas.openxmlformats.org/markup-compatibility/2006">
              <mc:Choice xmlns:v="urn:schemas-microsoft-com:vml" Requires="v">
                <p:oleObj name="Visio" r:id="rId3" imgW="5109845" imgH="3433445" progId="Visio.Drawing.11">
                  <p:embed/>
                </p:oleObj>
              </mc:Choice>
              <mc:Fallback>
                <p:oleObj name="Visio" r:id="rId3" imgW="5109845" imgH="3433445"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0111" y="1046117"/>
                        <a:ext cx="8375101" cy="5630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粒子群优化算法的总体框架</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7" name="图片 6">
            <a:extLst>
              <a:ext uri="{FF2B5EF4-FFF2-40B4-BE49-F238E27FC236}">
                <a16:creationId xmlns:a16="http://schemas.microsoft.com/office/drawing/2014/main" id="{71DD0865-7D35-F214-31D6-11282302A240}"/>
              </a:ext>
            </a:extLst>
          </p:cNvPr>
          <p:cNvPicPr>
            <a:picLocks noChangeAspect="1"/>
          </p:cNvPicPr>
          <p:nvPr/>
        </p:nvPicPr>
        <p:blipFill>
          <a:blip r:embed="rId5"/>
          <a:stretch>
            <a:fillRect/>
          </a:stretch>
        </p:blipFill>
        <p:spPr>
          <a:xfrm>
            <a:off x="93443" y="87312"/>
            <a:ext cx="2466975" cy="542925"/>
          </a:xfrm>
          <a:prstGeom prst="rect">
            <a:avLst/>
          </a:prstGeom>
        </p:spPr>
      </p:pic>
    </p:spTree>
  </p:cSld>
  <p:clrMapOvr>
    <a:masterClrMapping/>
  </p:clrMapOvr>
  <p:transition spd="slow" advTm="18981">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框架表示法</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2" name="Rectangle 679"/>
          <p:cNvSpPr txBox="1">
            <a:spLocks noChangeArrowheads="1"/>
          </p:cNvSpPr>
          <p:nvPr/>
        </p:nvSpPr>
        <p:spPr>
          <a:xfrm>
            <a:off x="1762788" y="1318882"/>
            <a:ext cx="8666423" cy="541571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40000"/>
              </a:lnSpc>
              <a:buFontTx/>
              <a:buBlip>
                <a:blip r:embed="rId3"/>
              </a:buBlip>
            </a:pPr>
            <a:r>
              <a:rPr lang="ru-RU" altLang="zh-CN" sz="2800" b="1">
                <a:latin typeface="Times New Roman" panose="02020603050405020304" pitchFamily="18" charset="0"/>
                <a:ea typeface="新宋体" panose="02010609030101010101" pitchFamily="49" charset="-122"/>
              </a:rPr>
              <a:t>1975</a:t>
            </a:r>
            <a:r>
              <a:rPr lang="zh-CN" altLang="ru-RU" sz="2800" b="1">
                <a:latin typeface="宋体" panose="02010600030101010101" pitchFamily="2" charset="-122"/>
                <a:ea typeface="新宋体" panose="02010609030101010101" pitchFamily="49" charset="-122"/>
              </a:rPr>
              <a:t>年，美国明斯基提出了框架理论：人们对现实世界中各种事物的认识都是以一种类似于框架的结构存储在记忆中的。</a:t>
            </a:r>
          </a:p>
          <a:p>
            <a:pPr>
              <a:lnSpc>
                <a:spcPct val="140000"/>
              </a:lnSpc>
              <a:buFontTx/>
              <a:buBlip>
                <a:blip r:embed="rId3"/>
              </a:buBlip>
            </a:pPr>
            <a:r>
              <a:rPr lang="zh-CN" altLang="ru-RU" sz="2800" b="1">
                <a:latin typeface="宋体" panose="02010600030101010101" pitchFamily="2" charset="-122"/>
                <a:ea typeface="新宋体" panose="02010609030101010101" pitchFamily="49" charset="-122"/>
              </a:rPr>
              <a:t>框架表示法：一种结构化的知识表示方法，已在多种系统中得到应用。  </a:t>
            </a:r>
            <a:r>
              <a:rPr lang="zh-CN" altLang="ru-RU" sz="2800" b="1">
                <a:ea typeface="新宋体" panose="02010609030101010101" pitchFamily="49" charset="-122"/>
              </a:rPr>
              <a:t> </a:t>
            </a:r>
            <a:endParaRPr lang="zh-CN" altLang="ru-RU" sz="2800" b="1" dirty="0">
              <a:ea typeface="新宋体" panose="02010609030101010101" pitchFamily="49" charset="-122"/>
            </a:endParaRPr>
          </a:p>
        </p:txBody>
      </p:sp>
      <p:sp>
        <p:nvSpPr>
          <p:cNvPr id="4" name="文本框 3">
            <a:extLst>
              <a:ext uri="{FF2B5EF4-FFF2-40B4-BE49-F238E27FC236}">
                <a16:creationId xmlns:a16="http://schemas.microsoft.com/office/drawing/2014/main" id="{6A03E758-178F-28AD-6F65-80F393F46160}"/>
              </a:ext>
            </a:extLst>
          </p:cNvPr>
          <p:cNvSpPr txBox="1"/>
          <p:nvPr/>
        </p:nvSpPr>
        <p:spPr>
          <a:xfrm>
            <a:off x="745120" y="394068"/>
            <a:ext cx="6096964" cy="707886"/>
          </a:xfrm>
          <a:prstGeom prst="rect">
            <a:avLst/>
          </a:prstGeom>
          <a:noFill/>
        </p:spPr>
        <p:txBody>
          <a:bodyPr wrap="square">
            <a:spAutoFit/>
          </a:bodyPr>
          <a:lstStyle/>
          <a:p>
            <a:r>
              <a:rPr lang="zh-CN" altLang="en-US" sz="4000" b="1" dirty="0">
                <a:latin typeface="黑体" panose="02010609060101010101" pitchFamily="49" charset="-122"/>
                <a:ea typeface="黑体" panose="02010609060101010101" pitchFamily="49" charset="-122"/>
                <a:cs typeface="+mn-cs"/>
              </a:rPr>
              <a:t>框架表示法</a:t>
            </a:r>
            <a:endParaRPr lang="zh-TW" altLang="en-US" sz="4000" dirty="0"/>
          </a:p>
        </p:txBody>
      </p:sp>
    </p:spTree>
  </p:cSld>
  <p:clrMapOvr>
    <a:masterClrMapping/>
  </p:clrMapOvr>
  <p:transition spd="slow" advTm="18981">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348" y="1216684"/>
            <a:ext cx="3134242" cy="49270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文本框 7"/>
              <p:cNvSpPr txBox="1"/>
              <p:nvPr/>
            </p:nvSpPr>
            <p:spPr>
              <a:xfrm>
                <a:off x="1671897" y="1334951"/>
                <a:ext cx="5965827" cy="770890"/>
              </a:xfrm>
              <a:prstGeom prst="rect">
                <a:avLst/>
              </a:prstGeom>
              <a:noFill/>
            </p:spPr>
            <p:txBody>
              <a:bodyPr wrap="square" rtlCol="0">
                <a:spAutoFit/>
              </a:bodyPr>
              <a:lstStyle/>
              <a:p>
                <a:r>
                  <a:rPr lang="en-US" altLang="zh-CN" sz="2205" b="1" dirty="0">
                    <a:latin typeface="Times New Roman" panose="02020603050405020304" pitchFamily="18" charset="0"/>
                    <a:ea typeface="微软雅黑" panose="020B0503020204020204" charset="-122"/>
                    <a:cs typeface="Times New Roman" panose="02020603050405020304" pitchFamily="18" charset="0"/>
                  </a:rPr>
                  <a:t>1</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）初始化所有个体（粒子）：初始化速度和位置，并将</a:t>
                </a:r>
                <a:r>
                  <a:rPr lang="en-US" altLang="zh-CN" sz="2205" b="1" i="1" dirty="0" err="1">
                    <a:latin typeface="Times New Roman" panose="02020603050405020304" pitchFamily="18" charset="0"/>
                    <a:ea typeface="微软雅黑" panose="020B0503020204020204" charset="-122"/>
                    <a:cs typeface="Times New Roman" panose="02020603050405020304" pitchFamily="18" charset="0"/>
                  </a:rPr>
                  <a:t>pbest</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设置为当前位置（</a:t>
                </a:r>
                <a14:m>
                  <m:oMath xmlns:m="http://schemas.openxmlformats.org/officeDocument/2006/math">
                    <m:sSub>
                      <m:sSubPr>
                        <m:ctrlPr>
                          <a:rPr lang="en-US" altLang="zh-CN" sz="2205" b="1" i="1" smtClean="0">
                            <a:latin typeface="Cambria Math" panose="02040503050406030204" pitchFamily="18" charset="0"/>
                            <a:ea typeface="微软雅黑" panose="020B0503020204020204" charset="-122"/>
                          </a:rPr>
                        </m:ctrlPr>
                      </m:sSubPr>
                      <m:e>
                        <m:r>
                          <a:rPr lang="en-US" altLang="zh-CN" sz="2205" b="1" i="1" smtClean="0">
                            <a:latin typeface="Cambria Math" panose="02040503050406030204" pitchFamily="18" charset="0"/>
                            <a:ea typeface="微软雅黑" panose="020B0503020204020204" charset="-122"/>
                          </a:rPr>
                          <m:t>𝒑𝒃𝒆𝒔𝒕</m:t>
                        </m:r>
                      </m:e>
                      <m:sub>
                        <m:r>
                          <a:rPr lang="en-US" altLang="zh-CN" sz="2205" b="1" i="1" smtClean="0">
                            <a:latin typeface="Cambria Math" panose="02040503050406030204" pitchFamily="18" charset="0"/>
                            <a:ea typeface="微软雅黑" panose="020B0503020204020204" charset="-122"/>
                          </a:rPr>
                          <m:t>𝒊</m:t>
                        </m:r>
                      </m:sub>
                    </m:sSub>
                    <m:r>
                      <a:rPr lang="en-US" altLang="zh-CN" sz="2205" b="1" i="1" smtClean="0">
                        <a:latin typeface="Cambria Math" panose="02040503050406030204" pitchFamily="18" charset="0"/>
                        <a:ea typeface="微软雅黑" panose="020B0503020204020204" charset="-122"/>
                      </a:rPr>
                      <m:t>=</m:t>
                    </m:r>
                    <m:sSub>
                      <m:sSubPr>
                        <m:ctrlPr>
                          <a:rPr lang="en-US" altLang="zh-CN" sz="2205" b="1" i="1" smtClean="0">
                            <a:latin typeface="Cambria Math" panose="02040503050406030204" pitchFamily="18" charset="0"/>
                            <a:ea typeface="微软雅黑" panose="020B0503020204020204" charset="-122"/>
                          </a:rPr>
                        </m:ctrlPr>
                      </m:sSubPr>
                      <m:e>
                        <m:r>
                          <a:rPr lang="en-US" altLang="zh-CN" sz="2205" b="1" i="1" smtClean="0">
                            <a:latin typeface="Cambria Math" panose="02040503050406030204" pitchFamily="18" charset="0"/>
                            <a:ea typeface="微软雅黑" panose="020B0503020204020204" charset="-122"/>
                          </a:rPr>
                          <m:t>𝒙</m:t>
                        </m:r>
                      </m:e>
                      <m:sub>
                        <m:r>
                          <a:rPr lang="en-US" altLang="zh-CN" sz="2205" b="1" i="1" smtClean="0">
                            <a:latin typeface="Cambria Math" panose="02040503050406030204" pitchFamily="18" charset="0"/>
                            <a:ea typeface="微软雅黑" panose="020B0503020204020204" charset="-122"/>
                          </a:rPr>
                          <m:t>𝒊</m:t>
                        </m:r>
                      </m:sub>
                    </m:sSub>
                    <m:r>
                      <a:rPr lang="en-US" altLang="zh-CN" sz="2205" b="1" i="1" smtClean="0">
                        <a:latin typeface="Cambria Math" panose="02040503050406030204" pitchFamily="18" charset="0"/>
                        <a:ea typeface="微软雅黑" panose="020B0503020204020204" charset="-122"/>
                      </a:rPr>
                      <m:t> </m:t>
                    </m:r>
                  </m:oMath>
                </a14:m>
                <a:r>
                  <a:rPr lang="zh-CN" altLang="en-US" sz="2205" b="1" dirty="0">
                    <a:latin typeface="Times New Roman" panose="02020603050405020304" pitchFamily="18" charset="0"/>
                    <a:ea typeface="微软雅黑" panose="020B0503020204020204" charset="-122"/>
                    <a:cs typeface="Times New Roman" panose="02020603050405020304" pitchFamily="18" charset="0"/>
                  </a:rPr>
                  <a:t>）</a:t>
                </a:r>
              </a:p>
            </p:txBody>
          </p:sp>
        </mc:Choice>
        <mc:Fallback xmlns="">
          <p:sp>
            <p:nvSpPr>
              <p:cNvPr id="8" name="文本框 7"/>
              <p:cNvSpPr txBox="1">
                <a:spLocks noRot="1" noChangeAspect="1" noMove="1" noResize="1" noEditPoints="1" noAdjustHandles="1" noChangeArrowheads="1" noChangeShapeType="1" noTextEdit="1"/>
              </p:cNvSpPr>
              <p:nvPr/>
            </p:nvSpPr>
            <p:spPr>
              <a:xfrm>
                <a:off x="1671897" y="1334951"/>
                <a:ext cx="5965827" cy="770890"/>
              </a:xfrm>
              <a:prstGeom prst="rect">
                <a:avLst/>
              </a:prstGeom>
              <a:blipFill rotWithShape="1">
                <a:blip r:embed="rId4"/>
                <a:stretch>
                  <a:fillRect l="-10" t="-23" r="10" b="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646552" y="2291405"/>
                <a:ext cx="6399078" cy="431165"/>
              </a:xfrm>
              <a:prstGeom prst="rect">
                <a:avLst/>
              </a:prstGeom>
              <a:noFill/>
            </p:spPr>
            <p:txBody>
              <a:bodyPr wrap="square" rtlCol="0">
                <a:spAutoFit/>
              </a:bodyPr>
              <a:lstStyle/>
              <a:p>
                <a:r>
                  <a:rPr lang="en-US" altLang="zh-CN" sz="2205" b="1" dirty="0">
                    <a:latin typeface="Times New Roman" panose="02020603050405020304" pitchFamily="18" charset="0"/>
                    <a:ea typeface="微软雅黑" panose="020B0503020204020204" charset="-122"/>
                    <a:cs typeface="Times New Roman" panose="02020603050405020304" pitchFamily="18" charset="0"/>
                  </a:rPr>
                  <a:t>2</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）在 </a:t>
                </a:r>
                <a:r>
                  <a:rPr lang="en-US" altLang="zh-CN" sz="2205" b="1" dirty="0">
                    <a:latin typeface="Times New Roman" panose="02020603050405020304" pitchFamily="18" charset="0"/>
                    <a:ea typeface="微软雅黑" panose="020B0503020204020204" charset="-122"/>
                    <a:cs typeface="Times New Roman" panose="02020603050405020304" pitchFamily="18" charset="0"/>
                  </a:rPr>
                  <a:t>t </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代进化中，计算每个粒子的适应值</a:t>
                </a:r>
                <a14:m>
                  <m:oMath xmlns:m="http://schemas.openxmlformats.org/officeDocument/2006/math">
                    <m:sSub>
                      <m:sSubPr>
                        <m:ctrlPr>
                          <a:rPr lang="en-US" altLang="zh-CN" sz="2205" b="1" i="1" smtClean="0">
                            <a:latin typeface="Cambria Math" panose="02040503050406030204" pitchFamily="18" charset="0"/>
                            <a:ea typeface="微软雅黑" panose="020B0503020204020204" charset="-122"/>
                          </a:rPr>
                        </m:ctrlPr>
                      </m:sSubPr>
                      <m:e>
                        <m:r>
                          <a:rPr lang="en-US" altLang="zh-CN" sz="2205" b="1" i="1" smtClean="0">
                            <a:latin typeface="Cambria Math" panose="02040503050406030204" pitchFamily="18" charset="0"/>
                            <a:ea typeface="微软雅黑" panose="020B0503020204020204" charset="-122"/>
                          </a:rPr>
                          <m:t>𝒇</m:t>
                        </m:r>
                      </m:e>
                      <m:sub>
                        <m:r>
                          <a:rPr lang="en-US" altLang="zh-CN" sz="2205" b="1" i="1" smtClean="0">
                            <a:latin typeface="Cambria Math" panose="02040503050406030204" pitchFamily="18" charset="0"/>
                            <a:ea typeface="微软雅黑" panose="020B0503020204020204" charset="-122"/>
                          </a:rPr>
                          <m:t>𝒕</m:t>
                        </m:r>
                      </m:sub>
                    </m:sSub>
                    <m:r>
                      <a:rPr lang="en-US" altLang="zh-CN" sz="2205" b="1" i="1" smtClean="0">
                        <a:latin typeface="Cambria Math" panose="02040503050406030204" pitchFamily="18" charset="0"/>
                        <a:ea typeface="微软雅黑" panose="020B0503020204020204" charset="-122"/>
                      </a:rPr>
                      <m:t>(</m:t>
                    </m:r>
                    <m:sSub>
                      <m:sSubPr>
                        <m:ctrlPr>
                          <a:rPr lang="en-US" altLang="zh-CN" sz="2205" b="1" i="1">
                            <a:latin typeface="Cambria Math" panose="02040503050406030204" pitchFamily="18" charset="0"/>
                            <a:ea typeface="微软雅黑" panose="020B0503020204020204" charset="-122"/>
                          </a:rPr>
                        </m:ctrlPr>
                      </m:sSubPr>
                      <m:e>
                        <m:r>
                          <a:rPr lang="en-US" altLang="zh-CN" sz="2205" b="1" i="1">
                            <a:latin typeface="Cambria Math" panose="02040503050406030204" pitchFamily="18" charset="0"/>
                            <a:ea typeface="微软雅黑" panose="020B0503020204020204" charset="-122"/>
                          </a:rPr>
                          <m:t>𝒙</m:t>
                        </m:r>
                      </m:e>
                      <m:sub>
                        <m:r>
                          <a:rPr lang="en-US" altLang="zh-CN" sz="2205" b="1" i="1">
                            <a:latin typeface="Cambria Math" panose="02040503050406030204" pitchFamily="18" charset="0"/>
                            <a:ea typeface="微软雅黑" panose="020B0503020204020204" charset="-122"/>
                          </a:rPr>
                          <m:t>𝒊</m:t>
                        </m:r>
                      </m:sub>
                    </m:sSub>
                    <m:r>
                      <a:rPr lang="en-US" altLang="zh-CN" sz="2205" b="1" i="1" smtClean="0">
                        <a:latin typeface="Cambria Math" panose="02040503050406030204" pitchFamily="18" charset="0"/>
                        <a:ea typeface="微软雅黑" panose="020B0503020204020204" charset="-122"/>
                      </a:rPr>
                      <m:t>)</m:t>
                    </m:r>
                  </m:oMath>
                </a14:m>
                <a:endParaRPr lang="zh-CN" altLang="en-US" sz="2205" b="1" dirty="0">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646552" y="2291405"/>
                <a:ext cx="6399078" cy="431165"/>
              </a:xfrm>
              <a:prstGeom prst="rect">
                <a:avLst/>
              </a:prstGeom>
              <a:blipFill rotWithShape="1">
                <a:blip r:embed="rId5"/>
                <a:stretch>
                  <a:fillRect l="-10" t="-75" r="3" b="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646550" y="2871795"/>
                <a:ext cx="6832332" cy="431165"/>
              </a:xfrm>
              <a:prstGeom prst="rect">
                <a:avLst/>
              </a:prstGeom>
              <a:noFill/>
            </p:spPr>
            <p:txBody>
              <a:bodyPr wrap="square" rtlCol="0">
                <a:spAutoFit/>
              </a:bodyPr>
              <a:lstStyle/>
              <a:p>
                <a:r>
                  <a:rPr lang="en-US" altLang="zh-CN" sz="2205" b="1" dirty="0">
                    <a:latin typeface="Times New Roman" panose="02020603050405020304" pitchFamily="18" charset="0"/>
                    <a:ea typeface="微软雅黑" panose="020B0503020204020204" charset="-122"/>
                    <a:cs typeface="Times New Roman" panose="02020603050405020304" pitchFamily="18" charset="0"/>
                  </a:rPr>
                  <a:t>3</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）比较所有粒子的</a:t>
                </a:r>
                <a14:m>
                  <m:oMath xmlns:m="http://schemas.openxmlformats.org/officeDocument/2006/math">
                    <m:sSub>
                      <m:sSubPr>
                        <m:ctrlPr>
                          <a:rPr lang="en-US" altLang="zh-CN" sz="2205" b="1" i="1">
                            <a:latin typeface="Cambria Math" panose="02040503050406030204" pitchFamily="18" charset="0"/>
                            <a:ea typeface="微软雅黑" panose="020B0503020204020204" charset="-122"/>
                          </a:rPr>
                        </m:ctrlPr>
                      </m:sSubPr>
                      <m:e>
                        <m:r>
                          <a:rPr lang="en-US" altLang="zh-CN" sz="2205" b="1" i="1">
                            <a:latin typeface="Cambria Math" panose="02040503050406030204" pitchFamily="18" charset="0"/>
                            <a:ea typeface="微软雅黑" panose="020B0503020204020204" charset="-122"/>
                          </a:rPr>
                          <m:t>𝒇</m:t>
                        </m:r>
                      </m:e>
                      <m:sub>
                        <m:r>
                          <a:rPr lang="en-US" altLang="zh-CN" sz="2205" b="1" i="1">
                            <a:latin typeface="Cambria Math" panose="02040503050406030204" pitchFamily="18" charset="0"/>
                            <a:ea typeface="微软雅黑" panose="020B0503020204020204" charset="-122"/>
                          </a:rPr>
                          <m:t>𝒕</m:t>
                        </m:r>
                      </m:sub>
                    </m:sSub>
                    <m:r>
                      <a:rPr lang="en-US" altLang="zh-CN" sz="2205" b="1" i="1">
                        <a:latin typeface="Cambria Math" panose="02040503050406030204" pitchFamily="18" charset="0"/>
                        <a:ea typeface="微软雅黑" panose="020B0503020204020204" charset="-122"/>
                      </a:rPr>
                      <m:t>(</m:t>
                    </m:r>
                    <m:sSub>
                      <m:sSubPr>
                        <m:ctrlPr>
                          <a:rPr lang="en-US" altLang="zh-CN" sz="2205" b="1" i="1">
                            <a:latin typeface="Cambria Math" panose="02040503050406030204" pitchFamily="18" charset="0"/>
                            <a:ea typeface="微软雅黑" panose="020B0503020204020204" charset="-122"/>
                          </a:rPr>
                        </m:ctrlPr>
                      </m:sSubPr>
                      <m:e>
                        <m:r>
                          <a:rPr lang="en-US" altLang="zh-CN" sz="2205" b="1" i="1">
                            <a:latin typeface="Cambria Math" panose="02040503050406030204" pitchFamily="18" charset="0"/>
                            <a:ea typeface="微软雅黑" panose="020B0503020204020204" charset="-122"/>
                          </a:rPr>
                          <m:t>𝒙</m:t>
                        </m:r>
                      </m:e>
                      <m:sub>
                        <m:r>
                          <a:rPr lang="en-US" altLang="zh-CN" sz="2205" b="1" i="1">
                            <a:latin typeface="Cambria Math" panose="02040503050406030204" pitchFamily="18" charset="0"/>
                            <a:ea typeface="微软雅黑" panose="020B0503020204020204" charset="-122"/>
                          </a:rPr>
                          <m:t>𝒊</m:t>
                        </m:r>
                      </m:sub>
                    </m:sSub>
                    <m:r>
                      <a:rPr lang="en-US" altLang="zh-CN" sz="2205" b="1" i="1">
                        <a:latin typeface="Cambria Math" panose="02040503050406030204" pitchFamily="18" charset="0"/>
                        <a:ea typeface="微软雅黑" panose="020B0503020204020204" charset="-122"/>
                      </a:rPr>
                      <m:t>)</m:t>
                    </m:r>
                  </m:oMath>
                </a14:m>
                <a:r>
                  <a:rPr lang="zh-CN" altLang="en-US" sz="2205" b="1" dirty="0">
                    <a:latin typeface="Times New Roman" panose="02020603050405020304" pitchFamily="18" charset="0"/>
                    <a:ea typeface="微软雅黑" panose="020B0503020204020204" charset="-122"/>
                    <a:cs typeface="Times New Roman" panose="02020603050405020304" pitchFamily="18" charset="0"/>
                  </a:rPr>
                  <a:t>，得出</a:t>
                </a:r>
                <a14:m>
                  <m:oMath xmlns:m="http://schemas.openxmlformats.org/officeDocument/2006/math">
                    <m:r>
                      <a:rPr lang="en-US" altLang="zh-CN" sz="2205" b="1" i="0" smtClean="0">
                        <a:latin typeface="Cambria Math" panose="02040503050406030204" pitchFamily="18" charset="0"/>
                        <a:ea typeface="微软雅黑" panose="020B0503020204020204" charset="-122"/>
                      </a:rPr>
                      <m:t> </m:t>
                    </m:r>
                    <m:r>
                      <a:rPr lang="en-US" altLang="zh-CN" sz="2205" b="1" i="1" smtClean="0">
                        <a:latin typeface="Cambria Math" panose="02040503050406030204" pitchFamily="18" charset="0"/>
                        <a:ea typeface="微软雅黑" panose="020B0503020204020204" charset="-122"/>
                      </a:rPr>
                      <m:t>𝒈𝒃𝒆𝒔𝒕</m:t>
                    </m:r>
                    <m:r>
                      <a:rPr lang="en-US" altLang="zh-CN" sz="2205" b="1" i="1" smtClean="0">
                        <a:latin typeface="Cambria Math" panose="02040503050406030204" pitchFamily="18" charset="0"/>
                        <a:ea typeface="微软雅黑" panose="020B0503020204020204" charset="-122"/>
                      </a:rPr>
                      <m:t>=</m:t>
                    </m:r>
                    <m:sSub>
                      <m:sSubPr>
                        <m:ctrlPr>
                          <a:rPr lang="en-US" altLang="zh-CN" sz="2205" b="1" i="1" smtClean="0">
                            <a:latin typeface="Cambria Math" panose="02040503050406030204" pitchFamily="18" charset="0"/>
                            <a:ea typeface="微软雅黑" panose="020B0503020204020204" charset="-122"/>
                          </a:rPr>
                        </m:ctrlPr>
                      </m:sSubPr>
                      <m:e>
                        <m:r>
                          <a:rPr lang="en-US" altLang="zh-CN" sz="2205" b="1" i="1" smtClean="0">
                            <a:latin typeface="Cambria Math" panose="02040503050406030204" pitchFamily="18" charset="0"/>
                            <a:ea typeface="微软雅黑" panose="020B0503020204020204" charset="-122"/>
                          </a:rPr>
                          <m:t>𝒙</m:t>
                        </m:r>
                      </m:e>
                      <m:sub>
                        <m:r>
                          <a:rPr lang="en-US" altLang="zh-CN" sz="2205" b="1" i="1" smtClean="0">
                            <a:latin typeface="Cambria Math" panose="02040503050406030204" pitchFamily="18" charset="0"/>
                            <a:ea typeface="微软雅黑" panose="020B0503020204020204" charset="-122"/>
                          </a:rPr>
                          <m:t>𝒃𝒆𝒔𝒕</m:t>
                        </m:r>
                      </m:sub>
                    </m:sSub>
                  </m:oMath>
                </a14:m>
                <a:endParaRPr lang="zh-CN" altLang="en-US" sz="2205" b="1" dirty="0">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646550" y="2871795"/>
                <a:ext cx="6832332" cy="431165"/>
              </a:xfrm>
              <a:prstGeom prst="rect">
                <a:avLst/>
              </a:prstGeom>
              <a:blipFill rotWithShape="1">
                <a:blip r:embed="rId6"/>
                <a:stretch>
                  <a:fillRect l="-9" t="-75" r="5" b="75"/>
                </a:stretch>
              </a:blipFill>
            </p:spPr>
            <p:txBody>
              <a:bodyPr/>
              <a:lstStyle/>
              <a:p>
                <a:r>
                  <a:rPr lang="zh-CN" altLang="en-US">
                    <a:noFill/>
                  </a:rPr>
                  <a:t> </a:t>
                </a:r>
              </a:p>
            </p:txBody>
          </p:sp>
        </mc:Fallback>
      </mc:AlternateContent>
      <p:sp>
        <p:nvSpPr>
          <p:cNvPr id="11" name="文本框 10"/>
          <p:cNvSpPr txBox="1"/>
          <p:nvPr/>
        </p:nvSpPr>
        <p:spPr>
          <a:xfrm>
            <a:off x="1646551" y="3446555"/>
            <a:ext cx="5886521" cy="431165"/>
          </a:xfrm>
          <a:prstGeom prst="rect">
            <a:avLst/>
          </a:prstGeom>
          <a:noFill/>
        </p:spPr>
        <p:txBody>
          <a:bodyPr wrap="square" rtlCol="0">
            <a:spAutoFit/>
          </a:bodyPr>
          <a:lstStyle/>
          <a:p>
            <a:r>
              <a:rPr lang="en-US" altLang="zh-CN" sz="2205" b="1" dirty="0">
                <a:latin typeface="Times New Roman" panose="02020603050405020304" pitchFamily="18" charset="0"/>
                <a:ea typeface="微软雅黑" panose="020B0503020204020204" charset="-122"/>
                <a:cs typeface="Times New Roman" panose="02020603050405020304" pitchFamily="18" charset="0"/>
              </a:rPr>
              <a:t>4</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）更新粒子速度和位置</a:t>
            </a:r>
          </a:p>
        </p:txBody>
      </p:sp>
      <mc:AlternateContent xmlns:mc="http://schemas.openxmlformats.org/markup-compatibility/2006" xmlns:a14="http://schemas.microsoft.com/office/drawing/2010/main">
        <mc:Choice Requires="a14">
          <p:sp>
            <p:nvSpPr>
              <p:cNvPr id="12" name="文本框 11"/>
              <p:cNvSpPr txBox="1"/>
              <p:nvPr/>
            </p:nvSpPr>
            <p:spPr>
              <a:xfrm>
                <a:off x="1646550" y="4015430"/>
                <a:ext cx="6471290" cy="431165"/>
              </a:xfrm>
              <a:prstGeom prst="rect">
                <a:avLst/>
              </a:prstGeom>
              <a:noFill/>
            </p:spPr>
            <p:txBody>
              <a:bodyPr wrap="square" rtlCol="0">
                <a:spAutoFit/>
              </a:bodyPr>
              <a:lstStyle/>
              <a:p>
                <a:r>
                  <a:rPr lang="en-US" altLang="zh-CN" sz="2205" b="1" dirty="0">
                    <a:latin typeface="Times New Roman" panose="02020603050405020304" pitchFamily="18" charset="0"/>
                    <a:ea typeface="微软雅黑" panose="020B0503020204020204" charset="-122"/>
                    <a:cs typeface="Times New Roman" panose="02020603050405020304" pitchFamily="18" charset="0"/>
                  </a:rPr>
                  <a:t>5</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）计算更新完的粒子的适应值</a:t>
                </a:r>
                <a14:m>
                  <m:oMath xmlns:m="http://schemas.openxmlformats.org/officeDocument/2006/math">
                    <m:sSub>
                      <m:sSubPr>
                        <m:ctrlPr>
                          <a:rPr lang="en-US" altLang="zh-CN" sz="2205" b="1" i="1">
                            <a:latin typeface="Cambria Math" panose="02040503050406030204" pitchFamily="18" charset="0"/>
                            <a:ea typeface="微软雅黑" panose="020B0503020204020204" charset="-122"/>
                          </a:rPr>
                        </m:ctrlPr>
                      </m:sSubPr>
                      <m:e>
                        <m:r>
                          <a:rPr lang="en-US" altLang="zh-CN" sz="2205" b="1" i="1">
                            <a:latin typeface="Cambria Math" panose="02040503050406030204" pitchFamily="18" charset="0"/>
                            <a:ea typeface="微软雅黑" panose="020B0503020204020204" charset="-122"/>
                          </a:rPr>
                          <m:t>𝒇</m:t>
                        </m:r>
                      </m:e>
                      <m:sub>
                        <m:r>
                          <a:rPr lang="en-US" altLang="zh-CN" sz="2205" b="1" i="1">
                            <a:latin typeface="Cambria Math" panose="02040503050406030204" pitchFamily="18" charset="0"/>
                            <a:ea typeface="微软雅黑" panose="020B0503020204020204" charset="-122"/>
                          </a:rPr>
                          <m:t>𝒕</m:t>
                        </m:r>
                        <m:r>
                          <a:rPr lang="en-US" altLang="zh-CN" sz="2205" b="1" i="1" smtClean="0">
                            <a:latin typeface="Cambria Math" panose="02040503050406030204" pitchFamily="18" charset="0"/>
                            <a:ea typeface="微软雅黑" panose="020B0503020204020204" charset="-122"/>
                          </a:rPr>
                          <m:t>+</m:t>
                        </m:r>
                        <m:r>
                          <a:rPr lang="en-US" altLang="zh-CN" sz="2205" b="1" i="1">
                            <a:latin typeface="Cambria Math" panose="02040503050406030204" pitchFamily="18" charset="0"/>
                            <a:ea typeface="微软雅黑" panose="020B0503020204020204" charset="-122"/>
                          </a:rPr>
                          <m:t>𝟏</m:t>
                        </m:r>
                      </m:sub>
                    </m:sSub>
                    <m:r>
                      <a:rPr lang="en-US" altLang="zh-CN" sz="2205" b="1" i="1">
                        <a:latin typeface="Cambria Math" panose="02040503050406030204" pitchFamily="18" charset="0"/>
                        <a:ea typeface="微软雅黑" panose="020B0503020204020204" charset="-122"/>
                      </a:rPr>
                      <m:t>(</m:t>
                    </m:r>
                    <m:sSub>
                      <m:sSubPr>
                        <m:ctrlPr>
                          <a:rPr lang="en-US" altLang="zh-CN" sz="2205" b="1" i="1">
                            <a:latin typeface="Cambria Math" panose="02040503050406030204" pitchFamily="18" charset="0"/>
                            <a:ea typeface="微软雅黑" panose="020B0503020204020204" charset="-122"/>
                          </a:rPr>
                        </m:ctrlPr>
                      </m:sSubPr>
                      <m:e>
                        <m:r>
                          <a:rPr lang="en-US" altLang="zh-CN" sz="2205" b="1" i="1">
                            <a:latin typeface="Cambria Math" panose="02040503050406030204" pitchFamily="18" charset="0"/>
                            <a:ea typeface="微软雅黑" panose="020B0503020204020204" charset="-122"/>
                          </a:rPr>
                          <m:t>𝒙</m:t>
                        </m:r>
                      </m:e>
                      <m:sub>
                        <m:r>
                          <a:rPr lang="en-US" altLang="zh-CN" sz="2205" b="1" i="1">
                            <a:latin typeface="Cambria Math" panose="02040503050406030204" pitchFamily="18" charset="0"/>
                            <a:ea typeface="微软雅黑" panose="020B0503020204020204" charset="-122"/>
                          </a:rPr>
                          <m:t>𝒊</m:t>
                        </m:r>
                      </m:sub>
                    </m:sSub>
                    <m:r>
                      <a:rPr lang="en-US" altLang="zh-CN" sz="2205" b="1" i="1">
                        <a:latin typeface="Cambria Math" panose="02040503050406030204" pitchFamily="18" charset="0"/>
                        <a:ea typeface="微软雅黑" panose="020B0503020204020204" charset="-122"/>
                      </a:rPr>
                      <m:t>)</m:t>
                    </m:r>
                  </m:oMath>
                </a14:m>
                <a:endParaRPr lang="zh-CN" altLang="en-US" sz="2205" b="1" dirty="0">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646550" y="4015430"/>
                <a:ext cx="6471290" cy="431165"/>
              </a:xfrm>
              <a:prstGeom prst="rect">
                <a:avLst/>
              </a:prstGeom>
              <a:blipFill rotWithShape="1">
                <a:blip r:embed="rId7"/>
                <a:stretch>
                  <a:fillRect l="-10" t="-75" b="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646550" y="4584305"/>
                <a:ext cx="6254664" cy="431165"/>
              </a:xfrm>
              <a:prstGeom prst="rect">
                <a:avLst/>
              </a:prstGeom>
              <a:noFill/>
            </p:spPr>
            <p:txBody>
              <a:bodyPr wrap="square" rtlCol="0">
                <a:spAutoFit/>
              </a:bodyPr>
              <a:lstStyle/>
              <a:p>
                <a:r>
                  <a:rPr lang="en-US" altLang="zh-CN" sz="2205" b="1" dirty="0">
                    <a:latin typeface="Times New Roman" panose="02020603050405020304" pitchFamily="18" charset="0"/>
                    <a:ea typeface="微软雅黑" panose="020B0503020204020204" charset="-122"/>
                    <a:cs typeface="Times New Roman" panose="02020603050405020304" pitchFamily="18" charset="0"/>
                  </a:rPr>
                  <a:t>6</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）比较</a:t>
                </a:r>
                <a14:m>
                  <m:oMath xmlns:m="http://schemas.openxmlformats.org/officeDocument/2006/math">
                    <m:sSub>
                      <m:sSubPr>
                        <m:ctrlPr>
                          <a:rPr lang="en-US" altLang="zh-CN" sz="2205" b="1" i="1" smtClean="0">
                            <a:latin typeface="Cambria Math" panose="02040503050406030204" pitchFamily="18" charset="0"/>
                            <a:ea typeface="微软雅黑" panose="020B0503020204020204" charset="-122"/>
                          </a:rPr>
                        </m:ctrlPr>
                      </m:sSubPr>
                      <m:e>
                        <m:r>
                          <a:rPr lang="en-US" altLang="zh-CN" sz="2205" b="1" i="1" smtClean="0">
                            <a:latin typeface="Cambria Math" panose="02040503050406030204" pitchFamily="18" charset="0"/>
                            <a:ea typeface="微软雅黑" panose="020B0503020204020204" charset="-122"/>
                          </a:rPr>
                          <m:t>𝒇</m:t>
                        </m:r>
                      </m:e>
                      <m:sub>
                        <m:r>
                          <a:rPr lang="en-US" altLang="zh-CN" sz="2205" b="1" i="1" smtClean="0">
                            <a:latin typeface="Cambria Math" panose="02040503050406030204" pitchFamily="18" charset="0"/>
                            <a:ea typeface="微软雅黑" panose="020B0503020204020204" charset="-122"/>
                          </a:rPr>
                          <m:t>𝒕</m:t>
                        </m:r>
                      </m:sub>
                    </m:sSub>
                    <m:r>
                      <a:rPr lang="en-US" altLang="zh-CN" sz="2205" b="1" i="1" smtClean="0">
                        <a:latin typeface="Cambria Math" panose="02040503050406030204" pitchFamily="18" charset="0"/>
                        <a:ea typeface="微软雅黑" panose="020B0503020204020204" charset="-122"/>
                      </a:rPr>
                      <m:t>(</m:t>
                    </m:r>
                    <m:sSub>
                      <m:sSubPr>
                        <m:ctrlPr>
                          <a:rPr lang="en-US" altLang="zh-CN" sz="2205" b="1" i="1">
                            <a:latin typeface="Cambria Math" panose="02040503050406030204" pitchFamily="18" charset="0"/>
                            <a:ea typeface="微软雅黑" panose="020B0503020204020204" charset="-122"/>
                          </a:rPr>
                        </m:ctrlPr>
                      </m:sSubPr>
                      <m:e>
                        <m:r>
                          <a:rPr lang="en-US" altLang="zh-CN" sz="2205" b="1" i="1">
                            <a:latin typeface="Cambria Math" panose="02040503050406030204" pitchFamily="18" charset="0"/>
                            <a:ea typeface="微软雅黑" panose="020B0503020204020204" charset="-122"/>
                          </a:rPr>
                          <m:t>𝒙</m:t>
                        </m:r>
                      </m:e>
                      <m:sub>
                        <m:r>
                          <a:rPr lang="en-US" altLang="zh-CN" sz="2205" b="1" i="1">
                            <a:latin typeface="Cambria Math" panose="02040503050406030204" pitchFamily="18" charset="0"/>
                            <a:ea typeface="微软雅黑" panose="020B0503020204020204" charset="-122"/>
                          </a:rPr>
                          <m:t>𝒊</m:t>
                        </m:r>
                      </m:sub>
                    </m:sSub>
                    <m:r>
                      <a:rPr lang="en-US" altLang="zh-CN" sz="2205" b="1" i="1" smtClean="0">
                        <a:latin typeface="Cambria Math" panose="02040503050406030204" pitchFamily="18" charset="0"/>
                        <a:ea typeface="微软雅黑" panose="020B0503020204020204" charset="-122"/>
                      </a:rPr>
                      <m:t>)</m:t>
                    </m:r>
                  </m:oMath>
                </a14:m>
                <a:r>
                  <a:rPr lang="zh-CN" altLang="en-US" sz="2205" b="1" dirty="0">
                    <a:latin typeface="Times New Roman" panose="02020603050405020304" pitchFamily="18" charset="0"/>
                    <a:ea typeface="微软雅黑" panose="020B0503020204020204" charset="-122"/>
                    <a:cs typeface="Times New Roman" panose="02020603050405020304" pitchFamily="18" charset="0"/>
                  </a:rPr>
                  <a:t>与</a:t>
                </a:r>
                <a14:m>
                  <m:oMath xmlns:m="http://schemas.openxmlformats.org/officeDocument/2006/math">
                    <m:sSub>
                      <m:sSubPr>
                        <m:ctrlPr>
                          <a:rPr lang="en-US" altLang="zh-CN" sz="2205" b="1" i="1">
                            <a:latin typeface="Cambria Math" panose="02040503050406030204" pitchFamily="18" charset="0"/>
                            <a:ea typeface="微软雅黑" panose="020B0503020204020204" charset="-122"/>
                          </a:rPr>
                        </m:ctrlPr>
                      </m:sSubPr>
                      <m:e>
                        <m:r>
                          <a:rPr lang="en-US" altLang="zh-CN" sz="2205" b="1" i="1">
                            <a:latin typeface="Cambria Math" panose="02040503050406030204" pitchFamily="18" charset="0"/>
                            <a:ea typeface="微软雅黑" panose="020B0503020204020204" charset="-122"/>
                          </a:rPr>
                          <m:t>𝒇</m:t>
                        </m:r>
                      </m:e>
                      <m:sub>
                        <m:r>
                          <a:rPr lang="en-US" altLang="zh-CN" sz="2205" b="1" i="1">
                            <a:latin typeface="Cambria Math" panose="02040503050406030204" pitchFamily="18" charset="0"/>
                            <a:ea typeface="微软雅黑" panose="020B0503020204020204" charset="-122"/>
                          </a:rPr>
                          <m:t>𝒕</m:t>
                        </m:r>
                        <m:r>
                          <a:rPr lang="en-US" altLang="zh-CN" sz="2205" b="1" i="1" smtClean="0">
                            <a:latin typeface="Cambria Math" panose="02040503050406030204" pitchFamily="18" charset="0"/>
                            <a:ea typeface="微软雅黑" panose="020B0503020204020204" charset="-122"/>
                          </a:rPr>
                          <m:t>+</m:t>
                        </m:r>
                        <m:r>
                          <a:rPr lang="en-US" altLang="zh-CN" sz="2205" b="1" i="1">
                            <a:latin typeface="Cambria Math" panose="02040503050406030204" pitchFamily="18" charset="0"/>
                            <a:ea typeface="微软雅黑" panose="020B0503020204020204" charset="-122"/>
                          </a:rPr>
                          <m:t>𝟏</m:t>
                        </m:r>
                      </m:sub>
                    </m:sSub>
                    <m:r>
                      <a:rPr lang="en-US" altLang="zh-CN" sz="2205" b="1" i="1">
                        <a:latin typeface="Cambria Math" panose="02040503050406030204" pitchFamily="18" charset="0"/>
                        <a:ea typeface="微软雅黑" panose="020B0503020204020204" charset="-122"/>
                      </a:rPr>
                      <m:t>(</m:t>
                    </m:r>
                    <m:sSub>
                      <m:sSubPr>
                        <m:ctrlPr>
                          <a:rPr lang="en-US" altLang="zh-CN" sz="2205" b="1" i="1">
                            <a:latin typeface="Cambria Math" panose="02040503050406030204" pitchFamily="18" charset="0"/>
                            <a:ea typeface="微软雅黑" panose="020B0503020204020204" charset="-122"/>
                          </a:rPr>
                        </m:ctrlPr>
                      </m:sSubPr>
                      <m:e>
                        <m:r>
                          <a:rPr lang="en-US" altLang="zh-CN" sz="2205" b="1" i="1">
                            <a:latin typeface="Cambria Math" panose="02040503050406030204" pitchFamily="18" charset="0"/>
                            <a:ea typeface="微软雅黑" panose="020B0503020204020204" charset="-122"/>
                          </a:rPr>
                          <m:t>𝒙</m:t>
                        </m:r>
                      </m:e>
                      <m:sub>
                        <m:r>
                          <a:rPr lang="en-US" altLang="zh-CN" sz="2205" b="1" i="1">
                            <a:latin typeface="Cambria Math" panose="02040503050406030204" pitchFamily="18" charset="0"/>
                            <a:ea typeface="微软雅黑" panose="020B0503020204020204" charset="-122"/>
                          </a:rPr>
                          <m:t>𝒊</m:t>
                        </m:r>
                      </m:sub>
                    </m:sSub>
                    <m:r>
                      <a:rPr lang="en-US" altLang="zh-CN" sz="2205" b="1" i="1">
                        <a:latin typeface="Cambria Math" panose="02040503050406030204" pitchFamily="18" charset="0"/>
                        <a:ea typeface="微软雅黑" panose="020B0503020204020204" charset="-122"/>
                      </a:rPr>
                      <m:t>)</m:t>
                    </m:r>
                  </m:oMath>
                </a14:m>
                <a:r>
                  <a:rPr lang="zh-CN" altLang="en-US" sz="2205" b="1" dirty="0">
                    <a:latin typeface="Times New Roman" panose="02020603050405020304" pitchFamily="18" charset="0"/>
                    <a:ea typeface="微软雅黑" panose="020B0503020204020204" charset="-122"/>
                    <a:cs typeface="Times New Roman" panose="02020603050405020304" pitchFamily="18" charset="0"/>
                  </a:rPr>
                  <a:t>，更新</a:t>
                </a:r>
                <a14:m>
                  <m:oMath xmlns:m="http://schemas.openxmlformats.org/officeDocument/2006/math">
                    <m:sSub>
                      <m:sSubPr>
                        <m:ctrlPr>
                          <a:rPr lang="en-US" altLang="zh-CN" sz="2205" b="1" i="1">
                            <a:latin typeface="Cambria Math" panose="02040503050406030204" pitchFamily="18" charset="0"/>
                            <a:ea typeface="微软雅黑" panose="020B0503020204020204" charset="-122"/>
                          </a:rPr>
                        </m:ctrlPr>
                      </m:sSubPr>
                      <m:e>
                        <m:r>
                          <a:rPr lang="en-US" altLang="zh-CN" sz="2205" b="1" i="1">
                            <a:latin typeface="Cambria Math" panose="02040503050406030204" pitchFamily="18" charset="0"/>
                            <a:ea typeface="微软雅黑" panose="020B0503020204020204" charset="-122"/>
                          </a:rPr>
                          <m:t>𝒑𝒃𝒆𝒔𝒕</m:t>
                        </m:r>
                      </m:e>
                      <m:sub>
                        <m:r>
                          <a:rPr lang="en-US" altLang="zh-CN" sz="2205" b="1" i="1">
                            <a:latin typeface="Cambria Math" panose="02040503050406030204" pitchFamily="18" charset="0"/>
                            <a:ea typeface="微软雅黑" panose="020B0503020204020204" charset="-122"/>
                          </a:rPr>
                          <m:t>𝒊</m:t>
                        </m:r>
                      </m:sub>
                    </m:sSub>
                  </m:oMath>
                </a14:m>
                <a:endParaRPr lang="zh-CN" altLang="en-US" sz="2205" b="1" dirty="0">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646550" y="4584305"/>
                <a:ext cx="6254664" cy="431165"/>
              </a:xfrm>
              <a:prstGeom prst="rect">
                <a:avLst/>
              </a:prstGeom>
              <a:blipFill rotWithShape="1">
                <a:blip r:embed="rId8"/>
                <a:stretch>
                  <a:fillRect l="-10" t="-56" r="9" b="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646549" y="5153180"/>
                <a:ext cx="4888536" cy="431165"/>
              </a:xfrm>
              <a:prstGeom prst="rect">
                <a:avLst/>
              </a:prstGeom>
              <a:noFill/>
            </p:spPr>
            <p:txBody>
              <a:bodyPr wrap="square" rtlCol="0">
                <a:spAutoFit/>
              </a:bodyPr>
              <a:lstStyle/>
              <a:p>
                <a:r>
                  <a:rPr lang="en-US" altLang="zh-CN" sz="2205" b="1" dirty="0">
                    <a:latin typeface="Times New Roman" panose="02020603050405020304" pitchFamily="18" charset="0"/>
                    <a:ea typeface="微软雅黑" panose="020B0503020204020204" charset="-122"/>
                    <a:cs typeface="Times New Roman" panose="02020603050405020304" pitchFamily="18" charset="0"/>
                  </a:rPr>
                  <a:t>7</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）比较所有</a:t>
                </a:r>
                <a14:m>
                  <m:oMath xmlns:m="http://schemas.openxmlformats.org/officeDocument/2006/math">
                    <m:sSub>
                      <m:sSubPr>
                        <m:ctrlPr>
                          <a:rPr lang="en-US" altLang="zh-CN" sz="2205" b="1" i="1">
                            <a:latin typeface="Cambria Math" panose="02040503050406030204" pitchFamily="18" charset="0"/>
                            <a:ea typeface="微软雅黑" panose="020B0503020204020204" charset="-122"/>
                          </a:rPr>
                        </m:ctrlPr>
                      </m:sSubPr>
                      <m:e>
                        <m:r>
                          <a:rPr lang="en-US" altLang="zh-CN" sz="2205" b="1" i="1">
                            <a:latin typeface="Cambria Math" panose="02040503050406030204" pitchFamily="18" charset="0"/>
                            <a:ea typeface="微软雅黑" panose="020B0503020204020204" charset="-122"/>
                          </a:rPr>
                          <m:t>𝒇</m:t>
                        </m:r>
                      </m:e>
                      <m:sub>
                        <m:r>
                          <a:rPr lang="en-US" altLang="zh-CN" sz="2205" b="1" i="1">
                            <a:latin typeface="Cambria Math" panose="02040503050406030204" pitchFamily="18" charset="0"/>
                            <a:ea typeface="微软雅黑" panose="020B0503020204020204" charset="-122"/>
                          </a:rPr>
                          <m:t>𝒕</m:t>
                        </m:r>
                        <m:r>
                          <a:rPr lang="en-US" altLang="zh-CN" sz="2205" b="1" i="1" smtClean="0">
                            <a:latin typeface="Cambria Math" panose="02040503050406030204" pitchFamily="18" charset="0"/>
                            <a:ea typeface="微软雅黑" panose="020B0503020204020204" charset="-122"/>
                          </a:rPr>
                          <m:t>+</m:t>
                        </m:r>
                        <m:r>
                          <a:rPr lang="en-US" altLang="zh-CN" sz="2205" b="1" i="1">
                            <a:latin typeface="Cambria Math" panose="02040503050406030204" pitchFamily="18" charset="0"/>
                            <a:ea typeface="微软雅黑" panose="020B0503020204020204" charset="-122"/>
                          </a:rPr>
                          <m:t>𝟏</m:t>
                        </m:r>
                      </m:sub>
                    </m:sSub>
                    <m:r>
                      <a:rPr lang="en-US" altLang="zh-CN" sz="2205" b="1" i="1">
                        <a:latin typeface="Cambria Math" panose="02040503050406030204" pitchFamily="18" charset="0"/>
                        <a:ea typeface="微软雅黑" panose="020B0503020204020204" charset="-122"/>
                      </a:rPr>
                      <m:t>(</m:t>
                    </m:r>
                    <m:sSub>
                      <m:sSubPr>
                        <m:ctrlPr>
                          <a:rPr lang="en-US" altLang="zh-CN" sz="2205" b="1" i="1">
                            <a:latin typeface="Cambria Math" panose="02040503050406030204" pitchFamily="18" charset="0"/>
                            <a:ea typeface="微软雅黑" panose="020B0503020204020204" charset="-122"/>
                          </a:rPr>
                        </m:ctrlPr>
                      </m:sSubPr>
                      <m:e>
                        <m:r>
                          <a:rPr lang="en-US" altLang="zh-CN" sz="2205" b="1" i="1">
                            <a:latin typeface="Cambria Math" panose="02040503050406030204" pitchFamily="18" charset="0"/>
                            <a:ea typeface="微软雅黑" panose="020B0503020204020204" charset="-122"/>
                          </a:rPr>
                          <m:t>𝒙</m:t>
                        </m:r>
                      </m:e>
                      <m:sub>
                        <m:r>
                          <a:rPr lang="en-US" altLang="zh-CN" sz="2205" b="1" i="1">
                            <a:latin typeface="Cambria Math" panose="02040503050406030204" pitchFamily="18" charset="0"/>
                            <a:ea typeface="微软雅黑" panose="020B0503020204020204" charset="-122"/>
                          </a:rPr>
                          <m:t>𝒊</m:t>
                        </m:r>
                      </m:sub>
                    </m:sSub>
                    <m:r>
                      <a:rPr lang="en-US" altLang="zh-CN" sz="2205" b="1" i="1">
                        <a:latin typeface="Cambria Math" panose="02040503050406030204" pitchFamily="18" charset="0"/>
                        <a:ea typeface="微软雅黑" panose="020B0503020204020204" charset="-122"/>
                      </a:rPr>
                      <m:t>)</m:t>
                    </m:r>
                  </m:oMath>
                </a14:m>
                <a:r>
                  <a:rPr lang="zh-CN" altLang="en-US" sz="2205" b="1" dirty="0">
                    <a:latin typeface="Times New Roman" panose="02020603050405020304" pitchFamily="18" charset="0"/>
                    <a:ea typeface="微软雅黑" panose="020B0503020204020204" charset="-122"/>
                    <a:cs typeface="Times New Roman" panose="02020603050405020304" pitchFamily="18" charset="0"/>
                  </a:rPr>
                  <a:t>，更新</a:t>
                </a:r>
                <a14:m>
                  <m:oMath xmlns:m="http://schemas.openxmlformats.org/officeDocument/2006/math">
                    <m:r>
                      <a:rPr lang="en-US" altLang="zh-CN" sz="2205" b="1" i="1">
                        <a:latin typeface="Cambria Math" panose="02040503050406030204" pitchFamily="18" charset="0"/>
                        <a:ea typeface="微软雅黑" panose="020B0503020204020204" charset="-122"/>
                      </a:rPr>
                      <m:t>𝒈𝒃𝒆𝒔𝒕</m:t>
                    </m:r>
                  </m:oMath>
                </a14:m>
                <a:endParaRPr lang="zh-CN" altLang="en-US" sz="2205" b="1" dirty="0">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646549" y="5153180"/>
                <a:ext cx="4888536" cy="431165"/>
              </a:xfrm>
              <a:prstGeom prst="rect">
                <a:avLst/>
              </a:prstGeom>
              <a:blipFill rotWithShape="1">
                <a:blip r:embed="rId9"/>
                <a:stretch>
                  <a:fillRect l="-13" t="-36" r="6"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646548" y="5722056"/>
                <a:ext cx="7048959" cy="431165"/>
              </a:xfrm>
              <a:prstGeom prst="rect">
                <a:avLst/>
              </a:prstGeom>
              <a:noFill/>
            </p:spPr>
            <p:txBody>
              <a:bodyPr wrap="square" rtlCol="0">
                <a:spAutoFit/>
              </a:bodyPr>
              <a:lstStyle/>
              <a:p>
                <a:r>
                  <a:rPr lang="en-US" altLang="zh-CN" sz="2205" b="1" dirty="0">
                    <a:latin typeface="Times New Roman" panose="02020603050405020304" pitchFamily="18" charset="0"/>
                    <a:ea typeface="微软雅黑" panose="020B0503020204020204" charset="-122"/>
                    <a:cs typeface="Times New Roman" panose="02020603050405020304" pitchFamily="18" charset="0"/>
                  </a:rPr>
                  <a:t>8</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a:t>
                </a:r>
                <a:r>
                  <a:rPr lang="en-US" altLang="zh-CN" sz="2205" b="1" dirty="0">
                    <a:latin typeface="Times New Roman" panose="02020603050405020304" pitchFamily="18" charset="0"/>
                    <a:ea typeface="微软雅黑" panose="020B0503020204020204" charset="-122"/>
                    <a:cs typeface="Times New Roman" panose="02020603050405020304" pitchFamily="18" charset="0"/>
                  </a:rPr>
                  <a:t>t++ , </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满足终止条件就输出</a:t>
                </a:r>
                <a14:m>
                  <m:oMath xmlns:m="http://schemas.openxmlformats.org/officeDocument/2006/math">
                    <m:r>
                      <a:rPr lang="en-US" altLang="zh-CN" sz="2205" b="1" i="1" smtClean="0">
                        <a:latin typeface="Cambria Math" panose="02040503050406030204" pitchFamily="18" charset="0"/>
                        <a:ea typeface="微软雅黑" panose="020B0503020204020204" charset="-122"/>
                      </a:rPr>
                      <m:t>𝒈𝒃𝒆𝒔𝒕</m:t>
                    </m:r>
                  </m:oMath>
                </a14:m>
                <a:r>
                  <a:rPr lang="zh-CN" altLang="en-US" sz="2205" b="1" dirty="0">
                    <a:latin typeface="Times New Roman" panose="02020603050405020304" pitchFamily="18" charset="0"/>
                    <a:ea typeface="微软雅黑" panose="020B0503020204020204" charset="-122"/>
                    <a:cs typeface="Times New Roman" panose="02020603050405020304" pitchFamily="18" charset="0"/>
                  </a:rPr>
                  <a:t>，否则跳转到 </a:t>
                </a:r>
                <a:r>
                  <a:rPr lang="en-US" altLang="zh-CN" sz="2205" b="1" dirty="0">
                    <a:latin typeface="Times New Roman" panose="02020603050405020304" pitchFamily="18" charset="0"/>
                    <a:ea typeface="微软雅黑" panose="020B0503020204020204" charset="-122"/>
                    <a:cs typeface="Times New Roman" panose="02020603050405020304" pitchFamily="18" charset="0"/>
                  </a:rPr>
                  <a:t>4</a:t>
                </a:r>
                <a:r>
                  <a:rPr lang="zh-CN" altLang="en-US" sz="2205" b="1" dirty="0">
                    <a:latin typeface="Times New Roman" panose="02020603050405020304" pitchFamily="18" charset="0"/>
                    <a:ea typeface="微软雅黑" panose="020B0503020204020204" charset="-122"/>
                    <a:cs typeface="Times New Roman" panose="02020603050405020304" pitchFamily="18" charset="0"/>
                  </a:rPr>
                  <a:t>）</a:t>
                </a:r>
              </a:p>
            </p:txBody>
          </p:sp>
        </mc:Choice>
        <mc:Fallback xmlns="">
          <p:sp>
            <p:nvSpPr>
              <p:cNvPr id="15" name="文本框 14"/>
              <p:cNvSpPr txBox="1">
                <a:spLocks noRot="1" noChangeAspect="1" noMove="1" noResize="1" noEditPoints="1" noAdjustHandles="1" noChangeArrowheads="1" noChangeShapeType="1" noTextEdit="1"/>
              </p:cNvSpPr>
              <p:nvPr/>
            </p:nvSpPr>
            <p:spPr>
              <a:xfrm>
                <a:off x="1646548" y="5722056"/>
                <a:ext cx="7048959" cy="431165"/>
              </a:xfrm>
              <a:prstGeom prst="rect">
                <a:avLst/>
              </a:prstGeom>
              <a:blipFill rotWithShape="1">
                <a:blip r:embed="rId10"/>
                <a:stretch>
                  <a:fillRect l="-9" t="-16" r="6" b="16"/>
                </a:stretch>
              </a:blipFill>
            </p:spPr>
            <p:txBody>
              <a:bodyPr/>
              <a:lstStyle/>
              <a:p>
                <a:r>
                  <a:rPr lang="zh-CN" altLang="en-US">
                    <a:noFill/>
                  </a:rPr>
                  <a:t> </a:t>
                </a:r>
              </a:p>
            </p:txBody>
          </p:sp>
        </mc:Fallback>
      </mc:AlternateContent>
      <p:sp>
        <p:nvSpPr>
          <p:cNvPr id="17"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粒子群优化算法的基本流程</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347B39C7-CD7E-B393-67A9-FC18534252C8}"/>
              </a:ext>
            </a:extLst>
          </p:cNvPr>
          <p:cNvPicPr>
            <a:picLocks noChangeAspect="1"/>
          </p:cNvPicPr>
          <p:nvPr/>
        </p:nvPicPr>
        <p:blipFill>
          <a:blip r:embed="rId11"/>
          <a:stretch>
            <a:fillRect/>
          </a:stretch>
        </p:blipFill>
        <p:spPr>
          <a:xfrm>
            <a:off x="-39476" y="-93488"/>
            <a:ext cx="2924175" cy="1038225"/>
          </a:xfrm>
          <a:prstGeom prst="rect">
            <a:avLst/>
          </a:prstGeom>
        </p:spPr>
      </p:pic>
    </p:spTree>
  </p:cSld>
  <p:clrMapOvr>
    <a:masterClrMapping/>
  </p:clrMapOvr>
  <p:transition spd="slow" advTm="18981">
    <p:push dir="u"/>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bwMode="auto">
          <a:xfrm>
            <a:off x="6158684" y="1881365"/>
            <a:ext cx="4509316" cy="4260306"/>
            <a:chOff x="1073" y="912"/>
            <a:chExt cx="3487" cy="3024"/>
          </a:xfrm>
        </p:grpSpPr>
        <p:sp>
          <p:nvSpPr>
            <p:cNvPr id="5" name="Rectangle 4"/>
            <p:cNvSpPr>
              <a:spLocks noChangeArrowheads="1"/>
            </p:cNvSpPr>
            <p:nvPr/>
          </p:nvSpPr>
          <p:spPr bwMode="gray">
            <a:xfrm rot="13770025">
              <a:off x="3221" y="2475"/>
              <a:ext cx="540" cy="112"/>
            </a:xfrm>
            <a:prstGeom prst="rect">
              <a:avLst/>
            </a:prstGeom>
            <a:gradFill rotWithShape="1">
              <a:gsLst>
                <a:gs pos="0">
                  <a:schemeClr val="bg2"/>
                </a:gs>
                <a:gs pos="50000">
                  <a:schemeClr val="bg2">
                    <a:gamma/>
                    <a:tint val="51373"/>
                    <a:invGamma/>
                  </a:schemeClr>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805">
                <a:latin typeface="Arial" panose="020B0604020202020204" pitchFamily="34" charset="0"/>
              </a:endParaRPr>
            </a:p>
          </p:txBody>
        </p:sp>
        <p:sp>
          <p:nvSpPr>
            <p:cNvPr id="6" name="Rectangle 5"/>
            <p:cNvSpPr>
              <a:spLocks noChangeArrowheads="1"/>
            </p:cNvSpPr>
            <p:nvPr/>
          </p:nvSpPr>
          <p:spPr bwMode="gray">
            <a:xfrm rot="-743917">
              <a:off x="2112" y="2162"/>
              <a:ext cx="528" cy="97"/>
            </a:xfrm>
            <a:prstGeom prst="rect">
              <a:avLst/>
            </a:prstGeom>
            <a:gradFill rotWithShape="1">
              <a:gsLst>
                <a:gs pos="0">
                  <a:schemeClr val="bg2"/>
                </a:gs>
                <a:gs pos="50000">
                  <a:schemeClr val="bg2">
                    <a:gamma/>
                    <a:tint val="48627"/>
                    <a:invGamma/>
                  </a:schemeClr>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805">
                <a:latin typeface="Arial" panose="020B0604020202020204" pitchFamily="34" charset="0"/>
              </a:endParaRPr>
            </a:p>
          </p:txBody>
        </p:sp>
        <p:sp>
          <p:nvSpPr>
            <p:cNvPr id="7" name="Rectangle 6"/>
            <p:cNvSpPr>
              <a:spLocks noChangeArrowheads="1"/>
            </p:cNvSpPr>
            <p:nvPr/>
          </p:nvSpPr>
          <p:spPr bwMode="gray">
            <a:xfrm rot="-3205350">
              <a:off x="3291" y="1606"/>
              <a:ext cx="335" cy="77"/>
            </a:xfrm>
            <a:prstGeom prst="rect">
              <a:avLst/>
            </a:prstGeom>
            <a:gradFill rotWithShape="1">
              <a:gsLst>
                <a:gs pos="0">
                  <a:schemeClr val="bg2"/>
                </a:gs>
                <a:gs pos="50000">
                  <a:schemeClr val="bg2">
                    <a:gamma/>
                    <a:tint val="30196"/>
                    <a:invGamma/>
                  </a:schemeClr>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805">
                <a:latin typeface="Arial" panose="020B0604020202020204" pitchFamily="34" charset="0"/>
              </a:endParaRPr>
            </a:p>
          </p:txBody>
        </p:sp>
        <p:grpSp>
          <p:nvGrpSpPr>
            <p:cNvPr id="8" name="Group 7"/>
            <p:cNvGrpSpPr/>
            <p:nvPr/>
          </p:nvGrpSpPr>
          <p:grpSpPr bwMode="auto">
            <a:xfrm>
              <a:off x="2518" y="1626"/>
              <a:ext cx="1070" cy="895"/>
              <a:chOff x="2305" y="1488"/>
              <a:chExt cx="1305" cy="1152"/>
            </a:xfrm>
          </p:grpSpPr>
          <p:grpSp>
            <p:nvGrpSpPr>
              <p:cNvPr id="28" name="Group 8"/>
              <p:cNvGrpSpPr/>
              <p:nvPr/>
            </p:nvGrpSpPr>
            <p:grpSpPr bwMode="auto">
              <a:xfrm>
                <a:off x="2400" y="1488"/>
                <a:ext cx="1152" cy="1152"/>
                <a:chOff x="2016" y="1920"/>
                <a:chExt cx="1680" cy="1680"/>
              </a:xfrm>
            </p:grpSpPr>
            <p:sp>
              <p:nvSpPr>
                <p:cNvPr id="30" name="Oval 9"/>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805">
                    <a:latin typeface="Arial" panose="020B0604020202020204" pitchFamily="34" charset="0"/>
                  </a:endParaRPr>
                </a:p>
              </p:txBody>
            </p:sp>
            <p:sp>
              <p:nvSpPr>
                <p:cNvPr id="31" name="Freeform 10"/>
                <p:cNvSpPr/>
                <p:nvPr/>
              </p:nvSpPr>
              <p:spPr bwMode="gray">
                <a:xfrm>
                  <a:off x="2208" y="194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sz="1805"/>
                </a:p>
              </p:txBody>
            </p:sp>
          </p:grpSp>
          <p:sp>
            <p:nvSpPr>
              <p:cNvPr id="29" name="Text Box 11"/>
              <p:cNvSpPr txBox="1">
                <a:spLocks noChangeArrowheads="1"/>
              </p:cNvSpPr>
              <p:nvPr/>
            </p:nvSpPr>
            <p:spPr bwMode="gray">
              <a:xfrm>
                <a:off x="2305" y="1865"/>
                <a:ext cx="1305" cy="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2205" b="1" dirty="0">
                    <a:solidFill>
                      <a:srgbClr val="FFFFFF"/>
                    </a:solidFill>
                    <a:effectLst>
                      <a:outerShdw blurRad="38100" dist="38100" dir="2700000" algn="tl">
                        <a:srgbClr val="C0C0C0"/>
                      </a:outerShdw>
                    </a:effectLst>
                    <a:latin typeface="Arial" panose="020B0604020202020204" pitchFamily="34" charset="0"/>
                  </a:rPr>
                  <a:t>更新速度 </a:t>
                </a:r>
              </a:p>
            </p:txBody>
          </p:sp>
        </p:grpSp>
        <p:grpSp>
          <p:nvGrpSpPr>
            <p:cNvPr id="9" name="Group 12"/>
            <p:cNvGrpSpPr/>
            <p:nvPr/>
          </p:nvGrpSpPr>
          <p:grpSpPr bwMode="auto">
            <a:xfrm>
              <a:off x="3312" y="912"/>
              <a:ext cx="726" cy="672"/>
              <a:chOff x="3600" y="960"/>
              <a:chExt cx="629" cy="624"/>
            </a:xfrm>
          </p:grpSpPr>
          <p:grpSp>
            <p:nvGrpSpPr>
              <p:cNvPr id="24" name="Group 13"/>
              <p:cNvGrpSpPr/>
              <p:nvPr/>
            </p:nvGrpSpPr>
            <p:grpSpPr bwMode="auto">
              <a:xfrm>
                <a:off x="3600" y="960"/>
                <a:ext cx="624" cy="624"/>
                <a:chOff x="2016" y="1920"/>
                <a:chExt cx="1679" cy="1680"/>
              </a:xfrm>
            </p:grpSpPr>
            <p:sp>
              <p:nvSpPr>
                <p:cNvPr id="26" name="Oval 14"/>
                <p:cNvSpPr>
                  <a:spLocks noChangeArrowheads="1"/>
                </p:cNvSpPr>
                <p:nvPr/>
              </p:nvSpPr>
              <p:spPr bwMode="gray">
                <a:xfrm>
                  <a:off x="2016" y="1920"/>
                  <a:ext cx="1679" cy="1680"/>
                </a:xfrm>
                <a:prstGeom prst="ellipse">
                  <a:avLst/>
                </a:prstGeom>
                <a:gradFill rotWithShape="1">
                  <a:gsLst>
                    <a:gs pos="0">
                      <a:schemeClr val="accent1"/>
                    </a:gs>
                    <a:gs pos="100000">
                      <a:schemeClr val="accent1">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805">
                    <a:latin typeface="Arial" panose="020B0604020202020204" pitchFamily="34" charset="0"/>
                  </a:endParaRPr>
                </a:p>
              </p:txBody>
            </p:sp>
            <p:sp>
              <p:nvSpPr>
                <p:cNvPr id="27" name="Freeform 15"/>
                <p:cNvSpPr/>
                <p:nvPr/>
              </p:nvSpPr>
              <p:spPr bwMode="gray">
                <a:xfrm>
                  <a:off x="2208" y="194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sz="1805"/>
                </a:p>
              </p:txBody>
            </p:sp>
          </p:grpSp>
          <p:sp>
            <p:nvSpPr>
              <p:cNvPr id="25" name="Text Box 16"/>
              <p:cNvSpPr txBox="1">
                <a:spLocks noChangeArrowheads="1"/>
              </p:cNvSpPr>
              <p:nvPr/>
            </p:nvSpPr>
            <p:spPr bwMode="gray">
              <a:xfrm>
                <a:off x="3626" y="1198"/>
                <a:ext cx="603"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1405" b="1" dirty="0">
                    <a:solidFill>
                      <a:srgbClr val="FFFFFF"/>
                    </a:solidFill>
                    <a:effectLst>
                      <a:outerShdw blurRad="38100" dist="38100" dir="2700000" algn="tl">
                        <a:srgbClr val="C0C0C0"/>
                      </a:outerShdw>
                    </a:effectLst>
                    <a:latin typeface="Verdana" panose="020B0604030504040204" pitchFamily="34" charset="0"/>
                  </a:rPr>
                  <a:t>自身速度</a:t>
                </a:r>
              </a:p>
            </p:txBody>
          </p:sp>
        </p:grpSp>
        <p:grpSp>
          <p:nvGrpSpPr>
            <p:cNvPr id="10" name="Group 17"/>
            <p:cNvGrpSpPr/>
            <p:nvPr/>
          </p:nvGrpSpPr>
          <p:grpSpPr bwMode="auto">
            <a:xfrm>
              <a:off x="1073" y="1824"/>
              <a:ext cx="1070" cy="1007"/>
              <a:chOff x="586" y="1584"/>
              <a:chExt cx="1307" cy="1296"/>
            </a:xfrm>
          </p:grpSpPr>
          <p:grpSp>
            <p:nvGrpSpPr>
              <p:cNvPr id="20" name="Group 18"/>
              <p:cNvGrpSpPr/>
              <p:nvPr/>
            </p:nvGrpSpPr>
            <p:grpSpPr bwMode="auto">
              <a:xfrm>
                <a:off x="624" y="1584"/>
                <a:ext cx="1248" cy="1296"/>
                <a:chOff x="2016" y="1920"/>
                <a:chExt cx="1680" cy="1680"/>
              </a:xfrm>
            </p:grpSpPr>
            <p:sp>
              <p:nvSpPr>
                <p:cNvPr id="22" name="Oval 19"/>
                <p:cNvSpPr>
                  <a:spLocks noChangeArrowheads="1"/>
                </p:cNvSpPr>
                <p:nvPr/>
              </p:nvSpPr>
              <p:spPr bwMode="gray">
                <a:xfrm>
                  <a:off x="2016" y="1920"/>
                  <a:ext cx="1682" cy="1680"/>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805">
                    <a:latin typeface="Arial" panose="020B0604020202020204" pitchFamily="34" charset="0"/>
                  </a:endParaRPr>
                </a:p>
              </p:txBody>
            </p:sp>
            <p:sp>
              <p:nvSpPr>
                <p:cNvPr id="23" name="Freeform 20"/>
                <p:cNvSpPr/>
                <p:nvPr/>
              </p:nvSpPr>
              <p:spPr bwMode="gray">
                <a:xfrm>
                  <a:off x="2208" y="194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sz="1805"/>
                </a:p>
              </p:txBody>
            </p:sp>
          </p:grpSp>
          <p:sp>
            <p:nvSpPr>
              <p:cNvPr id="21" name="Text Box 21"/>
              <p:cNvSpPr txBox="1">
                <a:spLocks noChangeArrowheads="1"/>
              </p:cNvSpPr>
              <p:nvPr/>
            </p:nvSpPr>
            <p:spPr bwMode="gray">
              <a:xfrm>
                <a:off x="586" y="2036"/>
                <a:ext cx="1307" cy="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2205" b="1" dirty="0">
                    <a:solidFill>
                      <a:srgbClr val="FFFFFF"/>
                    </a:solidFill>
                    <a:effectLst>
                      <a:outerShdw blurRad="38100" dist="38100" dir="2700000" algn="tl">
                        <a:srgbClr val="C0C0C0"/>
                      </a:outerShdw>
                    </a:effectLst>
                    <a:latin typeface="Arial" panose="020B0604020202020204" pitchFamily="34" charset="0"/>
                  </a:rPr>
                  <a:t>个体认知 </a:t>
                </a:r>
              </a:p>
            </p:txBody>
          </p:sp>
        </p:grpSp>
        <p:grpSp>
          <p:nvGrpSpPr>
            <p:cNvPr id="11" name="Group 22"/>
            <p:cNvGrpSpPr/>
            <p:nvPr/>
          </p:nvGrpSpPr>
          <p:grpSpPr bwMode="auto">
            <a:xfrm>
              <a:off x="3380" y="2558"/>
              <a:ext cx="1180" cy="1119"/>
              <a:chOff x="3360" y="2688"/>
              <a:chExt cx="1440" cy="1440"/>
            </a:xfrm>
          </p:grpSpPr>
          <p:grpSp>
            <p:nvGrpSpPr>
              <p:cNvPr id="16" name="Group 23"/>
              <p:cNvGrpSpPr/>
              <p:nvPr/>
            </p:nvGrpSpPr>
            <p:grpSpPr bwMode="auto">
              <a:xfrm>
                <a:off x="3360" y="2688"/>
                <a:ext cx="1440" cy="1440"/>
                <a:chOff x="2016" y="1920"/>
                <a:chExt cx="1680" cy="1680"/>
              </a:xfrm>
            </p:grpSpPr>
            <p:sp>
              <p:nvSpPr>
                <p:cNvPr id="18" name="Oval 24"/>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pPr>
                    <a:defRPr/>
                  </a:pPr>
                  <a:endParaRPr lang="zh-CN" altLang="en-US" sz="1805">
                    <a:latin typeface="Arial" panose="020B0604020202020204" pitchFamily="34" charset="0"/>
                  </a:endParaRPr>
                </a:p>
              </p:txBody>
            </p:sp>
            <p:sp>
              <p:nvSpPr>
                <p:cNvPr id="19" name="Freeform 25"/>
                <p:cNvSpPr/>
                <p:nvPr/>
              </p:nvSpPr>
              <p:spPr bwMode="gray">
                <a:xfrm>
                  <a:off x="2208" y="1949"/>
                  <a:ext cx="1296" cy="635"/>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sz="1805">
                    <a:latin typeface="Arial" panose="020B0604020202020204" pitchFamily="34" charset="0"/>
                  </a:endParaRPr>
                </a:p>
              </p:txBody>
            </p:sp>
          </p:grpSp>
          <p:sp>
            <p:nvSpPr>
              <p:cNvPr id="17" name="Text Box 26"/>
              <p:cNvSpPr txBox="1">
                <a:spLocks noChangeArrowheads="1"/>
              </p:cNvSpPr>
              <p:nvPr/>
            </p:nvSpPr>
            <p:spPr bwMode="gray">
              <a:xfrm>
                <a:off x="3461" y="3237"/>
                <a:ext cx="1232" cy="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defRPr/>
                </a:pPr>
                <a:r>
                  <a:rPr lang="zh-CN" altLang="en-US" sz="2205" b="1" dirty="0">
                    <a:solidFill>
                      <a:srgbClr val="FFFFFF"/>
                    </a:solidFill>
                    <a:effectLst>
                      <a:outerShdw blurRad="38100" dist="38100" dir="2700000" algn="tl">
                        <a:srgbClr val="C0C0C0"/>
                      </a:outerShdw>
                    </a:effectLst>
                    <a:latin typeface="Arial" panose="020B0604020202020204" pitchFamily="34" charset="0"/>
                  </a:rPr>
                  <a:t>社会引导</a:t>
                </a:r>
              </a:p>
            </p:txBody>
          </p:sp>
        </p:grpSp>
        <p:sp>
          <p:nvSpPr>
            <p:cNvPr id="12" name="Oval 27"/>
            <p:cNvSpPr>
              <a:spLocks noChangeArrowheads="1"/>
            </p:cNvSpPr>
            <p:nvPr/>
          </p:nvSpPr>
          <p:spPr bwMode="gray">
            <a:xfrm>
              <a:off x="1222" y="2904"/>
              <a:ext cx="831" cy="260"/>
            </a:xfrm>
            <a:prstGeom prst="ellipse">
              <a:avLst/>
            </a:prstGeom>
            <a:gradFill rotWithShape="1">
              <a:gsLst>
                <a:gs pos="0">
                  <a:srgbClr val="969696"/>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13" name="Oval 28"/>
            <p:cNvSpPr>
              <a:spLocks noChangeArrowheads="1"/>
            </p:cNvSpPr>
            <p:nvPr/>
          </p:nvSpPr>
          <p:spPr bwMode="gray">
            <a:xfrm>
              <a:off x="2672" y="2522"/>
              <a:ext cx="832" cy="260"/>
            </a:xfrm>
            <a:prstGeom prst="ellipse">
              <a:avLst/>
            </a:prstGeom>
            <a:gradFill rotWithShape="1">
              <a:gsLst>
                <a:gs pos="0">
                  <a:srgbClr val="969696"/>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14" name="Oval 29"/>
            <p:cNvSpPr>
              <a:spLocks noChangeArrowheads="1"/>
            </p:cNvSpPr>
            <p:nvPr/>
          </p:nvSpPr>
          <p:spPr bwMode="gray">
            <a:xfrm>
              <a:off x="3577" y="3677"/>
              <a:ext cx="831" cy="259"/>
            </a:xfrm>
            <a:prstGeom prst="ellipse">
              <a:avLst/>
            </a:prstGeom>
            <a:gradFill rotWithShape="1">
              <a:gsLst>
                <a:gs pos="0">
                  <a:srgbClr val="969696"/>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15" name="Oval 30"/>
            <p:cNvSpPr>
              <a:spLocks noChangeArrowheads="1"/>
            </p:cNvSpPr>
            <p:nvPr/>
          </p:nvSpPr>
          <p:spPr bwMode="gray">
            <a:xfrm>
              <a:off x="3498" y="1626"/>
              <a:ext cx="381" cy="130"/>
            </a:xfrm>
            <a:prstGeom prst="ellipse">
              <a:avLst/>
            </a:prstGeom>
            <a:gradFill rotWithShape="1">
              <a:gsLst>
                <a:gs pos="0">
                  <a:srgbClr val="969696"/>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aphicFrame>
        <p:nvGraphicFramePr>
          <p:cNvPr id="32" name="Object 32"/>
          <p:cNvGraphicFramePr>
            <a:graphicFrameLocks noChangeAspect="1"/>
          </p:cNvGraphicFramePr>
          <p:nvPr/>
        </p:nvGraphicFramePr>
        <p:xfrm>
          <a:off x="1763485" y="1190534"/>
          <a:ext cx="8809447" cy="649877"/>
        </p:xfrm>
        <a:graphic>
          <a:graphicData uri="http://schemas.openxmlformats.org/presentationml/2006/ole">
            <mc:AlternateContent xmlns:mc="http://schemas.openxmlformats.org/markup-compatibility/2006">
              <mc:Choice xmlns:v="urn:schemas-microsoft-com:vml" Requires="v">
                <p:oleObj name="Equation" r:id="rId3" imgW="3086100" imgH="203200" progId="Equation.DSMT4">
                  <p:embed/>
                </p:oleObj>
              </mc:Choice>
              <mc:Fallback>
                <p:oleObj name="Equation" r:id="rId3" imgW="3086100" imgH="203200" progId="Equation.DSMT4">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485" y="1190534"/>
                        <a:ext cx="8809447" cy="649877"/>
                      </a:xfrm>
                      <a:prstGeom prst="rect">
                        <a:avLst/>
                      </a:prstGeom>
                      <a:noFill/>
                      <a:ln>
                        <a:noFill/>
                      </a:ln>
                    </p:spPr>
                  </p:pic>
                </p:oleObj>
              </mc:Fallback>
            </mc:AlternateContent>
          </a:graphicData>
        </a:graphic>
      </p:graphicFrame>
      <p:graphicFrame>
        <p:nvGraphicFramePr>
          <p:cNvPr id="33" name="Object 33"/>
          <p:cNvGraphicFramePr>
            <a:graphicFrameLocks noChangeAspect="1"/>
          </p:cNvGraphicFramePr>
          <p:nvPr/>
        </p:nvGraphicFramePr>
        <p:xfrm>
          <a:off x="1763485" y="1960453"/>
          <a:ext cx="2094049" cy="675499"/>
        </p:xfrm>
        <a:graphic>
          <a:graphicData uri="http://schemas.openxmlformats.org/presentationml/2006/ole">
            <mc:AlternateContent xmlns:mc="http://schemas.openxmlformats.org/markup-compatibility/2006">
              <mc:Choice xmlns:v="urn:schemas-microsoft-com:vml" Requires="v">
                <p:oleObj name="Equation" r:id="rId5" imgW="660400" imgH="203200" progId="Equation.DSMT4">
                  <p:embed/>
                </p:oleObj>
              </mc:Choice>
              <mc:Fallback>
                <p:oleObj name="Equation" r:id="rId5" imgW="660400" imgH="203200" progId="Equation.DSMT4">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485" y="1960453"/>
                        <a:ext cx="2094049" cy="675499"/>
                      </a:xfrm>
                      <a:prstGeom prst="rect">
                        <a:avLst/>
                      </a:prstGeom>
                      <a:noFill/>
                      <a:ln>
                        <a:noFill/>
                      </a:ln>
                    </p:spPr>
                  </p:pic>
                </p:oleObj>
              </mc:Fallback>
            </mc:AlternateContent>
          </a:graphicData>
        </a:graphic>
      </p:graphicFrame>
      <p:sp>
        <p:nvSpPr>
          <p:cNvPr id="36"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粒子群优化算法的更新公式</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37" name="矩形 36"/>
          <p:cNvSpPr/>
          <p:nvPr/>
        </p:nvSpPr>
        <p:spPr>
          <a:xfrm>
            <a:off x="4938558" y="1190534"/>
            <a:ext cx="2096154" cy="649877"/>
          </a:xfrm>
          <a:prstGeom prst="rect">
            <a:avLst/>
          </a:prstGeom>
          <a:solidFill>
            <a:schemeClr val="accent2">
              <a:lumMod val="75000"/>
              <a:alpha val="6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805"/>
          </a:p>
        </p:txBody>
      </p:sp>
      <p:sp>
        <p:nvSpPr>
          <p:cNvPr id="38" name="矩形 37"/>
          <p:cNvSpPr/>
          <p:nvPr/>
        </p:nvSpPr>
        <p:spPr>
          <a:xfrm>
            <a:off x="8501417" y="1190534"/>
            <a:ext cx="2057961" cy="649877"/>
          </a:xfrm>
          <a:prstGeom prst="rect">
            <a:avLst/>
          </a:prstGeom>
          <a:solidFill>
            <a:srgbClr val="0000FF">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805"/>
          </a:p>
        </p:txBody>
      </p:sp>
      <p:sp>
        <p:nvSpPr>
          <p:cNvPr id="39" name="矩形 38"/>
          <p:cNvSpPr/>
          <p:nvPr/>
        </p:nvSpPr>
        <p:spPr>
          <a:xfrm>
            <a:off x="3057372" y="1228180"/>
            <a:ext cx="433251" cy="649877"/>
          </a:xfrm>
          <a:prstGeom prst="rect">
            <a:avLst/>
          </a:prstGeom>
          <a:solidFill>
            <a:srgbClr val="20355B">
              <a:alpha val="58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805"/>
          </a:p>
        </p:txBody>
      </p:sp>
      <mc:AlternateContent xmlns:mc="http://schemas.openxmlformats.org/markup-compatibility/2006" xmlns:a14="http://schemas.microsoft.com/office/drawing/2010/main">
        <mc:Choice Requires="a14">
          <p:sp>
            <p:nvSpPr>
              <p:cNvPr id="89" name="文本框 88"/>
              <p:cNvSpPr txBox="1"/>
              <p:nvPr/>
            </p:nvSpPr>
            <p:spPr>
              <a:xfrm>
                <a:off x="1824723" y="2788206"/>
                <a:ext cx="4424990" cy="2870835"/>
              </a:xfrm>
              <a:prstGeom prst="rect">
                <a:avLst/>
              </a:prstGeom>
              <a:noFill/>
            </p:spPr>
            <p:txBody>
              <a:bodyPr wrap="square" rtlCol="0">
                <a:spAutoFit/>
              </a:bodyPr>
              <a:lstStyle/>
              <a:p>
                <a:pPr algn="just">
                  <a:lnSpc>
                    <a:spcPct val="150000"/>
                  </a:lnSpc>
                </a:pPr>
                <a:r>
                  <a:rPr lang="zh-CN" altLang="en-US" sz="2405" b="1" dirty="0">
                    <a:latin typeface="Times New Roman" panose="02020603050405020304" pitchFamily="18" charset="0"/>
                    <a:ea typeface="微软雅黑" panose="020B0503020204020204" charset="-122"/>
                    <a:cs typeface="Times New Roman" panose="02020603050405020304" pitchFamily="18" charset="0"/>
                  </a:rPr>
                  <a:t>其中：</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algn="just">
                  <a:lnSpc>
                    <a:spcPct val="150000"/>
                  </a:lnSpc>
                </a:pPr>
                <a14:m>
                  <m:oMath xmlns:m="http://schemas.openxmlformats.org/officeDocument/2006/math">
                    <m:r>
                      <a:rPr lang="zh-CN" altLang="en-US" sz="2405" b="1" i="1" smtClean="0">
                        <a:latin typeface="Cambria Math" panose="02040503050406030204" pitchFamily="18" charset="0"/>
                        <a:ea typeface="微软雅黑" panose="020B0503020204020204" charset="-122"/>
                      </a:rPr>
                      <m:t>𝝎</m:t>
                    </m:r>
                    <m:r>
                      <a:rPr lang="zh-CN" altLang="en-US" sz="2405" b="1" i="1" smtClean="0">
                        <a:latin typeface="Cambria Math" panose="02040503050406030204" pitchFamily="18" charset="0"/>
                        <a:ea typeface="微软雅黑" panose="020B0503020204020204" charset="-122"/>
                      </a:rPr>
                      <m:t>：</m:t>
                    </m:r>
                  </m:oMath>
                </a14:m>
                <a:r>
                  <a:rPr lang="zh-CN" altLang="en-US" sz="2405" b="1" dirty="0">
                    <a:latin typeface="Times New Roman" panose="02020603050405020304" pitchFamily="18" charset="0"/>
                    <a:ea typeface="微软雅黑" panose="020B0503020204020204" charset="-122"/>
                    <a:cs typeface="Times New Roman" panose="02020603050405020304" pitchFamily="18" charset="0"/>
                  </a:rPr>
                  <a:t>惯性权重</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上一代的速度对这一代的影响</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a:p>
                <a:pPr algn="just">
                  <a:lnSpc>
                    <a:spcPct val="150000"/>
                  </a:lnSpc>
                </a:pPr>
                <a14:m>
                  <m:oMath xmlns:m="http://schemas.openxmlformats.org/officeDocument/2006/math">
                    <m:sSub>
                      <m:sSubPr>
                        <m:ctrlPr>
                          <a:rPr lang="en-US" altLang="zh-CN" sz="2405" b="1" i="1" smtClean="0">
                            <a:latin typeface="Cambria Math" panose="02040503050406030204" pitchFamily="18" charset="0"/>
                            <a:ea typeface="微软雅黑" panose="020B0503020204020204" charset="-122"/>
                          </a:rPr>
                        </m:ctrlPr>
                      </m:sSubPr>
                      <m:e>
                        <m:r>
                          <a:rPr lang="en-US" altLang="zh-CN" sz="2405" b="1" i="1" smtClean="0">
                            <a:latin typeface="Cambria Math" panose="02040503050406030204" pitchFamily="18" charset="0"/>
                            <a:ea typeface="微软雅黑" panose="020B0503020204020204" charset="-122"/>
                          </a:rPr>
                          <m:t>𝒄</m:t>
                        </m:r>
                      </m:e>
                      <m:sub>
                        <m:r>
                          <a:rPr lang="en-US" altLang="zh-CN" sz="2405" b="1" i="1" smtClean="0">
                            <a:latin typeface="Cambria Math" panose="02040503050406030204" pitchFamily="18" charset="0"/>
                            <a:ea typeface="微软雅黑" panose="020B0503020204020204" charset="-122"/>
                          </a:rPr>
                          <m:t>𝟏</m:t>
                        </m:r>
                      </m:sub>
                    </m:sSub>
                    <m:r>
                      <a:rPr lang="en-US" altLang="zh-CN" sz="2405" b="1" i="1" smtClean="0">
                        <a:latin typeface="Cambria Math" panose="02040503050406030204" pitchFamily="18" charset="0"/>
                        <a:ea typeface="微软雅黑" panose="020B0503020204020204" charset="-122"/>
                      </a:rPr>
                      <m:t>,</m:t>
                    </m:r>
                    <m:sSub>
                      <m:sSubPr>
                        <m:ctrlPr>
                          <a:rPr lang="en-US" altLang="zh-CN" sz="2405" b="1" i="1">
                            <a:latin typeface="Cambria Math" panose="02040503050406030204" pitchFamily="18" charset="0"/>
                            <a:ea typeface="微软雅黑" panose="020B0503020204020204" charset="-122"/>
                          </a:rPr>
                        </m:ctrlPr>
                      </m:sSubPr>
                      <m:e>
                        <m:r>
                          <a:rPr lang="en-US" altLang="zh-CN" sz="2405" b="1" i="1" smtClean="0">
                            <a:latin typeface="Cambria Math" panose="02040503050406030204" pitchFamily="18" charset="0"/>
                            <a:ea typeface="微软雅黑" panose="020B0503020204020204" charset="-122"/>
                          </a:rPr>
                          <m:t>𝒄</m:t>
                        </m:r>
                      </m:e>
                      <m:sub>
                        <m:r>
                          <a:rPr lang="en-US" altLang="zh-CN" sz="2405" b="1" i="1" smtClean="0">
                            <a:latin typeface="Cambria Math" panose="02040503050406030204" pitchFamily="18" charset="0"/>
                            <a:ea typeface="微软雅黑" panose="020B0503020204020204" charset="-122"/>
                          </a:rPr>
                          <m:t>𝟐</m:t>
                        </m:r>
                      </m:sub>
                    </m:sSub>
                    <m:r>
                      <a:rPr lang="zh-CN" altLang="en-US" sz="2405" b="1" i="1" smtClean="0">
                        <a:latin typeface="Cambria Math" panose="02040503050406030204" pitchFamily="18" charset="0"/>
                        <a:ea typeface="微软雅黑" panose="020B0503020204020204" charset="-122"/>
                      </a:rPr>
                      <m:t>：</m:t>
                    </m:r>
                  </m:oMath>
                </a14:m>
                <a:r>
                  <a:rPr lang="zh-CN" altLang="en-US" sz="2405" b="1" dirty="0">
                    <a:latin typeface="Times New Roman" panose="02020603050405020304" pitchFamily="18" charset="0"/>
                    <a:ea typeface="微软雅黑" panose="020B0503020204020204" charset="-122"/>
                    <a:cs typeface="Times New Roman" panose="02020603050405020304" pitchFamily="18" charset="0"/>
                  </a:rPr>
                  <a:t>加速系数</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向</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pbest</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和</a:t>
                </a:r>
                <a:r>
                  <a:rPr lang="en-US" altLang="zh-CN" sz="2405" b="1" i="1" dirty="0" err="1">
                    <a:latin typeface="Times New Roman" panose="02020603050405020304" pitchFamily="18" charset="0"/>
                    <a:ea typeface="微软雅黑" panose="020B0503020204020204" charset="-122"/>
                    <a:cs typeface="Times New Roman" panose="02020603050405020304" pitchFamily="18" charset="0"/>
                  </a:rPr>
                  <a:t>gbest</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偏向的程度</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89" name="文本框 88"/>
              <p:cNvSpPr txBox="1">
                <a:spLocks noRot="1" noChangeAspect="1" noMove="1" noResize="1" noEditPoints="1" noAdjustHandles="1" noChangeArrowheads="1" noChangeShapeType="1" noTextEdit="1"/>
              </p:cNvSpPr>
              <p:nvPr/>
            </p:nvSpPr>
            <p:spPr>
              <a:xfrm>
                <a:off x="1824723" y="2788206"/>
                <a:ext cx="4424990" cy="2870835"/>
              </a:xfrm>
              <a:prstGeom prst="rect">
                <a:avLst/>
              </a:prstGeom>
              <a:blipFill rotWithShape="1">
                <a:blip r:embed="rId7"/>
                <a:stretch>
                  <a:fillRect l="-8" t="-19" r="1"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p:cNvSpPr txBox="1"/>
              <p:nvPr/>
            </p:nvSpPr>
            <p:spPr>
              <a:xfrm>
                <a:off x="1844532" y="5558225"/>
                <a:ext cx="7504348" cy="1235710"/>
              </a:xfrm>
              <a:prstGeom prst="rect">
                <a:avLst/>
              </a:prstGeom>
              <a:noFill/>
            </p:spPr>
            <p:txBody>
              <a:bodyPr wrap="square">
                <a:spAutoFit/>
              </a:bodyPr>
              <a:lstStyle/>
              <a:p>
                <a:pPr algn="just">
                  <a:lnSpc>
                    <a:spcPct val="150000"/>
                  </a:lnSpc>
                </a:pPr>
                <a14:m>
                  <m:oMath xmlns:m="http://schemas.openxmlformats.org/officeDocument/2006/math">
                    <m:sSub>
                      <m:sSubPr>
                        <m:ctrlPr>
                          <a:rPr lang="en-US" altLang="zh-CN" sz="2405" b="1" i="1" smtClean="0">
                            <a:latin typeface="Cambria Math" panose="02040503050406030204" pitchFamily="18" charset="0"/>
                            <a:ea typeface="微软雅黑" panose="020B0503020204020204" charset="-122"/>
                          </a:rPr>
                        </m:ctrlPr>
                      </m:sSubPr>
                      <m:e>
                        <m:r>
                          <a:rPr lang="en-US" altLang="zh-CN" sz="2405" b="1" i="1" smtClean="0">
                            <a:latin typeface="Cambria Math" panose="02040503050406030204" pitchFamily="18" charset="0"/>
                            <a:ea typeface="微软雅黑" panose="020B0503020204020204" charset="-122"/>
                          </a:rPr>
                          <m:t>𝒓</m:t>
                        </m:r>
                      </m:e>
                      <m:sub>
                        <m:r>
                          <a:rPr lang="en-US" altLang="zh-CN" sz="2405" b="1" i="1" smtClean="0">
                            <a:latin typeface="Cambria Math" panose="02040503050406030204" pitchFamily="18" charset="0"/>
                            <a:ea typeface="微软雅黑" panose="020B0503020204020204" charset="-122"/>
                          </a:rPr>
                          <m:t>𝟏</m:t>
                        </m:r>
                      </m:sub>
                    </m:sSub>
                    <m:r>
                      <a:rPr lang="en-US" altLang="zh-CN" sz="2405" b="1" i="1" smtClean="0">
                        <a:latin typeface="Cambria Math" panose="02040503050406030204" pitchFamily="18" charset="0"/>
                        <a:ea typeface="微软雅黑" panose="020B0503020204020204" charset="-122"/>
                      </a:rPr>
                      <m:t>,</m:t>
                    </m:r>
                    <m:sSub>
                      <m:sSubPr>
                        <m:ctrlPr>
                          <a:rPr lang="en-US" altLang="zh-CN" sz="2405" b="1" i="1">
                            <a:latin typeface="Cambria Math" panose="02040503050406030204" pitchFamily="18" charset="0"/>
                            <a:ea typeface="微软雅黑" panose="020B0503020204020204" charset="-122"/>
                          </a:rPr>
                        </m:ctrlPr>
                      </m:sSubPr>
                      <m:e>
                        <m:r>
                          <a:rPr lang="en-US" altLang="zh-CN" sz="2405" b="1" i="1" smtClean="0">
                            <a:latin typeface="Cambria Math" panose="02040503050406030204" pitchFamily="18" charset="0"/>
                            <a:ea typeface="微软雅黑" panose="020B0503020204020204" charset="-122"/>
                          </a:rPr>
                          <m:t>𝒓</m:t>
                        </m:r>
                      </m:e>
                      <m:sub>
                        <m:r>
                          <a:rPr lang="en-US" altLang="zh-CN" sz="2405" b="1" i="1" smtClean="0">
                            <a:latin typeface="Cambria Math" panose="02040503050406030204" pitchFamily="18" charset="0"/>
                            <a:ea typeface="微软雅黑" panose="020B0503020204020204" charset="-122"/>
                          </a:rPr>
                          <m:t>𝟐</m:t>
                        </m:r>
                      </m:sub>
                    </m:sSub>
                    <m:r>
                      <a:rPr lang="zh-CN" altLang="en-US" sz="2405" b="1" i="1" smtClean="0">
                        <a:latin typeface="Cambria Math" panose="02040503050406030204" pitchFamily="18" charset="0"/>
                        <a:ea typeface="微软雅黑" panose="020B0503020204020204" charset="-122"/>
                      </a:rPr>
                      <m:t>：</m:t>
                    </m:r>
                    <m:r>
                      <a:rPr lang="en-US" altLang="zh-CN" sz="2405" b="1" i="0" smtClean="0">
                        <a:latin typeface="Cambria Math" panose="02040503050406030204" pitchFamily="18" charset="0"/>
                        <a:ea typeface="微软雅黑" panose="020B0503020204020204" charset="-122"/>
                      </a:rPr>
                      <m:t>[</m:t>
                    </m:r>
                    <m:r>
                      <a:rPr lang="en-US" altLang="zh-CN" sz="2405" b="1" i="0" smtClean="0">
                        <a:latin typeface="Cambria Math" panose="02040503050406030204" pitchFamily="18" charset="0"/>
                        <a:ea typeface="微软雅黑" panose="020B0503020204020204" charset="-122"/>
                      </a:rPr>
                      <m:t>𝟎</m:t>
                    </m:r>
                    <m:r>
                      <a:rPr lang="en-US" altLang="zh-CN" sz="2405" b="1" i="0" smtClean="0">
                        <a:latin typeface="Cambria Math" panose="02040503050406030204" pitchFamily="18" charset="0"/>
                        <a:ea typeface="微软雅黑" panose="020B0503020204020204" charset="-122"/>
                      </a:rPr>
                      <m:t>,</m:t>
                    </m:r>
                    <m:r>
                      <a:rPr lang="en-US" altLang="zh-CN" sz="2405" b="1" i="0" smtClean="0">
                        <a:latin typeface="Cambria Math" panose="02040503050406030204" pitchFamily="18" charset="0"/>
                        <a:ea typeface="微软雅黑" panose="020B0503020204020204" charset="-122"/>
                      </a:rPr>
                      <m:t>𝟏</m:t>
                    </m:r>
                    <m:r>
                      <a:rPr lang="en-US" altLang="zh-CN" sz="2405" b="1" i="0" smtClean="0">
                        <a:latin typeface="Cambria Math" panose="02040503050406030204" pitchFamily="18" charset="0"/>
                        <a:ea typeface="微软雅黑" panose="020B0503020204020204" charset="-122"/>
                      </a:rPr>
                      <m:t>]</m:t>
                    </m:r>
                    <m:r>
                      <a:rPr lang="zh-CN" altLang="en-US" sz="2405" b="1" i="1" smtClean="0">
                        <a:latin typeface="Cambria Math" panose="02040503050406030204" pitchFamily="18" charset="0"/>
                        <a:ea typeface="微软雅黑" panose="020B0503020204020204" charset="-122"/>
                      </a:rPr>
                      <m:t>之内</m:t>
                    </m:r>
                  </m:oMath>
                </a14:m>
                <a:r>
                  <a:rPr lang="zh-CN" altLang="en-US" sz="2405" b="1" dirty="0">
                    <a:latin typeface="Times New Roman" panose="02020603050405020304" pitchFamily="18" charset="0"/>
                    <a:ea typeface="微软雅黑" panose="020B0503020204020204" charset="-122"/>
                    <a:cs typeface="Times New Roman" panose="02020603050405020304" pitchFamily="18" charset="0"/>
                  </a:rPr>
                  <a:t>的随机数</a:t>
                </a:r>
                <a:r>
                  <a:rPr lang="en-US" altLang="zh-CN" sz="2405" b="1" dirty="0">
                    <a:latin typeface="Times New Roman" panose="02020603050405020304" pitchFamily="18" charset="0"/>
                    <a:ea typeface="微软雅黑" panose="020B0503020204020204" charset="-122"/>
                    <a:cs typeface="Times New Roman" panose="02020603050405020304" pitchFamily="18" charset="0"/>
                  </a:rPr>
                  <a:t>——</a:t>
                </a:r>
                <a:r>
                  <a:rPr lang="zh-CN" altLang="en-US" sz="2405" b="1" dirty="0">
                    <a:latin typeface="Times New Roman" panose="02020603050405020304" pitchFamily="18" charset="0"/>
                    <a:ea typeface="微软雅黑" panose="020B0503020204020204" charset="-122"/>
                    <a:cs typeface="Times New Roman" panose="02020603050405020304" pitchFamily="18" charset="0"/>
                  </a:rPr>
                  <a:t>增加算法随机性；每个维度均产生一个随机数</a:t>
                </a:r>
                <a:endParaRPr lang="en-US" altLang="zh-CN" sz="2405" b="1" dirty="0">
                  <a:latin typeface="Times New Roman" panose="02020603050405020304" pitchFamily="18" charset="0"/>
                  <a:ea typeface="微软雅黑" panose="020B0503020204020204" charset="-122"/>
                  <a:cs typeface="Times New Roman" panose="02020603050405020304" pitchFamily="18" charset="0"/>
                </a:endParaRPr>
              </a:p>
            </p:txBody>
          </p:sp>
        </mc:Choice>
        <mc:Fallback xmlns="">
          <p:sp>
            <p:nvSpPr>
              <p:cNvPr id="90" name="文本框 89"/>
              <p:cNvSpPr txBox="1">
                <a:spLocks noRot="1" noChangeAspect="1" noMove="1" noResize="1" noEditPoints="1" noAdjustHandles="1" noChangeArrowheads="1" noChangeShapeType="1" noTextEdit="1"/>
              </p:cNvSpPr>
              <p:nvPr/>
            </p:nvSpPr>
            <p:spPr>
              <a:xfrm>
                <a:off x="1844532" y="5558225"/>
                <a:ext cx="7504348" cy="1235710"/>
              </a:xfrm>
              <a:prstGeom prst="rect">
                <a:avLst/>
              </a:prstGeom>
              <a:blipFill rotWithShape="1">
                <a:blip r:embed="rId8"/>
                <a:stretch>
                  <a:fillRect l="-7" t="-6" r="5" b="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5C3FCD4-99B9-A136-6C10-B6E8FF49D84B}"/>
              </a:ext>
            </a:extLst>
          </p:cNvPr>
          <p:cNvPicPr>
            <a:picLocks noChangeAspect="1"/>
          </p:cNvPicPr>
          <p:nvPr/>
        </p:nvPicPr>
        <p:blipFill>
          <a:blip r:embed="rId9"/>
          <a:stretch>
            <a:fillRect/>
          </a:stretch>
        </p:blipFill>
        <p:spPr>
          <a:xfrm>
            <a:off x="0" y="-52397"/>
            <a:ext cx="2409825" cy="685800"/>
          </a:xfrm>
          <a:prstGeom prst="rect">
            <a:avLst/>
          </a:prstGeom>
        </p:spPr>
      </p:pic>
    </p:spTree>
  </p:cSld>
  <p:clrMapOvr>
    <a:masterClrMapping/>
  </p:clrMapOvr>
  <p:transition spd="slow" advTm="18981">
    <p:push dir="u"/>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p:cNvSpPr>
            <a:spLocks noChangeArrowheads="1"/>
          </p:cNvSpPr>
          <p:nvPr/>
        </p:nvSpPr>
        <p:spPr bwMode="auto">
          <a:xfrm>
            <a:off x="7395754" y="2779123"/>
            <a:ext cx="3177177" cy="3330101"/>
          </a:xfrm>
          <a:prstGeom prst="wedgeRoundRectCallout">
            <a:avLst>
              <a:gd name="adj1" fmla="val -87844"/>
              <a:gd name="adj2" fmla="val -27030"/>
              <a:gd name="adj3" fmla="val 16667"/>
            </a:avLst>
          </a:prstGeom>
          <a:blipFill dpi="0" rotWithShape="1">
            <a:blip r:embed="rId3"/>
            <a:srcRect/>
            <a:tile tx="0" ty="0" sx="100000" sy="100000" flip="none" algn="tl"/>
          </a:blipFill>
          <a:ln w="38100">
            <a:solidFill>
              <a:srgbClr val="00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810">
              <a:ea typeface="楷体_GB2312" pitchFamily="1" charset="-122"/>
            </a:endParaRPr>
          </a:p>
        </p:txBody>
      </p:sp>
      <p:grpSp>
        <p:nvGrpSpPr>
          <p:cNvPr id="13" name="Group 4"/>
          <p:cNvGrpSpPr/>
          <p:nvPr/>
        </p:nvGrpSpPr>
        <p:grpSpPr bwMode="auto">
          <a:xfrm>
            <a:off x="1683307" y="1044525"/>
            <a:ext cx="7330801" cy="542845"/>
            <a:chOff x="0" y="-1"/>
            <a:chExt cx="4605" cy="341"/>
          </a:xfrm>
        </p:grpSpPr>
        <p:sp>
          <p:nvSpPr>
            <p:cNvPr id="14" name="Rectangle 5"/>
            <p:cNvSpPr>
              <a:spLocks noChangeArrowheads="1"/>
            </p:cNvSpPr>
            <p:nvPr/>
          </p:nvSpPr>
          <p:spPr bwMode="auto">
            <a:xfrm>
              <a:off x="0" y="-1"/>
              <a:ext cx="4564"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10" b="1" dirty="0">
                  <a:latin typeface="Times New Roman" panose="02020603050405020304" pitchFamily="18" charset="0"/>
                  <a:ea typeface="楷体_GB2312" pitchFamily="1" charset="-122"/>
                </a:rPr>
                <a:t>  权重因子：惯性因子    、学习因子           </a:t>
              </a:r>
              <a:r>
                <a:rPr lang="zh-CN" altLang="en-US" sz="2810" dirty="0">
                  <a:latin typeface="Times New Roman" panose="02020603050405020304" pitchFamily="18" charset="0"/>
                  <a:ea typeface="楷体_GB2312" pitchFamily="1" charset="-122"/>
                </a:rPr>
                <a:t> </a:t>
              </a:r>
              <a:r>
                <a:rPr lang="zh-CN" altLang="en-US" sz="2810" b="1" dirty="0">
                  <a:latin typeface="Times New Roman" panose="02020603050405020304" pitchFamily="18" charset="0"/>
                  <a:ea typeface="楷体_GB2312" pitchFamily="1" charset="-122"/>
                </a:rPr>
                <a:t>     </a:t>
              </a:r>
            </a:p>
          </p:txBody>
        </p:sp>
        <p:graphicFrame>
          <p:nvGraphicFramePr>
            <p:cNvPr id="15" name="Object 6"/>
            <p:cNvGraphicFramePr>
              <a:graphicFrameLocks noChangeAspect="1"/>
            </p:cNvGraphicFramePr>
            <p:nvPr/>
          </p:nvGraphicFramePr>
          <p:xfrm>
            <a:off x="2219" y="11"/>
            <a:ext cx="334" cy="329"/>
          </p:xfrm>
          <a:graphic>
            <a:graphicData uri="http://schemas.openxmlformats.org/presentationml/2006/ole">
              <mc:AlternateContent xmlns:mc="http://schemas.openxmlformats.org/markup-compatibility/2006">
                <mc:Choice xmlns:v="urn:schemas-microsoft-com:vml" Requires="v">
                  <p:oleObj name="Equation" r:id="rId4" imgW="3657600" imgH="3352800" progId="Equation.DSMT4">
                    <p:embed/>
                  </p:oleObj>
                </mc:Choice>
                <mc:Fallback>
                  <p:oleObj name="Equation" r:id="rId4" imgW="3657600" imgH="3352800" progId="Equation.DSMT4">
                    <p:embed/>
                    <p:pic>
                      <p:nvPicPr>
                        <p:cNvPr id="0" name="Object 6"/>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19" y="11"/>
                          <a:ext cx="334" cy="329"/>
                        </a:xfrm>
                        <a:prstGeom prst="rect">
                          <a:avLst/>
                        </a:prstGeom>
                        <a:solidFill>
                          <a:schemeClr val="accent2"/>
                        </a:solidFill>
                        <a:ln>
                          <a:noFill/>
                        </a:ln>
                      </p:spPr>
                    </p:pic>
                  </p:oleObj>
                </mc:Fallback>
              </mc:AlternateContent>
            </a:graphicData>
          </a:graphic>
        </p:graphicFrame>
        <p:graphicFrame>
          <p:nvGraphicFramePr>
            <p:cNvPr id="16" name="Object 7"/>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r:id="rId6" imgW="178435" imgH="229235" progId="Equation.DSMT4">
                    <p:embed/>
                  </p:oleObj>
                </mc:Choice>
                <mc:Fallback>
                  <p:oleObj r:id="rId6" imgW="178435" imgH="229235" progId="Equation.DSMT4">
                    <p:embed/>
                    <p:pic>
                      <p:nvPicPr>
                        <p:cNvPr id="0" name="Object 7"/>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8"/>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r:id="rId8" imgW="203835" imgH="229870" progId="Equation.DSMT4">
                    <p:embed/>
                  </p:oleObj>
                </mc:Choice>
                <mc:Fallback>
                  <p:oleObj r:id="rId8" imgW="203835" imgH="229870" progId="Equation.DSMT4">
                    <p:embed/>
                    <p:pic>
                      <p:nvPicPr>
                        <p:cNvPr id="0" name="Object 8"/>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 name="Rectangle 9"/>
          <p:cNvSpPr>
            <a:spLocks noChangeArrowheads="1"/>
          </p:cNvSpPr>
          <p:nvPr/>
        </p:nvSpPr>
        <p:spPr bwMode="auto">
          <a:xfrm>
            <a:off x="7612380" y="4797157"/>
            <a:ext cx="2888343" cy="92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zh-CN" sz="2605" b="1" dirty="0">
                <a:solidFill>
                  <a:srgbClr val="FFFF00"/>
                </a:solidFill>
                <a:ea typeface="楷体_GB2312" pitchFamily="1" charset="-122"/>
              </a:rPr>
              <a:t>失去对粒子本身</a:t>
            </a:r>
            <a:r>
              <a:rPr lang="zh-CN" altLang="zh-CN" sz="2810" b="1" dirty="0">
                <a:solidFill>
                  <a:srgbClr val="FFFF00"/>
                </a:solidFill>
                <a:ea typeface="楷体_GB2312" pitchFamily="1" charset="-122"/>
              </a:rPr>
              <a:t>的</a:t>
            </a:r>
            <a:r>
              <a:rPr lang="zh-CN" altLang="zh-CN" sz="2605" b="1" dirty="0">
                <a:solidFill>
                  <a:srgbClr val="FFFF00"/>
                </a:solidFill>
                <a:ea typeface="楷体_GB2312" pitchFamily="1" charset="-122"/>
              </a:rPr>
              <a:t>速度的记忆</a:t>
            </a:r>
            <a:r>
              <a:rPr lang="zh-CN" altLang="zh-CN" sz="2605" dirty="0">
                <a:solidFill>
                  <a:schemeClr val="bg1"/>
                </a:solidFill>
                <a:ea typeface="楷体_GB2312" pitchFamily="1" charset="-122"/>
              </a:rPr>
              <a:t> </a:t>
            </a:r>
            <a:r>
              <a:rPr lang="zh-CN" altLang="zh-CN" sz="2605" b="1" dirty="0">
                <a:solidFill>
                  <a:schemeClr val="bg1"/>
                </a:solidFill>
                <a:latin typeface="楷体_GB2312" pitchFamily="1" charset="-122"/>
                <a:ea typeface="楷体_GB2312" pitchFamily="1" charset="-122"/>
              </a:rPr>
              <a:t>     </a:t>
            </a:r>
          </a:p>
        </p:txBody>
      </p:sp>
      <p:graphicFrame>
        <p:nvGraphicFramePr>
          <p:cNvPr id="26" name="Object 10"/>
          <p:cNvGraphicFramePr>
            <a:graphicFrameLocks noChangeAspect="1"/>
          </p:cNvGraphicFramePr>
          <p:nvPr/>
        </p:nvGraphicFramePr>
        <p:xfrm>
          <a:off x="8317308" y="3426638"/>
          <a:ext cx="668607" cy="453697"/>
        </p:xfrm>
        <a:graphic>
          <a:graphicData uri="http://schemas.openxmlformats.org/presentationml/2006/ole">
            <mc:AlternateContent xmlns:mc="http://schemas.openxmlformats.org/markup-compatibility/2006">
              <mc:Choice xmlns:v="urn:schemas-microsoft-com:vml" Requires="v">
                <p:oleObj r:id="rId10" imgW="8534400" imgH="4267200" progId="Equation.DSMT4">
                  <p:embed/>
                </p:oleObj>
              </mc:Choice>
              <mc:Fallback>
                <p:oleObj r:id="rId10" imgW="8534400" imgH="4267200" progId="Equation.DSMT4">
                  <p:embed/>
                  <p:pic>
                    <p:nvPicPr>
                      <p:cNvPr id="0" name="Object 10"/>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8317308" y="3426638"/>
                        <a:ext cx="668607" cy="453697"/>
                      </a:xfrm>
                      <a:prstGeom prst="rect">
                        <a:avLst/>
                      </a:prstGeom>
                      <a:noFill/>
                      <a:ln>
                        <a:noFill/>
                      </a:ln>
                    </p:spPr>
                  </p:pic>
                </p:oleObj>
              </mc:Fallback>
            </mc:AlternateContent>
          </a:graphicData>
        </a:graphic>
      </p:graphicFrame>
      <p:sp>
        <p:nvSpPr>
          <p:cNvPr id="27" name="Rectangle 11"/>
          <p:cNvSpPr>
            <a:spLocks noChangeArrowheads="1"/>
          </p:cNvSpPr>
          <p:nvPr/>
        </p:nvSpPr>
        <p:spPr bwMode="auto">
          <a:xfrm>
            <a:off x="1702788" y="5031488"/>
            <a:ext cx="333629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社会经验部分</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sp>
        <p:nvSpPr>
          <p:cNvPr id="28" name="Rectangle 12"/>
          <p:cNvSpPr>
            <a:spLocks noChangeArrowheads="1"/>
          </p:cNvSpPr>
          <p:nvPr/>
        </p:nvSpPr>
        <p:spPr bwMode="auto">
          <a:xfrm>
            <a:off x="1702788" y="3392137"/>
            <a:ext cx="459105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前次迭代中自身的速度</a:t>
            </a:r>
            <a:r>
              <a:rPr lang="zh-CN" altLang="zh-CN" sz="2810" dirty="0">
                <a:ea typeface="楷体_GB2312" pitchFamily="1" charset="-122"/>
              </a:rPr>
              <a:t> </a:t>
            </a:r>
            <a:r>
              <a:rPr lang="zh-CN" altLang="zh-CN" sz="2810" b="1" dirty="0">
                <a:latin typeface="楷体_GB2312" pitchFamily="1" charset="-122"/>
                <a:ea typeface="楷体_GB2312" pitchFamily="1" charset="-122"/>
              </a:rPr>
              <a:t>    </a:t>
            </a:r>
          </a:p>
        </p:txBody>
      </p:sp>
      <p:sp>
        <p:nvSpPr>
          <p:cNvPr id="29" name="Rectangle 13"/>
          <p:cNvSpPr>
            <a:spLocks noChangeArrowheads="1"/>
          </p:cNvSpPr>
          <p:nvPr/>
        </p:nvSpPr>
        <p:spPr bwMode="auto">
          <a:xfrm>
            <a:off x="1683307" y="4221953"/>
            <a:ext cx="315595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自我认知部分</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sp>
        <p:nvSpPr>
          <p:cNvPr id="30" name="Rectangle 14"/>
          <p:cNvSpPr>
            <a:spLocks noChangeArrowheads="1"/>
          </p:cNvSpPr>
          <p:nvPr/>
        </p:nvSpPr>
        <p:spPr bwMode="auto">
          <a:xfrm>
            <a:off x="7656994" y="3860829"/>
            <a:ext cx="2714227"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solidFill>
                  <a:srgbClr val="FFFF00"/>
                </a:solidFill>
                <a:latin typeface="楷体_GB2312" pitchFamily="1" charset="-122"/>
                <a:ea typeface="楷体_GB2312" pitchFamily="1" charset="-122"/>
              </a:rPr>
              <a:t>基本粒子群算法     </a:t>
            </a:r>
          </a:p>
        </p:txBody>
      </p:sp>
      <p:sp>
        <p:nvSpPr>
          <p:cNvPr id="31" name="Rectangle 15"/>
          <p:cNvSpPr>
            <a:spLocks noChangeArrowheads="1"/>
          </p:cNvSpPr>
          <p:nvPr/>
        </p:nvSpPr>
        <p:spPr bwMode="auto">
          <a:xfrm>
            <a:off x="1694975" y="2488947"/>
            <a:ext cx="692404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粒子的速度更新主要由三部分组成：</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grpSp>
        <p:nvGrpSpPr>
          <p:cNvPr id="32" name="Group 16"/>
          <p:cNvGrpSpPr/>
          <p:nvPr/>
        </p:nvGrpSpPr>
        <p:grpSpPr bwMode="auto">
          <a:xfrm>
            <a:off x="7885196" y="2878394"/>
            <a:ext cx="2618711" cy="568315"/>
            <a:chOff x="0" y="17"/>
            <a:chExt cx="1645" cy="357"/>
          </a:xfrm>
        </p:grpSpPr>
        <p:sp>
          <p:nvSpPr>
            <p:cNvPr id="33" name="Rectangle 17"/>
            <p:cNvSpPr>
              <a:spLocks noChangeArrowheads="1"/>
            </p:cNvSpPr>
            <p:nvPr/>
          </p:nvSpPr>
          <p:spPr bwMode="auto">
            <a:xfrm>
              <a:off x="0" y="17"/>
              <a:ext cx="1645"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solidFill>
                    <a:srgbClr val="FFFF00"/>
                  </a:solidFill>
                  <a:ea typeface="楷体_GB2312" pitchFamily="1" charset="-122"/>
                </a:rPr>
                <a:t>惯性因子</a:t>
              </a:r>
              <a:r>
                <a:rPr lang="zh-CN" altLang="zh-CN" sz="2810" dirty="0">
                  <a:solidFill>
                    <a:srgbClr val="FFFF00"/>
                  </a:solidFill>
                  <a:ea typeface="楷体_GB2312" pitchFamily="1" charset="-122"/>
                </a:rPr>
                <a:t> </a:t>
              </a:r>
              <a:r>
                <a:rPr lang="zh-CN" altLang="zh-CN" sz="2810" b="1" dirty="0">
                  <a:solidFill>
                    <a:srgbClr val="FFFF00"/>
                  </a:solidFill>
                  <a:latin typeface="楷体_GB2312" pitchFamily="1" charset="-122"/>
                  <a:ea typeface="楷体_GB2312" pitchFamily="1" charset="-122"/>
                </a:rPr>
                <a:t>     </a:t>
              </a:r>
            </a:p>
          </p:txBody>
        </p:sp>
        <p:graphicFrame>
          <p:nvGraphicFramePr>
            <p:cNvPr id="34" name="Object 18"/>
            <p:cNvGraphicFramePr>
              <a:graphicFrameLocks noChangeAspect="1"/>
            </p:cNvGraphicFramePr>
            <p:nvPr/>
          </p:nvGraphicFramePr>
          <p:xfrm>
            <a:off x="927" y="45"/>
            <a:ext cx="324" cy="329"/>
          </p:xfrm>
          <a:graphic>
            <a:graphicData uri="http://schemas.openxmlformats.org/presentationml/2006/ole">
              <mc:AlternateContent xmlns:mc="http://schemas.openxmlformats.org/markup-compatibility/2006">
                <mc:Choice xmlns:v="urn:schemas-microsoft-com:vml" Requires="v">
                  <p:oleObj r:id="rId12" imgW="6705600" imgH="3352800" progId="Equation.DSMT4">
                    <p:embed/>
                  </p:oleObj>
                </mc:Choice>
                <mc:Fallback>
                  <p:oleObj r:id="rId12" imgW="6705600" imgH="3352800" progId="Equation.DSMT4">
                    <p:embed/>
                    <p:pic>
                      <p:nvPicPr>
                        <p:cNvPr id="0" name="Object 18"/>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927" y="45"/>
                          <a:ext cx="324" cy="329"/>
                        </a:xfrm>
                        <a:prstGeom prst="rect">
                          <a:avLst/>
                        </a:prstGeom>
                        <a:noFill/>
                        <a:ln>
                          <a:noFill/>
                        </a:ln>
                      </p:spPr>
                    </p:pic>
                  </p:oleObj>
                </mc:Fallback>
              </mc:AlternateContent>
            </a:graphicData>
          </a:graphic>
        </p:graphicFrame>
      </p:grpSp>
      <p:graphicFrame>
        <p:nvGraphicFramePr>
          <p:cNvPr id="35" name="Object 19"/>
          <p:cNvGraphicFramePr>
            <a:graphicFrameLocks noChangeAspect="1"/>
          </p:cNvGraphicFramePr>
          <p:nvPr/>
        </p:nvGraphicFramePr>
        <p:xfrm>
          <a:off x="5446123" y="3318657"/>
          <a:ext cx="694078" cy="595379"/>
        </p:xfrm>
        <a:graphic>
          <a:graphicData uri="http://schemas.openxmlformats.org/presentationml/2006/ole">
            <mc:AlternateContent xmlns:mc="http://schemas.openxmlformats.org/markup-compatibility/2006">
              <mc:Choice xmlns:v="urn:schemas-microsoft-com:vml" Requires="v">
                <p:oleObj r:id="rId14" imgW="6400800" imgH="5486400" progId="Equation.KSEE3">
                  <p:embed/>
                </p:oleObj>
              </mc:Choice>
              <mc:Fallback>
                <p:oleObj r:id="rId14" imgW="6400800" imgH="5486400" progId="Equation.KSEE3">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46123" y="3318657"/>
                        <a:ext cx="694078" cy="595379"/>
                      </a:xfrm>
                      <a:prstGeom prst="rect">
                        <a:avLst/>
                      </a:prstGeom>
                      <a:solidFill>
                        <a:schemeClr val="accent2"/>
                      </a:solidFill>
                      <a:ln>
                        <a:noFill/>
                      </a:ln>
                    </p:spPr>
                  </p:pic>
                </p:oleObj>
              </mc:Fallback>
            </mc:AlternateContent>
          </a:graphicData>
        </a:graphic>
      </p:graphicFrame>
      <p:graphicFrame>
        <p:nvGraphicFramePr>
          <p:cNvPr id="36" name="Object 20"/>
          <p:cNvGraphicFramePr>
            <a:graphicFrameLocks noChangeAspect="1"/>
          </p:cNvGraphicFramePr>
          <p:nvPr/>
        </p:nvGraphicFramePr>
        <p:xfrm>
          <a:off x="8317308" y="4384788"/>
          <a:ext cx="716365" cy="453698"/>
        </p:xfrm>
        <a:graphic>
          <a:graphicData uri="http://schemas.openxmlformats.org/presentationml/2006/ole">
            <mc:AlternateContent xmlns:mc="http://schemas.openxmlformats.org/markup-compatibility/2006">
              <mc:Choice xmlns:v="urn:schemas-microsoft-com:vml" Requires="v">
                <p:oleObj r:id="rId16" imgW="9144000" imgH="4267200" progId="Equation.DSMT4">
                  <p:embed/>
                </p:oleObj>
              </mc:Choice>
              <mc:Fallback>
                <p:oleObj r:id="rId16" imgW="9144000" imgH="4267200" progId="Equation.DSMT4">
                  <p:embed/>
                  <p:pic>
                    <p:nvPicPr>
                      <p:cNvPr id="0" name="Object 20"/>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8317308" y="4384788"/>
                        <a:ext cx="716365" cy="453698"/>
                      </a:xfrm>
                      <a:prstGeom prst="rect">
                        <a:avLst/>
                      </a:prstGeom>
                      <a:noFill/>
                      <a:ln>
                        <a:noFill/>
                      </a:ln>
                      <a:effectLst/>
                    </p:spPr>
                  </p:pic>
                </p:oleObj>
              </mc:Fallback>
            </mc:AlternateContent>
          </a:graphicData>
        </a:graphic>
      </p:graphicFrame>
      <p:graphicFrame>
        <p:nvGraphicFramePr>
          <p:cNvPr id="37" name="Object 21"/>
          <p:cNvGraphicFramePr>
            <a:graphicFrameLocks noChangeAspect="1"/>
          </p:cNvGraphicFramePr>
          <p:nvPr/>
        </p:nvGraphicFramePr>
        <p:xfrm>
          <a:off x="2366953" y="1768203"/>
          <a:ext cx="7198671" cy="553989"/>
        </p:xfrm>
        <a:graphic>
          <a:graphicData uri="http://schemas.openxmlformats.org/presentationml/2006/ole">
            <mc:AlternateContent xmlns:mc="http://schemas.openxmlformats.org/markup-compatibility/2006">
              <mc:Choice xmlns:v="urn:schemas-microsoft-com:vml" Requires="v">
                <p:oleObj name="Equation" r:id="rId18" imgW="75285600" imgH="5791200" progId="Equation.DSMT4">
                  <p:embed/>
                </p:oleObj>
              </mc:Choice>
              <mc:Fallback>
                <p:oleObj name="Equation" r:id="rId18" imgW="75285600" imgH="5791200" progId="Equation.DSMT4">
                  <p:embed/>
                  <p:pic>
                    <p:nvPicPr>
                      <p:cNvPr id="0" name="Object 21"/>
                      <p:cNvPicPr>
                        <a:picLocks noChangeAspect="1" noChangeArrowheads="1"/>
                      </p:cNvPicPr>
                      <p:nvPr/>
                    </p:nvPicPr>
                    <p:blipFill>
                      <a:blip r:embed="rId19"/>
                      <a:srcRect/>
                      <a:stretch>
                        <a:fillRect/>
                      </a:stretch>
                    </p:blipFill>
                    <p:spPr bwMode="auto">
                      <a:xfrm>
                        <a:off x="2366953" y="1768203"/>
                        <a:ext cx="7198671" cy="553989"/>
                      </a:xfrm>
                      <a:prstGeom prst="rect">
                        <a:avLst/>
                      </a:prstGeom>
                      <a:noFill/>
                      <a:ln>
                        <a:noFill/>
                      </a:ln>
                      <a:effectLst/>
                    </p:spPr>
                  </p:pic>
                </p:oleObj>
              </mc:Fallback>
            </mc:AlternateContent>
          </a:graphicData>
        </a:graphic>
      </p:graphicFrame>
      <p:graphicFrame>
        <p:nvGraphicFramePr>
          <p:cNvPr id="38" name="Object 22"/>
          <p:cNvGraphicFramePr>
            <a:graphicFrameLocks noChangeAspect="1"/>
          </p:cNvGraphicFramePr>
          <p:nvPr/>
        </p:nvGraphicFramePr>
        <p:xfrm>
          <a:off x="4001951" y="4122449"/>
          <a:ext cx="2976894" cy="628809"/>
        </p:xfrm>
        <a:graphic>
          <a:graphicData uri="http://schemas.openxmlformats.org/presentationml/2006/ole">
            <mc:AlternateContent xmlns:mc="http://schemas.openxmlformats.org/markup-compatibility/2006">
              <mc:Choice xmlns:v="urn:schemas-microsoft-com:vml" Requires="v">
                <p:oleObj r:id="rId20" imgW="27432000" imgH="5791200" progId="Equation.KSEE3">
                  <p:embed/>
                </p:oleObj>
              </mc:Choice>
              <mc:Fallback>
                <p:oleObj r:id="rId20" imgW="27432000" imgH="5791200" progId="Equation.KSEE3">
                  <p:embed/>
                  <p:pic>
                    <p:nvPicPr>
                      <p:cNvPr id="0" name="Object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01951" y="4122449"/>
                        <a:ext cx="2976894" cy="628809"/>
                      </a:xfrm>
                      <a:prstGeom prst="rect">
                        <a:avLst/>
                      </a:prstGeom>
                      <a:solidFill>
                        <a:schemeClr val="accent2"/>
                      </a:solidFill>
                      <a:ln>
                        <a:noFill/>
                      </a:ln>
                      <a:effectLst/>
                    </p:spPr>
                  </p:pic>
                </p:oleObj>
              </mc:Fallback>
            </mc:AlternateContent>
          </a:graphicData>
        </a:graphic>
      </p:graphicFrame>
      <p:graphicFrame>
        <p:nvGraphicFramePr>
          <p:cNvPr id="39" name="Object 23"/>
          <p:cNvGraphicFramePr>
            <a:graphicFrameLocks noChangeAspect="1"/>
          </p:cNvGraphicFramePr>
          <p:nvPr/>
        </p:nvGraphicFramePr>
        <p:xfrm>
          <a:off x="3992494" y="4978704"/>
          <a:ext cx="2978487" cy="628809"/>
        </p:xfrm>
        <a:graphic>
          <a:graphicData uri="http://schemas.openxmlformats.org/presentationml/2006/ole">
            <mc:AlternateContent xmlns:mc="http://schemas.openxmlformats.org/markup-compatibility/2006">
              <mc:Choice xmlns:v="urn:schemas-microsoft-com:vml" Requires="v">
                <p:oleObj r:id="rId22" imgW="27432000" imgH="5791200" progId="Equation.KSEE3">
                  <p:embed/>
                </p:oleObj>
              </mc:Choice>
              <mc:Fallback>
                <p:oleObj r:id="rId22" imgW="27432000" imgH="5791200" progId="Equation.KSEE3">
                  <p:embed/>
                  <p:pic>
                    <p:nvPicPr>
                      <p:cNvPr id="0" name="Object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92494" y="4978704"/>
                        <a:ext cx="2978487" cy="628809"/>
                      </a:xfrm>
                      <a:prstGeom prst="rect">
                        <a:avLst/>
                      </a:prstGeom>
                      <a:solidFill>
                        <a:schemeClr val="accent2"/>
                      </a:solidFill>
                      <a:ln>
                        <a:noFill/>
                      </a:ln>
                      <a:effectLst/>
                    </p:spPr>
                  </p:pic>
                </p:oleObj>
              </mc:Fallback>
            </mc:AlternateContent>
          </a:graphicData>
        </a:graphic>
      </p:graphicFrame>
      <p:sp>
        <p:nvSpPr>
          <p:cNvPr id="40"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粒子群优化算法的更新公式</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2FEF04C7-7DC9-6EE7-4A9D-4C24BBD3D9E8}"/>
              </a:ext>
            </a:extLst>
          </p:cNvPr>
          <p:cNvPicPr>
            <a:picLocks noChangeAspect="1"/>
          </p:cNvPicPr>
          <p:nvPr/>
        </p:nvPicPr>
        <p:blipFill>
          <a:blip r:embed="rId24"/>
          <a:stretch>
            <a:fillRect/>
          </a:stretch>
        </p:blipFill>
        <p:spPr>
          <a:xfrm>
            <a:off x="0" y="-52397"/>
            <a:ext cx="2409825" cy="685800"/>
          </a:xfrm>
          <a:prstGeom prst="rect">
            <a:avLst/>
          </a:prstGeom>
        </p:spPr>
      </p:pic>
    </p:spTree>
  </p:cSld>
  <p:clrMapOvr>
    <a:masterClrMapping/>
  </p:clrMapOvr>
  <p:transition spd="slow" advTm="18981">
    <p:push dir="u"/>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4"/>
          <p:cNvGrpSpPr/>
          <p:nvPr/>
        </p:nvGrpSpPr>
        <p:grpSpPr bwMode="auto">
          <a:xfrm>
            <a:off x="1683307" y="1044525"/>
            <a:ext cx="7330801" cy="542845"/>
            <a:chOff x="0" y="-1"/>
            <a:chExt cx="4605" cy="341"/>
          </a:xfrm>
        </p:grpSpPr>
        <p:sp>
          <p:nvSpPr>
            <p:cNvPr id="14" name="Rectangle 5"/>
            <p:cNvSpPr>
              <a:spLocks noChangeArrowheads="1"/>
            </p:cNvSpPr>
            <p:nvPr/>
          </p:nvSpPr>
          <p:spPr bwMode="auto">
            <a:xfrm>
              <a:off x="0" y="-1"/>
              <a:ext cx="4564"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10" b="1" dirty="0">
                  <a:latin typeface="Times New Roman" panose="02020603050405020304" pitchFamily="18" charset="0"/>
                  <a:ea typeface="楷体_GB2312" pitchFamily="1" charset="-122"/>
                </a:rPr>
                <a:t>  权重因子：惯性因子    、学习因子           </a:t>
              </a:r>
              <a:r>
                <a:rPr lang="zh-CN" altLang="en-US" sz="2810" dirty="0">
                  <a:latin typeface="Times New Roman" panose="02020603050405020304" pitchFamily="18" charset="0"/>
                  <a:ea typeface="楷体_GB2312" pitchFamily="1" charset="-122"/>
                </a:rPr>
                <a:t> </a:t>
              </a:r>
              <a:r>
                <a:rPr lang="zh-CN" altLang="en-US" sz="2810" b="1" dirty="0">
                  <a:latin typeface="Times New Roman" panose="02020603050405020304" pitchFamily="18" charset="0"/>
                  <a:ea typeface="楷体_GB2312" pitchFamily="1" charset="-122"/>
                </a:rPr>
                <a:t>     </a:t>
              </a:r>
            </a:p>
          </p:txBody>
        </p:sp>
        <p:graphicFrame>
          <p:nvGraphicFramePr>
            <p:cNvPr id="15" name="Object 6"/>
            <p:cNvGraphicFramePr>
              <a:graphicFrameLocks noChangeAspect="1"/>
            </p:cNvGraphicFramePr>
            <p:nvPr/>
          </p:nvGraphicFramePr>
          <p:xfrm>
            <a:off x="2219" y="11"/>
            <a:ext cx="334" cy="329"/>
          </p:xfrm>
          <a:graphic>
            <a:graphicData uri="http://schemas.openxmlformats.org/presentationml/2006/ole">
              <mc:AlternateContent xmlns:mc="http://schemas.openxmlformats.org/markup-compatibility/2006">
                <mc:Choice xmlns:v="urn:schemas-microsoft-com:vml" Requires="v">
                  <p:oleObj name="Equation" r:id="rId3" imgW="3657600" imgH="3352800" progId="Equation.DSMT4">
                    <p:embed/>
                  </p:oleObj>
                </mc:Choice>
                <mc:Fallback>
                  <p:oleObj name="Equation" r:id="rId3" imgW="3657600" imgH="3352800" progId="Equation.DSMT4">
                    <p:embed/>
                    <p:pic>
                      <p:nvPicPr>
                        <p:cNvPr id="0" name="Object 6"/>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219" y="11"/>
                          <a:ext cx="334" cy="329"/>
                        </a:xfrm>
                        <a:prstGeom prst="rect">
                          <a:avLst/>
                        </a:prstGeom>
                        <a:solidFill>
                          <a:schemeClr val="accent2"/>
                        </a:solidFill>
                        <a:ln>
                          <a:noFill/>
                        </a:ln>
                      </p:spPr>
                    </p:pic>
                  </p:oleObj>
                </mc:Fallback>
              </mc:AlternateContent>
            </a:graphicData>
          </a:graphic>
        </p:graphicFrame>
        <p:graphicFrame>
          <p:nvGraphicFramePr>
            <p:cNvPr id="16" name="Object 7"/>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r:id="rId5" imgW="178435" imgH="229235" progId="Equation.DSMT4">
                    <p:embed/>
                  </p:oleObj>
                </mc:Choice>
                <mc:Fallback>
                  <p:oleObj r:id="rId5" imgW="178435" imgH="229235" progId="Equation.DSMT4">
                    <p:embed/>
                    <p:pic>
                      <p:nvPicPr>
                        <p:cNvPr id="0" name="Object 7"/>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8"/>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r:id="rId7" imgW="203835" imgH="229870" progId="Equation.DSMT4">
                    <p:embed/>
                  </p:oleObj>
                </mc:Choice>
                <mc:Fallback>
                  <p:oleObj r:id="rId7" imgW="203835" imgH="229870" progId="Equation.DSMT4">
                    <p:embed/>
                    <p:pic>
                      <p:nvPicPr>
                        <p:cNvPr id="0" name="Object 8"/>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 name="Rectangle 11"/>
          <p:cNvSpPr>
            <a:spLocks noChangeArrowheads="1"/>
          </p:cNvSpPr>
          <p:nvPr/>
        </p:nvSpPr>
        <p:spPr bwMode="auto">
          <a:xfrm>
            <a:off x="1702788" y="5031488"/>
            <a:ext cx="333629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社会经验部分</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sp>
        <p:nvSpPr>
          <p:cNvPr id="28" name="Rectangle 12"/>
          <p:cNvSpPr>
            <a:spLocks noChangeArrowheads="1"/>
          </p:cNvSpPr>
          <p:nvPr/>
        </p:nvSpPr>
        <p:spPr bwMode="auto">
          <a:xfrm>
            <a:off x="1702788" y="3392137"/>
            <a:ext cx="459105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前次迭代中自身的速度</a:t>
            </a:r>
            <a:r>
              <a:rPr lang="zh-CN" altLang="zh-CN" sz="2810" dirty="0">
                <a:ea typeface="楷体_GB2312" pitchFamily="1" charset="-122"/>
              </a:rPr>
              <a:t> </a:t>
            </a:r>
            <a:r>
              <a:rPr lang="zh-CN" altLang="zh-CN" sz="2810" b="1" dirty="0">
                <a:latin typeface="楷体_GB2312" pitchFamily="1" charset="-122"/>
                <a:ea typeface="楷体_GB2312" pitchFamily="1" charset="-122"/>
              </a:rPr>
              <a:t>    </a:t>
            </a:r>
          </a:p>
        </p:txBody>
      </p:sp>
      <p:sp>
        <p:nvSpPr>
          <p:cNvPr id="29" name="Rectangle 13"/>
          <p:cNvSpPr>
            <a:spLocks noChangeArrowheads="1"/>
          </p:cNvSpPr>
          <p:nvPr/>
        </p:nvSpPr>
        <p:spPr bwMode="auto">
          <a:xfrm>
            <a:off x="1683307" y="4221953"/>
            <a:ext cx="315595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自我认知部分</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sp>
        <p:nvSpPr>
          <p:cNvPr id="31" name="Rectangle 15"/>
          <p:cNvSpPr>
            <a:spLocks noChangeArrowheads="1"/>
          </p:cNvSpPr>
          <p:nvPr/>
        </p:nvSpPr>
        <p:spPr bwMode="auto">
          <a:xfrm>
            <a:off x="1694975" y="2488947"/>
            <a:ext cx="692404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粒子的速度更新主要由三部分组成：</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graphicFrame>
        <p:nvGraphicFramePr>
          <p:cNvPr id="35" name="Object 19"/>
          <p:cNvGraphicFramePr>
            <a:graphicFrameLocks noChangeAspect="1"/>
          </p:cNvGraphicFramePr>
          <p:nvPr/>
        </p:nvGraphicFramePr>
        <p:xfrm>
          <a:off x="5446123" y="3318657"/>
          <a:ext cx="694078" cy="595379"/>
        </p:xfrm>
        <a:graphic>
          <a:graphicData uri="http://schemas.openxmlformats.org/presentationml/2006/ole">
            <mc:AlternateContent xmlns:mc="http://schemas.openxmlformats.org/markup-compatibility/2006">
              <mc:Choice xmlns:v="urn:schemas-microsoft-com:vml" Requires="v">
                <p:oleObj r:id="rId9" imgW="6400800" imgH="5486400" progId="Equation.KSEE3">
                  <p:embed/>
                </p:oleObj>
              </mc:Choice>
              <mc:Fallback>
                <p:oleObj r:id="rId9" imgW="6400800" imgH="5486400" progId="Equation.KSEE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6123" y="3318657"/>
                        <a:ext cx="694078" cy="595379"/>
                      </a:xfrm>
                      <a:prstGeom prst="rect">
                        <a:avLst/>
                      </a:prstGeom>
                      <a:solidFill>
                        <a:schemeClr val="accent2"/>
                      </a:solidFill>
                      <a:ln>
                        <a:noFill/>
                      </a:ln>
                    </p:spPr>
                  </p:pic>
                </p:oleObj>
              </mc:Fallback>
            </mc:AlternateContent>
          </a:graphicData>
        </a:graphic>
      </p:graphicFrame>
      <p:graphicFrame>
        <p:nvGraphicFramePr>
          <p:cNvPr id="37" name="Object 21"/>
          <p:cNvGraphicFramePr>
            <a:graphicFrameLocks noChangeAspect="1"/>
          </p:cNvGraphicFramePr>
          <p:nvPr/>
        </p:nvGraphicFramePr>
        <p:xfrm>
          <a:off x="2366953" y="1768203"/>
          <a:ext cx="7198671" cy="553989"/>
        </p:xfrm>
        <a:graphic>
          <a:graphicData uri="http://schemas.openxmlformats.org/presentationml/2006/ole">
            <mc:AlternateContent xmlns:mc="http://schemas.openxmlformats.org/markup-compatibility/2006">
              <mc:Choice xmlns:v="urn:schemas-microsoft-com:vml" Requires="v">
                <p:oleObj name="Equation" r:id="rId11" imgW="75285600" imgH="5791200" progId="Equation.DSMT4">
                  <p:embed/>
                </p:oleObj>
              </mc:Choice>
              <mc:Fallback>
                <p:oleObj name="Equation" r:id="rId11" imgW="75285600" imgH="5791200" progId="Equation.DSMT4">
                  <p:embed/>
                  <p:pic>
                    <p:nvPicPr>
                      <p:cNvPr id="0" name="Object 21"/>
                      <p:cNvPicPr>
                        <a:picLocks noChangeAspect="1" noChangeArrowheads="1"/>
                      </p:cNvPicPr>
                      <p:nvPr/>
                    </p:nvPicPr>
                    <p:blipFill>
                      <a:blip r:embed="rId12"/>
                      <a:srcRect/>
                      <a:stretch>
                        <a:fillRect/>
                      </a:stretch>
                    </p:blipFill>
                    <p:spPr bwMode="auto">
                      <a:xfrm>
                        <a:off x="2366953" y="1768203"/>
                        <a:ext cx="7198671" cy="553989"/>
                      </a:xfrm>
                      <a:prstGeom prst="rect">
                        <a:avLst/>
                      </a:prstGeom>
                      <a:noFill/>
                      <a:ln>
                        <a:noFill/>
                      </a:ln>
                      <a:effectLst/>
                    </p:spPr>
                  </p:pic>
                </p:oleObj>
              </mc:Fallback>
            </mc:AlternateContent>
          </a:graphicData>
        </a:graphic>
      </p:graphicFrame>
      <p:graphicFrame>
        <p:nvGraphicFramePr>
          <p:cNvPr id="38" name="Object 22"/>
          <p:cNvGraphicFramePr>
            <a:graphicFrameLocks noChangeAspect="1"/>
          </p:cNvGraphicFramePr>
          <p:nvPr/>
        </p:nvGraphicFramePr>
        <p:xfrm>
          <a:off x="4001951" y="4122449"/>
          <a:ext cx="2976894" cy="628809"/>
        </p:xfrm>
        <a:graphic>
          <a:graphicData uri="http://schemas.openxmlformats.org/presentationml/2006/ole">
            <mc:AlternateContent xmlns:mc="http://schemas.openxmlformats.org/markup-compatibility/2006">
              <mc:Choice xmlns:v="urn:schemas-microsoft-com:vml" Requires="v">
                <p:oleObj r:id="rId13" imgW="27432000" imgH="5791200" progId="Equation.KSEE3">
                  <p:embed/>
                </p:oleObj>
              </mc:Choice>
              <mc:Fallback>
                <p:oleObj r:id="rId13" imgW="27432000" imgH="5791200" progId="Equation.KSEE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01951" y="4122449"/>
                        <a:ext cx="2976894" cy="628809"/>
                      </a:xfrm>
                      <a:prstGeom prst="rect">
                        <a:avLst/>
                      </a:prstGeom>
                      <a:solidFill>
                        <a:schemeClr val="accent2"/>
                      </a:solidFill>
                      <a:ln>
                        <a:noFill/>
                      </a:ln>
                      <a:effectLst/>
                    </p:spPr>
                  </p:pic>
                </p:oleObj>
              </mc:Fallback>
            </mc:AlternateContent>
          </a:graphicData>
        </a:graphic>
      </p:graphicFrame>
      <p:graphicFrame>
        <p:nvGraphicFramePr>
          <p:cNvPr id="39" name="Object 23"/>
          <p:cNvGraphicFramePr>
            <a:graphicFrameLocks noChangeAspect="1"/>
          </p:cNvGraphicFramePr>
          <p:nvPr/>
        </p:nvGraphicFramePr>
        <p:xfrm>
          <a:off x="3992494" y="4978704"/>
          <a:ext cx="2978487" cy="628809"/>
        </p:xfrm>
        <a:graphic>
          <a:graphicData uri="http://schemas.openxmlformats.org/presentationml/2006/ole">
            <mc:AlternateContent xmlns:mc="http://schemas.openxmlformats.org/markup-compatibility/2006">
              <mc:Choice xmlns:v="urn:schemas-microsoft-com:vml" Requires="v">
                <p:oleObj r:id="rId15" imgW="27432000" imgH="5791200" progId="Equation.KSEE3">
                  <p:embed/>
                </p:oleObj>
              </mc:Choice>
              <mc:Fallback>
                <p:oleObj r:id="rId15" imgW="27432000" imgH="5791200" progId="Equation.KSEE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92494" y="4978704"/>
                        <a:ext cx="2978487" cy="628809"/>
                      </a:xfrm>
                      <a:prstGeom prst="rect">
                        <a:avLst/>
                      </a:prstGeom>
                      <a:solidFill>
                        <a:schemeClr val="accent2"/>
                      </a:solidFill>
                      <a:ln>
                        <a:noFill/>
                      </a:ln>
                      <a:effectLst/>
                    </p:spPr>
                  </p:pic>
                </p:oleObj>
              </mc:Fallback>
            </mc:AlternateContent>
          </a:graphicData>
        </a:graphic>
      </p:graphicFrame>
      <p:sp>
        <p:nvSpPr>
          <p:cNvPr id="40"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粒子群优化算法的更新公式</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24" name="AutoShape 3"/>
          <p:cNvSpPr>
            <a:spLocks noChangeArrowheads="1"/>
          </p:cNvSpPr>
          <p:nvPr/>
        </p:nvSpPr>
        <p:spPr bwMode="auto">
          <a:xfrm>
            <a:off x="7119713" y="3035322"/>
            <a:ext cx="3467766" cy="3113799"/>
          </a:xfrm>
          <a:prstGeom prst="wedgeRoundRectCallout">
            <a:avLst>
              <a:gd name="adj1" fmla="val -56373"/>
              <a:gd name="adj2" fmla="val -9775"/>
              <a:gd name="adj3" fmla="val 16667"/>
            </a:avLst>
          </a:prstGeom>
          <a:blipFill dpi="0" rotWithShape="1">
            <a:blip r:embed="rId17"/>
            <a:srcRect/>
            <a:tile tx="0" ty="0" sx="100000" sy="100000" flip="none" algn="tl"/>
          </a:blipFill>
          <a:ln w="38100">
            <a:solidFill>
              <a:srgbClr val="00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810">
              <a:ea typeface="楷体_GB2312" pitchFamily="1" charset="-122"/>
            </a:endParaRPr>
          </a:p>
        </p:txBody>
      </p:sp>
      <p:grpSp>
        <p:nvGrpSpPr>
          <p:cNvPr id="41" name="Group 17"/>
          <p:cNvGrpSpPr/>
          <p:nvPr/>
        </p:nvGrpSpPr>
        <p:grpSpPr bwMode="auto">
          <a:xfrm>
            <a:off x="7757262" y="3054658"/>
            <a:ext cx="2438520" cy="536478"/>
            <a:chOff x="0" y="0"/>
            <a:chExt cx="1694" cy="337"/>
          </a:xfrm>
        </p:grpSpPr>
        <p:sp>
          <p:nvSpPr>
            <p:cNvPr id="42" name="Rectangle 18"/>
            <p:cNvSpPr>
              <a:spLocks noChangeArrowheads="1"/>
            </p:cNvSpPr>
            <p:nvPr/>
          </p:nvSpPr>
          <p:spPr bwMode="auto">
            <a:xfrm>
              <a:off x="0" y="8"/>
              <a:ext cx="1694"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solidFill>
                    <a:srgbClr val="FFFF00"/>
                  </a:solidFill>
                  <a:ea typeface="楷体_GB2312" pitchFamily="1" charset="-122"/>
                </a:rPr>
                <a:t>学习因子</a:t>
              </a:r>
              <a:r>
                <a:rPr lang="zh-CN" altLang="zh-CN" sz="2810" dirty="0">
                  <a:solidFill>
                    <a:srgbClr val="FFFF00"/>
                  </a:solidFill>
                  <a:ea typeface="楷体_GB2312" pitchFamily="1" charset="-122"/>
                </a:rPr>
                <a:t> </a:t>
              </a:r>
              <a:r>
                <a:rPr lang="zh-CN" altLang="zh-CN" sz="2810" b="1" dirty="0">
                  <a:solidFill>
                    <a:srgbClr val="FFFF00"/>
                  </a:solidFill>
                  <a:latin typeface="楷体_GB2312" pitchFamily="1" charset="-122"/>
                  <a:ea typeface="楷体_GB2312" pitchFamily="1" charset="-122"/>
                </a:rPr>
                <a:t>    </a:t>
              </a:r>
            </a:p>
          </p:txBody>
        </p:sp>
        <p:graphicFrame>
          <p:nvGraphicFramePr>
            <p:cNvPr id="43" name="Object 19"/>
            <p:cNvGraphicFramePr>
              <a:graphicFrameLocks noChangeAspect="1"/>
            </p:cNvGraphicFramePr>
            <p:nvPr/>
          </p:nvGraphicFramePr>
          <p:xfrm>
            <a:off x="1092" y="0"/>
            <a:ext cx="201" cy="329"/>
          </p:xfrm>
          <a:graphic>
            <a:graphicData uri="http://schemas.openxmlformats.org/presentationml/2006/ole">
              <mc:AlternateContent xmlns:mc="http://schemas.openxmlformats.org/markup-compatibility/2006">
                <mc:Choice xmlns:v="urn:schemas-microsoft-com:vml" Requires="v">
                  <p:oleObj r:id="rId18" imgW="140335" imgH="229870" progId="Equation.DSMT4">
                    <p:embed/>
                  </p:oleObj>
                </mc:Choice>
                <mc:Fallback>
                  <p:oleObj r:id="rId18" imgW="140335" imgH="229870" progId="Equation.DSMT4">
                    <p:embed/>
                    <p:pic>
                      <p:nvPicPr>
                        <p:cNvPr id="0" name="Object 19"/>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1092" y="0"/>
                          <a:ext cx="201"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4" name="Object 20"/>
          <p:cNvGraphicFramePr>
            <a:graphicFrameLocks noChangeAspect="1"/>
          </p:cNvGraphicFramePr>
          <p:nvPr/>
        </p:nvGraphicFramePr>
        <p:xfrm>
          <a:off x="8334466" y="3501209"/>
          <a:ext cx="788848" cy="523742"/>
        </p:xfrm>
        <a:graphic>
          <a:graphicData uri="http://schemas.openxmlformats.org/presentationml/2006/ole">
            <mc:AlternateContent xmlns:mc="http://schemas.openxmlformats.org/markup-compatibility/2006">
              <mc:Choice xmlns:v="urn:schemas-microsoft-com:vml" Requires="v">
                <p:oleObj r:id="rId20" imgW="382270" imgH="229235" progId="Equation.DSMT4">
                  <p:embed/>
                </p:oleObj>
              </mc:Choice>
              <mc:Fallback>
                <p:oleObj r:id="rId20" imgW="382270" imgH="229235" progId="Equation.DSMT4">
                  <p:embed/>
                  <p:pic>
                    <p:nvPicPr>
                      <p:cNvPr id="0" name="Object 20"/>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8334466" y="3501209"/>
                        <a:ext cx="788848" cy="523742"/>
                      </a:xfrm>
                      <a:prstGeom prst="rect">
                        <a:avLst/>
                      </a:prstGeom>
                      <a:noFill/>
                      <a:ln>
                        <a:noFill/>
                      </a:ln>
                      <a:effectLst/>
                    </p:spPr>
                  </p:pic>
                </p:oleObj>
              </mc:Fallback>
            </mc:AlternateContent>
          </a:graphicData>
        </a:graphic>
      </p:graphicFrame>
      <p:sp>
        <p:nvSpPr>
          <p:cNvPr id="45" name="Rectangle 21"/>
          <p:cNvSpPr>
            <a:spLocks noChangeArrowheads="1"/>
          </p:cNvSpPr>
          <p:nvPr/>
        </p:nvSpPr>
        <p:spPr bwMode="auto">
          <a:xfrm>
            <a:off x="7251337" y="3915961"/>
            <a:ext cx="3130225"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solidFill>
                  <a:srgbClr val="FFFF00"/>
                </a:solidFill>
                <a:ea typeface="楷体_GB2312" pitchFamily="1" charset="-122"/>
              </a:rPr>
              <a:t>无私型粒子群算法</a:t>
            </a:r>
            <a:r>
              <a:rPr lang="zh-CN" altLang="zh-CN" sz="2810" dirty="0">
                <a:solidFill>
                  <a:srgbClr val="FFFF00"/>
                </a:solidFill>
                <a:ea typeface="楷体_GB2312" pitchFamily="1" charset="-122"/>
              </a:rPr>
              <a:t> </a:t>
            </a:r>
          </a:p>
        </p:txBody>
      </p:sp>
      <p:sp>
        <p:nvSpPr>
          <p:cNvPr id="46" name="Rectangle 22"/>
          <p:cNvSpPr>
            <a:spLocks noChangeArrowheads="1"/>
          </p:cNvSpPr>
          <p:nvPr/>
        </p:nvSpPr>
        <p:spPr bwMode="auto">
          <a:xfrm>
            <a:off x="7119713" y="4440573"/>
            <a:ext cx="3381012"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5" b="1" dirty="0">
                <a:solidFill>
                  <a:srgbClr val="00FFFF"/>
                </a:solidFill>
                <a:ea typeface="楷体_GB2312" pitchFamily="1" charset="-122"/>
              </a:rPr>
              <a:t>“只有社会，没有自我”</a:t>
            </a:r>
            <a:endParaRPr lang="zh-CN" altLang="zh-CN" sz="2405" b="1" dirty="0">
              <a:solidFill>
                <a:srgbClr val="00FFFF"/>
              </a:solidFill>
              <a:latin typeface="楷体_GB2312" pitchFamily="1" charset="-122"/>
              <a:ea typeface="楷体_GB2312" pitchFamily="1" charset="-122"/>
            </a:endParaRPr>
          </a:p>
        </p:txBody>
      </p:sp>
      <p:sp>
        <p:nvSpPr>
          <p:cNvPr id="47" name="Rectangle 23"/>
          <p:cNvSpPr>
            <a:spLocks noChangeArrowheads="1"/>
          </p:cNvSpPr>
          <p:nvPr/>
        </p:nvSpPr>
        <p:spPr bwMode="auto">
          <a:xfrm>
            <a:off x="7179129" y="4978985"/>
            <a:ext cx="3610428" cy="8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zh-CN" sz="2405" b="1" dirty="0">
                <a:solidFill>
                  <a:srgbClr val="FFFF00"/>
                </a:solidFill>
                <a:ea typeface="楷体_GB2312" pitchFamily="1" charset="-122"/>
              </a:rPr>
              <a:t>迅速丧失群体多样性，</a:t>
            </a:r>
          </a:p>
          <a:p>
            <a:pPr algn="ctr"/>
            <a:r>
              <a:rPr lang="zh-CN" altLang="zh-CN" sz="2405" b="1" dirty="0">
                <a:solidFill>
                  <a:srgbClr val="FFFF00"/>
                </a:solidFill>
                <a:ea typeface="楷体_GB2312" pitchFamily="1" charset="-122"/>
              </a:rPr>
              <a:t>易陷入局优而无法跳出．</a:t>
            </a:r>
          </a:p>
        </p:txBody>
      </p:sp>
      <p:pic>
        <p:nvPicPr>
          <p:cNvPr id="2" name="图片 1">
            <a:extLst>
              <a:ext uri="{FF2B5EF4-FFF2-40B4-BE49-F238E27FC236}">
                <a16:creationId xmlns:a16="http://schemas.microsoft.com/office/drawing/2014/main" id="{1D7215B4-176F-780A-9732-75F7C74E82E9}"/>
              </a:ext>
            </a:extLst>
          </p:cNvPr>
          <p:cNvPicPr>
            <a:picLocks noChangeAspect="1"/>
          </p:cNvPicPr>
          <p:nvPr/>
        </p:nvPicPr>
        <p:blipFill>
          <a:blip r:embed="rId22"/>
          <a:stretch>
            <a:fillRect/>
          </a:stretch>
        </p:blipFill>
        <p:spPr>
          <a:xfrm>
            <a:off x="0" y="-52397"/>
            <a:ext cx="2409825" cy="685800"/>
          </a:xfrm>
          <a:prstGeom prst="rect">
            <a:avLst/>
          </a:prstGeom>
        </p:spPr>
      </p:pic>
    </p:spTree>
  </p:cSld>
  <p:clrMapOvr>
    <a:masterClrMapping/>
  </p:clrMapOvr>
  <p:transition spd="slow" advTm="18981">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4"/>
          <p:cNvGrpSpPr/>
          <p:nvPr/>
        </p:nvGrpSpPr>
        <p:grpSpPr bwMode="auto">
          <a:xfrm>
            <a:off x="1683307" y="1044525"/>
            <a:ext cx="7330801" cy="542845"/>
            <a:chOff x="0" y="-1"/>
            <a:chExt cx="4605" cy="341"/>
          </a:xfrm>
        </p:grpSpPr>
        <p:sp>
          <p:nvSpPr>
            <p:cNvPr id="14" name="Rectangle 5"/>
            <p:cNvSpPr>
              <a:spLocks noChangeArrowheads="1"/>
            </p:cNvSpPr>
            <p:nvPr/>
          </p:nvSpPr>
          <p:spPr bwMode="auto">
            <a:xfrm>
              <a:off x="0" y="-1"/>
              <a:ext cx="4564"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10" b="1" dirty="0">
                  <a:latin typeface="Times New Roman" panose="02020603050405020304" pitchFamily="18" charset="0"/>
                  <a:ea typeface="楷体_GB2312" pitchFamily="1" charset="-122"/>
                </a:rPr>
                <a:t>  权重因子：惯性因子    、学习因子           </a:t>
              </a:r>
              <a:r>
                <a:rPr lang="zh-CN" altLang="en-US" sz="2810" dirty="0">
                  <a:latin typeface="Times New Roman" panose="02020603050405020304" pitchFamily="18" charset="0"/>
                  <a:ea typeface="楷体_GB2312" pitchFamily="1" charset="-122"/>
                </a:rPr>
                <a:t> </a:t>
              </a:r>
              <a:r>
                <a:rPr lang="zh-CN" altLang="en-US" sz="2810" b="1" dirty="0">
                  <a:latin typeface="Times New Roman" panose="02020603050405020304" pitchFamily="18" charset="0"/>
                  <a:ea typeface="楷体_GB2312" pitchFamily="1" charset="-122"/>
                </a:rPr>
                <a:t>     </a:t>
              </a:r>
            </a:p>
          </p:txBody>
        </p:sp>
        <p:graphicFrame>
          <p:nvGraphicFramePr>
            <p:cNvPr id="15" name="Object 6"/>
            <p:cNvGraphicFramePr>
              <a:graphicFrameLocks noChangeAspect="1"/>
            </p:cNvGraphicFramePr>
            <p:nvPr/>
          </p:nvGraphicFramePr>
          <p:xfrm>
            <a:off x="2219" y="11"/>
            <a:ext cx="334" cy="329"/>
          </p:xfrm>
          <a:graphic>
            <a:graphicData uri="http://schemas.openxmlformats.org/presentationml/2006/ole">
              <mc:AlternateContent xmlns:mc="http://schemas.openxmlformats.org/markup-compatibility/2006">
                <mc:Choice xmlns:v="urn:schemas-microsoft-com:vml" Requires="v">
                  <p:oleObj name="Equation" r:id="rId3" imgW="3657600" imgH="3352800" progId="Equation.DSMT4">
                    <p:embed/>
                  </p:oleObj>
                </mc:Choice>
                <mc:Fallback>
                  <p:oleObj name="Equation" r:id="rId3" imgW="3657600" imgH="3352800" progId="Equation.DSMT4">
                    <p:embed/>
                    <p:pic>
                      <p:nvPicPr>
                        <p:cNvPr id="0" name="Object 6"/>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219" y="11"/>
                          <a:ext cx="334" cy="329"/>
                        </a:xfrm>
                        <a:prstGeom prst="rect">
                          <a:avLst/>
                        </a:prstGeom>
                        <a:solidFill>
                          <a:schemeClr val="accent2"/>
                        </a:solidFill>
                        <a:ln>
                          <a:noFill/>
                        </a:ln>
                      </p:spPr>
                    </p:pic>
                  </p:oleObj>
                </mc:Fallback>
              </mc:AlternateContent>
            </a:graphicData>
          </a:graphic>
        </p:graphicFrame>
        <p:graphicFrame>
          <p:nvGraphicFramePr>
            <p:cNvPr id="16" name="Object 7"/>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r:id="rId5" imgW="178435" imgH="229235" progId="Equation.DSMT4">
                    <p:embed/>
                  </p:oleObj>
                </mc:Choice>
                <mc:Fallback>
                  <p:oleObj r:id="rId5" imgW="178435" imgH="229235" progId="Equation.DSMT4">
                    <p:embed/>
                    <p:pic>
                      <p:nvPicPr>
                        <p:cNvPr id="0" name="Object 7"/>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8"/>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r:id="rId7" imgW="203835" imgH="229870" progId="Equation.DSMT4">
                    <p:embed/>
                  </p:oleObj>
                </mc:Choice>
                <mc:Fallback>
                  <p:oleObj r:id="rId7" imgW="203835" imgH="229870" progId="Equation.DSMT4">
                    <p:embed/>
                    <p:pic>
                      <p:nvPicPr>
                        <p:cNvPr id="0" name="Object 8"/>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 name="Rectangle 11"/>
          <p:cNvSpPr>
            <a:spLocks noChangeArrowheads="1"/>
          </p:cNvSpPr>
          <p:nvPr/>
        </p:nvSpPr>
        <p:spPr bwMode="auto">
          <a:xfrm>
            <a:off x="1702788" y="5031488"/>
            <a:ext cx="333629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社会经验部分</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sp>
        <p:nvSpPr>
          <p:cNvPr id="28" name="Rectangle 12"/>
          <p:cNvSpPr>
            <a:spLocks noChangeArrowheads="1"/>
          </p:cNvSpPr>
          <p:nvPr/>
        </p:nvSpPr>
        <p:spPr bwMode="auto">
          <a:xfrm>
            <a:off x="1702788" y="3392137"/>
            <a:ext cx="459105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前次迭代中自身的速度</a:t>
            </a:r>
            <a:r>
              <a:rPr lang="zh-CN" altLang="zh-CN" sz="2810" dirty="0">
                <a:ea typeface="楷体_GB2312" pitchFamily="1" charset="-122"/>
              </a:rPr>
              <a:t> </a:t>
            </a:r>
            <a:r>
              <a:rPr lang="zh-CN" altLang="zh-CN" sz="2810" b="1" dirty="0">
                <a:latin typeface="楷体_GB2312" pitchFamily="1" charset="-122"/>
                <a:ea typeface="楷体_GB2312" pitchFamily="1" charset="-122"/>
              </a:rPr>
              <a:t>    </a:t>
            </a:r>
          </a:p>
        </p:txBody>
      </p:sp>
      <p:sp>
        <p:nvSpPr>
          <p:cNvPr id="29" name="Rectangle 13"/>
          <p:cNvSpPr>
            <a:spLocks noChangeArrowheads="1"/>
          </p:cNvSpPr>
          <p:nvPr/>
        </p:nvSpPr>
        <p:spPr bwMode="auto">
          <a:xfrm>
            <a:off x="1683307" y="4221953"/>
            <a:ext cx="315595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自我认知部分</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sp>
        <p:nvSpPr>
          <p:cNvPr id="31" name="Rectangle 15"/>
          <p:cNvSpPr>
            <a:spLocks noChangeArrowheads="1"/>
          </p:cNvSpPr>
          <p:nvPr/>
        </p:nvSpPr>
        <p:spPr bwMode="auto">
          <a:xfrm>
            <a:off x="1694975" y="2488947"/>
            <a:ext cx="692404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粒子的速度更新主要由三部分组成：</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graphicFrame>
        <p:nvGraphicFramePr>
          <p:cNvPr id="35" name="Object 19"/>
          <p:cNvGraphicFramePr>
            <a:graphicFrameLocks noChangeAspect="1"/>
          </p:cNvGraphicFramePr>
          <p:nvPr/>
        </p:nvGraphicFramePr>
        <p:xfrm>
          <a:off x="5446123" y="3318657"/>
          <a:ext cx="694078" cy="595379"/>
        </p:xfrm>
        <a:graphic>
          <a:graphicData uri="http://schemas.openxmlformats.org/presentationml/2006/ole">
            <mc:AlternateContent xmlns:mc="http://schemas.openxmlformats.org/markup-compatibility/2006">
              <mc:Choice xmlns:v="urn:schemas-microsoft-com:vml" Requires="v">
                <p:oleObj r:id="rId9" imgW="6400800" imgH="5486400" progId="Equation.KSEE3">
                  <p:embed/>
                </p:oleObj>
              </mc:Choice>
              <mc:Fallback>
                <p:oleObj r:id="rId9" imgW="6400800" imgH="5486400" progId="Equation.KSEE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6123" y="3318657"/>
                        <a:ext cx="694078" cy="595379"/>
                      </a:xfrm>
                      <a:prstGeom prst="rect">
                        <a:avLst/>
                      </a:prstGeom>
                      <a:solidFill>
                        <a:schemeClr val="accent2"/>
                      </a:solidFill>
                      <a:ln>
                        <a:noFill/>
                      </a:ln>
                    </p:spPr>
                  </p:pic>
                </p:oleObj>
              </mc:Fallback>
            </mc:AlternateContent>
          </a:graphicData>
        </a:graphic>
      </p:graphicFrame>
      <p:graphicFrame>
        <p:nvGraphicFramePr>
          <p:cNvPr id="37" name="Object 21"/>
          <p:cNvGraphicFramePr>
            <a:graphicFrameLocks noChangeAspect="1"/>
          </p:cNvGraphicFramePr>
          <p:nvPr/>
        </p:nvGraphicFramePr>
        <p:xfrm>
          <a:off x="2366953" y="1768203"/>
          <a:ext cx="7198671" cy="553989"/>
        </p:xfrm>
        <a:graphic>
          <a:graphicData uri="http://schemas.openxmlformats.org/presentationml/2006/ole">
            <mc:AlternateContent xmlns:mc="http://schemas.openxmlformats.org/markup-compatibility/2006">
              <mc:Choice xmlns:v="urn:schemas-microsoft-com:vml" Requires="v">
                <p:oleObj name="Equation" r:id="rId11" imgW="75285600" imgH="5791200" progId="Equation.DSMT4">
                  <p:embed/>
                </p:oleObj>
              </mc:Choice>
              <mc:Fallback>
                <p:oleObj name="Equation" r:id="rId11" imgW="75285600" imgH="5791200" progId="Equation.DSMT4">
                  <p:embed/>
                  <p:pic>
                    <p:nvPicPr>
                      <p:cNvPr id="0" name="Object 21"/>
                      <p:cNvPicPr>
                        <a:picLocks noChangeAspect="1" noChangeArrowheads="1"/>
                      </p:cNvPicPr>
                      <p:nvPr/>
                    </p:nvPicPr>
                    <p:blipFill>
                      <a:blip r:embed="rId12"/>
                      <a:srcRect/>
                      <a:stretch>
                        <a:fillRect/>
                      </a:stretch>
                    </p:blipFill>
                    <p:spPr bwMode="auto">
                      <a:xfrm>
                        <a:off x="2366953" y="1768203"/>
                        <a:ext cx="7198671" cy="553989"/>
                      </a:xfrm>
                      <a:prstGeom prst="rect">
                        <a:avLst/>
                      </a:prstGeom>
                      <a:noFill/>
                      <a:ln>
                        <a:noFill/>
                      </a:ln>
                      <a:effectLst/>
                    </p:spPr>
                  </p:pic>
                </p:oleObj>
              </mc:Fallback>
            </mc:AlternateContent>
          </a:graphicData>
        </a:graphic>
      </p:graphicFrame>
      <p:graphicFrame>
        <p:nvGraphicFramePr>
          <p:cNvPr id="38" name="Object 22"/>
          <p:cNvGraphicFramePr>
            <a:graphicFrameLocks noChangeAspect="1"/>
          </p:cNvGraphicFramePr>
          <p:nvPr/>
        </p:nvGraphicFramePr>
        <p:xfrm>
          <a:off x="4001951" y="4122449"/>
          <a:ext cx="2976894" cy="628809"/>
        </p:xfrm>
        <a:graphic>
          <a:graphicData uri="http://schemas.openxmlformats.org/presentationml/2006/ole">
            <mc:AlternateContent xmlns:mc="http://schemas.openxmlformats.org/markup-compatibility/2006">
              <mc:Choice xmlns:v="urn:schemas-microsoft-com:vml" Requires="v">
                <p:oleObj r:id="rId13" imgW="27432000" imgH="5791200" progId="Equation.KSEE3">
                  <p:embed/>
                </p:oleObj>
              </mc:Choice>
              <mc:Fallback>
                <p:oleObj r:id="rId13" imgW="27432000" imgH="5791200" progId="Equation.KSEE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01951" y="4122449"/>
                        <a:ext cx="2976894" cy="628809"/>
                      </a:xfrm>
                      <a:prstGeom prst="rect">
                        <a:avLst/>
                      </a:prstGeom>
                      <a:solidFill>
                        <a:schemeClr val="accent2"/>
                      </a:solidFill>
                      <a:ln>
                        <a:noFill/>
                      </a:ln>
                      <a:effectLst/>
                    </p:spPr>
                  </p:pic>
                </p:oleObj>
              </mc:Fallback>
            </mc:AlternateContent>
          </a:graphicData>
        </a:graphic>
      </p:graphicFrame>
      <p:graphicFrame>
        <p:nvGraphicFramePr>
          <p:cNvPr id="39" name="Object 23"/>
          <p:cNvGraphicFramePr>
            <a:graphicFrameLocks noChangeAspect="1"/>
          </p:cNvGraphicFramePr>
          <p:nvPr/>
        </p:nvGraphicFramePr>
        <p:xfrm>
          <a:off x="3992494" y="4978704"/>
          <a:ext cx="2978487" cy="628809"/>
        </p:xfrm>
        <a:graphic>
          <a:graphicData uri="http://schemas.openxmlformats.org/presentationml/2006/ole">
            <mc:AlternateContent xmlns:mc="http://schemas.openxmlformats.org/markup-compatibility/2006">
              <mc:Choice xmlns:v="urn:schemas-microsoft-com:vml" Requires="v">
                <p:oleObj r:id="rId15" imgW="27432000" imgH="5791200" progId="Equation.KSEE3">
                  <p:embed/>
                </p:oleObj>
              </mc:Choice>
              <mc:Fallback>
                <p:oleObj r:id="rId15" imgW="27432000" imgH="5791200" progId="Equation.KSEE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92494" y="4978704"/>
                        <a:ext cx="2978487" cy="628809"/>
                      </a:xfrm>
                      <a:prstGeom prst="rect">
                        <a:avLst/>
                      </a:prstGeom>
                      <a:solidFill>
                        <a:schemeClr val="accent2"/>
                      </a:solidFill>
                      <a:ln>
                        <a:noFill/>
                      </a:ln>
                      <a:effectLst/>
                    </p:spPr>
                  </p:pic>
                </p:oleObj>
              </mc:Fallback>
            </mc:AlternateContent>
          </a:graphicData>
        </a:graphic>
      </p:graphicFrame>
      <p:sp>
        <p:nvSpPr>
          <p:cNvPr id="40"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粒子群优化算法的更新公式</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25" name="AutoShape 2"/>
          <p:cNvSpPr>
            <a:spLocks noChangeArrowheads="1"/>
          </p:cNvSpPr>
          <p:nvPr/>
        </p:nvSpPr>
        <p:spPr bwMode="auto">
          <a:xfrm>
            <a:off x="7121596" y="3284584"/>
            <a:ext cx="3441916" cy="3215985"/>
          </a:xfrm>
          <a:prstGeom prst="wedgeRoundRectCallout">
            <a:avLst>
              <a:gd name="adj1" fmla="val -55806"/>
              <a:gd name="adj2" fmla="val 16316"/>
              <a:gd name="adj3" fmla="val 16667"/>
            </a:avLst>
          </a:prstGeom>
          <a:blipFill dpi="0" rotWithShape="1">
            <a:blip r:embed="rId17"/>
            <a:srcRect/>
            <a:tile tx="0" ty="0" sx="100000" sy="100000" flip="none" algn="tl"/>
          </a:blipFill>
          <a:ln w="38100">
            <a:solidFill>
              <a:srgbClr val="00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405">
              <a:ea typeface="楷体_GB2312" pitchFamily="1" charset="-122"/>
            </a:endParaRPr>
          </a:p>
        </p:txBody>
      </p:sp>
      <p:sp>
        <p:nvSpPr>
          <p:cNvPr id="26" name="Rectangle 17"/>
          <p:cNvSpPr>
            <a:spLocks noChangeArrowheads="1"/>
          </p:cNvSpPr>
          <p:nvPr/>
        </p:nvSpPr>
        <p:spPr bwMode="auto">
          <a:xfrm>
            <a:off x="7239535" y="4368365"/>
            <a:ext cx="3261188"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5" b="1" dirty="0">
                <a:solidFill>
                  <a:srgbClr val="FFFF00"/>
                </a:solidFill>
                <a:ea typeface="楷体_GB2312" pitchFamily="1" charset="-122"/>
              </a:rPr>
              <a:t>自我认知型粒子群算法</a:t>
            </a:r>
            <a:r>
              <a:rPr lang="zh-CN" altLang="zh-CN" sz="2405" dirty="0">
                <a:solidFill>
                  <a:srgbClr val="FFFF00"/>
                </a:solidFill>
                <a:ea typeface="楷体_GB2312" pitchFamily="1" charset="-122"/>
              </a:rPr>
              <a:t> </a:t>
            </a:r>
          </a:p>
        </p:txBody>
      </p:sp>
      <p:sp>
        <p:nvSpPr>
          <p:cNvPr id="30" name="Rectangle 18"/>
          <p:cNvSpPr>
            <a:spLocks noChangeArrowheads="1"/>
          </p:cNvSpPr>
          <p:nvPr/>
        </p:nvSpPr>
        <p:spPr bwMode="auto">
          <a:xfrm>
            <a:off x="7109688" y="4688405"/>
            <a:ext cx="3246618" cy="8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5" b="1" dirty="0">
                <a:solidFill>
                  <a:srgbClr val="00FFFF"/>
                </a:solidFill>
                <a:ea typeface="楷体_GB2312" pitchFamily="1" charset="-122"/>
              </a:rPr>
              <a:t>“只有自我，没有社会”</a:t>
            </a:r>
            <a:endParaRPr lang="zh-CN" altLang="zh-CN" sz="2405" b="1" dirty="0">
              <a:solidFill>
                <a:srgbClr val="00FFFF"/>
              </a:solidFill>
              <a:latin typeface="楷体_GB2312" pitchFamily="1" charset="-122"/>
              <a:ea typeface="楷体_GB2312" pitchFamily="1" charset="-122"/>
            </a:endParaRPr>
          </a:p>
        </p:txBody>
      </p:sp>
      <p:sp>
        <p:nvSpPr>
          <p:cNvPr id="32" name="Rectangle 19"/>
          <p:cNvSpPr>
            <a:spLocks noChangeArrowheads="1"/>
          </p:cNvSpPr>
          <p:nvPr/>
        </p:nvSpPr>
        <p:spPr bwMode="auto">
          <a:xfrm>
            <a:off x="7193805" y="5378979"/>
            <a:ext cx="3379126" cy="770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zh-CN" sz="2205" b="1" dirty="0">
                <a:solidFill>
                  <a:srgbClr val="00FFFF"/>
                </a:solidFill>
                <a:ea typeface="楷体_GB2312" pitchFamily="1" charset="-122"/>
              </a:rPr>
              <a:t>完全没有信息的社会共享，导致算法收敛速度缓慢</a:t>
            </a:r>
            <a:r>
              <a:rPr lang="zh-CN" altLang="zh-CN" sz="2205" dirty="0">
                <a:solidFill>
                  <a:srgbClr val="00FFFF"/>
                </a:solidFill>
                <a:ea typeface="楷体_GB2312" pitchFamily="1" charset="-122"/>
              </a:rPr>
              <a:t> </a:t>
            </a:r>
          </a:p>
        </p:txBody>
      </p:sp>
      <p:grpSp>
        <p:nvGrpSpPr>
          <p:cNvPr id="33" name="Group 20"/>
          <p:cNvGrpSpPr/>
          <p:nvPr/>
        </p:nvGrpSpPr>
        <p:grpSpPr bwMode="auto">
          <a:xfrm>
            <a:off x="8013068" y="3356791"/>
            <a:ext cx="2114781" cy="523743"/>
            <a:chOff x="0" y="0"/>
            <a:chExt cx="1568" cy="329"/>
          </a:xfrm>
        </p:grpSpPr>
        <p:sp>
          <p:nvSpPr>
            <p:cNvPr id="34" name="Rectangle 21"/>
            <p:cNvSpPr>
              <a:spLocks noChangeArrowheads="1"/>
            </p:cNvSpPr>
            <p:nvPr/>
          </p:nvSpPr>
          <p:spPr bwMode="auto">
            <a:xfrm>
              <a:off x="0" y="28"/>
              <a:ext cx="1568"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405" b="1" dirty="0">
                  <a:solidFill>
                    <a:srgbClr val="FFFF00"/>
                  </a:solidFill>
                  <a:ea typeface="楷体_GB2312" pitchFamily="1" charset="-122"/>
                </a:rPr>
                <a:t>学习因子</a:t>
              </a:r>
              <a:r>
                <a:rPr lang="zh-CN" altLang="zh-CN" sz="2405" dirty="0">
                  <a:solidFill>
                    <a:srgbClr val="FFFF00"/>
                  </a:solidFill>
                  <a:ea typeface="楷体_GB2312" pitchFamily="1" charset="-122"/>
                </a:rPr>
                <a:t> </a:t>
              </a:r>
              <a:r>
                <a:rPr lang="zh-CN" altLang="zh-CN" sz="2405" b="1" dirty="0">
                  <a:solidFill>
                    <a:srgbClr val="FFFF00"/>
                  </a:solidFill>
                  <a:latin typeface="楷体_GB2312" pitchFamily="1" charset="-122"/>
                  <a:ea typeface="楷体_GB2312" pitchFamily="1" charset="-122"/>
                </a:rPr>
                <a:t>    </a:t>
              </a:r>
            </a:p>
          </p:txBody>
        </p:sp>
        <p:graphicFrame>
          <p:nvGraphicFramePr>
            <p:cNvPr id="36" name="Object 22"/>
            <p:cNvGraphicFramePr>
              <a:graphicFrameLocks noChangeAspect="1"/>
            </p:cNvGraphicFramePr>
            <p:nvPr/>
          </p:nvGraphicFramePr>
          <p:xfrm>
            <a:off x="955" y="0"/>
            <a:ext cx="219" cy="329"/>
          </p:xfrm>
          <a:graphic>
            <a:graphicData uri="http://schemas.openxmlformats.org/presentationml/2006/ole">
              <mc:AlternateContent xmlns:mc="http://schemas.openxmlformats.org/markup-compatibility/2006">
                <mc:Choice xmlns:v="urn:schemas-microsoft-com:vml" Requires="v">
                  <p:oleObj r:id="rId18" imgW="153035" imgH="229870" progId="Equation.DSMT4">
                    <p:embed/>
                  </p:oleObj>
                </mc:Choice>
                <mc:Fallback>
                  <p:oleObj r:id="rId18" imgW="153035" imgH="229870" progId="Equation.DSMT4">
                    <p:embed/>
                    <p:pic>
                      <p:nvPicPr>
                        <p:cNvPr id="0" name="Object 22"/>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955" y="0"/>
                          <a:ext cx="219"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8" name="Object 23"/>
          <p:cNvGraphicFramePr>
            <a:graphicFrameLocks noChangeAspect="1"/>
          </p:cNvGraphicFramePr>
          <p:nvPr/>
        </p:nvGraphicFramePr>
        <p:xfrm>
          <a:off x="8280515" y="3914036"/>
          <a:ext cx="901028" cy="523742"/>
        </p:xfrm>
        <a:graphic>
          <a:graphicData uri="http://schemas.openxmlformats.org/presentationml/2006/ole">
            <mc:AlternateContent xmlns:mc="http://schemas.openxmlformats.org/markup-compatibility/2006">
              <mc:Choice xmlns:v="urn:schemas-microsoft-com:vml" Requires="v">
                <p:oleObj r:id="rId20" imgW="394970" imgH="229235" progId="Equation.DSMT4">
                  <p:embed/>
                </p:oleObj>
              </mc:Choice>
              <mc:Fallback>
                <p:oleObj r:id="rId20" imgW="394970" imgH="229235" progId="Equation.DSMT4">
                  <p:embed/>
                  <p:pic>
                    <p:nvPicPr>
                      <p:cNvPr id="0" name="Object 23"/>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8280515" y="3914036"/>
                        <a:ext cx="901028" cy="523742"/>
                      </a:xfrm>
                      <a:prstGeom prst="rect">
                        <a:avLst/>
                      </a:prstGeom>
                      <a:noFill/>
                      <a:ln>
                        <a:noFill/>
                      </a:ln>
                      <a:effectLst/>
                    </p:spPr>
                  </p:pic>
                </p:oleObj>
              </mc:Fallback>
            </mc:AlternateContent>
          </a:graphicData>
        </a:graphic>
      </p:graphicFrame>
    </p:spTree>
  </p:cSld>
  <p:clrMapOvr>
    <a:masterClrMapping/>
  </p:clrMapOvr>
  <p:transition spd="slow" advTm="18981">
    <p:push dir="u"/>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4"/>
          <p:cNvGrpSpPr/>
          <p:nvPr/>
        </p:nvGrpSpPr>
        <p:grpSpPr bwMode="auto">
          <a:xfrm>
            <a:off x="1683307" y="1044525"/>
            <a:ext cx="7330801" cy="542845"/>
            <a:chOff x="0" y="-1"/>
            <a:chExt cx="4605" cy="341"/>
          </a:xfrm>
        </p:grpSpPr>
        <p:sp>
          <p:nvSpPr>
            <p:cNvPr id="14" name="Rectangle 5"/>
            <p:cNvSpPr>
              <a:spLocks noChangeArrowheads="1"/>
            </p:cNvSpPr>
            <p:nvPr/>
          </p:nvSpPr>
          <p:spPr bwMode="auto">
            <a:xfrm>
              <a:off x="0" y="-1"/>
              <a:ext cx="4564"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10" b="1" dirty="0">
                  <a:latin typeface="Times New Roman" panose="02020603050405020304" pitchFamily="18" charset="0"/>
                  <a:ea typeface="楷体_GB2312" pitchFamily="1" charset="-122"/>
                </a:rPr>
                <a:t>  权重因子：惯性因子    、学习因子           </a:t>
              </a:r>
              <a:r>
                <a:rPr lang="zh-CN" altLang="en-US" sz="2810" dirty="0">
                  <a:latin typeface="Times New Roman" panose="02020603050405020304" pitchFamily="18" charset="0"/>
                  <a:ea typeface="楷体_GB2312" pitchFamily="1" charset="-122"/>
                </a:rPr>
                <a:t> </a:t>
              </a:r>
              <a:r>
                <a:rPr lang="zh-CN" altLang="en-US" sz="2810" b="1" dirty="0">
                  <a:latin typeface="Times New Roman" panose="02020603050405020304" pitchFamily="18" charset="0"/>
                  <a:ea typeface="楷体_GB2312" pitchFamily="1" charset="-122"/>
                </a:rPr>
                <a:t>     </a:t>
              </a:r>
            </a:p>
          </p:txBody>
        </p:sp>
        <p:graphicFrame>
          <p:nvGraphicFramePr>
            <p:cNvPr id="15" name="Object 6"/>
            <p:cNvGraphicFramePr>
              <a:graphicFrameLocks noChangeAspect="1"/>
            </p:cNvGraphicFramePr>
            <p:nvPr/>
          </p:nvGraphicFramePr>
          <p:xfrm>
            <a:off x="2219" y="11"/>
            <a:ext cx="334" cy="329"/>
          </p:xfrm>
          <a:graphic>
            <a:graphicData uri="http://schemas.openxmlformats.org/presentationml/2006/ole">
              <mc:AlternateContent xmlns:mc="http://schemas.openxmlformats.org/markup-compatibility/2006">
                <mc:Choice xmlns:v="urn:schemas-microsoft-com:vml" Requires="v">
                  <p:oleObj name="Equation" r:id="rId3" imgW="3657600" imgH="3352800" progId="Equation.DSMT4">
                    <p:embed/>
                  </p:oleObj>
                </mc:Choice>
                <mc:Fallback>
                  <p:oleObj name="Equation" r:id="rId3" imgW="3657600" imgH="3352800" progId="Equation.DSMT4">
                    <p:embed/>
                    <p:pic>
                      <p:nvPicPr>
                        <p:cNvPr id="0" name="Object 6"/>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219" y="11"/>
                          <a:ext cx="334" cy="329"/>
                        </a:xfrm>
                        <a:prstGeom prst="rect">
                          <a:avLst/>
                        </a:prstGeom>
                        <a:solidFill>
                          <a:schemeClr val="accent2"/>
                        </a:solidFill>
                        <a:ln>
                          <a:noFill/>
                        </a:ln>
                      </p:spPr>
                    </p:pic>
                  </p:oleObj>
                </mc:Fallback>
              </mc:AlternateContent>
            </a:graphicData>
          </a:graphic>
        </p:graphicFrame>
        <p:graphicFrame>
          <p:nvGraphicFramePr>
            <p:cNvPr id="16" name="Object 7"/>
            <p:cNvGraphicFramePr>
              <a:graphicFrameLocks noChangeAspect="1"/>
            </p:cNvGraphicFramePr>
            <p:nvPr/>
          </p:nvGraphicFramePr>
          <p:xfrm>
            <a:off x="3765" y="11"/>
            <a:ext cx="292" cy="329"/>
          </p:xfrm>
          <a:graphic>
            <a:graphicData uri="http://schemas.openxmlformats.org/presentationml/2006/ole">
              <mc:AlternateContent xmlns:mc="http://schemas.openxmlformats.org/markup-compatibility/2006">
                <mc:Choice xmlns:v="urn:schemas-microsoft-com:vml" Requires="v">
                  <p:oleObj r:id="rId5" imgW="178435" imgH="229235" progId="Equation.DSMT4">
                    <p:embed/>
                  </p:oleObj>
                </mc:Choice>
                <mc:Fallback>
                  <p:oleObj r:id="rId5" imgW="178435" imgH="229235" progId="Equation.DSMT4">
                    <p:embed/>
                    <p:pic>
                      <p:nvPicPr>
                        <p:cNvPr id="0" name="Object 7"/>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765"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8"/>
            <p:cNvGraphicFramePr>
              <a:graphicFrameLocks noChangeAspect="1"/>
            </p:cNvGraphicFramePr>
            <p:nvPr/>
          </p:nvGraphicFramePr>
          <p:xfrm>
            <a:off x="4271" y="11"/>
            <a:ext cx="334" cy="329"/>
          </p:xfrm>
          <a:graphic>
            <a:graphicData uri="http://schemas.openxmlformats.org/presentationml/2006/ole">
              <mc:AlternateContent xmlns:mc="http://schemas.openxmlformats.org/markup-compatibility/2006">
                <mc:Choice xmlns:v="urn:schemas-microsoft-com:vml" Requires="v">
                  <p:oleObj r:id="rId7" imgW="203835" imgH="229870" progId="Equation.DSMT4">
                    <p:embed/>
                  </p:oleObj>
                </mc:Choice>
                <mc:Fallback>
                  <p:oleObj r:id="rId7" imgW="203835" imgH="229870" progId="Equation.DSMT4">
                    <p:embed/>
                    <p:pic>
                      <p:nvPicPr>
                        <p:cNvPr id="0" name="Object 8"/>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2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 name="Rectangle 11"/>
          <p:cNvSpPr>
            <a:spLocks noChangeArrowheads="1"/>
          </p:cNvSpPr>
          <p:nvPr/>
        </p:nvSpPr>
        <p:spPr bwMode="auto">
          <a:xfrm>
            <a:off x="1702788" y="5031488"/>
            <a:ext cx="333629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社会经验部分</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sp>
        <p:nvSpPr>
          <p:cNvPr id="28" name="Rectangle 12"/>
          <p:cNvSpPr>
            <a:spLocks noChangeArrowheads="1"/>
          </p:cNvSpPr>
          <p:nvPr/>
        </p:nvSpPr>
        <p:spPr bwMode="auto">
          <a:xfrm>
            <a:off x="1702788" y="3392137"/>
            <a:ext cx="459105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前次迭代中自身的速度</a:t>
            </a:r>
            <a:r>
              <a:rPr lang="zh-CN" altLang="zh-CN" sz="2810" dirty="0">
                <a:ea typeface="楷体_GB2312" pitchFamily="1" charset="-122"/>
              </a:rPr>
              <a:t> </a:t>
            </a:r>
            <a:r>
              <a:rPr lang="zh-CN" altLang="zh-CN" sz="2810" b="1" dirty="0">
                <a:latin typeface="楷体_GB2312" pitchFamily="1" charset="-122"/>
                <a:ea typeface="楷体_GB2312" pitchFamily="1" charset="-122"/>
              </a:rPr>
              <a:t>    </a:t>
            </a:r>
          </a:p>
        </p:txBody>
      </p:sp>
      <p:sp>
        <p:nvSpPr>
          <p:cNvPr id="29" name="Rectangle 13"/>
          <p:cNvSpPr>
            <a:spLocks noChangeArrowheads="1"/>
          </p:cNvSpPr>
          <p:nvPr/>
        </p:nvSpPr>
        <p:spPr bwMode="auto">
          <a:xfrm>
            <a:off x="1683307" y="4221953"/>
            <a:ext cx="315595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自我认知部分</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sp>
        <p:nvSpPr>
          <p:cNvPr id="31" name="Rectangle 15"/>
          <p:cNvSpPr>
            <a:spLocks noChangeArrowheads="1"/>
          </p:cNvSpPr>
          <p:nvPr/>
        </p:nvSpPr>
        <p:spPr bwMode="auto">
          <a:xfrm>
            <a:off x="1694975" y="2488947"/>
            <a:ext cx="692404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10" b="1" dirty="0">
                <a:ea typeface="楷体_GB2312" pitchFamily="1" charset="-122"/>
              </a:rPr>
              <a:t>粒子的速度更新主要由三部分组成：</a:t>
            </a:r>
            <a:r>
              <a:rPr lang="zh-CN" altLang="zh-CN" sz="2810" dirty="0">
                <a:ea typeface="楷体_GB2312" pitchFamily="1" charset="-122"/>
              </a:rPr>
              <a:t> </a:t>
            </a:r>
            <a:r>
              <a:rPr lang="zh-CN" altLang="zh-CN" sz="2810" b="1" dirty="0">
                <a:latin typeface="楷体_GB2312" pitchFamily="1" charset="-122"/>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graphicFrame>
        <p:nvGraphicFramePr>
          <p:cNvPr id="35" name="Object 19"/>
          <p:cNvGraphicFramePr>
            <a:graphicFrameLocks noChangeAspect="1"/>
          </p:cNvGraphicFramePr>
          <p:nvPr/>
        </p:nvGraphicFramePr>
        <p:xfrm>
          <a:off x="5446123" y="3318657"/>
          <a:ext cx="694078" cy="595379"/>
        </p:xfrm>
        <a:graphic>
          <a:graphicData uri="http://schemas.openxmlformats.org/presentationml/2006/ole">
            <mc:AlternateContent xmlns:mc="http://schemas.openxmlformats.org/markup-compatibility/2006">
              <mc:Choice xmlns:v="urn:schemas-microsoft-com:vml" Requires="v">
                <p:oleObj r:id="rId9" imgW="6400800" imgH="5486400" progId="Equation.KSEE3">
                  <p:embed/>
                </p:oleObj>
              </mc:Choice>
              <mc:Fallback>
                <p:oleObj r:id="rId9" imgW="6400800" imgH="5486400" progId="Equation.KSEE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6123" y="3318657"/>
                        <a:ext cx="694078" cy="595379"/>
                      </a:xfrm>
                      <a:prstGeom prst="rect">
                        <a:avLst/>
                      </a:prstGeom>
                      <a:solidFill>
                        <a:schemeClr val="accent2"/>
                      </a:solidFill>
                      <a:ln>
                        <a:noFill/>
                      </a:ln>
                    </p:spPr>
                  </p:pic>
                </p:oleObj>
              </mc:Fallback>
            </mc:AlternateContent>
          </a:graphicData>
        </a:graphic>
      </p:graphicFrame>
      <p:graphicFrame>
        <p:nvGraphicFramePr>
          <p:cNvPr id="37" name="Object 21"/>
          <p:cNvGraphicFramePr>
            <a:graphicFrameLocks noChangeAspect="1"/>
          </p:cNvGraphicFramePr>
          <p:nvPr/>
        </p:nvGraphicFramePr>
        <p:xfrm>
          <a:off x="2366953" y="1768203"/>
          <a:ext cx="7198671" cy="553989"/>
        </p:xfrm>
        <a:graphic>
          <a:graphicData uri="http://schemas.openxmlformats.org/presentationml/2006/ole">
            <mc:AlternateContent xmlns:mc="http://schemas.openxmlformats.org/markup-compatibility/2006">
              <mc:Choice xmlns:v="urn:schemas-microsoft-com:vml" Requires="v">
                <p:oleObj name="Equation" r:id="rId11" imgW="75285600" imgH="5791200" progId="Equation.DSMT4">
                  <p:embed/>
                </p:oleObj>
              </mc:Choice>
              <mc:Fallback>
                <p:oleObj name="Equation" r:id="rId11" imgW="75285600" imgH="5791200" progId="Equation.DSMT4">
                  <p:embed/>
                  <p:pic>
                    <p:nvPicPr>
                      <p:cNvPr id="0" name="Object 21"/>
                      <p:cNvPicPr>
                        <a:picLocks noChangeAspect="1" noChangeArrowheads="1"/>
                      </p:cNvPicPr>
                      <p:nvPr/>
                    </p:nvPicPr>
                    <p:blipFill>
                      <a:blip r:embed="rId12"/>
                      <a:srcRect/>
                      <a:stretch>
                        <a:fillRect/>
                      </a:stretch>
                    </p:blipFill>
                    <p:spPr bwMode="auto">
                      <a:xfrm>
                        <a:off x="2366953" y="1768203"/>
                        <a:ext cx="7198671" cy="553989"/>
                      </a:xfrm>
                      <a:prstGeom prst="rect">
                        <a:avLst/>
                      </a:prstGeom>
                      <a:noFill/>
                      <a:ln>
                        <a:noFill/>
                      </a:ln>
                      <a:effectLst/>
                    </p:spPr>
                  </p:pic>
                </p:oleObj>
              </mc:Fallback>
            </mc:AlternateContent>
          </a:graphicData>
        </a:graphic>
      </p:graphicFrame>
      <p:graphicFrame>
        <p:nvGraphicFramePr>
          <p:cNvPr id="38" name="Object 22"/>
          <p:cNvGraphicFramePr>
            <a:graphicFrameLocks noChangeAspect="1"/>
          </p:cNvGraphicFramePr>
          <p:nvPr/>
        </p:nvGraphicFramePr>
        <p:xfrm>
          <a:off x="4001951" y="4122449"/>
          <a:ext cx="2976894" cy="628809"/>
        </p:xfrm>
        <a:graphic>
          <a:graphicData uri="http://schemas.openxmlformats.org/presentationml/2006/ole">
            <mc:AlternateContent xmlns:mc="http://schemas.openxmlformats.org/markup-compatibility/2006">
              <mc:Choice xmlns:v="urn:schemas-microsoft-com:vml" Requires="v">
                <p:oleObj r:id="rId13" imgW="27432000" imgH="5791200" progId="Equation.KSEE3">
                  <p:embed/>
                </p:oleObj>
              </mc:Choice>
              <mc:Fallback>
                <p:oleObj r:id="rId13" imgW="27432000" imgH="5791200" progId="Equation.KSEE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01951" y="4122449"/>
                        <a:ext cx="2976894" cy="628809"/>
                      </a:xfrm>
                      <a:prstGeom prst="rect">
                        <a:avLst/>
                      </a:prstGeom>
                      <a:solidFill>
                        <a:schemeClr val="accent2"/>
                      </a:solidFill>
                      <a:ln>
                        <a:noFill/>
                      </a:ln>
                      <a:effectLst/>
                    </p:spPr>
                  </p:pic>
                </p:oleObj>
              </mc:Fallback>
            </mc:AlternateContent>
          </a:graphicData>
        </a:graphic>
      </p:graphicFrame>
      <p:graphicFrame>
        <p:nvGraphicFramePr>
          <p:cNvPr id="39" name="Object 23"/>
          <p:cNvGraphicFramePr>
            <a:graphicFrameLocks noChangeAspect="1"/>
          </p:cNvGraphicFramePr>
          <p:nvPr/>
        </p:nvGraphicFramePr>
        <p:xfrm>
          <a:off x="3992494" y="4978704"/>
          <a:ext cx="2978487" cy="628809"/>
        </p:xfrm>
        <a:graphic>
          <a:graphicData uri="http://schemas.openxmlformats.org/presentationml/2006/ole">
            <mc:AlternateContent xmlns:mc="http://schemas.openxmlformats.org/markup-compatibility/2006">
              <mc:Choice xmlns:v="urn:schemas-microsoft-com:vml" Requires="v">
                <p:oleObj r:id="rId15" imgW="27432000" imgH="5791200" progId="Equation.KSEE3">
                  <p:embed/>
                </p:oleObj>
              </mc:Choice>
              <mc:Fallback>
                <p:oleObj r:id="rId15" imgW="27432000" imgH="5791200" progId="Equation.KSEE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92494" y="4978704"/>
                        <a:ext cx="2978487" cy="628809"/>
                      </a:xfrm>
                      <a:prstGeom prst="rect">
                        <a:avLst/>
                      </a:prstGeom>
                      <a:solidFill>
                        <a:schemeClr val="accent2"/>
                      </a:solidFill>
                      <a:ln>
                        <a:noFill/>
                      </a:ln>
                      <a:effectLst/>
                    </p:spPr>
                  </p:pic>
                </p:oleObj>
              </mc:Fallback>
            </mc:AlternateContent>
          </a:graphicData>
        </a:graphic>
      </p:graphicFrame>
      <p:sp>
        <p:nvSpPr>
          <p:cNvPr id="40" name="标题 1"/>
          <p:cNvSpPr>
            <a:spLocks noGrp="1"/>
          </p:cNvSpPr>
          <p:nvPr>
            <p:ph type="title"/>
          </p:nvPr>
        </p:nvSpPr>
        <p:spPr>
          <a:xfrm>
            <a:off x="1524000" y="147682"/>
            <a:ext cx="7961933" cy="609600"/>
          </a:xfrm>
        </p:spPr>
        <p:txBody>
          <a:bodyPr>
            <a:normAutofit fontScale="90000"/>
          </a:bodyPr>
          <a:lstStyle/>
          <a:p>
            <a:pPr>
              <a:spcBef>
                <a:spcPts val="0"/>
              </a:spcBef>
              <a:defRPr/>
            </a:pPr>
            <a:r>
              <a:rPr lang="zh-CN" altLang="en-US" sz="4410" b="1" dirty="0">
                <a:solidFill>
                  <a:schemeClr val="bg1"/>
                </a:solidFill>
                <a:latin typeface="微软雅黑" panose="020B0503020204020204" charset="-122"/>
                <a:ea typeface="微软雅黑" panose="020B0503020204020204" charset="-122"/>
                <a:cs typeface="+mn-cs"/>
              </a:rPr>
              <a:t>  粒子群优化算法的更新公式</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24" name="AutoShape 16"/>
          <p:cNvSpPr/>
          <p:nvPr/>
        </p:nvSpPr>
        <p:spPr bwMode="auto">
          <a:xfrm>
            <a:off x="7093393" y="4441462"/>
            <a:ext cx="179888" cy="902620"/>
          </a:xfrm>
          <a:prstGeom prst="rightBrace">
            <a:avLst>
              <a:gd name="adj1" fmla="val 41814"/>
              <a:gd name="adj2" fmla="val 5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805"/>
          </a:p>
        </p:txBody>
      </p:sp>
      <p:sp>
        <p:nvSpPr>
          <p:cNvPr id="41" name="Rectangle 17"/>
          <p:cNvSpPr>
            <a:spLocks noChangeArrowheads="1"/>
          </p:cNvSpPr>
          <p:nvPr/>
        </p:nvSpPr>
        <p:spPr bwMode="auto">
          <a:xfrm>
            <a:off x="7274872" y="4402200"/>
            <a:ext cx="3393128"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10" b="1" dirty="0">
                <a:latin typeface="楷体_GB2312" pitchFamily="1" charset="-122"/>
                <a:ea typeface="楷体_GB2312" pitchFamily="1" charset="-122"/>
              </a:rPr>
              <a:t>c</a:t>
            </a:r>
            <a:r>
              <a:rPr lang="zh-CN" altLang="en-US" sz="2810" b="1" baseline="-25000" dirty="0">
                <a:latin typeface="楷体_GB2312" pitchFamily="1" charset="-122"/>
                <a:ea typeface="楷体_GB2312" pitchFamily="1" charset="-122"/>
              </a:rPr>
              <a:t>1</a:t>
            </a:r>
            <a:r>
              <a:rPr lang="zh-CN" altLang="en-US" sz="2810" b="1" dirty="0">
                <a:latin typeface="楷体_GB2312" pitchFamily="1" charset="-122"/>
                <a:ea typeface="楷体_GB2312" pitchFamily="1" charset="-122"/>
              </a:rPr>
              <a:t>,c</a:t>
            </a:r>
            <a:r>
              <a:rPr lang="zh-CN" altLang="en-US" sz="2810" b="1" baseline="-25000" dirty="0">
                <a:latin typeface="楷体_GB2312" pitchFamily="1" charset="-122"/>
                <a:ea typeface="楷体_GB2312" pitchFamily="1" charset="-122"/>
              </a:rPr>
              <a:t>2</a:t>
            </a:r>
            <a:r>
              <a:rPr lang="zh-CN" altLang="en-US" sz="2810" b="1" dirty="0">
                <a:latin typeface="楷体_GB2312" pitchFamily="1" charset="-122"/>
                <a:ea typeface="楷体_GB2312" pitchFamily="1" charset="-122"/>
              </a:rPr>
              <a:t>都不为0，称为</a:t>
            </a:r>
          </a:p>
          <a:p>
            <a:r>
              <a:rPr lang="zh-CN" altLang="en-US" sz="2810" b="1" dirty="0">
                <a:solidFill>
                  <a:schemeClr val="accent2"/>
                </a:solidFill>
                <a:latin typeface="楷体_GB2312" pitchFamily="1" charset="-122"/>
                <a:ea typeface="楷体_GB2312" pitchFamily="1" charset="-122"/>
              </a:rPr>
              <a:t>完全型粒子群算法 </a:t>
            </a:r>
            <a:r>
              <a:rPr lang="zh-CN" altLang="en-US" sz="2810" b="1" dirty="0">
                <a:solidFill>
                  <a:schemeClr val="bg1"/>
                </a:solidFill>
                <a:latin typeface="楷体_GB2312" pitchFamily="1" charset="-122"/>
                <a:ea typeface="楷体_GB2312" pitchFamily="1" charset="-122"/>
              </a:rPr>
              <a:t>    </a:t>
            </a:r>
          </a:p>
        </p:txBody>
      </p:sp>
      <p:sp>
        <p:nvSpPr>
          <p:cNvPr id="42" name="Rectangle 18"/>
          <p:cNvSpPr>
            <a:spLocks noChangeArrowheads="1"/>
          </p:cNvSpPr>
          <p:nvPr/>
        </p:nvSpPr>
        <p:spPr bwMode="auto">
          <a:xfrm>
            <a:off x="1785924" y="5706780"/>
            <a:ext cx="8714799" cy="955675"/>
          </a:xfrm>
          <a:prstGeom prst="rect">
            <a:avLst/>
          </a:prstGeom>
          <a:blipFill dpi="0" rotWithShape="1">
            <a:blip r:embed="rId17"/>
            <a:srcRect/>
            <a:tile tx="0" ty="0" sx="100000" sy="100000" flip="none" algn="tl"/>
          </a:blipFill>
          <a:ln w="38100">
            <a:solidFill>
              <a:srgbClr val="00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zh-CN" sz="2810" b="1" dirty="0">
                <a:solidFill>
                  <a:schemeClr val="bg1"/>
                </a:solidFill>
                <a:ea typeface="楷体_GB2312" pitchFamily="1" charset="-122"/>
              </a:rPr>
              <a:t>完全型粒子群算法更容易保持收敛速度和搜索效果的均衡，是较好的选择．</a:t>
            </a:r>
            <a:r>
              <a:rPr lang="zh-CN" altLang="zh-CN" sz="2810" dirty="0">
                <a:solidFill>
                  <a:schemeClr val="bg1"/>
                </a:solidFill>
                <a:ea typeface="楷体_GB2312" pitchFamily="1" charset="-122"/>
              </a:rPr>
              <a:t> </a:t>
            </a:r>
            <a:r>
              <a:rPr lang="zh-CN" altLang="zh-CN" sz="2810" b="1" dirty="0">
                <a:solidFill>
                  <a:schemeClr val="bg1"/>
                </a:solidFill>
                <a:latin typeface="楷体_GB2312" pitchFamily="1" charset="-122"/>
                <a:ea typeface="楷体_GB2312" pitchFamily="1" charset="-122"/>
              </a:rPr>
              <a:t>    </a:t>
            </a:r>
          </a:p>
        </p:txBody>
      </p:sp>
    </p:spTree>
  </p:cSld>
  <p:clrMapOvr>
    <a:masterClrMapping/>
  </p:clrMapOvr>
  <p:transition spd="slow" advTm="18981">
    <p:push di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2A3831D-48B3-4F9C-8367-0C37AADCE304}" type="slidenum">
              <a:rPr lang="zh-CN" altLang="en-US" sz="1205" smtClean="0"/>
              <a:t>146</a:t>
            </a:fld>
            <a:endParaRPr lang="zh-CN" altLang="en-US" sz="1205"/>
          </a:p>
        </p:txBody>
      </p:sp>
      <p:sp>
        <p:nvSpPr>
          <p:cNvPr id="2" name="日期占位符 1"/>
          <p:cNvSpPr>
            <a:spLocks noGrp="1"/>
          </p:cNvSpPr>
          <p:nvPr>
            <p:ph type="dt" sz="half" idx="10"/>
          </p:nvPr>
        </p:nvSpPr>
        <p:spPr/>
        <p:txBody>
          <a:bodyPr/>
          <a:lstStyle/>
          <a:p>
            <a:fld id="{01332B31-D6BF-4FD6-9F6A-88968FE6C5B2}" type="datetime1">
              <a:rPr lang="zh-CN" altLang="en-US" sz="1205" smtClean="0"/>
              <a:t>2024/1/3</a:t>
            </a:fld>
            <a:endParaRPr lang="zh-CN" altLang="en-US" sz="1205"/>
          </a:p>
        </p:txBody>
      </p:sp>
      <p:sp>
        <p:nvSpPr>
          <p:cNvPr id="6" name="标题 1"/>
          <p:cNvSpPr txBox="1"/>
          <p:nvPr/>
        </p:nvSpPr>
        <p:spPr>
          <a:xfrm>
            <a:off x="1524000" y="147682"/>
            <a:ext cx="7961933"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defRPr/>
            </a:pPr>
            <a:r>
              <a:rPr lang="en-US" altLang="zh-CN" sz="4400" b="1" dirty="0">
                <a:solidFill>
                  <a:prstClr val="white"/>
                </a:solidFill>
                <a:latin typeface="黑体" panose="02010609060101010101" pitchFamily="49" charset="-122"/>
                <a:ea typeface="黑体" panose="02010609060101010101" pitchFamily="49" charset="-122"/>
                <a:cs typeface="+mn-cs"/>
              </a:rPr>
              <a:t> </a:t>
            </a:r>
            <a:r>
              <a:rPr lang="zh-CN" altLang="en-US" sz="4400" b="1" dirty="0">
                <a:solidFill>
                  <a:prstClr val="white"/>
                </a:solidFill>
                <a:latin typeface="黑体" panose="02010609060101010101" pitchFamily="49" charset="-122"/>
                <a:ea typeface="黑体" panose="02010609060101010101" pitchFamily="49" charset="-122"/>
                <a:cs typeface="+mn-cs"/>
              </a:rPr>
              <a:t>大规模优化问题</a:t>
            </a:r>
          </a:p>
        </p:txBody>
      </p:sp>
      <p:sp>
        <p:nvSpPr>
          <p:cNvPr id="8" name="文本框 7"/>
          <p:cNvSpPr txBox="1"/>
          <p:nvPr/>
        </p:nvSpPr>
        <p:spPr>
          <a:xfrm>
            <a:off x="1715928" y="1051681"/>
            <a:ext cx="6618538" cy="424815"/>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大数据环境下优化问题的维度急剧增长</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938" y="1594708"/>
            <a:ext cx="3143197" cy="1805214"/>
          </a:xfrm>
          <a:prstGeom prst="rect">
            <a:avLst/>
          </a:prstGeom>
        </p:spPr>
      </p:pic>
      <p:sp>
        <p:nvSpPr>
          <p:cNvPr id="10" name="文本框 9"/>
          <p:cNvSpPr txBox="1"/>
          <p:nvPr/>
        </p:nvSpPr>
        <p:spPr>
          <a:xfrm>
            <a:off x="2648688" y="3401737"/>
            <a:ext cx="1588589" cy="369570"/>
          </a:xfrm>
          <a:prstGeom prst="rect">
            <a:avLst/>
          </a:prstGeom>
          <a:noFill/>
        </p:spPr>
        <p:txBody>
          <a:bodyPr wrap="square" rtlCol="0">
            <a:spAutoFit/>
          </a:bodyPr>
          <a:lstStyle/>
          <a:p>
            <a:r>
              <a:rPr lang="zh-CN" altLang="en-US" sz="1805" b="1" dirty="0">
                <a:solidFill>
                  <a:srgbClr val="C00000"/>
                </a:solidFill>
                <a:latin typeface="微软雅黑" panose="020B0503020204020204" charset="-122"/>
                <a:ea typeface="微软雅黑" panose="020B0503020204020204" charset="-122"/>
              </a:rPr>
              <a:t>社区发现</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138" y="1721903"/>
            <a:ext cx="2836805" cy="1614209"/>
          </a:xfrm>
          <a:prstGeom prst="rect">
            <a:avLst/>
          </a:prstGeom>
        </p:spPr>
      </p:pic>
      <p:sp>
        <p:nvSpPr>
          <p:cNvPr id="13" name="文本框 12"/>
          <p:cNvSpPr txBox="1"/>
          <p:nvPr/>
        </p:nvSpPr>
        <p:spPr>
          <a:xfrm>
            <a:off x="5620241" y="3394209"/>
            <a:ext cx="1588589" cy="369570"/>
          </a:xfrm>
          <a:prstGeom prst="rect">
            <a:avLst/>
          </a:prstGeom>
          <a:noFill/>
        </p:spPr>
        <p:txBody>
          <a:bodyPr wrap="square" rtlCol="0">
            <a:spAutoFit/>
          </a:bodyPr>
          <a:lstStyle/>
          <a:p>
            <a:r>
              <a:rPr lang="zh-CN" altLang="en-US" sz="1805" b="1" dirty="0">
                <a:solidFill>
                  <a:srgbClr val="C00000"/>
                </a:solidFill>
                <a:latin typeface="微软雅黑" panose="020B0503020204020204" charset="-122"/>
                <a:ea typeface="微软雅黑" panose="020B0503020204020204" charset="-122"/>
              </a:rPr>
              <a:t>特征选择</a:t>
            </a: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902" y="4044977"/>
            <a:ext cx="2674429" cy="1825385"/>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8454" y="4044977"/>
            <a:ext cx="2598017" cy="1825385"/>
          </a:xfrm>
          <a:prstGeom prst="rect">
            <a:avLst/>
          </a:prstGeom>
        </p:spPr>
      </p:pic>
      <p:sp>
        <p:nvSpPr>
          <p:cNvPr id="18" name="文本框 17"/>
          <p:cNvSpPr txBox="1"/>
          <p:nvPr/>
        </p:nvSpPr>
        <p:spPr>
          <a:xfrm>
            <a:off x="2268945" y="5861484"/>
            <a:ext cx="2057400" cy="369570"/>
          </a:xfrm>
          <a:prstGeom prst="rect">
            <a:avLst/>
          </a:prstGeom>
          <a:noFill/>
        </p:spPr>
        <p:txBody>
          <a:bodyPr wrap="square" rtlCol="0">
            <a:spAutoFit/>
          </a:bodyPr>
          <a:lstStyle/>
          <a:p>
            <a:r>
              <a:rPr lang="zh-CN" altLang="en-US" sz="1805" b="1" dirty="0">
                <a:solidFill>
                  <a:srgbClr val="C00000"/>
                </a:solidFill>
                <a:latin typeface="微软雅黑" panose="020B0503020204020204" charset="-122"/>
                <a:ea typeface="微软雅黑" panose="020B0503020204020204" charset="-122"/>
              </a:rPr>
              <a:t>神经网络参数优化</a:t>
            </a:r>
          </a:p>
        </p:txBody>
      </p:sp>
      <p:sp>
        <p:nvSpPr>
          <p:cNvPr id="19" name="文本框 18"/>
          <p:cNvSpPr txBox="1"/>
          <p:nvPr/>
        </p:nvSpPr>
        <p:spPr>
          <a:xfrm>
            <a:off x="5662749" y="5870524"/>
            <a:ext cx="1300501" cy="369570"/>
          </a:xfrm>
          <a:prstGeom prst="rect">
            <a:avLst/>
          </a:prstGeom>
          <a:noFill/>
        </p:spPr>
        <p:txBody>
          <a:bodyPr wrap="square" rtlCol="0">
            <a:spAutoFit/>
          </a:bodyPr>
          <a:lstStyle/>
          <a:p>
            <a:r>
              <a:rPr lang="zh-CN" altLang="en-US" sz="1805" b="1" dirty="0">
                <a:solidFill>
                  <a:srgbClr val="C00000"/>
                </a:solidFill>
                <a:latin typeface="微软雅黑" panose="020B0503020204020204" charset="-122"/>
                <a:ea typeface="微软雅黑" panose="020B0503020204020204" charset="-122"/>
              </a:rPr>
              <a:t>路网优化</a:t>
            </a:r>
          </a:p>
        </p:txBody>
      </p:sp>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3943" y="1682716"/>
            <a:ext cx="2630071" cy="1704286"/>
          </a:xfrm>
          <a:prstGeom prst="rect">
            <a:avLst/>
          </a:prstGeom>
        </p:spPr>
      </p:pic>
      <p:sp>
        <p:nvSpPr>
          <p:cNvPr id="22" name="文本框 21"/>
          <p:cNvSpPr txBox="1"/>
          <p:nvPr/>
        </p:nvSpPr>
        <p:spPr>
          <a:xfrm>
            <a:off x="8245734" y="3432130"/>
            <a:ext cx="2081094" cy="369570"/>
          </a:xfrm>
          <a:prstGeom prst="rect">
            <a:avLst/>
          </a:prstGeom>
          <a:noFill/>
        </p:spPr>
        <p:txBody>
          <a:bodyPr wrap="square" rtlCol="0">
            <a:spAutoFit/>
          </a:bodyPr>
          <a:lstStyle/>
          <a:p>
            <a:r>
              <a:rPr lang="zh-CN" altLang="en-US" sz="1805" b="1" dirty="0">
                <a:solidFill>
                  <a:srgbClr val="C00000"/>
                </a:solidFill>
                <a:latin typeface="微软雅黑" panose="020B0503020204020204" charset="-122"/>
                <a:ea typeface="微软雅黑" panose="020B0503020204020204" charset="-122"/>
              </a:rPr>
              <a:t>滴滴车辆派遣优化</a:t>
            </a:r>
          </a:p>
        </p:txBody>
      </p:sp>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588" y="4027710"/>
            <a:ext cx="2575525" cy="1833774"/>
          </a:xfrm>
          <a:prstGeom prst="rect">
            <a:avLst/>
          </a:prstGeom>
        </p:spPr>
      </p:pic>
      <p:sp>
        <p:nvSpPr>
          <p:cNvPr id="25" name="文本框 24"/>
          <p:cNvSpPr txBox="1"/>
          <p:nvPr/>
        </p:nvSpPr>
        <p:spPr>
          <a:xfrm>
            <a:off x="8174102" y="5861484"/>
            <a:ext cx="2094422" cy="369570"/>
          </a:xfrm>
          <a:prstGeom prst="rect">
            <a:avLst/>
          </a:prstGeom>
          <a:noFill/>
        </p:spPr>
        <p:txBody>
          <a:bodyPr wrap="square" rtlCol="0">
            <a:spAutoFit/>
          </a:bodyPr>
          <a:lstStyle/>
          <a:p>
            <a:r>
              <a:rPr lang="zh-CN" altLang="en-US" sz="1805" b="1" dirty="0">
                <a:solidFill>
                  <a:srgbClr val="C00000"/>
                </a:solidFill>
                <a:latin typeface="微软雅黑" panose="020B0503020204020204" charset="-122"/>
                <a:ea typeface="微软雅黑" panose="020B0503020204020204" charset="-122"/>
              </a:rPr>
              <a:t>云工作流调度优化</a:t>
            </a:r>
          </a:p>
        </p:txBody>
      </p:sp>
      <p:pic>
        <p:nvPicPr>
          <p:cNvPr id="4" name="图片 3">
            <a:extLst>
              <a:ext uri="{FF2B5EF4-FFF2-40B4-BE49-F238E27FC236}">
                <a16:creationId xmlns:a16="http://schemas.microsoft.com/office/drawing/2014/main" id="{4797F99A-E555-A7A9-38E3-FB734B4B3018}"/>
              </a:ext>
            </a:extLst>
          </p:cNvPr>
          <p:cNvPicPr>
            <a:picLocks noChangeAspect="1"/>
          </p:cNvPicPr>
          <p:nvPr/>
        </p:nvPicPr>
        <p:blipFill>
          <a:blip r:embed="rId8"/>
          <a:stretch>
            <a:fillRect/>
          </a:stretch>
        </p:blipFill>
        <p:spPr>
          <a:xfrm>
            <a:off x="-44723" y="-27623"/>
            <a:ext cx="1952625" cy="523875"/>
          </a:xfrm>
          <a:prstGeom prst="rect">
            <a:avLst/>
          </a:prstGeom>
        </p:spPr>
      </p:pic>
      <p:pic>
        <p:nvPicPr>
          <p:cNvPr id="11" name="图片 10">
            <a:extLst>
              <a:ext uri="{FF2B5EF4-FFF2-40B4-BE49-F238E27FC236}">
                <a16:creationId xmlns:a16="http://schemas.microsoft.com/office/drawing/2014/main" id="{DAF7AC35-3B5E-5B11-E3C4-41355D46244A}"/>
              </a:ext>
            </a:extLst>
          </p:cNvPr>
          <p:cNvPicPr>
            <a:picLocks noChangeAspect="1"/>
          </p:cNvPicPr>
          <p:nvPr/>
        </p:nvPicPr>
        <p:blipFill>
          <a:blip r:embed="rId9"/>
          <a:stretch>
            <a:fillRect/>
          </a:stretch>
        </p:blipFill>
        <p:spPr>
          <a:xfrm>
            <a:off x="1899714" y="5460"/>
            <a:ext cx="3028421" cy="442509"/>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inVertical)">
                                      <p:cBhvr>
                                        <p:cTn id="36" dur="500"/>
                                        <p:tgtEl>
                                          <p:spTgt spid="1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arn(inVertical)">
                                      <p:cBhvr>
                                        <p:cTn id="52" dur="500"/>
                                        <p:tgtEl>
                                          <p:spTgt spid="24"/>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arn(inVertical)">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8" grpId="0"/>
      <p:bldP spid="19" grpId="0"/>
      <p:bldP spid="22" grpId="0"/>
      <p:bldP spid="2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2A3831D-48B3-4F9C-8367-0C37AADCE304}" type="slidenum">
              <a:rPr lang="zh-CN" altLang="en-US" sz="1205" smtClean="0"/>
              <a:t>147</a:t>
            </a:fld>
            <a:endParaRPr lang="zh-CN" altLang="en-US" sz="1205"/>
          </a:p>
        </p:txBody>
      </p:sp>
      <p:sp>
        <p:nvSpPr>
          <p:cNvPr id="6" name="日期占位符 5"/>
          <p:cNvSpPr>
            <a:spLocks noGrp="1"/>
          </p:cNvSpPr>
          <p:nvPr>
            <p:ph type="dt" sz="half" idx="10"/>
          </p:nvPr>
        </p:nvSpPr>
        <p:spPr/>
        <p:txBody>
          <a:bodyPr/>
          <a:lstStyle/>
          <a:p>
            <a:fld id="{3BE7E8E8-A21F-4774-AA59-40C0088F9535}" type="datetime1">
              <a:rPr lang="zh-CN" altLang="en-US" sz="1205" smtClean="0"/>
              <a:t>2024/1/3</a:t>
            </a:fld>
            <a:endParaRPr lang="zh-CN" altLang="en-US" sz="1205"/>
          </a:p>
        </p:txBody>
      </p:sp>
      <p:sp>
        <p:nvSpPr>
          <p:cNvPr id="8" name="标题 1"/>
          <p:cNvSpPr txBox="1"/>
          <p:nvPr/>
        </p:nvSpPr>
        <p:spPr>
          <a:xfrm>
            <a:off x="1524000" y="147682"/>
            <a:ext cx="7961933"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defRPr/>
            </a:pPr>
            <a:r>
              <a:rPr lang="en-US" altLang="zh-CN" sz="4400" b="1" dirty="0">
                <a:solidFill>
                  <a:prstClr val="white"/>
                </a:solidFill>
                <a:latin typeface="黑体" panose="02010609060101010101" pitchFamily="49" charset="-122"/>
                <a:ea typeface="黑体" panose="02010609060101010101" pitchFamily="49" charset="-122"/>
                <a:cs typeface="+mn-cs"/>
              </a:rPr>
              <a:t> </a:t>
            </a:r>
            <a:r>
              <a:rPr lang="zh-CN" altLang="en-US" sz="4400" b="1" dirty="0">
                <a:solidFill>
                  <a:prstClr val="white"/>
                </a:solidFill>
                <a:latin typeface="黑体" panose="02010609060101010101" pitchFamily="49" charset="-122"/>
                <a:ea typeface="黑体" panose="02010609060101010101" pitchFamily="49" charset="-122"/>
                <a:cs typeface="+mn-cs"/>
              </a:rPr>
              <a:t>大规模优化问题带来的挑战</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9330" y="5577902"/>
            <a:ext cx="1944140" cy="1293737"/>
          </a:xfrm>
          <a:prstGeom prst="rect">
            <a:avLst/>
          </a:prstGeom>
        </p:spPr>
      </p:pic>
      <p:sp>
        <p:nvSpPr>
          <p:cNvPr id="11" name="标题 1"/>
          <p:cNvSpPr txBox="1"/>
          <p:nvPr/>
        </p:nvSpPr>
        <p:spPr>
          <a:xfrm>
            <a:off x="3959890" y="1666587"/>
            <a:ext cx="5962462" cy="629202"/>
          </a:xfrm>
          <a:prstGeom prst="rect">
            <a:avLst/>
          </a:prstGeom>
        </p:spPr>
        <p:txBody>
          <a:bodyPr vert="horz" lIns="91694" tIns="45847" rIns="91694" bIns="45847" rtlCol="0" anchor="ctr">
            <a:normAutofit/>
          </a:bodyPr>
          <a:lstStyle>
            <a:lvl1pPr algn="ctr" defTabSz="914400" rtl="0" eaLnBrk="1" latinLnBrk="0" hangingPunct="1">
              <a:spcBef>
                <a:spcPct val="0"/>
              </a:spcBef>
              <a:buNone/>
              <a:defRPr sz="4400" kern="1200">
                <a:solidFill>
                  <a:schemeClr val="tx1"/>
                </a:solidFill>
                <a:latin typeface="+mj-lt"/>
                <a:ea typeface="微软雅黑" panose="020B0503020204020204" charset="-122"/>
                <a:cs typeface="+mj-cs"/>
              </a:defRPr>
            </a:lvl1pPr>
          </a:lstStyle>
          <a:p>
            <a:pPr algn="l"/>
            <a:r>
              <a:rPr lang="zh-CN" altLang="en-US" sz="3210" b="1" dirty="0">
                <a:solidFill>
                  <a:prstClr val="white"/>
                </a:solidFill>
                <a:latin typeface="黑体" panose="02010609060101010101" pitchFamily="49" charset="-122"/>
                <a:ea typeface="黑体" panose="02010609060101010101" pitchFamily="49" charset="-122"/>
                <a:cs typeface="黑体" panose="02010609060101010101" pitchFamily="49" charset="-122"/>
              </a:rPr>
              <a:t>基于大数据的离散制造知识提取</a:t>
            </a:r>
          </a:p>
        </p:txBody>
      </p:sp>
      <p:sp>
        <p:nvSpPr>
          <p:cNvPr id="12" name="Rounded Rectangle 8"/>
          <p:cNvSpPr>
            <a:spLocks noChangeArrowheads="1"/>
          </p:cNvSpPr>
          <p:nvPr/>
        </p:nvSpPr>
        <p:spPr bwMode="auto">
          <a:xfrm>
            <a:off x="2356670" y="1127908"/>
            <a:ext cx="8058980" cy="2829425"/>
          </a:xfrm>
          <a:prstGeom prst="roundRect">
            <a:avLst>
              <a:gd name="adj" fmla="val 0"/>
            </a:avLst>
          </a:prstGeom>
          <a:solidFill>
            <a:srgbClr val="E7EEF9"/>
          </a:solidFill>
          <a:ln>
            <a:noFill/>
          </a:ln>
          <a:extLst>
            <a:ext uri="{91240B29-F687-4F45-9708-019B960494DF}">
              <a14:hiddenLine xmlns:a14="http://schemas.microsoft.com/office/drawing/2010/main" w="9525">
                <a:solidFill>
                  <a:srgbClr val="000000"/>
                </a:solidFill>
                <a:prstDash val="sysDash"/>
                <a:round/>
              </a14:hiddenLine>
            </a:ext>
          </a:extLst>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endParaRPr lang="en-US" altLang="zh-CN" sz="2205">
              <a:solidFill>
                <a:srgbClr val="C00000"/>
              </a:solidFill>
            </a:endParaRPr>
          </a:p>
        </p:txBody>
      </p:sp>
      <p:sp>
        <p:nvSpPr>
          <p:cNvPr id="13" name="TextBox 8"/>
          <p:cNvSpPr txBox="1">
            <a:spLocks noChangeArrowheads="1"/>
          </p:cNvSpPr>
          <p:nvPr/>
        </p:nvSpPr>
        <p:spPr bwMode="auto">
          <a:xfrm>
            <a:off x="1585252" y="1731638"/>
            <a:ext cx="712579" cy="83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5" b="0" dirty="0"/>
              <a:t>挑战</a:t>
            </a:r>
          </a:p>
        </p:txBody>
      </p:sp>
      <p:sp>
        <p:nvSpPr>
          <p:cNvPr id="14" name="矩形 1"/>
          <p:cNvSpPr>
            <a:spLocks noChangeArrowheads="1"/>
          </p:cNvSpPr>
          <p:nvPr/>
        </p:nvSpPr>
        <p:spPr bwMode="auto">
          <a:xfrm>
            <a:off x="2877900" y="1239623"/>
            <a:ext cx="6878694"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5" dirty="0">
                <a:solidFill>
                  <a:srgbClr val="C00000"/>
                </a:solidFill>
              </a:rPr>
              <a:t>大规模环境下优化问题的挑战</a:t>
            </a:r>
          </a:p>
        </p:txBody>
      </p:sp>
      <p:sp>
        <p:nvSpPr>
          <p:cNvPr id="15" name="Rounded Rectangle 8"/>
          <p:cNvSpPr>
            <a:spLocks noChangeArrowheads="1"/>
          </p:cNvSpPr>
          <p:nvPr/>
        </p:nvSpPr>
        <p:spPr bwMode="auto">
          <a:xfrm>
            <a:off x="2445092" y="1826413"/>
            <a:ext cx="2527019" cy="541504"/>
          </a:xfrm>
          <a:prstGeom prst="roundRect">
            <a:avLst>
              <a:gd name="adj" fmla="val 50000"/>
            </a:avLst>
          </a:prstGeom>
          <a:solidFill>
            <a:schemeClr val="bg1"/>
          </a:solidFill>
          <a:ln w="28575">
            <a:solidFill>
              <a:srgbClr val="133381"/>
            </a:solidFill>
            <a:rou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1805" dirty="0">
                <a:solidFill>
                  <a:srgbClr val="000000"/>
                </a:solidFill>
              </a:rPr>
              <a:t>局部最优区域宽且多</a:t>
            </a:r>
          </a:p>
        </p:txBody>
      </p:sp>
      <p:sp>
        <p:nvSpPr>
          <p:cNvPr id="16" name="Rounded Rectangle 8"/>
          <p:cNvSpPr>
            <a:spLocks noChangeArrowheads="1"/>
          </p:cNvSpPr>
          <p:nvPr/>
        </p:nvSpPr>
        <p:spPr bwMode="auto">
          <a:xfrm>
            <a:off x="5127042" y="1826413"/>
            <a:ext cx="2527019" cy="541504"/>
          </a:xfrm>
          <a:prstGeom prst="roundRect">
            <a:avLst>
              <a:gd name="adj" fmla="val 50000"/>
            </a:avLst>
          </a:prstGeom>
          <a:solidFill>
            <a:schemeClr val="bg1"/>
          </a:solidFill>
          <a:ln w="28575">
            <a:solidFill>
              <a:srgbClr val="133381"/>
            </a:solidFill>
            <a:rou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a:lnSpc>
                <a:spcPct val="100000"/>
              </a:lnSpc>
              <a:spcBef>
                <a:spcPct val="0"/>
              </a:spcBef>
              <a:buNone/>
            </a:pPr>
            <a:r>
              <a:rPr lang="zh-CN" altLang="en-US" sz="1805" dirty="0">
                <a:solidFill>
                  <a:srgbClr val="000000"/>
                </a:solidFill>
              </a:rPr>
              <a:t>解空间指数式增长</a:t>
            </a:r>
          </a:p>
        </p:txBody>
      </p:sp>
      <p:sp>
        <p:nvSpPr>
          <p:cNvPr id="17" name="Rounded Rectangle 8"/>
          <p:cNvSpPr>
            <a:spLocks noChangeArrowheads="1"/>
          </p:cNvSpPr>
          <p:nvPr/>
        </p:nvSpPr>
        <p:spPr bwMode="auto">
          <a:xfrm>
            <a:off x="7777073" y="1826413"/>
            <a:ext cx="2527019" cy="541504"/>
          </a:xfrm>
          <a:prstGeom prst="roundRect">
            <a:avLst>
              <a:gd name="adj" fmla="val 50000"/>
            </a:avLst>
          </a:prstGeom>
          <a:solidFill>
            <a:schemeClr val="bg1"/>
          </a:solidFill>
          <a:ln w="28575">
            <a:solidFill>
              <a:srgbClr val="133381"/>
            </a:solidFill>
            <a:rou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a:lnSpc>
                <a:spcPct val="100000"/>
              </a:lnSpc>
              <a:spcBef>
                <a:spcPct val="0"/>
              </a:spcBef>
              <a:buNone/>
            </a:pPr>
            <a:r>
              <a:rPr lang="zh-CN" altLang="en-US" sz="1805" dirty="0">
                <a:solidFill>
                  <a:srgbClr val="000000"/>
                </a:solidFill>
              </a:rPr>
              <a:t>时间复杂度急剧升高</a:t>
            </a:r>
            <a:endParaRPr lang="en-US" altLang="zh-CN" sz="1805" dirty="0">
              <a:solidFill>
                <a:srgbClr val="000000"/>
              </a:solidFill>
            </a:endParaRPr>
          </a:p>
        </p:txBody>
      </p:sp>
      <p:sp>
        <p:nvSpPr>
          <p:cNvPr id="18" name="TextBox 8"/>
          <p:cNvSpPr txBox="1">
            <a:spLocks noChangeArrowheads="1"/>
          </p:cNvSpPr>
          <p:nvPr/>
        </p:nvSpPr>
        <p:spPr bwMode="auto">
          <a:xfrm>
            <a:off x="1816112" y="2807745"/>
            <a:ext cx="250859" cy="832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5" b="0" dirty="0"/>
              <a:t>问题</a:t>
            </a:r>
          </a:p>
        </p:txBody>
      </p:sp>
      <p:grpSp>
        <p:nvGrpSpPr>
          <p:cNvPr id="20" name="组合 19"/>
          <p:cNvGrpSpPr/>
          <p:nvPr/>
        </p:nvGrpSpPr>
        <p:grpSpPr>
          <a:xfrm>
            <a:off x="5808753" y="3784850"/>
            <a:ext cx="614482" cy="584835"/>
            <a:chOff x="4111202" y="3981527"/>
            <a:chExt cx="612775" cy="583210"/>
          </a:xfrm>
        </p:grpSpPr>
        <p:sp>
          <p:nvSpPr>
            <p:cNvPr id="21" name="右箭头 14"/>
            <p:cNvSpPr/>
            <p:nvPr/>
          </p:nvSpPr>
          <p:spPr>
            <a:xfrm rot="5400000" flipV="1">
              <a:off x="4238202" y="4040290"/>
              <a:ext cx="358775" cy="612775"/>
            </a:xfrm>
            <a:prstGeom prst="rightArrow">
              <a:avLst>
                <a:gd name="adj1" fmla="val 50000"/>
                <a:gd name="adj2" fmla="val 65271"/>
              </a:avLst>
            </a:prstGeom>
            <a:solidFill>
              <a:schemeClr val="bg1">
                <a:lumMod val="75000"/>
              </a:schemeClr>
            </a:solidFill>
            <a:ln>
              <a:prstDash val="dash"/>
            </a:ln>
          </p:spPr>
          <p:style>
            <a:lnRef idx="1">
              <a:schemeClr val="dk1"/>
            </a:lnRef>
            <a:fillRef idx="2">
              <a:schemeClr val="dk1"/>
            </a:fillRef>
            <a:effectRef idx="1">
              <a:schemeClr val="dk1"/>
            </a:effectRef>
            <a:fontRef idx="minor">
              <a:schemeClr val="dk1"/>
            </a:fontRef>
          </p:style>
          <p:txBody>
            <a:bodyPr anchor="ctr"/>
            <a:lstStyle/>
            <a:p>
              <a:pPr algn="ctr" defTabSz="457200" eaLnBrk="1" fontAlgn="auto" hangingPunct="1">
                <a:spcBef>
                  <a:spcPts val="0"/>
                </a:spcBef>
                <a:spcAft>
                  <a:spcPts val="0"/>
                </a:spcAft>
                <a:defRPr/>
              </a:pPr>
              <a:endParaRPr lang="zh-CN" altLang="en-US" sz="1805"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22" name="TextBox 62"/>
            <p:cNvSpPr txBox="1">
              <a:spLocks noChangeArrowheads="1"/>
            </p:cNvSpPr>
            <p:nvPr/>
          </p:nvSpPr>
          <p:spPr bwMode="auto">
            <a:xfrm>
              <a:off x="4201566" y="3981527"/>
              <a:ext cx="407258" cy="58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lnSpc>
                  <a:spcPct val="90000"/>
                </a:lnSpc>
                <a:spcBef>
                  <a:spcPts val="1000"/>
                </a:spcBef>
                <a:buFont typeface="ZapfDingbatsITC" charset="0"/>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charset="0"/>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charset="0"/>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charset="0"/>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charset="0"/>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charset="0"/>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charset="0"/>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charset="0"/>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charset="0"/>
                <a:buChar char="❖"/>
                <a:defRPr>
                  <a:solidFill>
                    <a:schemeClr val="tx1"/>
                  </a:solidFill>
                  <a:latin typeface="黑体" panose="02010609060101010101" pitchFamily="49" charset="-122"/>
                  <a:ea typeface="黑体" panose="02010609060101010101" pitchFamily="49" charset="-122"/>
                </a:defRPr>
              </a:lvl9pPr>
            </a:lstStyle>
            <a:p>
              <a:pPr>
                <a:lnSpc>
                  <a:spcPct val="100000"/>
                </a:lnSpc>
                <a:spcBef>
                  <a:spcPct val="0"/>
                </a:spcBef>
                <a:buFontTx/>
                <a:buNone/>
              </a:pPr>
              <a:r>
                <a:rPr lang="en-US" altLang="zh-CN" sz="3210" b="1" dirty="0">
                  <a:solidFill>
                    <a:srgbClr val="C00000"/>
                  </a:solidFill>
                </a:rPr>
                <a:t>✗</a:t>
              </a:r>
            </a:p>
          </p:txBody>
        </p:sp>
      </p:grpSp>
      <p:sp>
        <p:nvSpPr>
          <p:cNvPr id="23" name="Rounded Rectangle 8"/>
          <p:cNvSpPr>
            <a:spLocks noChangeArrowheads="1"/>
          </p:cNvSpPr>
          <p:nvPr/>
        </p:nvSpPr>
        <p:spPr bwMode="auto">
          <a:xfrm>
            <a:off x="2445092" y="2807331"/>
            <a:ext cx="2527019" cy="1010808"/>
          </a:xfrm>
          <a:prstGeom prst="roundRect">
            <a:avLst>
              <a:gd name="adj" fmla="val 50000"/>
            </a:avLst>
          </a:prstGeom>
          <a:solidFill>
            <a:schemeClr val="bg1"/>
          </a:solidFill>
          <a:ln w="28575">
            <a:solidFill>
              <a:srgbClr val="133381"/>
            </a:solidFill>
            <a:rou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1805" dirty="0">
                <a:solidFill>
                  <a:srgbClr val="000000"/>
                </a:solidFill>
              </a:rPr>
              <a:t>多样性不足</a:t>
            </a:r>
            <a:endParaRPr lang="en-US" altLang="zh-CN" sz="1805" dirty="0">
              <a:solidFill>
                <a:srgbClr val="000000"/>
              </a:solidFill>
            </a:endParaRPr>
          </a:p>
          <a:p>
            <a:pPr algn="ctr" eaLnBrk="1" hangingPunct="1">
              <a:lnSpc>
                <a:spcPct val="100000"/>
              </a:lnSpc>
              <a:spcBef>
                <a:spcPct val="0"/>
              </a:spcBef>
              <a:buFontTx/>
              <a:buNone/>
            </a:pPr>
            <a:r>
              <a:rPr lang="zh-CN" altLang="en-US" sz="1805" dirty="0">
                <a:solidFill>
                  <a:srgbClr val="000000"/>
                </a:solidFill>
              </a:rPr>
              <a:t>全局探索能力较低</a:t>
            </a:r>
            <a:endParaRPr lang="en-US" altLang="zh-CN" sz="1805" dirty="0">
              <a:solidFill>
                <a:srgbClr val="000000"/>
              </a:solidFill>
            </a:endParaRPr>
          </a:p>
          <a:p>
            <a:pPr algn="ctr" eaLnBrk="1" hangingPunct="1">
              <a:lnSpc>
                <a:spcPct val="100000"/>
              </a:lnSpc>
              <a:spcBef>
                <a:spcPct val="0"/>
              </a:spcBef>
              <a:buFontTx/>
              <a:buNone/>
            </a:pPr>
            <a:r>
              <a:rPr lang="zh-CN" altLang="en-US" sz="1805" dirty="0">
                <a:solidFill>
                  <a:srgbClr val="000000"/>
                </a:solidFill>
              </a:rPr>
              <a:t>容易陷入局部最优</a:t>
            </a:r>
          </a:p>
        </p:txBody>
      </p:sp>
      <p:sp>
        <p:nvSpPr>
          <p:cNvPr id="24" name="Rounded Rectangle 8"/>
          <p:cNvSpPr>
            <a:spLocks noChangeArrowheads="1"/>
          </p:cNvSpPr>
          <p:nvPr/>
        </p:nvSpPr>
        <p:spPr bwMode="auto">
          <a:xfrm>
            <a:off x="5127042" y="2807331"/>
            <a:ext cx="2527019" cy="1010808"/>
          </a:xfrm>
          <a:prstGeom prst="roundRect">
            <a:avLst>
              <a:gd name="adj" fmla="val 50000"/>
            </a:avLst>
          </a:prstGeom>
          <a:solidFill>
            <a:schemeClr val="bg1"/>
          </a:solidFill>
          <a:ln w="28575">
            <a:solidFill>
              <a:srgbClr val="133381"/>
            </a:solidFill>
            <a:rou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1805" dirty="0">
                <a:solidFill>
                  <a:srgbClr val="000000"/>
                </a:solidFill>
              </a:rPr>
              <a:t>搜索效率较低</a:t>
            </a:r>
            <a:endParaRPr lang="en-US" altLang="zh-CN" sz="1805" dirty="0">
              <a:solidFill>
                <a:srgbClr val="000000"/>
              </a:solidFill>
            </a:endParaRPr>
          </a:p>
          <a:p>
            <a:pPr algn="ctr" eaLnBrk="1" hangingPunct="1">
              <a:lnSpc>
                <a:spcPct val="100000"/>
              </a:lnSpc>
              <a:spcBef>
                <a:spcPct val="0"/>
              </a:spcBef>
              <a:buFontTx/>
              <a:buNone/>
            </a:pPr>
            <a:r>
              <a:rPr lang="zh-CN" altLang="en-US" sz="1805" dirty="0">
                <a:solidFill>
                  <a:srgbClr val="000000"/>
                </a:solidFill>
              </a:rPr>
              <a:t>无法在有限资源下</a:t>
            </a:r>
            <a:endParaRPr lang="en-US" altLang="zh-CN" sz="1805" dirty="0">
              <a:solidFill>
                <a:srgbClr val="000000"/>
              </a:solidFill>
            </a:endParaRPr>
          </a:p>
          <a:p>
            <a:pPr algn="ctr" eaLnBrk="1" hangingPunct="1">
              <a:lnSpc>
                <a:spcPct val="100000"/>
              </a:lnSpc>
              <a:spcBef>
                <a:spcPct val="0"/>
              </a:spcBef>
              <a:buFontTx/>
              <a:buNone/>
            </a:pPr>
            <a:r>
              <a:rPr lang="zh-CN" altLang="en-US" sz="1805" dirty="0">
                <a:solidFill>
                  <a:srgbClr val="000000"/>
                </a:solidFill>
              </a:rPr>
              <a:t>获得高质量的最优解</a:t>
            </a:r>
          </a:p>
        </p:txBody>
      </p:sp>
      <p:sp>
        <p:nvSpPr>
          <p:cNvPr id="25" name="Rounded Rectangle 8"/>
          <p:cNvSpPr>
            <a:spLocks noChangeArrowheads="1"/>
          </p:cNvSpPr>
          <p:nvPr/>
        </p:nvSpPr>
        <p:spPr bwMode="auto">
          <a:xfrm>
            <a:off x="7777073" y="2807331"/>
            <a:ext cx="2527019" cy="1010808"/>
          </a:xfrm>
          <a:prstGeom prst="roundRect">
            <a:avLst>
              <a:gd name="adj" fmla="val 50000"/>
            </a:avLst>
          </a:prstGeom>
          <a:solidFill>
            <a:schemeClr val="bg1"/>
          </a:solidFill>
          <a:ln w="28575">
            <a:solidFill>
              <a:srgbClr val="133381"/>
            </a:solidFill>
            <a:rou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1805" dirty="0">
                <a:solidFill>
                  <a:srgbClr val="000000"/>
                </a:solidFill>
              </a:rPr>
              <a:t>执行效率较低</a:t>
            </a:r>
            <a:endParaRPr lang="en-US" altLang="zh-CN" sz="1805" dirty="0">
              <a:solidFill>
                <a:srgbClr val="000000"/>
              </a:solidFill>
            </a:endParaRPr>
          </a:p>
          <a:p>
            <a:pPr algn="ctr" eaLnBrk="1" hangingPunct="1">
              <a:lnSpc>
                <a:spcPct val="100000"/>
              </a:lnSpc>
              <a:spcBef>
                <a:spcPct val="0"/>
              </a:spcBef>
              <a:buFontTx/>
              <a:buNone/>
            </a:pPr>
            <a:r>
              <a:rPr lang="zh-CN" altLang="en-US" sz="1805" dirty="0">
                <a:solidFill>
                  <a:srgbClr val="000000"/>
                </a:solidFill>
              </a:rPr>
              <a:t>无法在可接受时间范围内</a:t>
            </a:r>
            <a:endParaRPr lang="en-US" altLang="zh-CN" sz="1805" dirty="0">
              <a:solidFill>
                <a:srgbClr val="000000"/>
              </a:solidFill>
            </a:endParaRPr>
          </a:p>
          <a:p>
            <a:pPr algn="ctr" eaLnBrk="1" hangingPunct="1">
              <a:lnSpc>
                <a:spcPct val="100000"/>
              </a:lnSpc>
              <a:spcBef>
                <a:spcPct val="0"/>
              </a:spcBef>
              <a:buFontTx/>
              <a:buNone/>
            </a:pPr>
            <a:r>
              <a:rPr lang="zh-CN" altLang="en-US" sz="1805" dirty="0">
                <a:solidFill>
                  <a:srgbClr val="000000"/>
                </a:solidFill>
              </a:rPr>
              <a:t>获得高精度的最优解</a:t>
            </a:r>
          </a:p>
        </p:txBody>
      </p:sp>
      <p:sp>
        <p:nvSpPr>
          <p:cNvPr id="26" name="右箭头 19"/>
          <p:cNvSpPr/>
          <p:nvPr/>
        </p:nvSpPr>
        <p:spPr>
          <a:xfrm rot="5400000">
            <a:off x="3520777" y="2172701"/>
            <a:ext cx="375650" cy="788601"/>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7200" eaLnBrk="1" fontAlgn="auto" hangingPunct="1">
              <a:spcBef>
                <a:spcPts val="0"/>
              </a:spcBef>
              <a:spcAft>
                <a:spcPts val="0"/>
              </a:spcAft>
              <a:defRPr/>
            </a:pPr>
            <a:endParaRPr lang="zh-CN" altLang="en-US" sz="1805"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27" name="右箭头 20"/>
          <p:cNvSpPr/>
          <p:nvPr/>
        </p:nvSpPr>
        <p:spPr>
          <a:xfrm rot="5400000">
            <a:off x="6202727" y="2172701"/>
            <a:ext cx="375650" cy="788601"/>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7200" eaLnBrk="1" fontAlgn="auto" hangingPunct="1">
              <a:spcBef>
                <a:spcPts val="0"/>
              </a:spcBef>
              <a:spcAft>
                <a:spcPts val="0"/>
              </a:spcAft>
              <a:defRPr/>
            </a:pPr>
            <a:endParaRPr lang="zh-CN" altLang="en-US" sz="1805"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28" name="右箭头 21"/>
          <p:cNvSpPr/>
          <p:nvPr/>
        </p:nvSpPr>
        <p:spPr>
          <a:xfrm rot="5400000">
            <a:off x="8852758" y="2172701"/>
            <a:ext cx="375650" cy="788601"/>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7200" eaLnBrk="1" fontAlgn="auto" hangingPunct="1">
              <a:spcBef>
                <a:spcPts val="0"/>
              </a:spcBef>
              <a:spcAft>
                <a:spcPts val="0"/>
              </a:spcAft>
              <a:defRPr/>
            </a:pPr>
            <a:endParaRPr lang="zh-CN" altLang="en-US" sz="1805"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29" name="Cloud Callout 15"/>
          <p:cNvSpPr>
            <a:spLocks noChangeArrowheads="1"/>
          </p:cNvSpPr>
          <p:nvPr/>
        </p:nvSpPr>
        <p:spPr bwMode="auto">
          <a:xfrm flipH="1">
            <a:off x="1937687" y="5109355"/>
            <a:ext cx="6836010" cy="996845"/>
          </a:xfrm>
          <a:prstGeom prst="cloudCallout">
            <a:avLst>
              <a:gd name="adj1" fmla="val -61380"/>
              <a:gd name="adj2" fmla="val 3788"/>
            </a:avLst>
          </a:prstGeom>
          <a:solidFill>
            <a:srgbClr val="FFFF99"/>
          </a:solidFill>
          <a:ln w="12700">
            <a:solidFill>
              <a:srgbClr val="993300"/>
            </a:solidFill>
            <a:round/>
          </a:ln>
        </p:spPr>
        <p:txBody>
          <a:bodyPr wrap="none" anchor="ctr"/>
          <a:lstStyle/>
          <a:p>
            <a:pPr algn="ctr"/>
            <a:r>
              <a:rPr lang="zh-CN" altLang="en-US" sz="2205"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如何提升群体智能算法求解大规模优化问题的效率？</a:t>
            </a:r>
          </a:p>
        </p:txBody>
      </p:sp>
      <p:sp>
        <p:nvSpPr>
          <p:cNvPr id="30" name="Rounded Rectangle 8"/>
          <p:cNvSpPr>
            <a:spLocks noChangeArrowheads="1"/>
          </p:cNvSpPr>
          <p:nvPr/>
        </p:nvSpPr>
        <p:spPr bwMode="auto">
          <a:xfrm>
            <a:off x="2297831" y="4359992"/>
            <a:ext cx="8117818" cy="541253"/>
          </a:xfrm>
          <a:prstGeom prst="roundRect">
            <a:avLst>
              <a:gd name="adj" fmla="val 50000"/>
            </a:avLst>
          </a:prstGeom>
          <a:solidFill>
            <a:schemeClr val="bg2">
              <a:lumMod val="90000"/>
            </a:schemeClr>
          </a:solidFill>
          <a:ln w="28575">
            <a:solidFill>
              <a:schemeClr val="tx1">
                <a:lumMod val="65000"/>
                <a:lumOff val="35000"/>
              </a:schemeClr>
            </a:solidFill>
            <a:prstDash val="dash"/>
            <a:round/>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defRPr/>
            </a:pPr>
            <a:r>
              <a:rPr lang="zh-CN" altLang="en-US" sz="2005" dirty="0"/>
              <a:t>传统串行集中式的群体智能算法无法有效求解大规模优化问题</a:t>
            </a:r>
          </a:p>
        </p:txBody>
      </p:sp>
      <p:pic>
        <p:nvPicPr>
          <p:cNvPr id="7" name="图片 6">
            <a:extLst>
              <a:ext uri="{FF2B5EF4-FFF2-40B4-BE49-F238E27FC236}">
                <a16:creationId xmlns:a16="http://schemas.microsoft.com/office/drawing/2014/main" id="{1B5E7087-8537-5BF4-1ED8-29C59B349256}"/>
              </a:ext>
            </a:extLst>
          </p:cNvPr>
          <p:cNvPicPr>
            <a:picLocks noChangeAspect="1"/>
          </p:cNvPicPr>
          <p:nvPr/>
        </p:nvPicPr>
        <p:blipFill>
          <a:blip r:embed="rId4"/>
          <a:stretch>
            <a:fillRect/>
          </a:stretch>
        </p:blipFill>
        <p:spPr>
          <a:xfrm>
            <a:off x="0" y="-6360"/>
            <a:ext cx="6270695" cy="5693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arn(inVertical)">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arn(inVertical)">
                                      <p:cBhvr>
                                        <p:cTn id="43" dur="500"/>
                                        <p:tgtEl>
                                          <p:spTgt spid="2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arn(inVertic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arn(inVertical)">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barn(inVertical)">
                                      <p:cBhvr>
                                        <p:cTn id="56" dur="500"/>
                                        <p:tgtEl>
                                          <p:spTgt spid="28"/>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arn(inVertical)">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barn(inVertical)">
                                      <p:cBhvr>
                                        <p:cTn id="64" dur="500"/>
                                        <p:tgtEl>
                                          <p:spTgt spid="20"/>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arn(inVertical)">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down)">
                                      <p:cBhvr>
                                        <p:cTn id="72" dur="500"/>
                                        <p:tgtEl>
                                          <p:spTgt spid="29"/>
                                        </p:tgtEl>
                                      </p:cBhvr>
                                    </p:animEffect>
                                  </p:childTnLst>
                                </p:cTn>
                              </p:par>
                              <p:par>
                                <p:cTn id="73" presetID="22" presetClass="entr" presetSubtype="4"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down)">
                                      <p:cBhvr>
                                        <p:cTn id="7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4" grpId="0"/>
      <p:bldP spid="15" grpId="0" bldLvl="0" animBg="1"/>
      <p:bldP spid="16" grpId="0" bldLvl="0" animBg="1"/>
      <p:bldP spid="17" grpId="0" bldLvl="0" animBg="1"/>
      <p:bldP spid="18" grpId="0"/>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2A3831D-48B3-4F9C-8367-0C37AADCE304}" type="slidenum">
              <a:rPr lang="zh-CN" altLang="en-US" sz="1205" smtClean="0"/>
              <a:t>148</a:t>
            </a:fld>
            <a:endParaRPr lang="zh-CN" altLang="en-US" sz="1205"/>
          </a:p>
        </p:txBody>
      </p:sp>
      <p:sp>
        <p:nvSpPr>
          <p:cNvPr id="2" name="日期占位符 1"/>
          <p:cNvSpPr>
            <a:spLocks noGrp="1"/>
          </p:cNvSpPr>
          <p:nvPr>
            <p:ph type="dt" sz="half" idx="10"/>
          </p:nvPr>
        </p:nvSpPr>
        <p:spPr/>
        <p:txBody>
          <a:bodyPr/>
          <a:lstStyle/>
          <a:p>
            <a:fld id="{A77CAEB7-2FBF-49F6-96B9-8E47E9DCFD60}" type="datetime1">
              <a:rPr lang="zh-CN" altLang="en-US" sz="1205" smtClean="0"/>
              <a:t>2024/1/3</a:t>
            </a:fld>
            <a:endParaRPr lang="zh-CN" altLang="en-US" sz="1205"/>
          </a:p>
        </p:txBody>
      </p:sp>
      <p:sp>
        <p:nvSpPr>
          <p:cNvPr id="6" name="标题 1"/>
          <p:cNvSpPr txBox="1"/>
          <p:nvPr/>
        </p:nvSpPr>
        <p:spPr>
          <a:xfrm>
            <a:off x="1524000" y="147682"/>
            <a:ext cx="7961933"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defRPr/>
            </a:pPr>
            <a:r>
              <a:rPr lang="en-US" altLang="zh-CN" sz="4400" b="1" dirty="0">
                <a:solidFill>
                  <a:prstClr val="white"/>
                </a:solidFill>
                <a:latin typeface="黑体" panose="02010609060101010101" pitchFamily="49" charset="-122"/>
                <a:ea typeface="黑体" panose="02010609060101010101" pitchFamily="49" charset="-122"/>
                <a:cs typeface="+mn-cs"/>
              </a:rPr>
              <a:t> </a:t>
            </a:r>
            <a:r>
              <a:rPr lang="zh-CN" altLang="en-US" sz="4400" b="1" dirty="0">
                <a:solidFill>
                  <a:prstClr val="white"/>
                </a:solidFill>
                <a:latin typeface="黑体" panose="02010609060101010101" pitchFamily="49" charset="-122"/>
                <a:ea typeface="黑体" panose="02010609060101010101" pitchFamily="49" charset="-122"/>
                <a:cs typeface="+mn-cs"/>
              </a:rPr>
              <a:t>多峰优化问题</a:t>
            </a:r>
          </a:p>
        </p:txBody>
      </p:sp>
      <p:sp>
        <p:nvSpPr>
          <p:cNvPr id="16" name="文本框 15"/>
          <p:cNvSpPr txBox="1"/>
          <p:nvPr/>
        </p:nvSpPr>
        <p:spPr>
          <a:xfrm>
            <a:off x="1715928" y="1051681"/>
            <a:ext cx="6618538" cy="424815"/>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优化问题存在多个最优解</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9" name="组合 28"/>
          <p:cNvGrpSpPr/>
          <p:nvPr/>
        </p:nvGrpSpPr>
        <p:grpSpPr>
          <a:xfrm>
            <a:off x="6306809" y="1458395"/>
            <a:ext cx="4163994" cy="3280035"/>
            <a:chOff x="4769523" y="1454344"/>
            <a:chExt cx="4152427" cy="3270924"/>
          </a:xfrm>
        </p:grpSpPr>
        <p:pic>
          <p:nvPicPr>
            <p:cNvPr id="17" name="图片 16"/>
            <p:cNvPicPr>
              <a:picLocks noChangeAspect="1"/>
            </p:cNvPicPr>
            <p:nvPr/>
          </p:nvPicPr>
          <p:blipFill>
            <a:blip r:embed="rId2"/>
            <a:stretch>
              <a:fillRect/>
            </a:stretch>
          </p:blipFill>
          <p:spPr>
            <a:xfrm>
              <a:off x="4769523" y="3164577"/>
              <a:ext cx="1927367" cy="1529657"/>
            </a:xfrm>
            <a:prstGeom prst="rect">
              <a:avLst/>
            </a:prstGeom>
          </p:spPr>
        </p:pic>
        <p:pic>
          <p:nvPicPr>
            <p:cNvPr id="19" name="图片 18"/>
            <p:cNvPicPr>
              <a:picLocks noChangeAspect="1"/>
            </p:cNvPicPr>
            <p:nvPr/>
          </p:nvPicPr>
          <p:blipFill>
            <a:blip r:embed="rId3"/>
            <a:stretch>
              <a:fillRect/>
            </a:stretch>
          </p:blipFill>
          <p:spPr>
            <a:xfrm>
              <a:off x="6935564" y="3260711"/>
              <a:ext cx="1813534" cy="1464557"/>
            </a:xfrm>
            <a:prstGeom prst="rect">
              <a:avLst/>
            </a:prstGeom>
          </p:spPr>
        </p:pic>
        <p:pic>
          <p:nvPicPr>
            <p:cNvPr id="21" name="图片 20"/>
            <p:cNvPicPr>
              <a:picLocks noChangeAspect="1"/>
            </p:cNvPicPr>
            <p:nvPr/>
          </p:nvPicPr>
          <p:blipFill>
            <a:blip r:embed="rId4"/>
            <a:stretch>
              <a:fillRect/>
            </a:stretch>
          </p:blipFill>
          <p:spPr>
            <a:xfrm>
              <a:off x="6935564" y="1582328"/>
              <a:ext cx="1986386" cy="1550070"/>
            </a:xfrm>
            <a:prstGeom prst="rect">
              <a:avLst/>
            </a:prstGeom>
          </p:spPr>
        </p:pic>
        <p:pic>
          <p:nvPicPr>
            <p:cNvPr id="23" name="图片 22"/>
            <p:cNvPicPr>
              <a:picLocks noChangeAspect="1"/>
            </p:cNvPicPr>
            <p:nvPr/>
          </p:nvPicPr>
          <p:blipFill>
            <a:blip r:embed="rId5"/>
            <a:stretch>
              <a:fillRect/>
            </a:stretch>
          </p:blipFill>
          <p:spPr>
            <a:xfrm>
              <a:off x="4843155" y="1454344"/>
              <a:ext cx="2041845" cy="1696397"/>
            </a:xfrm>
            <a:prstGeom prst="rect">
              <a:avLst/>
            </a:prstGeom>
          </p:spPr>
        </p:pic>
      </p:grpSp>
      <p:grpSp>
        <p:nvGrpSpPr>
          <p:cNvPr id="28" name="组合 27"/>
          <p:cNvGrpSpPr/>
          <p:nvPr/>
        </p:nvGrpSpPr>
        <p:grpSpPr>
          <a:xfrm>
            <a:off x="1812029" y="1478625"/>
            <a:ext cx="4015836" cy="3412023"/>
            <a:chOff x="16481" y="1398946"/>
            <a:chExt cx="4004681" cy="3402545"/>
          </a:xfrm>
        </p:grpSpPr>
        <p:pic>
          <p:nvPicPr>
            <p:cNvPr id="26" name="图片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976" y="1463305"/>
              <a:ext cx="3746186" cy="3338186"/>
            </a:xfrm>
            <a:prstGeom prst="rect">
              <a:avLst/>
            </a:prstGeom>
          </p:spPr>
        </p:pic>
        <p:pic>
          <p:nvPicPr>
            <p:cNvPr id="27" name="图片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81" y="1398946"/>
              <a:ext cx="2150368" cy="1612776"/>
            </a:xfrm>
            <a:prstGeom prst="rect">
              <a:avLst/>
            </a:prstGeom>
          </p:spPr>
        </p:pic>
      </p:grpSp>
      <p:sp>
        <p:nvSpPr>
          <p:cNvPr id="30" name="右箭头 22"/>
          <p:cNvSpPr/>
          <p:nvPr/>
        </p:nvSpPr>
        <p:spPr>
          <a:xfrm>
            <a:off x="5672383" y="2666436"/>
            <a:ext cx="708262" cy="786410"/>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5930">
              <a:defRPr/>
            </a:pPr>
            <a:endParaRPr lang="zh-CN" altLang="en-US"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15" name="矩形 14"/>
          <p:cNvSpPr/>
          <p:nvPr/>
        </p:nvSpPr>
        <p:spPr>
          <a:xfrm>
            <a:off x="2268945" y="4744499"/>
            <a:ext cx="7731759" cy="155438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u"/>
            </a:pPr>
            <a:r>
              <a:rPr lang="zh-CN" altLang="en-US" sz="2205" b="1" dirty="0">
                <a:solidFill>
                  <a:srgbClr val="C00000"/>
                </a:solidFill>
                <a:latin typeface="黑体" panose="02010609060101010101" pitchFamily="49" charset="-122"/>
                <a:ea typeface="黑体" panose="02010609060101010101" pitchFamily="49" charset="-122"/>
              </a:rPr>
              <a:t>挑战</a:t>
            </a:r>
            <a:endParaRPr lang="en-US" altLang="zh-CN" sz="22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205" b="1" dirty="0">
                <a:solidFill>
                  <a:srgbClr val="C00000"/>
                </a:solidFill>
                <a:latin typeface="黑体" panose="02010609060101010101" pitchFamily="49" charset="-122"/>
                <a:ea typeface="黑体" panose="02010609060101010101" pitchFamily="49" charset="-122"/>
              </a:rPr>
              <a:t>一次性找到全部最优解</a:t>
            </a:r>
            <a:endParaRPr lang="en-US" altLang="zh-CN" sz="22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205" b="1" dirty="0">
                <a:solidFill>
                  <a:srgbClr val="C00000"/>
                </a:solidFill>
                <a:latin typeface="黑体" panose="02010609060101010101" pitchFamily="49" charset="-122"/>
                <a:ea typeface="黑体" panose="02010609060101010101" pitchFamily="49" charset="-122"/>
              </a:rPr>
              <a:t>最优解往往分散于不同区域，如何避免落入同一区域</a:t>
            </a:r>
            <a:endParaRPr lang="en-US" altLang="zh-CN" sz="22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205" b="1" dirty="0">
                <a:solidFill>
                  <a:srgbClr val="C00000"/>
                </a:solidFill>
                <a:latin typeface="黑体" panose="02010609060101010101" pitchFamily="49" charset="-122"/>
                <a:ea typeface="黑体" panose="02010609060101010101" pitchFamily="49" charset="-122"/>
              </a:rPr>
              <a:t>逃离局部最优区域，定位全局最优</a:t>
            </a:r>
          </a:p>
        </p:txBody>
      </p:sp>
      <p:pic>
        <p:nvPicPr>
          <p:cNvPr id="4" name="图片 3">
            <a:extLst>
              <a:ext uri="{FF2B5EF4-FFF2-40B4-BE49-F238E27FC236}">
                <a16:creationId xmlns:a16="http://schemas.microsoft.com/office/drawing/2014/main" id="{2C4603C7-1930-4AB0-F7F0-A8975C784732}"/>
              </a:ext>
            </a:extLst>
          </p:cNvPr>
          <p:cNvPicPr>
            <a:picLocks noChangeAspect="1"/>
          </p:cNvPicPr>
          <p:nvPr/>
        </p:nvPicPr>
        <p:blipFill>
          <a:blip r:embed="rId8"/>
          <a:stretch>
            <a:fillRect/>
          </a:stretch>
        </p:blipFill>
        <p:spPr>
          <a:xfrm>
            <a:off x="-21534" y="-257"/>
            <a:ext cx="3667125" cy="63817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barn(inVertical)">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par>
                                <p:cTn id="18" presetID="22" presetClass="entr" presetSubtype="4"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15" grpId="0" bldLvl="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2A3831D-48B3-4F9C-8367-0C37AADCE304}" type="slidenum">
              <a:rPr lang="zh-CN" altLang="en-US" sz="1205" smtClean="0"/>
              <a:t>149</a:t>
            </a:fld>
            <a:endParaRPr lang="zh-CN" altLang="en-US" sz="1205"/>
          </a:p>
        </p:txBody>
      </p:sp>
      <p:sp>
        <p:nvSpPr>
          <p:cNvPr id="2" name="日期占位符 1"/>
          <p:cNvSpPr>
            <a:spLocks noGrp="1"/>
          </p:cNvSpPr>
          <p:nvPr>
            <p:ph type="dt" sz="half" idx="10"/>
          </p:nvPr>
        </p:nvSpPr>
        <p:spPr/>
        <p:txBody>
          <a:bodyPr/>
          <a:lstStyle/>
          <a:p>
            <a:fld id="{488C39EB-95B3-4656-BFC5-3FFE7EC7658F}" type="datetime1">
              <a:rPr lang="zh-CN" altLang="en-US" sz="1205" smtClean="0"/>
              <a:t>2024/1/3</a:t>
            </a:fld>
            <a:endParaRPr lang="zh-CN" altLang="en-US" sz="1205"/>
          </a:p>
        </p:txBody>
      </p:sp>
      <p:sp>
        <p:nvSpPr>
          <p:cNvPr id="6" name="标题 1"/>
          <p:cNvSpPr txBox="1"/>
          <p:nvPr/>
        </p:nvSpPr>
        <p:spPr>
          <a:xfrm>
            <a:off x="1524000" y="147682"/>
            <a:ext cx="7961933"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defRPr/>
            </a:pPr>
            <a:r>
              <a:rPr lang="en-US" altLang="zh-CN" sz="4400" b="1" dirty="0">
                <a:solidFill>
                  <a:prstClr val="white"/>
                </a:solidFill>
                <a:latin typeface="黑体" panose="02010609060101010101" pitchFamily="49" charset="-122"/>
                <a:ea typeface="黑体" panose="02010609060101010101" pitchFamily="49" charset="-122"/>
                <a:cs typeface="+mn-cs"/>
              </a:rPr>
              <a:t> </a:t>
            </a:r>
            <a:r>
              <a:rPr lang="zh-CN" altLang="en-US" sz="4400" b="1" dirty="0">
                <a:solidFill>
                  <a:prstClr val="white"/>
                </a:solidFill>
                <a:latin typeface="黑体" panose="02010609060101010101" pitchFamily="49" charset="-122"/>
                <a:ea typeface="黑体" panose="02010609060101010101" pitchFamily="49" charset="-122"/>
                <a:cs typeface="+mn-cs"/>
              </a:rPr>
              <a:t>动态优化</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17" y="1076094"/>
            <a:ext cx="4332515" cy="3163447"/>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926" y="2338993"/>
            <a:ext cx="3509385" cy="3938995"/>
          </a:xfrm>
          <a:prstGeom prst="rect">
            <a:avLst/>
          </a:prstGeom>
        </p:spPr>
      </p:pic>
      <p:sp>
        <p:nvSpPr>
          <p:cNvPr id="13" name="文本框 12"/>
          <p:cNvSpPr txBox="1"/>
          <p:nvPr/>
        </p:nvSpPr>
        <p:spPr>
          <a:xfrm>
            <a:off x="1619068" y="1051681"/>
            <a:ext cx="6618538" cy="1398905"/>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优化问题随着时间不断变化</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问题的最优解位置变化</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问题的解空间（形状）发生变化</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10956" r="7790"/>
          <a:stretch>
            <a:fillRect/>
          </a:stretch>
        </p:blipFill>
        <p:spPr>
          <a:xfrm>
            <a:off x="5373915" y="3599785"/>
            <a:ext cx="5199017" cy="1706638"/>
          </a:xfrm>
          <a:prstGeom prst="rect">
            <a:avLst/>
          </a:prstGeom>
        </p:spPr>
      </p:pic>
      <p:sp>
        <p:nvSpPr>
          <p:cNvPr id="14" name="矩形 13"/>
          <p:cNvSpPr/>
          <p:nvPr/>
        </p:nvSpPr>
        <p:spPr>
          <a:xfrm>
            <a:off x="5441412" y="5222196"/>
            <a:ext cx="5064022" cy="10428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u"/>
            </a:pPr>
            <a:r>
              <a:rPr lang="zh-CN" altLang="en-US" sz="2205" b="1" dirty="0">
                <a:solidFill>
                  <a:srgbClr val="C00000"/>
                </a:solidFill>
                <a:latin typeface="黑体" panose="02010609060101010101" pitchFamily="49" charset="-122"/>
                <a:ea typeface="黑体" panose="02010609060101010101" pitchFamily="49" charset="-122"/>
              </a:rPr>
              <a:t>挑战</a:t>
            </a:r>
            <a:endParaRPr lang="en-US" altLang="zh-CN" sz="22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205" b="1" dirty="0">
                <a:solidFill>
                  <a:srgbClr val="C00000"/>
                </a:solidFill>
                <a:latin typeface="黑体" panose="02010609060101010101" pitchFamily="49" charset="-122"/>
                <a:ea typeface="黑体" panose="02010609060101010101" pitchFamily="49" charset="-122"/>
              </a:rPr>
              <a:t>检测优化问题的变化；</a:t>
            </a:r>
            <a:endParaRPr lang="en-US" altLang="zh-CN" sz="22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205" b="1" dirty="0">
                <a:solidFill>
                  <a:srgbClr val="C00000"/>
                </a:solidFill>
                <a:latin typeface="黑体" panose="02010609060101010101" pitchFamily="49" charset="-122"/>
                <a:ea typeface="黑体" panose="02010609060101010101" pitchFamily="49" charset="-122"/>
              </a:rPr>
              <a:t>快速响应变化，找到新的最优解</a:t>
            </a:r>
            <a:endParaRPr lang="en-US" altLang="zh-CN" sz="2205" b="1" dirty="0">
              <a:solidFill>
                <a:srgbClr val="C00000"/>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0AA2656F-9FC5-AB31-78E1-BB4885D55863}"/>
              </a:ext>
            </a:extLst>
          </p:cNvPr>
          <p:cNvPicPr>
            <a:picLocks noChangeAspect="1"/>
          </p:cNvPicPr>
          <p:nvPr/>
        </p:nvPicPr>
        <p:blipFill>
          <a:blip r:embed="rId5"/>
          <a:stretch>
            <a:fillRect/>
          </a:stretch>
        </p:blipFill>
        <p:spPr>
          <a:xfrm>
            <a:off x="0" y="15766"/>
            <a:ext cx="2552700" cy="628650"/>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arn(inVertical)">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barn(inVertical)">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barn(inVertical)">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框架表示法</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3" name="Rectangle 683"/>
          <p:cNvSpPr txBox="1">
            <a:spLocks noChangeArrowheads="1"/>
          </p:cNvSpPr>
          <p:nvPr/>
        </p:nvSpPr>
        <p:spPr>
          <a:xfrm>
            <a:off x="1762788" y="1442281"/>
            <a:ext cx="8666423" cy="541571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r>
              <a:rPr lang="zh-CN" altLang="ru-RU" sz="2800" b="1">
                <a:latin typeface="Times New Roman" panose="02020603050405020304" pitchFamily="18" charset="0"/>
                <a:ea typeface="新宋体" panose="02010609030101010101" pitchFamily="49" charset="-122"/>
              </a:rPr>
              <a:t>框架</a:t>
            </a:r>
            <a:r>
              <a:rPr lang="zh-CN" altLang="ru-RU" sz="2800">
                <a:latin typeface="Times New Roman" panose="02020603050405020304" pitchFamily="18" charset="0"/>
                <a:ea typeface="新宋体" panose="02010609030101010101" pitchFamily="49" charset="-122"/>
              </a:rPr>
              <a:t>（</a:t>
            </a:r>
            <a:r>
              <a:rPr lang="ru-RU" altLang="zh-CN" sz="2800">
                <a:latin typeface="Times New Roman" panose="02020603050405020304" pitchFamily="18" charset="0"/>
                <a:ea typeface="新宋体" panose="02010609030101010101" pitchFamily="49" charset="-122"/>
              </a:rPr>
              <a:t>frame</a:t>
            </a:r>
            <a:r>
              <a:rPr lang="zh-CN" altLang="ru-RU" sz="2800">
                <a:latin typeface="Times New Roman" panose="02020603050405020304" pitchFamily="18" charset="0"/>
                <a:ea typeface="新宋体" panose="02010609030101010101" pitchFamily="49" charset="-122"/>
              </a:rPr>
              <a:t>）：一种描述所论对象（一个事物、事件或概念）属性的数据结构。</a:t>
            </a:r>
          </a:p>
          <a:p>
            <a:r>
              <a:rPr lang="zh-CN" altLang="ru-RU" sz="2800">
                <a:latin typeface="Times New Roman" panose="02020603050405020304" pitchFamily="18" charset="0"/>
                <a:ea typeface="新宋体" panose="02010609030101010101" pitchFamily="49" charset="-122"/>
              </a:rPr>
              <a:t>一个框架由若干个被称为“槽”（</a:t>
            </a:r>
            <a:r>
              <a:rPr lang="ru-RU" altLang="zh-CN" sz="2800">
                <a:latin typeface="Times New Roman" panose="02020603050405020304" pitchFamily="18" charset="0"/>
                <a:ea typeface="新宋体" panose="02010609030101010101" pitchFamily="49" charset="-122"/>
              </a:rPr>
              <a:t>slot</a:t>
            </a:r>
            <a:r>
              <a:rPr lang="zh-CN" altLang="ru-RU" sz="2800">
                <a:latin typeface="Times New Roman" panose="02020603050405020304" pitchFamily="18" charset="0"/>
                <a:ea typeface="新宋体" panose="02010609030101010101" pitchFamily="49" charset="-122"/>
              </a:rPr>
              <a:t>）的结构组成，每一个槽又可根据实际情况划分为若干个“侧面”（</a:t>
            </a:r>
            <a:r>
              <a:rPr lang="ru-RU" altLang="zh-CN" sz="2800">
                <a:latin typeface="Times New Roman" panose="02020603050405020304" pitchFamily="18" charset="0"/>
                <a:ea typeface="新宋体" panose="02010609030101010101" pitchFamily="49" charset="-122"/>
              </a:rPr>
              <a:t>faced</a:t>
            </a:r>
            <a:r>
              <a:rPr lang="zh-CN" altLang="ru-RU" sz="2800">
                <a:latin typeface="Times New Roman" panose="02020603050405020304" pitchFamily="18" charset="0"/>
                <a:ea typeface="新宋体" panose="02010609030101010101" pitchFamily="49" charset="-122"/>
              </a:rPr>
              <a:t>）。</a:t>
            </a:r>
          </a:p>
          <a:p>
            <a:r>
              <a:rPr lang="zh-CN" altLang="ru-RU" sz="2800">
                <a:ea typeface="新宋体" panose="02010609030101010101" pitchFamily="49" charset="-122"/>
              </a:rPr>
              <a:t>一个槽用于描述所论对象某一方面的属性。</a:t>
            </a:r>
          </a:p>
          <a:p>
            <a:r>
              <a:rPr lang="zh-CN" altLang="ru-RU" sz="2800">
                <a:ea typeface="新宋体" panose="02010609030101010101" pitchFamily="49" charset="-122"/>
              </a:rPr>
              <a:t>一个侧面用于描述相应属性的一个方面。</a:t>
            </a:r>
          </a:p>
          <a:p>
            <a:r>
              <a:rPr lang="zh-CN" altLang="ru-RU" sz="2800">
                <a:ea typeface="新宋体" panose="02010609030101010101" pitchFamily="49" charset="-122"/>
              </a:rPr>
              <a:t>槽和侧面所具有的属性值分别被称为槽值和侧面值。</a:t>
            </a:r>
            <a:endParaRPr lang="zh-CN" altLang="ru-RU" sz="2800" dirty="0">
              <a:ea typeface="新宋体" panose="02010609030101010101" pitchFamily="49" charset="-122"/>
            </a:endParaRPr>
          </a:p>
        </p:txBody>
      </p:sp>
      <p:sp>
        <p:nvSpPr>
          <p:cNvPr id="4" name="文本框 3">
            <a:extLst>
              <a:ext uri="{FF2B5EF4-FFF2-40B4-BE49-F238E27FC236}">
                <a16:creationId xmlns:a16="http://schemas.microsoft.com/office/drawing/2014/main" id="{AD03ADF4-BAE2-C0C0-E4F4-C06C5E1EA573}"/>
              </a:ext>
            </a:extLst>
          </p:cNvPr>
          <p:cNvSpPr txBox="1"/>
          <p:nvPr/>
        </p:nvSpPr>
        <p:spPr>
          <a:xfrm>
            <a:off x="565712" y="307258"/>
            <a:ext cx="6096964" cy="707886"/>
          </a:xfrm>
          <a:prstGeom prst="rect">
            <a:avLst/>
          </a:prstGeom>
          <a:noFill/>
        </p:spPr>
        <p:txBody>
          <a:bodyPr wrap="square">
            <a:spAutoFit/>
          </a:bodyPr>
          <a:lstStyle/>
          <a:p>
            <a:r>
              <a:rPr lang="zh-CN" altLang="en-US" sz="4000" b="1" dirty="0">
                <a:latin typeface="黑体" panose="02010609060101010101" pitchFamily="49" charset="-122"/>
                <a:ea typeface="黑体" panose="02010609060101010101" pitchFamily="49" charset="-122"/>
                <a:cs typeface="+mn-cs"/>
              </a:rPr>
              <a:t>框架表示法</a:t>
            </a:r>
            <a:endParaRPr lang="zh-TW" altLang="en-US" sz="4000" dirty="0"/>
          </a:p>
        </p:txBody>
      </p:sp>
    </p:spTree>
  </p:cSld>
  <p:clrMapOvr>
    <a:masterClrMapping/>
  </p:clrMapOvr>
  <p:transition spd="slow" advTm="18981">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714" y="3403043"/>
            <a:ext cx="3547174" cy="1726151"/>
          </a:xfrm>
          <a:prstGeom prst="rect">
            <a:avLst/>
          </a:prstGeom>
        </p:spPr>
      </p:pic>
      <p:sp>
        <p:nvSpPr>
          <p:cNvPr id="5" name="灯片编号占位符 4"/>
          <p:cNvSpPr>
            <a:spLocks noGrp="1"/>
          </p:cNvSpPr>
          <p:nvPr>
            <p:ph type="sldNum" sz="quarter" idx="12"/>
          </p:nvPr>
        </p:nvSpPr>
        <p:spPr/>
        <p:txBody>
          <a:bodyPr/>
          <a:lstStyle/>
          <a:p>
            <a:fld id="{B2A3831D-48B3-4F9C-8367-0C37AADCE304}" type="slidenum">
              <a:rPr lang="zh-CN" altLang="en-US" sz="1205" smtClean="0"/>
              <a:t>150</a:t>
            </a:fld>
            <a:endParaRPr lang="zh-CN" altLang="en-US" sz="1205"/>
          </a:p>
        </p:txBody>
      </p:sp>
      <p:sp>
        <p:nvSpPr>
          <p:cNvPr id="2" name="日期占位符 1"/>
          <p:cNvSpPr>
            <a:spLocks noGrp="1"/>
          </p:cNvSpPr>
          <p:nvPr>
            <p:ph type="dt" sz="half" idx="10"/>
          </p:nvPr>
        </p:nvSpPr>
        <p:spPr/>
        <p:txBody>
          <a:bodyPr/>
          <a:lstStyle/>
          <a:p>
            <a:fld id="{F1EAF7AA-6C60-4F62-AB49-BFF7415822B4}" type="datetime1">
              <a:rPr lang="zh-CN" altLang="en-US" sz="1205" smtClean="0"/>
              <a:t>2024/1/3</a:t>
            </a:fld>
            <a:endParaRPr lang="zh-CN" altLang="en-US" sz="1205"/>
          </a:p>
        </p:txBody>
      </p:sp>
      <p:sp>
        <p:nvSpPr>
          <p:cNvPr id="6" name="标题 1"/>
          <p:cNvSpPr txBox="1"/>
          <p:nvPr/>
        </p:nvSpPr>
        <p:spPr>
          <a:xfrm>
            <a:off x="1524000" y="147682"/>
            <a:ext cx="7961933"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defRPr/>
            </a:pPr>
            <a:r>
              <a:rPr lang="en-US" altLang="zh-CN" sz="4400" b="1" dirty="0">
                <a:solidFill>
                  <a:prstClr val="white"/>
                </a:solidFill>
                <a:latin typeface="黑体" panose="02010609060101010101" pitchFamily="49" charset="-122"/>
                <a:ea typeface="黑体" panose="02010609060101010101" pitchFamily="49" charset="-122"/>
                <a:cs typeface="+mn-cs"/>
              </a:rPr>
              <a:t> </a:t>
            </a:r>
            <a:r>
              <a:rPr lang="zh-CN" altLang="en-US" sz="4400" b="1" dirty="0">
                <a:solidFill>
                  <a:prstClr val="white"/>
                </a:solidFill>
                <a:latin typeface="黑体" panose="02010609060101010101" pitchFamily="49" charset="-122"/>
                <a:ea typeface="黑体" panose="02010609060101010101" pitchFamily="49" charset="-122"/>
                <a:cs typeface="+mn-cs"/>
              </a:rPr>
              <a:t>多目标优化问题</a:t>
            </a:r>
          </a:p>
        </p:txBody>
      </p:sp>
      <p:sp>
        <p:nvSpPr>
          <p:cNvPr id="25" name="文本框 24"/>
          <p:cNvSpPr txBox="1"/>
          <p:nvPr/>
        </p:nvSpPr>
        <p:spPr>
          <a:xfrm>
            <a:off x="1715928" y="1051681"/>
            <a:ext cx="6618538" cy="1398905"/>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同时优化多个目标函数</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目标函数之间往往存在冲突</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存在无穷多个非支配解</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6" name="图片 25"/>
          <p:cNvPicPr>
            <a:picLocks noChangeAspect="1"/>
          </p:cNvPicPr>
          <p:nvPr/>
        </p:nvPicPr>
        <p:blipFill rotWithShape="1">
          <a:blip r:embed="rId3">
            <a:extLst>
              <a:ext uri="{28A0092B-C50C-407E-A947-70E740481C1C}">
                <a14:useLocalDpi xmlns:a14="http://schemas.microsoft.com/office/drawing/2010/main" val="0"/>
              </a:ext>
            </a:extLst>
          </a:blip>
          <a:srcRect t="4351" b="4716"/>
          <a:stretch>
            <a:fillRect/>
          </a:stretch>
        </p:blipFill>
        <p:spPr>
          <a:xfrm>
            <a:off x="1763485" y="2445886"/>
            <a:ext cx="3899263" cy="2491197"/>
          </a:xfrm>
          <a:prstGeom prst="rect">
            <a:avLst/>
          </a:prstGeom>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416" y="1048129"/>
            <a:ext cx="4469835" cy="2503108"/>
          </a:xfrm>
          <a:prstGeom prst="rect">
            <a:avLst/>
          </a:prstGeom>
        </p:spPr>
      </p:pic>
      <p:sp>
        <p:nvSpPr>
          <p:cNvPr id="31" name="矩形 30"/>
          <p:cNvSpPr/>
          <p:nvPr/>
        </p:nvSpPr>
        <p:spPr>
          <a:xfrm>
            <a:off x="1685362" y="4873173"/>
            <a:ext cx="4376650" cy="13295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u"/>
            </a:pPr>
            <a:r>
              <a:rPr lang="zh-CN" altLang="en-US" sz="2205" b="1" dirty="0">
                <a:solidFill>
                  <a:srgbClr val="C00000"/>
                </a:solidFill>
                <a:latin typeface="黑体" panose="02010609060101010101" pitchFamily="49" charset="-122"/>
                <a:ea typeface="黑体" panose="02010609060101010101" pitchFamily="49" charset="-122"/>
              </a:rPr>
              <a:t>挑战</a:t>
            </a:r>
            <a:endParaRPr lang="en-US" altLang="zh-CN" sz="22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205" b="1" dirty="0">
                <a:solidFill>
                  <a:srgbClr val="C00000"/>
                </a:solidFill>
                <a:latin typeface="黑体" panose="02010609060101010101" pitchFamily="49" charset="-122"/>
                <a:ea typeface="黑体" panose="02010609060101010101" pitchFamily="49" charset="-122"/>
              </a:rPr>
              <a:t>寻找最优帕累托前沿上的解；</a:t>
            </a:r>
            <a:endParaRPr lang="en-US" altLang="zh-CN" sz="22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205" b="1" dirty="0">
                <a:solidFill>
                  <a:srgbClr val="C00000"/>
                </a:solidFill>
                <a:latin typeface="黑体" panose="02010609060101010101" pitchFamily="49" charset="-122"/>
                <a:ea typeface="黑体" panose="02010609060101010101" pitchFamily="49" charset="-122"/>
              </a:rPr>
              <a:t>所获得的解尽可能分散；</a:t>
            </a:r>
            <a:endParaRPr lang="en-US" altLang="zh-CN" sz="2205" b="1" dirty="0">
              <a:solidFill>
                <a:srgbClr val="C00000"/>
              </a:solidFill>
              <a:latin typeface="黑体" panose="02010609060101010101" pitchFamily="49" charset="-122"/>
              <a:ea typeface="黑体" panose="02010609060101010101" pitchFamily="49" charset="-122"/>
            </a:endParaRPr>
          </a:p>
        </p:txBody>
      </p:sp>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5878" y="4901600"/>
            <a:ext cx="3249386" cy="1454752"/>
          </a:xfrm>
          <a:prstGeom prst="rect">
            <a:avLst/>
          </a:prstGeom>
        </p:spPr>
      </p:pic>
      <p:sp>
        <p:nvSpPr>
          <p:cNvPr id="36" name="右箭头 22"/>
          <p:cNvSpPr/>
          <p:nvPr/>
        </p:nvSpPr>
        <p:spPr>
          <a:xfrm>
            <a:off x="6132467" y="4402036"/>
            <a:ext cx="708262" cy="786410"/>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5930">
              <a:defRPr/>
            </a:pPr>
            <a:endParaRPr lang="zh-CN" altLang="en-US"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3">
            <a:extLst>
              <a:ext uri="{FF2B5EF4-FFF2-40B4-BE49-F238E27FC236}">
                <a16:creationId xmlns:a16="http://schemas.microsoft.com/office/drawing/2014/main" id="{83140F36-1FE1-3F00-5DD3-41965B4DB07C}"/>
              </a:ext>
            </a:extLst>
          </p:cNvPr>
          <p:cNvPicPr>
            <a:picLocks noChangeAspect="1"/>
          </p:cNvPicPr>
          <p:nvPr/>
        </p:nvPicPr>
        <p:blipFill>
          <a:blip r:embed="rId6"/>
          <a:stretch>
            <a:fillRect/>
          </a:stretch>
        </p:blipFill>
        <p:spPr>
          <a:xfrm>
            <a:off x="0" y="11831"/>
            <a:ext cx="4314825" cy="666750"/>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barn(inVertical)">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barn(inVertical)">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barn(inVertical)">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arn(inVertical)">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barn(inVertical)">
                                      <p:cBhvr>
                                        <p:cTn id="37" dur="500"/>
                                        <p:tgtEl>
                                          <p:spTgt spid="36"/>
                                        </p:tgtEl>
                                      </p:cBhvr>
                                    </p:animEffect>
                                  </p:childTnLst>
                                </p:cTn>
                              </p:par>
                              <p:par>
                                <p:cTn id="38" presetID="16" presetClass="entr" presetSubtype="21"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barn(inVertical)">
                                      <p:cBhvr>
                                        <p:cTn id="40" dur="500"/>
                                        <p:tgtEl>
                                          <p:spTgt spid="33"/>
                                        </p:tgtEl>
                                      </p:cBhvr>
                                    </p:animEffect>
                                  </p:childTnLst>
                                </p:cTn>
                              </p:par>
                              <p:par>
                                <p:cTn id="41" presetID="16" presetClass="entr" presetSubtype="21"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barn(inVertical)">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6" grpId="0" bldLvl="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2A3831D-48B3-4F9C-8367-0C37AADCE304}" type="slidenum">
              <a:rPr lang="zh-CN" altLang="en-US" sz="1205" smtClean="0"/>
              <a:t>151</a:t>
            </a:fld>
            <a:endParaRPr lang="zh-CN" altLang="en-US" sz="1205"/>
          </a:p>
        </p:txBody>
      </p:sp>
      <p:sp>
        <p:nvSpPr>
          <p:cNvPr id="2" name="日期占位符 1"/>
          <p:cNvSpPr>
            <a:spLocks noGrp="1"/>
          </p:cNvSpPr>
          <p:nvPr>
            <p:ph type="dt" sz="half" idx="10"/>
          </p:nvPr>
        </p:nvSpPr>
        <p:spPr/>
        <p:txBody>
          <a:bodyPr/>
          <a:lstStyle/>
          <a:p>
            <a:fld id="{CA0AA269-3CFD-4FFC-88A7-8EDAF34F0FE2}" type="datetime1">
              <a:rPr lang="zh-CN" altLang="en-US" sz="1205" smtClean="0"/>
              <a:t>2024/1/3</a:t>
            </a:fld>
            <a:endParaRPr lang="zh-CN" altLang="en-US" sz="1205"/>
          </a:p>
        </p:txBody>
      </p:sp>
      <p:sp>
        <p:nvSpPr>
          <p:cNvPr id="6" name="标题 1"/>
          <p:cNvSpPr txBox="1"/>
          <p:nvPr/>
        </p:nvSpPr>
        <p:spPr>
          <a:xfrm>
            <a:off x="1524000" y="147682"/>
            <a:ext cx="7961933"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defRPr/>
            </a:pPr>
            <a:r>
              <a:rPr lang="en-US" altLang="zh-CN" sz="4400" b="1" dirty="0">
                <a:solidFill>
                  <a:prstClr val="white"/>
                </a:solidFill>
                <a:latin typeface="黑体" panose="02010609060101010101" pitchFamily="49" charset="-122"/>
                <a:ea typeface="黑体" panose="02010609060101010101" pitchFamily="49" charset="-122"/>
                <a:cs typeface="+mn-cs"/>
              </a:rPr>
              <a:t> </a:t>
            </a:r>
            <a:r>
              <a:rPr lang="zh-CN" altLang="en-US" sz="4400" b="1" dirty="0">
                <a:solidFill>
                  <a:prstClr val="white"/>
                </a:solidFill>
                <a:latin typeface="黑体" panose="02010609060101010101" pitchFamily="49" charset="-122"/>
                <a:ea typeface="黑体" panose="02010609060101010101" pitchFamily="49" charset="-122"/>
                <a:cs typeface="+mn-cs"/>
              </a:rPr>
              <a:t>数据驱动的优化问题</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747" y="4483349"/>
            <a:ext cx="7388135" cy="1276355"/>
          </a:xfrm>
          <a:prstGeom prst="rect">
            <a:avLst/>
          </a:prstGeom>
        </p:spPr>
      </p:pic>
      <p:pic>
        <p:nvPicPr>
          <p:cNvPr id="32770" name="Picture 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15928" y="2187708"/>
            <a:ext cx="3107872" cy="2171257"/>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021709" y="2187708"/>
            <a:ext cx="2750139" cy="2171257"/>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981950" y="2134344"/>
            <a:ext cx="2527300" cy="222462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715928" y="1051681"/>
            <a:ext cx="6618538" cy="911860"/>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无法建立精确的数学模型</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依赖数据评估个体好坏，驱动算法进化</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Rounded Rectangle 8"/>
          <p:cNvSpPr>
            <a:spLocks noChangeArrowheads="1"/>
          </p:cNvSpPr>
          <p:nvPr/>
        </p:nvSpPr>
        <p:spPr bwMode="auto">
          <a:xfrm>
            <a:off x="1904999" y="5745582"/>
            <a:ext cx="8382000" cy="539750"/>
          </a:xfrm>
          <a:prstGeom prst="roundRect">
            <a:avLst>
              <a:gd name="adj" fmla="val 50000"/>
            </a:avLst>
          </a:prstGeom>
          <a:solidFill>
            <a:srgbClr val="FFFF99"/>
          </a:solidFill>
          <a:ln>
            <a:noFill/>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0" dirty="0">
                <a:solidFill>
                  <a:srgbClr val="C00000"/>
                </a:solidFill>
              </a:rPr>
              <a:t>可把优化问题视为一种黑箱优化问题</a:t>
            </a:r>
            <a:endParaRPr lang="en-US" altLang="zh-CN" sz="2400" dirty="0">
              <a:solidFill>
                <a:srgbClr val="C00000"/>
              </a:solidFill>
            </a:endParaRPr>
          </a:p>
        </p:txBody>
      </p:sp>
      <p:pic>
        <p:nvPicPr>
          <p:cNvPr id="4" name="图片 3">
            <a:extLst>
              <a:ext uri="{FF2B5EF4-FFF2-40B4-BE49-F238E27FC236}">
                <a16:creationId xmlns:a16="http://schemas.microsoft.com/office/drawing/2014/main" id="{46EE24FE-166A-E6FD-C898-8FE809DEBD23}"/>
              </a:ext>
            </a:extLst>
          </p:cNvPr>
          <p:cNvPicPr>
            <a:picLocks noChangeAspect="1"/>
          </p:cNvPicPr>
          <p:nvPr/>
        </p:nvPicPr>
        <p:blipFill>
          <a:blip r:embed="rId6"/>
          <a:stretch>
            <a:fillRect/>
          </a:stretch>
        </p:blipFill>
        <p:spPr>
          <a:xfrm>
            <a:off x="0" y="23298"/>
            <a:ext cx="4669645" cy="549370"/>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770"/>
                                        </p:tgtEl>
                                        <p:attrNameLst>
                                          <p:attrName>style.visibility</p:attrName>
                                        </p:attrNameLst>
                                      </p:cBhvr>
                                      <p:to>
                                        <p:strVal val="visible"/>
                                      </p:to>
                                    </p:set>
                                    <p:animEffect transition="in" filter="wipe(down)">
                                      <p:cBhvr>
                                        <p:cTn id="12" dur="500"/>
                                        <p:tgtEl>
                                          <p:spTgt spid="32770"/>
                                        </p:tgtEl>
                                      </p:cBhvr>
                                    </p:animEffect>
                                  </p:childTnLst>
                                </p:cTn>
                              </p:par>
                              <p:par>
                                <p:cTn id="13" presetID="22" presetClass="entr" presetSubtype="4" fill="hold" nodeType="withEffect">
                                  <p:stCondLst>
                                    <p:cond delay="0"/>
                                  </p:stCondLst>
                                  <p:childTnLst>
                                    <p:set>
                                      <p:cBhvr>
                                        <p:cTn id="14" dur="1" fill="hold">
                                          <p:stCondLst>
                                            <p:cond delay="0"/>
                                          </p:stCondLst>
                                        </p:cTn>
                                        <p:tgtEl>
                                          <p:spTgt spid="32772"/>
                                        </p:tgtEl>
                                        <p:attrNameLst>
                                          <p:attrName>style.visibility</p:attrName>
                                        </p:attrNameLst>
                                      </p:cBhvr>
                                      <p:to>
                                        <p:strVal val="visible"/>
                                      </p:to>
                                    </p:set>
                                    <p:animEffect transition="in" filter="wipe(down)">
                                      <p:cBhvr>
                                        <p:cTn id="15" dur="500"/>
                                        <p:tgtEl>
                                          <p:spTgt spid="32772"/>
                                        </p:tgtEl>
                                      </p:cBhvr>
                                    </p:animEffect>
                                  </p:childTnLst>
                                </p:cTn>
                              </p:par>
                              <p:par>
                                <p:cTn id="16" presetID="22" presetClass="entr" presetSubtype="4" fill="hold" nodeType="withEffect">
                                  <p:stCondLst>
                                    <p:cond delay="0"/>
                                  </p:stCondLst>
                                  <p:childTnLst>
                                    <p:set>
                                      <p:cBhvr>
                                        <p:cTn id="17" dur="1" fill="hold">
                                          <p:stCondLst>
                                            <p:cond delay="0"/>
                                          </p:stCondLst>
                                        </p:cTn>
                                        <p:tgtEl>
                                          <p:spTgt spid="32774"/>
                                        </p:tgtEl>
                                        <p:attrNameLst>
                                          <p:attrName>style.visibility</p:attrName>
                                        </p:attrNameLst>
                                      </p:cBhvr>
                                      <p:to>
                                        <p:strVal val="visible"/>
                                      </p:to>
                                    </p:set>
                                    <p:animEffect transition="in" filter="wipe(down)">
                                      <p:cBhvr>
                                        <p:cTn id="18" dur="500"/>
                                        <p:tgtEl>
                                          <p:spTgt spid="3277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barn(inVertical)">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barn(inVertical)">
                                      <p:cBhvr>
                                        <p:cTn id="28" dur="500"/>
                                        <p:tgtEl>
                                          <p:spTgt spid="1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2A3831D-48B3-4F9C-8367-0C37AADCE304}" type="slidenum">
              <a:rPr lang="zh-CN" altLang="en-US" sz="1205" smtClean="0"/>
              <a:t>152</a:t>
            </a:fld>
            <a:endParaRPr lang="zh-CN" altLang="en-US" sz="1205"/>
          </a:p>
        </p:txBody>
      </p:sp>
      <p:sp>
        <p:nvSpPr>
          <p:cNvPr id="2" name="日期占位符 1"/>
          <p:cNvSpPr>
            <a:spLocks noGrp="1"/>
          </p:cNvSpPr>
          <p:nvPr>
            <p:ph type="dt" sz="half" idx="10"/>
          </p:nvPr>
        </p:nvSpPr>
        <p:spPr/>
        <p:txBody>
          <a:bodyPr/>
          <a:lstStyle/>
          <a:p>
            <a:fld id="{36A62E8A-61A8-4BD5-BA29-65B61ED1D3C4}" type="datetime1">
              <a:rPr lang="zh-CN" altLang="en-US" sz="1205" smtClean="0"/>
              <a:t>2024/1/3</a:t>
            </a:fld>
            <a:endParaRPr lang="zh-CN" altLang="en-US" sz="1205"/>
          </a:p>
        </p:txBody>
      </p:sp>
      <p:sp>
        <p:nvSpPr>
          <p:cNvPr id="6" name="标题 1"/>
          <p:cNvSpPr txBox="1"/>
          <p:nvPr/>
        </p:nvSpPr>
        <p:spPr>
          <a:xfrm>
            <a:off x="1524000" y="147682"/>
            <a:ext cx="7961933"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defRPr/>
            </a:pPr>
            <a:r>
              <a:rPr lang="en-US" altLang="zh-CN" sz="4400" b="1" dirty="0">
                <a:solidFill>
                  <a:prstClr val="white"/>
                </a:solidFill>
                <a:latin typeface="黑体" panose="02010609060101010101" pitchFamily="49" charset="-122"/>
                <a:ea typeface="黑体" panose="02010609060101010101" pitchFamily="49" charset="-122"/>
                <a:cs typeface="+mn-cs"/>
              </a:rPr>
              <a:t> </a:t>
            </a:r>
            <a:r>
              <a:rPr lang="zh-CN" altLang="en-US" sz="4400" b="1" dirty="0">
                <a:solidFill>
                  <a:prstClr val="white"/>
                </a:solidFill>
                <a:latin typeface="黑体" panose="02010609060101010101" pitchFamily="49" charset="-122"/>
                <a:ea typeface="黑体" panose="02010609060101010101" pitchFamily="49" charset="-122"/>
                <a:cs typeface="+mn-cs"/>
              </a:rPr>
              <a:t>昂贵目标优化问题</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4" y="2031436"/>
            <a:ext cx="2599509" cy="2147664"/>
          </a:xfrm>
          <a:prstGeom prst="rect">
            <a:avLst/>
          </a:prstGeom>
        </p:spPr>
      </p:pic>
      <p:sp>
        <p:nvSpPr>
          <p:cNvPr id="8" name="文本框 7"/>
          <p:cNvSpPr txBox="1"/>
          <p:nvPr/>
        </p:nvSpPr>
        <p:spPr>
          <a:xfrm>
            <a:off x="1524000" y="1054121"/>
            <a:ext cx="8953864" cy="911860"/>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2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依据优化函数评估个体适应值需要较长时间（</a:t>
            </a:r>
            <a:r>
              <a:rPr lang="en-US" altLang="zh-CN" sz="22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1min, 1hour, 1 day, </a:t>
            </a:r>
            <a:r>
              <a:rPr lang="en-US" altLang="zh-CN" sz="2205"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etc</a:t>
            </a:r>
            <a:r>
              <a:rPr lang="zh-CN" altLang="en-US" sz="22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2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ts val="2600"/>
              </a:lnSpc>
              <a:spcBef>
                <a:spcPts val="600"/>
              </a:spcBef>
              <a:spcAft>
                <a:spcPts val="600"/>
              </a:spcAft>
              <a:buFont typeface="Wingdings" panose="05000000000000000000" pitchFamily="2" charset="2"/>
              <a:buChar char="u"/>
            </a:pPr>
            <a:r>
              <a:rPr lang="zh-CN" altLang="en-US" sz="22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致使计算智能方法无法在可接受时间范围内找到最优解</a:t>
            </a:r>
            <a:endParaRPr lang="en-US" altLang="zh-CN" sz="22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1685362" y="4873172"/>
            <a:ext cx="8792502" cy="137196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u"/>
            </a:pPr>
            <a:r>
              <a:rPr lang="zh-CN" altLang="en-US" sz="2205" b="1" dirty="0">
                <a:solidFill>
                  <a:srgbClr val="C00000"/>
                </a:solidFill>
                <a:latin typeface="黑体" panose="02010609060101010101" pitchFamily="49" charset="-122"/>
                <a:ea typeface="黑体" panose="02010609060101010101" pitchFamily="49" charset="-122"/>
              </a:rPr>
              <a:t>挑战</a:t>
            </a:r>
            <a:endParaRPr lang="en-US" altLang="zh-CN" sz="22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205" b="1" dirty="0">
                <a:solidFill>
                  <a:srgbClr val="C00000"/>
                </a:solidFill>
                <a:latin typeface="黑体" panose="02010609060101010101" pitchFamily="49" charset="-122"/>
                <a:ea typeface="黑体" panose="02010609060101010101" pitchFamily="49" charset="-122"/>
              </a:rPr>
              <a:t>在给定时间范围内找到优化问题的最优解；</a:t>
            </a:r>
            <a:endParaRPr lang="en-US" altLang="zh-CN" sz="22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205" b="1" dirty="0">
                <a:solidFill>
                  <a:srgbClr val="C00000"/>
                </a:solidFill>
                <a:latin typeface="黑体" panose="02010609060101010101" pitchFamily="49" charset="-122"/>
                <a:ea typeface="黑体" panose="02010609060101010101" pitchFamily="49" charset="-122"/>
              </a:rPr>
              <a:t>建立尽可能准确的简单模型拟合原优化问题；</a:t>
            </a:r>
            <a:endParaRPr lang="en-US" altLang="zh-CN" sz="2205" b="1" dirty="0">
              <a:solidFill>
                <a:srgbClr val="C00000"/>
              </a:solidFill>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1828" y="2031436"/>
            <a:ext cx="2527300" cy="1992649"/>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240" y="2031436"/>
            <a:ext cx="2671717" cy="1992649"/>
          </a:xfrm>
          <a:prstGeom prst="rect">
            <a:avLst/>
          </a:prstGeom>
        </p:spPr>
      </p:pic>
      <p:sp>
        <p:nvSpPr>
          <p:cNvPr id="14" name="文本框 13"/>
          <p:cNvSpPr txBox="1"/>
          <p:nvPr/>
        </p:nvSpPr>
        <p:spPr>
          <a:xfrm>
            <a:off x="2052320" y="4179100"/>
            <a:ext cx="2100292" cy="369570"/>
          </a:xfrm>
          <a:prstGeom prst="rect">
            <a:avLst/>
          </a:prstGeom>
          <a:noFill/>
        </p:spPr>
        <p:txBody>
          <a:bodyPr wrap="square" rtlCol="0">
            <a:spAutoFit/>
          </a:bodyPr>
          <a:lstStyle/>
          <a:p>
            <a:r>
              <a:rPr lang="zh-CN" altLang="en-US" sz="1805" b="1" dirty="0">
                <a:solidFill>
                  <a:srgbClr val="C00000"/>
                </a:solidFill>
                <a:latin typeface="微软雅黑" panose="020B0503020204020204" charset="-122"/>
                <a:ea typeface="微软雅黑" panose="020B0503020204020204" charset="-122"/>
              </a:rPr>
              <a:t>药物分子结构优化</a:t>
            </a:r>
          </a:p>
        </p:txBody>
      </p:sp>
      <p:sp>
        <p:nvSpPr>
          <p:cNvPr id="15" name="文本框 14"/>
          <p:cNvSpPr txBox="1"/>
          <p:nvPr/>
        </p:nvSpPr>
        <p:spPr>
          <a:xfrm>
            <a:off x="5130068" y="4172464"/>
            <a:ext cx="2100292" cy="369570"/>
          </a:xfrm>
          <a:prstGeom prst="rect">
            <a:avLst/>
          </a:prstGeom>
          <a:noFill/>
        </p:spPr>
        <p:txBody>
          <a:bodyPr wrap="square" rtlCol="0">
            <a:spAutoFit/>
          </a:bodyPr>
          <a:lstStyle/>
          <a:p>
            <a:r>
              <a:rPr lang="zh-CN" altLang="en-US" sz="1805" b="1" dirty="0">
                <a:solidFill>
                  <a:srgbClr val="C00000"/>
                </a:solidFill>
                <a:latin typeface="微软雅黑" panose="020B0503020204020204" charset="-122"/>
                <a:ea typeface="微软雅黑" panose="020B0503020204020204" charset="-122"/>
              </a:rPr>
              <a:t>核弹爆炸优化</a:t>
            </a:r>
          </a:p>
        </p:txBody>
      </p:sp>
      <p:sp>
        <p:nvSpPr>
          <p:cNvPr id="16" name="文本框 15"/>
          <p:cNvSpPr txBox="1"/>
          <p:nvPr/>
        </p:nvSpPr>
        <p:spPr>
          <a:xfrm>
            <a:off x="7925225" y="4177817"/>
            <a:ext cx="2310675" cy="369570"/>
          </a:xfrm>
          <a:prstGeom prst="rect">
            <a:avLst/>
          </a:prstGeom>
          <a:noFill/>
        </p:spPr>
        <p:txBody>
          <a:bodyPr wrap="square" rtlCol="0">
            <a:spAutoFit/>
          </a:bodyPr>
          <a:lstStyle/>
          <a:p>
            <a:r>
              <a:rPr lang="zh-CN" altLang="en-US" sz="1805" b="1" dirty="0">
                <a:solidFill>
                  <a:srgbClr val="C00000"/>
                </a:solidFill>
                <a:latin typeface="微软雅黑" panose="020B0503020204020204" charset="-122"/>
                <a:ea typeface="微软雅黑" panose="020B0503020204020204" charset="-122"/>
              </a:rPr>
              <a:t>汽车</a:t>
            </a:r>
            <a:r>
              <a:rPr lang="en-US" altLang="zh-CN" sz="1805" b="1" dirty="0">
                <a:solidFill>
                  <a:srgbClr val="C00000"/>
                </a:solidFill>
                <a:latin typeface="微软雅黑" panose="020B0503020204020204" charset="-122"/>
                <a:ea typeface="微软雅黑" panose="020B0503020204020204" charset="-122"/>
              </a:rPr>
              <a:t>/</a:t>
            </a:r>
            <a:r>
              <a:rPr lang="zh-CN" altLang="en-US" sz="1805" b="1" dirty="0">
                <a:solidFill>
                  <a:srgbClr val="C00000"/>
                </a:solidFill>
                <a:latin typeface="微软雅黑" panose="020B0503020204020204" charset="-122"/>
                <a:ea typeface="微软雅黑" panose="020B0503020204020204" charset="-122"/>
              </a:rPr>
              <a:t>飞机模型优化</a:t>
            </a:r>
          </a:p>
        </p:txBody>
      </p:sp>
      <p:pic>
        <p:nvPicPr>
          <p:cNvPr id="4" name="图片 3">
            <a:extLst>
              <a:ext uri="{FF2B5EF4-FFF2-40B4-BE49-F238E27FC236}">
                <a16:creationId xmlns:a16="http://schemas.microsoft.com/office/drawing/2014/main" id="{340B080E-F45F-7067-EBC3-EE0FFFBFEFC6}"/>
              </a:ext>
            </a:extLst>
          </p:cNvPr>
          <p:cNvPicPr>
            <a:picLocks noChangeAspect="1"/>
          </p:cNvPicPr>
          <p:nvPr/>
        </p:nvPicPr>
        <p:blipFill>
          <a:blip r:embed="rId5"/>
          <a:stretch>
            <a:fillRect/>
          </a:stretch>
        </p:blipFill>
        <p:spPr>
          <a:xfrm>
            <a:off x="0" y="4807"/>
            <a:ext cx="4953000" cy="75247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4" grpId="0"/>
      <p:bldP spid="15" grpId="0"/>
      <p:bldP spid="16"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2A3831D-48B3-4F9C-8367-0C37AADCE304}" type="slidenum">
              <a:rPr lang="zh-CN" altLang="en-US" sz="1205" smtClean="0"/>
              <a:t>153</a:t>
            </a:fld>
            <a:endParaRPr lang="zh-CN" altLang="en-US" sz="1205"/>
          </a:p>
        </p:txBody>
      </p:sp>
      <p:sp>
        <p:nvSpPr>
          <p:cNvPr id="2" name="日期占位符 1"/>
          <p:cNvSpPr>
            <a:spLocks noGrp="1"/>
          </p:cNvSpPr>
          <p:nvPr>
            <p:ph type="dt" sz="half" idx="10"/>
          </p:nvPr>
        </p:nvSpPr>
        <p:spPr/>
        <p:txBody>
          <a:bodyPr/>
          <a:lstStyle/>
          <a:p>
            <a:fld id="{2FA9CBF9-54DF-452C-878F-3AB02BA07800}" type="datetime1">
              <a:rPr lang="zh-CN" altLang="en-US" sz="1205" smtClean="0"/>
              <a:t>2024/1/3</a:t>
            </a:fld>
            <a:endParaRPr lang="zh-CN" altLang="en-US" sz="1205"/>
          </a:p>
        </p:txBody>
      </p:sp>
      <p:sp>
        <p:nvSpPr>
          <p:cNvPr id="6" name="标题 1"/>
          <p:cNvSpPr txBox="1"/>
          <p:nvPr/>
        </p:nvSpPr>
        <p:spPr>
          <a:xfrm>
            <a:off x="1524000" y="147682"/>
            <a:ext cx="7961933"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defRPr/>
            </a:pPr>
            <a:r>
              <a:rPr lang="en-US" altLang="zh-CN" sz="4400" b="1" dirty="0">
                <a:solidFill>
                  <a:prstClr val="white"/>
                </a:solidFill>
                <a:latin typeface="黑体" panose="02010609060101010101" pitchFamily="49" charset="-122"/>
                <a:ea typeface="黑体" panose="02010609060101010101" pitchFamily="49" charset="-122"/>
                <a:cs typeface="+mn-cs"/>
              </a:rPr>
              <a:t> </a:t>
            </a:r>
            <a:r>
              <a:rPr lang="zh-CN" altLang="en-US" sz="4400" b="1" dirty="0">
                <a:solidFill>
                  <a:prstClr val="white"/>
                </a:solidFill>
                <a:latin typeface="黑体" panose="02010609060101010101" pitchFamily="49" charset="-122"/>
                <a:ea typeface="黑体" panose="02010609060101010101" pitchFamily="49" charset="-122"/>
                <a:cs typeface="+mn-cs"/>
              </a:rPr>
              <a:t>约束优化问题</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932" y="1335429"/>
            <a:ext cx="4476932" cy="213427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902" y="1481065"/>
            <a:ext cx="4170691" cy="2453395"/>
          </a:xfrm>
          <a:prstGeom prst="rect">
            <a:avLst/>
          </a:prstGeom>
        </p:spPr>
      </p:pic>
      <p:sp>
        <p:nvSpPr>
          <p:cNvPr id="12" name="文本框 11"/>
          <p:cNvSpPr txBox="1"/>
          <p:nvPr/>
        </p:nvSpPr>
        <p:spPr>
          <a:xfrm>
            <a:off x="1524000" y="1054121"/>
            <a:ext cx="8953864" cy="424815"/>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2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优化问题带有各种约束条件（不等式或者等式约束条件）</a:t>
            </a:r>
            <a:endParaRPr lang="en-US" altLang="zh-CN" sz="22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1698610" y="3978240"/>
            <a:ext cx="4758433" cy="23828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u"/>
            </a:pPr>
            <a:r>
              <a:rPr lang="zh-CN" altLang="en-US" sz="2205" b="1" dirty="0">
                <a:solidFill>
                  <a:srgbClr val="C00000"/>
                </a:solidFill>
                <a:latin typeface="黑体" panose="02010609060101010101" pitchFamily="49" charset="-122"/>
                <a:ea typeface="黑体" panose="02010609060101010101" pitchFamily="49" charset="-122"/>
              </a:rPr>
              <a:t>挑战</a:t>
            </a:r>
            <a:endParaRPr lang="en-US" altLang="zh-CN" sz="22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105" b="1" dirty="0">
                <a:solidFill>
                  <a:srgbClr val="C00000"/>
                </a:solidFill>
                <a:latin typeface="黑体" panose="02010609060101010101" pitchFamily="49" charset="-122"/>
                <a:ea typeface="黑体" panose="02010609060101010101" pitchFamily="49" charset="-122"/>
              </a:rPr>
              <a:t>解空间被约束条件分割为可行区域和非可行区域（解空间不连续）；</a:t>
            </a:r>
            <a:endParaRPr lang="en-US" altLang="zh-CN" sz="21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105" b="1" dirty="0">
                <a:solidFill>
                  <a:srgbClr val="C00000"/>
                </a:solidFill>
                <a:latin typeface="黑体" panose="02010609060101010101" pitchFamily="49" charset="-122"/>
                <a:ea typeface="黑体" panose="02010609060101010101" pitchFamily="49" charset="-122"/>
              </a:rPr>
              <a:t>在可行区域内找最优解；</a:t>
            </a:r>
            <a:endParaRPr lang="en-US" altLang="zh-CN" sz="2105" b="1" dirty="0">
              <a:solidFill>
                <a:srgbClr val="C00000"/>
              </a:solidFill>
              <a:latin typeface="黑体" panose="02010609060101010101" pitchFamily="49" charset="-122"/>
              <a:ea typeface="黑体" panose="02010609060101010101" pitchFamily="49" charset="-122"/>
            </a:endParaRPr>
          </a:p>
          <a:p>
            <a:pPr marL="742315" lvl="1" indent="-285115" algn="just">
              <a:buFont typeface="Wingdings" panose="05000000000000000000" pitchFamily="2" charset="2"/>
              <a:buChar char="l"/>
            </a:pPr>
            <a:r>
              <a:rPr lang="zh-CN" altLang="en-US" sz="2105" b="1" dirty="0">
                <a:solidFill>
                  <a:srgbClr val="C00000"/>
                </a:solidFill>
                <a:latin typeface="黑体" panose="02010609060101010101" pitchFamily="49" charset="-122"/>
                <a:ea typeface="黑体" panose="02010609060101010101" pitchFamily="49" charset="-122"/>
              </a:rPr>
              <a:t>如何有效处理约束条件</a:t>
            </a:r>
            <a:endParaRPr lang="en-US" altLang="zh-CN" sz="2105" b="1" dirty="0">
              <a:solidFill>
                <a:srgbClr val="C00000"/>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320" y="3429001"/>
            <a:ext cx="3495707" cy="2932121"/>
          </a:xfrm>
          <a:prstGeom prst="rect">
            <a:avLst/>
          </a:prstGeom>
        </p:spPr>
      </p:pic>
      <p:pic>
        <p:nvPicPr>
          <p:cNvPr id="4" name="图片 3">
            <a:extLst>
              <a:ext uri="{FF2B5EF4-FFF2-40B4-BE49-F238E27FC236}">
                <a16:creationId xmlns:a16="http://schemas.microsoft.com/office/drawing/2014/main" id="{33A521E3-689C-5B51-2099-FCF916AC6B4C}"/>
              </a:ext>
            </a:extLst>
          </p:cNvPr>
          <p:cNvPicPr>
            <a:picLocks noChangeAspect="1"/>
          </p:cNvPicPr>
          <p:nvPr/>
        </p:nvPicPr>
        <p:blipFill>
          <a:blip r:embed="rId5"/>
          <a:stretch>
            <a:fillRect/>
          </a:stretch>
        </p:blipFill>
        <p:spPr>
          <a:xfrm>
            <a:off x="21952" y="0"/>
            <a:ext cx="3771900" cy="666750"/>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34">
            <a:extLst>
              <a:ext uri="{FF2B5EF4-FFF2-40B4-BE49-F238E27FC236}">
                <a16:creationId xmlns:a16="http://schemas.microsoft.com/office/drawing/2014/main" id="{6A53D677-10F0-CD81-243D-58A817DD2EC9}"/>
              </a:ext>
            </a:extLst>
          </p:cNvPr>
          <p:cNvSpPr/>
          <p:nvPr/>
        </p:nvSpPr>
        <p:spPr>
          <a:xfrm>
            <a:off x="1701410" y="1710105"/>
            <a:ext cx="4333757" cy="1228742"/>
          </a:xfrm>
          <a:prstGeom prst="roundRect">
            <a:avLst>
              <a:gd name="adj" fmla="val 0"/>
            </a:avLst>
          </a:prstGeom>
          <a:solidFill>
            <a:srgbClr val="FFFFFF"/>
          </a:solidFill>
          <a:ln w="12700" cap="flat" cmpd="sng" algn="ctr">
            <a:solidFill>
              <a:schemeClr val="tx1"/>
            </a:solidFill>
            <a:prstDash val="solid"/>
            <a:miter lim="800000"/>
          </a:ln>
          <a:effectLst/>
        </p:spPr>
        <p:txBody>
          <a:bodyPr wrap="square" anchor="b"/>
          <a:lstStyle>
            <a:lvl1pPr marL="363538" indent="-363538"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457197">
              <a:lnSpc>
                <a:spcPct val="110000"/>
              </a:lnSpc>
              <a:defRPr/>
            </a:pPr>
            <a:r>
              <a:rPr lang="zh-CN" altLang="en-US" kern="0" dirty="0">
                <a:solidFill>
                  <a:srgbClr val="000000"/>
                </a:solidFill>
                <a:latin typeface="SimHei" panose="02010609060101010101" pitchFamily="49" charset="-122"/>
                <a:ea typeface="SimHei" panose="02010609060101010101" pitchFamily="49" charset="-122"/>
              </a:rPr>
              <a:t>多样性强，全局寻优</a:t>
            </a:r>
            <a:endParaRPr lang="en-US" altLang="zh-CN" kern="0" dirty="0">
              <a:solidFill>
                <a:srgbClr val="000000"/>
              </a:solidFill>
              <a:latin typeface="SimHei" panose="02010609060101010101" pitchFamily="49" charset="-122"/>
              <a:ea typeface="SimHei" panose="02010609060101010101" pitchFamily="49" charset="-122"/>
            </a:endParaRPr>
          </a:p>
          <a:p>
            <a:pPr marL="0" indent="0" algn="ctr" defTabSz="457197">
              <a:lnSpc>
                <a:spcPct val="110000"/>
              </a:lnSpc>
              <a:defRPr/>
            </a:pPr>
            <a:r>
              <a:rPr lang="zh-CN" altLang="en-US" kern="0" dirty="0">
                <a:solidFill>
                  <a:srgbClr val="000000"/>
                </a:solidFill>
                <a:latin typeface="SimHei" panose="02010609060101010101" pitchFamily="49" charset="-122"/>
                <a:ea typeface="SimHei" panose="02010609060101010101" pitchFamily="49" charset="-122"/>
              </a:rPr>
              <a:t>通用性强、无须依赖待解问题数学特性</a:t>
            </a:r>
            <a:endParaRPr lang="en-US" altLang="zh-CN" kern="0" dirty="0">
              <a:solidFill>
                <a:srgbClr val="000000"/>
              </a:solidFill>
              <a:latin typeface="SimHei" panose="02010609060101010101" pitchFamily="49" charset="-122"/>
              <a:ea typeface="SimHei" panose="02010609060101010101" pitchFamily="49" charset="-122"/>
            </a:endParaRPr>
          </a:p>
          <a:p>
            <a:pPr marL="0" indent="0" algn="ctr" defTabSz="457197">
              <a:lnSpc>
                <a:spcPct val="110000"/>
              </a:lnSpc>
              <a:defRPr/>
            </a:pPr>
            <a:r>
              <a:rPr lang="zh-CN" altLang="en-US" kern="0" dirty="0">
                <a:solidFill>
                  <a:srgbClr val="000000"/>
                </a:solidFill>
                <a:latin typeface="SimHei" panose="02010609060101010101" pitchFamily="49" charset="-122"/>
                <a:ea typeface="SimHei" panose="02010609060101010101" pitchFamily="49" charset="-122"/>
              </a:rPr>
              <a:t>可用于黑盒、多目标、多约束等复杂优化</a:t>
            </a:r>
            <a:endParaRPr lang="en-US" altLang="zh-CN" kern="0" dirty="0">
              <a:solidFill>
                <a:srgbClr val="000000"/>
              </a:solidFill>
              <a:latin typeface="SimHei" panose="02010609060101010101" pitchFamily="49" charset="-122"/>
              <a:ea typeface="SimHei" panose="02010609060101010101" pitchFamily="49" charset="-122"/>
            </a:endParaRPr>
          </a:p>
        </p:txBody>
      </p:sp>
      <p:sp>
        <p:nvSpPr>
          <p:cNvPr id="74" name="Rounded Rectangle 27">
            <a:extLst>
              <a:ext uri="{FF2B5EF4-FFF2-40B4-BE49-F238E27FC236}">
                <a16:creationId xmlns:a16="http://schemas.microsoft.com/office/drawing/2014/main" id="{E1E0132B-EDD0-5D37-202E-7F270F32E425}"/>
              </a:ext>
            </a:extLst>
          </p:cNvPr>
          <p:cNvSpPr>
            <a:spLocks noChangeArrowheads="1"/>
          </p:cNvSpPr>
          <p:nvPr/>
        </p:nvSpPr>
        <p:spPr bwMode="auto">
          <a:xfrm>
            <a:off x="1689989" y="1509223"/>
            <a:ext cx="4345178" cy="430213"/>
          </a:xfrm>
          <a:prstGeom prst="roundRect">
            <a:avLst>
              <a:gd name="adj" fmla="val 50000"/>
            </a:avLst>
          </a:prstGeom>
          <a:solidFill>
            <a:srgbClr val="4E8542"/>
          </a:solidFill>
          <a:ln w="12700" cap="flat" cmpd="sng" algn="ctr">
            <a:solidFill>
              <a:srgbClr val="4E8542">
                <a:shade val="50000"/>
              </a:srgbClr>
            </a:solidFill>
            <a:prstDash val="solid"/>
            <a:miter lim="800000"/>
          </a:ln>
          <a:effec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393">
              <a:defRPr/>
            </a:pPr>
            <a:r>
              <a:rPr lang="zh-CN" altLang="en-US" sz="2000" kern="0" dirty="0">
                <a:solidFill>
                  <a:prstClr val="white"/>
                </a:solidFill>
                <a:latin typeface="SimHei" panose="02010609060101010101" pitchFamily="49" charset="-122"/>
                <a:ea typeface="SimHei" panose="02010609060101010101" pitchFamily="49" charset="-122"/>
              </a:rPr>
              <a:t>优势</a:t>
            </a:r>
          </a:p>
        </p:txBody>
      </p:sp>
      <p:sp>
        <p:nvSpPr>
          <p:cNvPr id="77" name="Right Arrow 170">
            <a:extLst>
              <a:ext uri="{FF2B5EF4-FFF2-40B4-BE49-F238E27FC236}">
                <a16:creationId xmlns:a16="http://schemas.microsoft.com/office/drawing/2014/main" id="{943BF06B-048F-EE7C-77AE-BA17EE17A20C}"/>
              </a:ext>
            </a:extLst>
          </p:cNvPr>
          <p:cNvSpPr/>
          <p:nvPr/>
        </p:nvSpPr>
        <p:spPr>
          <a:xfrm rot="5400000">
            <a:off x="5962132" y="2385877"/>
            <a:ext cx="387433" cy="1666788"/>
          </a:xfrm>
          <a:prstGeom prst="rightArrow">
            <a:avLst/>
          </a:prstGeom>
          <a:solidFill>
            <a:schemeClr val="bg2">
              <a:lumMod val="90000"/>
            </a:schemeClr>
          </a:solidFill>
          <a:ln w="25400" cap="flat" cmpd="sng" algn="ctr">
            <a:noFill/>
            <a:prstDash val="solid"/>
          </a:ln>
          <a:effectLst/>
        </p:spPr>
        <p:txBody>
          <a:bodyPr anchor="ctr"/>
          <a:lstStyle/>
          <a:p>
            <a:pPr algn="ctr" defTabSz="914393">
              <a:defRPr/>
            </a:pPr>
            <a:endParaRPr lang="en-US" kern="0" dirty="0">
              <a:solidFill>
                <a:srgbClr val="1D528D"/>
              </a:solidFill>
              <a:latin typeface="黑体"/>
              <a:ea typeface="黑体"/>
              <a:cs typeface="黑体"/>
            </a:endParaRPr>
          </a:p>
        </p:txBody>
      </p:sp>
      <p:sp>
        <p:nvSpPr>
          <p:cNvPr id="78" name="矩形 77">
            <a:extLst>
              <a:ext uri="{FF2B5EF4-FFF2-40B4-BE49-F238E27FC236}">
                <a16:creationId xmlns:a16="http://schemas.microsoft.com/office/drawing/2014/main" id="{7A5C2C93-1885-947B-9434-02D263339362}"/>
              </a:ext>
            </a:extLst>
          </p:cNvPr>
          <p:cNvSpPr/>
          <p:nvPr/>
        </p:nvSpPr>
        <p:spPr>
          <a:xfrm>
            <a:off x="1701410" y="2936824"/>
            <a:ext cx="3660471" cy="923330"/>
          </a:xfrm>
          <a:prstGeom prst="rect">
            <a:avLst/>
          </a:prstGeom>
        </p:spPr>
        <p:txBody>
          <a:bodyPr wrap="square">
            <a:spAutoFit/>
          </a:bodyPr>
          <a:lstStyle/>
          <a:p>
            <a:pPr lvl="0" algn="ctr"/>
            <a:endParaRPr lang="en-US" altLang="zh-CN" dirty="0">
              <a:solidFill>
                <a:srgbClr val="3333FF"/>
              </a:solidFill>
              <a:latin typeface="黑体" panose="02010609060101010101" pitchFamily="49" charset="-122"/>
              <a:ea typeface="黑体" panose="02010609060101010101" pitchFamily="49" charset="-122"/>
            </a:endParaRPr>
          </a:p>
          <a:p>
            <a:pPr lvl="0" algn="ctr"/>
            <a:r>
              <a:rPr lang="zh-CN" altLang="en-US" dirty="0">
                <a:solidFill>
                  <a:srgbClr val="3333FF"/>
                </a:solidFill>
                <a:latin typeface="黑体" panose="02010609060101010101" pitchFamily="49" charset="-122"/>
                <a:ea typeface="黑体" panose="02010609060101010101" pitchFamily="49" charset="-122"/>
              </a:rPr>
              <a:t>特征：具天然的并行分布计算特性</a:t>
            </a:r>
            <a:endParaRPr lang="en-US" altLang="zh-CN" dirty="0">
              <a:solidFill>
                <a:srgbClr val="3333FF"/>
              </a:solidFill>
              <a:latin typeface="黑体" panose="02010609060101010101" pitchFamily="49" charset="-122"/>
              <a:ea typeface="黑体" panose="02010609060101010101" pitchFamily="49" charset="-122"/>
            </a:endParaRPr>
          </a:p>
          <a:p>
            <a:pPr lvl="0" algn="ctr"/>
            <a:r>
              <a:rPr lang="zh-CN" altLang="en-US" dirty="0">
                <a:solidFill>
                  <a:srgbClr val="3333FF"/>
                </a:solidFill>
                <a:latin typeface="黑体" panose="02010609060101010101" pitchFamily="49" charset="-122"/>
                <a:ea typeface="黑体" panose="02010609060101010101" pitchFamily="49" charset="-122"/>
              </a:rPr>
              <a:t>基于</a:t>
            </a:r>
            <a:r>
              <a:rPr lang="en-US" altLang="zh-CN" dirty="0" err="1">
                <a:solidFill>
                  <a:srgbClr val="3333FF"/>
                </a:solidFill>
                <a:latin typeface="黑体" panose="02010609060101010101" pitchFamily="49" charset="-122"/>
                <a:ea typeface="黑体" panose="02010609060101010101" pitchFamily="49" charset="-122"/>
              </a:rPr>
              <a:t>Stimergy</a:t>
            </a:r>
            <a:r>
              <a:rPr lang="zh-CN" altLang="en-US" dirty="0">
                <a:solidFill>
                  <a:srgbClr val="3333FF"/>
                </a:solidFill>
                <a:latin typeface="黑体" panose="02010609060101010101" pitchFamily="49" charset="-122"/>
                <a:ea typeface="黑体" panose="02010609060101010101" pitchFamily="49" charset="-122"/>
              </a:rPr>
              <a:t>的间接通信机制</a:t>
            </a:r>
            <a:endParaRPr lang="zh-CN" altLang="zh-CN" dirty="0">
              <a:solidFill>
                <a:srgbClr val="3333FF"/>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3D46205B-119B-F38F-223D-8838C7C5D867}"/>
              </a:ext>
            </a:extLst>
          </p:cNvPr>
          <p:cNvPicPr>
            <a:picLocks noChangeAspect="1"/>
          </p:cNvPicPr>
          <p:nvPr/>
        </p:nvPicPr>
        <p:blipFill>
          <a:blip r:embed="rId2"/>
          <a:stretch>
            <a:fillRect/>
          </a:stretch>
        </p:blipFill>
        <p:spPr>
          <a:xfrm>
            <a:off x="5447927" y="4046624"/>
            <a:ext cx="1800064" cy="1648649"/>
          </a:xfrm>
          <a:prstGeom prst="rect">
            <a:avLst/>
          </a:prstGeom>
        </p:spPr>
      </p:pic>
      <p:sp>
        <p:nvSpPr>
          <p:cNvPr id="4" name="Rounded Rectangle 34">
            <a:extLst>
              <a:ext uri="{FF2B5EF4-FFF2-40B4-BE49-F238E27FC236}">
                <a16:creationId xmlns:a16="http://schemas.microsoft.com/office/drawing/2014/main" id="{3FED5EB3-01F7-591C-BBDA-FBDE3C0D4AED}"/>
              </a:ext>
            </a:extLst>
          </p:cNvPr>
          <p:cNvSpPr/>
          <p:nvPr/>
        </p:nvSpPr>
        <p:spPr>
          <a:xfrm>
            <a:off x="6203217" y="1710105"/>
            <a:ext cx="4333757" cy="1228742"/>
          </a:xfrm>
          <a:prstGeom prst="roundRect">
            <a:avLst>
              <a:gd name="adj" fmla="val 0"/>
            </a:avLst>
          </a:prstGeom>
          <a:solidFill>
            <a:srgbClr val="FFFFFF"/>
          </a:solidFill>
          <a:ln w="12700" cap="flat" cmpd="sng" algn="ctr">
            <a:solidFill>
              <a:schemeClr val="tx1"/>
            </a:solidFill>
            <a:prstDash val="solid"/>
            <a:miter lim="800000"/>
          </a:ln>
          <a:effectLst/>
        </p:spPr>
        <p:txBody>
          <a:bodyPr wrap="square" anchor="b"/>
          <a:lstStyle>
            <a:lvl1pPr marL="363538" indent="-363538" defTabSz="457200">
              <a:defRPr>
                <a:solidFill>
                  <a:schemeClr val="tx1"/>
                </a:solidFill>
                <a:latin typeface="Calibri" panose="020F0502020204030204" pitchFamily="34" charset="0"/>
                <a:ea typeface="宋体" panose="02010600030101010101" pitchFamily="2" charset="-122"/>
              </a:defRPr>
            </a:lvl1pPr>
            <a:lvl2pPr marL="742950" indent="-285750" defTabSz="457200">
              <a:defRPr>
                <a:solidFill>
                  <a:schemeClr val="tx1"/>
                </a:solidFill>
                <a:latin typeface="Calibri" panose="020F0502020204030204" pitchFamily="34" charset="0"/>
                <a:ea typeface="宋体" panose="02010600030101010101" pitchFamily="2" charset="-122"/>
              </a:defRPr>
            </a:lvl2pPr>
            <a:lvl3pPr marL="1143000" indent="-228600" defTabSz="457200">
              <a:defRPr>
                <a:solidFill>
                  <a:schemeClr val="tx1"/>
                </a:solidFill>
                <a:latin typeface="Calibri" panose="020F0502020204030204" pitchFamily="34" charset="0"/>
                <a:ea typeface="宋体" panose="02010600030101010101" pitchFamily="2" charset="-122"/>
              </a:defRPr>
            </a:lvl3pPr>
            <a:lvl4pPr marL="1600200" indent="-228600" defTabSz="457200">
              <a:defRPr>
                <a:solidFill>
                  <a:schemeClr val="tx1"/>
                </a:solidFill>
                <a:latin typeface="Calibri" panose="020F0502020204030204" pitchFamily="34" charset="0"/>
                <a:ea typeface="宋体" panose="02010600030101010101" pitchFamily="2" charset="-122"/>
              </a:defRPr>
            </a:lvl4pPr>
            <a:lvl5pPr marL="2057400" indent="-228600" defTabSz="457200">
              <a:defRPr>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457197">
              <a:lnSpc>
                <a:spcPct val="110000"/>
              </a:lnSpc>
              <a:defRPr/>
            </a:pPr>
            <a:r>
              <a:rPr lang="zh-CN" altLang="en-US" kern="0" dirty="0">
                <a:solidFill>
                  <a:srgbClr val="000000"/>
                </a:solidFill>
                <a:latin typeface="SimHei" panose="02010609060101010101" pitchFamily="49" charset="-122"/>
                <a:ea typeface="SimHei" panose="02010609060101010101" pitchFamily="49" charset="-122"/>
              </a:rPr>
              <a:t>现有研究主要针对集中式环境全局优化</a:t>
            </a:r>
            <a:endParaRPr lang="en-US" altLang="zh-CN" kern="0" dirty="0">
              <a:solidFill>
                <a:srgbClr val="000000"/>
              </a:solidFill>
              <a:latin typeface="SimHei" panose="02010609060101010101" pitchFamily="49" charset="-122"/>
              <a:ea typeface="SimHei" panose="02010609060101010101" pitchFamily="49" charset="-122"/>
            </a:endParaRPr>
          </a:p>
          <a:p>
            <a:pPr marL="0" indent="0" algn="ctr" defTabSz="457197">
              <a:lnSpc>
                <a:spcPct val="110000"/>
              </a:lnSpc>
              <a:defRPr/>
            </a:pPr>
            <a:r>
              <a:rPr lang="zh-CN" altLang="en-US" kern="0" dirty="0">
                <a:solidFill>
                  <a:srgbClr val="000000"/>
                </a:solidFill>
                <a:latin typeface="SimHei" panose="02010609060101010101" pitchFamily="49" charset="-122"/>
                <a:ea typeface="SimHei" panose="02010609060101010101" pitchFamily="49" charset="-122"/>
              </a:rPr>
              <a:t>维度诅咒、计算效率瓶颈</a:t>
            </a:r>
            <a:endParaRPr lang="en-US" altLang="zh-CN" kern="0" dirty="0">
              <a:solidFill>
                <a:srgbClr val="000000"/>
              </a:solidFill>
              <a:latin typeface="SimHei" panose="02010609060101010101" pitchFamily="49" charset="-122"/>
              <a:ea typeface="SimHei" panose="02010609060101010101" pitchFamily="49" charset="-122"/>
            </a:endParaRPr>
          </a:p>
          <a:p>
            <a:pPr marL="0" indent="0" algn="ctr" defTabSz="457197">
              <a:lnSpc>
                <a:spcPct val="110000"/>
              </a:lnSpc>
              <a:defRPr/>
            </a:pPr>
            <a:r>
              <a:rPr lang="zh-CN" altLang="en-US" kern="0" dirty="0">
                <a:solidFill>
                  <a:srgbClr val="000000"/>
                </a:solidFill>
                <a:latin typeface="SimHei" panose="02010609060101010101" pitchFamily="49" charset="-122"/>
                <a:ea typeface="SimHei" panose="02010609060101010101" pitchFamily="49" charset="-122"/>
              </a:rPr>
              <a:t>可扩展性较低</a:t>
            </a:r>
            <a:endParaRPr lang="en-US" altLang="zh-CN" kern="0" dirty="0">
              <a:solidFill>
                <a:srgbClr val="000000"/>
              </a:solidFill>
              <a:latin typeface="SimHei" panose="02010609060101010101" pitchFamily="49" charset="-122"/>
              <a:ea typeface="SimHei" panose="02010609060101010101" pitchFamily="49" charset="-122"/>
            </a:endParaRPr>
          </a:p>
        </p:txBody>
      </p:sp>
      <p:sp>
        <p:nvSpPr>
          <p:cNvPr id="71" name="Rounded Rectangle 27">
            <a:extLst>
              <a:ext uri="{FF2B5EF4-FFF2-40B4-BE49-F238E27FC236}">
                <a16:creationId xmlns:a16="http://schemas.microsoft.com/office/drawing/2014/main" id="{06A4196B-CBC2-3FF6-E750-631DC1938501}"/>
              </a:ext>
            </a:extLst>
          </p:cNvPr>
          <p:cNvSpPr>
            <a:spLocks noChangeArrowheads="1"/>
          </p:cNvSpPr>
          <p:nvPr/>
        </p:nvSpPr>
        <p:spPr bwMode="auto">
          <a:xfrm>
            <a:off x="6203217" y="1502142"/>
            <a:ext cx="4345178" cy="430213"/>
          </a:xfrm>
          <a:prstGeom prst="roundRect">
            <a:avLst>
              <a:gd name="adj" fmla="val 50000"/>
            </a:avLst>
          </a:prstGeom>
          <a:solidFill>
            <a:srgbClr val="00B0F0"/>
          </a:solidFill>
          <a:ln w="12700" cap="flat" cmpd="sng" algn="ctr">
            <a:solidFill>
              <a:srgbClr val="4E8542">
                <a:shade val="50000"/>
              </a:srgbClr>
            </a:solidFill>
            <a:prstDash val="solid"/>
            <a:miter lim="800000"/>
          </a:ln>
          <a:effec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393">
              <a:defRPr/>
            </a:pPr>
            <a:r>
              <a:rPr lang="zh-CN" altLang="en-US" sz="2000" kern="0" dirty="0">
                <a:solidFill>
                  <a:prstClr val="white"/>
                </a:solidFill>
                <a:latin typeface="SimHei" panose="02010609060101010101" pitchFamily="49" charset="-122"/>
                <a:ea typeface="SimHei" panose="02010609060101010101" pitchFamily="49" charset="-122"/>
              </a:rPr>
              <a:t>现状</a:t>
            </a:r>
          </a:p>
        </p:txBody>
      </p:sp>
      <p:pic>
        <p:nvPicPr>
          <p:cNvPr id="72" name="图片 1">
            <a:extLst>
              <a:ext uri="{FF2B5EF4-FFF2-40B4-BE49-F238E27FC236}">
                <a16:creationId xmlns:a16="http://schemas.microsoft.com/office/drawing/2014/main" id="{0FDC86FD-EC48-7C9E-54B1-E9DC564358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3672" y="4129161"/>
            <a:ext cx="2660049" cy="149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矩形 79">
            <a:extLst>
              <a:ext uri="{FF2B5EF4-FFF2-40B4-BE49-F238E27FC236}">
                <a16:creationId xmlns:a16="http://schemas.microsoft.com/office/drawing/2014/main" id="{E6C9B57F-17EE-92F5-89AD-645F60BBC810}"/>
              </a:ext>
            </a:extLst>
          </p:cNvPr>
          <p:cNvSpPr>
            <a:spLocks noChangeArrowheads="1"/>
          </p:cNvSpPr>
          <p:nvPr/>
        </p:nvSpPr>
        <p:spPr bwMode="auto">
          <a:xfrm>
            <a:off x="2022511" y="5833510"/>
            <a:ext cx="2471210" cy="36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buClrTx/>
              <a:buFont typeface="Wingdings" pitchFamily="2" charset="2"/>
              <a:buNone/>
            </a:pPr>
            <a:r>
              <a:rPr lang="zh-CN" altLang="en-US" sz="1600" dirty="0">
                <a:solidFill>
                  <a:schemeClr val="tx2"/>
                </a:solidFill>
                <a:latin typeface="微软雅黑" panose="020B0503020204020204" pitchFamily="34" charset="-122"/>
                <a:ea typeface="微软雅黑" panose="020B0503020204020204" pitchFamily="34" charset="-122"/>
              </a:rPr>
              <a:t>生物启发的群智优化机制</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81" name="加号 80">
            <a:extLst>
              <a:ext uri="{FF2B5EF4-FFF2-40B4-BE49-F238E27FC236}">
                <a16:creationId xmlns:a16="http://schemas.microsoft.com/office/drawing/2014/main" id="{B6D9195C-294C-DFAA-3A7B-C8A6888D9FAE}"/>
              </a:ext>
            </a:extLst>
          </p:cNvPr>
          <p:cNvSpPr/>
          <p:nvPr/>
        </p:nvSpPr>
        <p:spPr>
          <a:xfrm>
            <a:off x="4735227" y="4598401"/>
            <a:ext cx="583929" cy="555326"/>
          </a:xfrm>
          <a:prstGeom prst="mathPlus">
            <a:avLst/>
          </a:prstGeom>
          <a:ln>
            <a:solidFill>
              <a:schemeClr val="tx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defTabSz="457197">
              <a:defRPr/>
            </a:pPr>
            <a:endParaRPr kumimoji="1" lang="zh-CN" altLang="en-US" dirty="0">
              <a:solidFill>
                <a:prstClr val="black"/>
              </a:solidFill>
              <a:latin typeface="SimHei" panose="02010609060101010101" pitchFamily="49" charset="-122"/>
              <a:ea typeface="SimHei" panose="02010609060101010101" pitchFamily="49" charset="-122"/>
            </a:endParaRPr>
          </a:p>
        </p:txBody>
      </p:sp>
      <p:sp>
        <p:nvSpPr>
          <p:cNvPr id="82" name="矩形 81">
            <a:extLst>
              <a:ext uri="{FF2B5EF4-FFF2-40B4-BE49-F238E27FC236}">
                <a16:creationId xmlns:a16="http://schemas.microsoft.com/office/drawing/2014/main" id="{A0CBE1A3-9D68-7A87-7047-FAFD8DC1522B}"/>
              </a:ext>
            </a:extLst>
          </p:cNvPr>
          <p:cNvSpPr>
            <a:spLocks noChangeArrowheads="1"/>
          </p:cNvSpPr>
          <p:nvPr/>
        </p:nvSpPr>
        <p:spPr bwMode="auto">
          <a:xfrm>
            <a:off x="5532634" y="5833510"/>
            <a:ext cx="1676400" cy="36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buClrTx/>
              <a:buFont typeface="Wingdings" pitchFamily="2" charset="2"/>
              <a:buNone/>
            </a:pPr>
            <a:r>
              <a:rPr lang="zh-CN" altLang="en-US" sz="1600" dirty="0">
                <a:solidFill>
                  <a:schemeClr val="tx2"/>
                </a:solidFill>
                <a:latin typeface="微软雅黑" panose="020B0503020204020204" pitchFamily="34" charset="-122"/>
                <a:ea typeface="微软雅黑" panose="020B0503020204020204" pitchFamily="34" charset="-122"/>
              </a:rPr>
              <a:t>分布式计算环境</a:t>
            </a:r>
            <a:endParaRPr lang="en-US" altLang="zh-CN" sz="1600" dirty="0">
              <a:solidFill>
                <a:schemeClr val="tx2"/>
              </a:solidFill>
              <a:latin typeface="微软雅黑" panose="020B0503020204020204" pitchFamily="34" charset="-122"/>
              <a:ea typeface="微软雅黑" panose="020B0503020204020204" pitchFamily="34" charset="-122"/>
            </a:endParaRPr>
          </a:p>
        </p:txBody>
      </p:sp>
      <p:sp>
        <p:nvSpPr>
          <p:cNvPr id="83" name="Right Arrow 170">
            <a:extLst>
              <a:ext uri="{FF2B5EF4-FFF2-40B4-BE49-F238E27FC236}">
                <a16:creationId xmlns:a16="http://schemas.microsoft.com/office/drawing/2014/main" id="{8EB9E2DD-80A2-BDC4-5E21-E5717AD8F182}"/>
              </a:ext>
            </a:extLst>
          </p:cNvPr>
          <p:cNvSpPr/>
          <p:nvPr/>
        </p:nvSpPr>
        <p:spPr>
          <a:xfrm>
            <a:off x="7463064" y="4552492"/>
            <a:ext cx="796385" cy="601234"/>
          </a:xfrm>
          <a:prstGeom prst="rightArrow">
            <a:avLst/>
          </a:prstGeom>
          <a:solidFill>
            <a:schemeClr val="bg2">
              <a:lumMod val="90000"/>
            </a:schemeClr>
          </a:solidFill>
          <a:ln w="25400" cap="flat" cmpd="sng" algn="ctr">
            <a:noFill/>
            <a:prstDash val="solid"/>
          </a:ln>
          <a:effectLst/>
        </p:spPr>
        <p:txBody>
          <a:bodyPr anchor="ctr"/>
          <a:lstStyle/>
          <a:p>
            <a:pPr algn="ctr" defTabSz="914393">
              <a:defRPr/>
            </a:pPr>
            <a:endParaRPr lang="en-US" kern="0" dirty="0">
              <a:solidFill>
                <a:srgbClr val="1D528D"/>
              </a:solidFill>
              <a:latin typeface="黑体"/>
              <a:ea typeface="黑体"/>
              <a:cs typeface="黑体"/>
            </a:endParaRPr>
          </a:p>
        </p:txBody>
      </p:sp>
      <p:sp>
        <p:nvSpPr>
          <p:cNvPr id="84" name="圆角矩形 83">
            <a:extLst>
              <a:ext uri="{FF2B5EF4-FFF2-40B4-BE49-F238E27FC236}">
                <a16:creationId xmlns:a16="http://schemas.microsoft.com/office/drawing/2014/main" id="{F3682896-FD1E-F477-AD7E-32C2946A8F83}"/>
              </a:ext>
            </a:extLst>
          </p:cNvPr>
          <p:cNvSpPr/>
          <p:nvPr/>
        </p:nvSpPr>
        <p:spPr>
          <a:xfrm>
            <a:off x="8498193" y="4190183"/>
            <a:ext cx="1734301" cy="1012675"/>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200" b="1">
                <a:solidFill>
                  <a:schemeClr val="tx1"/>
                </a:solidFill>
                <a:latin typeface="Arial" panose="020B0604020202020204" pitchFamily="34" charset="0"/>
                <a:ea typeface="宋体" panose="02010600030101010101" pitchFamily="2" charset="-122"/>
              </a:defRPr>
            </a:lvl1pPr>
            <a:lvl2pPr marL="742950" indent="-285750">
              <a:defRPr kumimoji="1" sz="2200" b="1">
                <a:solidFill>
                  <a:schemeClr val="tx1"/>
                </a:solidFill>
                <a:latin typeface="Arial" panose="020B0604020202020204" pitchFamily="34" charset="0"/>
                <a:ea typeface="宋体" panose="02010600030101010101" pitchFamily="2" charset="-122"/>
              </a:defRPr>
            </a:lvl2pPr>
            <a:lvl3pPr marL="1143000" indent="-228600">
              <a:defRPr kumimoji="1" sz="2200" b="1">
                <a:solidFill>
                  <a:schemeClr val="tx1"/>
                </a:solidFill>
                <a:latin typeface="Arial" panose="020B0604020202020204" pitchFamily="34" charset="0"/>
                <a:ea typeface="宋体" panose="02010600030101010101" pitchFamily="2" charset="-122"/>
              </a:defRPr>
            </a:lvl3pPr>
            <a:lvl4pPr marL="1600200" indent="-228600">
              <a:defRPr kumimoji="1" sz="2200" b="1">
                <a:solidFill>
                  <a:schemeClr val="tx1"/>
                </a:solidFill>
                <a:latin typeface="Arial" panose="020B0604020202020204" pitchFamily="34" charset="0"/>
                <a:ea typeface="宋体" panose="02010600030101010101" pitchFamily="2" charset="-122"/>
              </a:defRPr>
            </a:lvl4pPr>
            <a:lvl5pPr marL="2057400" indent="-228600">
              <a:defRPr kumimoji="1" sz="22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200" b="1">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rgbClr val="FFFFFF"/>
                </a:solidFill>
                <a:latin typeface="Times New Roman" panose="02020603050405020304" pitchFamily="18" charset="0"/>
                <a:ea typeface="SimHei" panose="02010609060101010101" pitchFamily="49" charset="-122"/>
                <a:cs typeface="Times New Roman" panose="02020603050405020304" pitchFamily="18" charset="0"/>
              </a:rPr>
              <a:t>分布式群体智能优化</a:t>
            </a:r>
            <a:endParaRPr lang="zh-CN" altLang="en-US" sz="2000" dirty="0">
              <a:solidFill>
                <a:srgbClr val="FFFFFF"/>
              </a:solidFill>
              <a:latin typeface="SimHei" panose="02010609060101010101" pitchFamily="49" charset="-122"/>
              <a:ea typeface="SimHei" panose="02010609060101010101" pitchFamily="49" charset="-122"/>
              <a:cs typeface="Times New Roman" panose="02020603050405020304" pitchFamily="18" charset="0"/>
            </a:endParaRPr>
          </a:p>
        </p:txBody>
      </p:sp>
      <p:sp>
        <p:nvSpPr>
          <p:cNvPr id="86" name="文本框 85">
            <a:extLst>
              <a:ext uri="{FF2B5EF4-FFF2-40B4-BE49-F238E27FC236}">
                <a16:creationId xmlns:a16="http://schemas.microsoft.com/office/drawing/2014/main" id="{FBEDFEB0-EC91-5133-1FB7-875C3DF60923}"/>
              </a:ext>
            </a:extLst>
          </p:cNvPr>
          <p:cNvSpPr txBox="1"/>
          <p:nvPr/>
        </p:nvSpPr>
        <p:spPr>
          <a:xfrm>
            <a:off x="8062687" y="5302274"/>
            <a:ext cx="2605313" cy="646331"/>
          </a:xfrm>
          <a:prstGeom prst="rect">
            <a:avLst/>
          </a:prstGeom>
          <a:noFill/>
        </p:spPr>
        <p:txBody>
          <a:bodyPr wrap="square">
            <a:spAutoFit/>
          </a:bodyPr>
          <a:lstStyle/>
          <a:p>
            <a:pPr algn="ctr"/>
            <a:r>
              <a:rPr lang="zh-CN" altLang="en-US" dirty="0">
                <a:solidFill>
                  <a:srgbClr val="3333FF"/>
                </a:solidFill>
                <a:latin typeface="黑体" panose="02010609060101010101" pitchFamily="49" charset="-122"/>
                <a:ea typeface="黑体" panose="02010609060101010101" pitchFamily="49" charset="-122"/>
              </a:rPr>
              <a:t>可扩展</a:t>
            </a:r>
            <a:endParaRPr lang="en-US" altLang="zh-CN" dirty="0">
              <a:solidFill>
                <a:srgbClr val="3333FF"/>
              </a:solidFill>
              <a:latin typeface="黑体" panose="02010609060101010101" pitchFamily="49" charset="-122"/>
              <a:ea typeface="黑体" panose="02010609060101010101" pitchFamily="49" charset="-122"/>
            </a:endParaRPr>
          </a:p>
          <a:p>
            <a:pPr algn="ctr"/>
            <a:r>
              <a:rPr lang="zh-CN" altLang="en-US" dirty="0">
                <a:solidFill>
                  <a:srgbClr val="3333FF"/>
                </a:solidFill>
                <a:latin typeface="黑体" panose="02010609060101010101" pitchFamily="49" charset="-122"/>
                <a:ea typeface="黑体" panose="02010609060101010101" pitchFamily="49" charset="-122"/>
              </a:rPr>
              <a:t>分布式环境的全局优化</a:t>
            </a:r>
            <a:endParaRPr lang="zh-CN" altLang="en-US" dirty="0"/>
          </a:p>
        </p:txBody>
      </p:sp>
      <p:sp>
        <p:nvSpPr>
          <p:cNvPr id="2" name="文本框 1">
            <a:extLst>
              <a:ext uri="{FF2B5EF4-FFF2-40B4-BE49-F238E27FC236}">
                <a16:creationId xmlns:a16="http://schemas.microsoft.com/office/drawing/2014/main" id="{4FF52302-3C59-2DDE-5D92-282E961BC736}"/>
              </a:ext>
            </a:extLst>
          </p:cNvPr>
          <p:cNvSpPr txBox="1"/>
          <p:nvPr/>
        </p:nvSpPr>
        <p:spPr>
          <a:xfrm>
            <a:off x="1895887" y="189129"/>
            <a:ext cx="7129770" cy="694426"/>
          </a:xfrm>
          <a:prstGeom prst="rect">
            <a:avLst/>
          </a:prstGeom>
          <a:noFill/>
        </p:spPr>
        <p:txBody>
          <a:bodyPr wrap="square">
            <a:spAutoFit/>
          </a:bodyPr>
          <a:lstStyle/>
          <a:p>
            <a:r>
              <a:rPr lang="zh-CN" altLang="en-US" sz="3911" b="1" dirty="0">
                <a:solidFill>
                  <a:prstClr val="white"/>
                </a:solidFill>
                <a:latin typeface="黑体" panose="02010609060101010101" pitchFamily="49" charset="-122"/>
                <a:ea typeface="黑体" panose="02010609060101010101" pitchFamily="49" charset="-122"/>
                <a:cs typeface="+mj-cs"/>
              </a:rPr>
              <a:t>分布式优化</a:t>
            </a:r>
            <a:endParaRPr lang="zh-CN" altLang="en-US" sz="1805" dirty="0"/>
          </a:p>
        </p:txBody>
      </p:sp>
      <p:pic>
        <p:nvPicPr>
          <p:cNvPr id="6" name="图片 5">
            <a:extLst>
              <a:ext uri="{FF2B5EF4-FFF2-40B4-BE49-F238E27FC236}">
                <a16:creationId xmlns:a16="http://schemas.microsoft.com/office/drawing/2014/main" id="{D948513F-8A88-960A-5BF3-F8E5C6D18C7A}"/>
              </a:ext>
            </a:extLst>
          </p:cNvPr>
          <p:cNvPicPr>
            <a:picLocks noChangeAspect="1"/>
          </p:cNvPicPr>
          <p:nvPr/>
        </p:nvPicPr>
        <p:blipFill>
          <a:blip r:embed="rId4"/>
          <a:stretch>
            <a:fillRect/>
          </a:stretch>
        </p:blipFill>
        <p:spPr>
          <a:xfrm>
            <a:off x="0" y="26305"/>
            <a:ext cx="3257550" cy="857250"/>
          </a:xfrm>
          <a:prstGeom prst="rect">
            <a:avLst/>
          </a:prstGeom>
        </p:spPr>
      </p:pic>
    </p:spTree>
    <p:extLst>
      <p:ext uri="{BB962C8B-B14F-4D97-AF65-F5344CB8AC3E}">
        <p14:creationId xmlns:p14="http://schemas.microsoft.com/office/powerpoint/2010/main" val="3195968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2"/>
          <p:cNvSpPr>
            <a:spLocks noGrp="1"/>
          </p:cNvSpPr>
          <p:nvPr>
            <p:ph type="title"/>
          </p:nvPr>
        </p:nvSpPr>
        <p:spPr>
          <a:xfrm>
            <a:off x="1895887" y="914400"/>
            <a:ext cx="8229600" cy="347030"/>
          </a:xfrm>
        </p:spPr>
        <p:txBody>
          <a:bodyPr>
            <a:normAutofit fontScale="90000"/>
          </a:bodyPr>
          <a:lstStyle/>
          <a:p>
            <a:pPr>
              <a:lnSpc>
                <a:spcPct val="90000"/>
              </a:lnSpc>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 </a:t>
            </a:r>
          </a:p>
        </p:txBody>
      </p:sp>
      <p:pic>
        <p:nvPicPr>
          <p:cNvPr id="2" name="图片 1"/>
          <p:cNvPicPr>
            <a:picLocks noChangeAspect="1"/>
          </p:cNvPicPr>
          <p:nvPr/>
        </p:nvPicPr>
        <p:blipFill>
          <a:blip r:embed="rId3"/>
          <a:stretch>
            <a:fillRect/>
          </a:stretch>
        </p:blipFill>
        <p:spPr>
          <a:xfrm>
            <a:off x="5631523" y="1414160"/>
            <a:ext cx="5376811" cy="2776839"/>
          </a:xfrm>
          <a:prstGeom prst="rect">
            <a:avLst/>
          </a:prstGeom>
        </p:spPr>
      </p:pic>
      <p:sp>
        <p:nvSpPr>
          <p:cNvPr id="5" name="Right Arrow 170"/>
          <p:cNvSpPr/>
          <p:nvPr/>
        </p:nvSpPr>
        <p:spPr>
          <a:xfrm rot="11068608">
            <a:off x="4993271" y="2648980"/>
            <a:ext cx="796385" cy="171908"/>
          </a:xfrm>
          <a:prstGeom prst="rightArrow">
            <a:avLst/>
          </a:prstGeom>
          <a:solidFill>
            <a:schemeClr val="bg2">
              <a:lumMod val="90000"/>
            </a:schemeClr>
          </a:solidFill>
          <a:ln w="25400" cap="flat" cmpd="sng" algn="ctr">
            <a:noFill/>
            <a:prstDash val="solid"/>
          </a:ln>
          <a:effectLst/>
        </p:spPr>
        <p:txBody>
          <a:bodyPr anchor="ctr"/>
          <a:lstStyle/>
          <a:p>
            <a:pPr algn="ctr" defTabSz="911860">
              <a:defRPr/>
            </a:pPr>
            <a:endParaRPr lang="en-US" kern="0" dirty="0">
              <a:solidFill>
                <a:srgbClr val="1D528D"/>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nvSpPr>
        <p:spPr>
          <a:xfrm>
            <a:off x="1895887" y="1825213"/>
            <a:ext cx="3330112" cy="1322070"/>
          </a:xfrm>
          <a:prstGeom prst="rect">
            <a:avLst/>
          </a:prstGeom>
        </p:spPr>
        <p:txBody>
          <a:bodyPr wrap="square">
            <a:spAutoFit/>
          </a:bodyPr>
          <a:lstStyle/>
          <a:p>
            <a:pPr lvl="0" algn="ctr"/>
            <a:r>
              <a:rPr lang="zh-CN" altLang="en-US" sz="2000" dirty="0">
                <a:solidFill>
                  <a:srgbClr val="3333FF"/>
                </a:solidFill>
                <a:latin typeface="黑体" panose="02010609060101010101" pitchFamily="49" charset="-122"/>
                <a:ea typeface="黑体" panose="02010609060101010101" pitchFamily="49" charset="-122"/>
              </a:rPr>
              <a:t>个体</a:t>
            </a:r>
            <a:endParaRPr lang="en-US" altLang="zh-CN" sz="2000" dirty="0">
              <a:solidFill>
                <a:srgbClr val="3333FF"/>
              </a:solidFill>
              <a:latin typeface="黑体" panose="02010609060101010101" pitchFamily="49" charset="-122"/>
              <a:ea typeface="黑体" panose="02010609060101010101" pitchFamily="49" charset="-122"/>
            </a:endParaRPr>
          </a:p>
          <a:p>
            <a:pPr lvl="0" algn="ctr"/>
            <a:r>
              <a:rPr lang="zh-CN" altLang="en-US" sz="2000" dirty="0">
                <a:solidFill>
                  <a:srgbClr val="3333FF"/>
                </a:solidFill>
                <a:latin typeface="黑体" panose="02010609060101010101" pitchFamily="49" charset="-122"/>
                <a:ea typeface="黑体" panose="02010609060101010101" pitchFamily="49" charset="-122"/>
              </a:rPr>
              <a:t>（个体目标，数据，</a:t>
            </a:r>
            <a:endParaRPr lang="en-US" altLang="zh-CN" sz="2000" dirty="0">
              <a:solidFill>
                <a:srgbClr val="3333FF"/>
              </a:solidFill>
              <a:latin typeface="黑体" panose="02010609060101010101" pitchFamily="49" charset="-122"/>
              <a:ea typeface="黑体" panose="02010609060101010101" pitchFamily="49" charset="-122"/>
            </a:endParaRPr>
          </a:p>
          <a:p>
            <a:pPr lvl="0" algn="ctr"/>
            <a:r>
              <a:rPr lang="zh-CN" altLang="en-US" sz="2000" dirty="0">
                <a:solidFill>
                  <a:srgbClr val="3333FF"/>
                </a:solidFill>
                <a:latin typeface="黑体" panose="02010609060101010101" pitchFamily="49" charset="-122"/>
                <a:ea typeface="黑体" panose="02010609060101010101" pitchFamily="49" charset="-122"/>
              </a:rPr>
              <a:t>通信机制，行动策略）</a:t>
            </a:r>
            <a:endParaRPr lang="en-US" altLang="zh-CN" sz="2000" dirty="0">
              <a:solidFill>
                <a:srgbClr val="3333FF"/>
              </a:solidFill>
              <a:latin typeface="黑体" panose="02010609060101010101" pitchFamily="49" charset="-122"/>
              <a:ea typeface="黑体" panose="02010609060101010101" pitchFamily="49" charset="-122"/>
            </a:endParaRPr>
          </a:p>
          <a:p>
            <a:pPr lvl="0" algn="ctr"/>
            <a:r>
              <a:rPr lang="en-US" altLang="zh-CN" sz="2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Optimize</a:t>
            </a:r>
            <a:r>
              <a:rPr lang="zh-CN" altLang="en-US" sz="2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2000" i="1" baseline="-25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2000" i="1" baseline="-25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baseline="-25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Right Arrow 170"/>
          <p:cNvSpPr/>
          <p:nvPr/>
        </p:nvSpPr>
        <p:spPr>
          <a:xfrm rot="5400000">
            <a:off x="5654923" y="3208731"/>
            <a:ext cx="280456" cy="1666788"/>
          </a:xfrm>
          <a:prstGeom prst="rightArrow">
            <a:avLst/>
          </a:prstGeom>
          <a:solidFill>
            <a:schemeClr val="bg2">
              <a:lumMod val="90000"/>
            </a:schemeClr>
          </a:solidFill>
          <a:ln w="25400" cap="flat" cmpd="sng" algn="ctr">
            <a:noFill/>
            <a:prstDash val="solid"/>
          </a:ln>
          <a:effectLst/>
        </p:spPr>
        <p:txBody>
          <a:bodyPr anchor="ctr"/>
          <a:lstStyle/>
          <a:p>
            <a:pPr algn="ctr" defTabSz="911860">
              <a:defRPr/>
            </a:pPr>
            <a:endParaRPr lang="en-US" kern="0" dirty="0">
              <a:solidFill>
                <a:srgbClr val="1D528D"/>
              </a:solidFill>
              <a:latin typeface="黑体" panose="02010609060101010101" pitchFamily="49" charset="-122"/>
              <a:ea typeface="黑体" panose="02010609060101010101" pitchFamily="49" charset="-122"/>
              <a:cs typeface="黑体" panose="02010609060101010101" pitchFamily="49" charset="-122"/>
            </a:endParaRPr>
          </a:p>
        </p:txBody>
      </p:sp>
      <p:sp>
        <p:nvSpPr>
          <p:cNvPr id="11" name="文本框 10"/>
          <p:cNvSpPr txBox="1"/>
          <p:nvPr/>
        </p:nvSpPr>
        <p:spPr>
          <a:xfrm>
            <a:off x="3670245" y="4228116"/>
            <a:ext cx="4572000" cy="460375"/>
          </a:xfrm>
          <a:prstGeom prst="rect">
            <a:avLst/>
          </a:prstGeom>
          <a:noFill/>
        </p:spPr>
        <p:txBody>
          <a:bodyPr wrap="square">
            <a:spAutoFit/>
          </a:bodyPr>
          <a:lstStyle/>
          <a:p>
            <a:pPr lvl="0" algn="ctr"/>
            <a:r>
              <a:rPr lang="zh-CN" altLang="en-US" sz="24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全局优化目标</a:t>
            </a:r>
            <a:r>
              <a:rPr lang="en-US" altLang="zh-CN" sz="24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Optimize</a:t>
            </a:r>
            <a:r>
              <a:rPr lang="zh-CN" altLang="en-US" sz="24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24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24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i="1"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4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400" dirty="0">
              <a:solidFill>
                <a:srgbClr val="3333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圆角 25"/>
          <p:cNvSpPr/>
          <p:nvPr/>
        </p:nvSpPr>
        <p:spPr>
          <a:xfrm>
            <a:off x="2764958" y="5140909"/>
            <a:ext cx="6553200" cy="743182"/>
          </a:xfrm>
          <a:prstGeom prst="roundRect">
            <a:avLst>
              <a:gd name="adj" fmla="val 12263"/>
            </a:avLst>
          </a:prstGeom>
          <a:solidFill>
            <a:srgbClr val="E7EAF1"/>
          </a:solidFill>
          <a:ln w="19050" cap="flat" cmpd="sng" algn="ctr">
            <a:solidFill>
              <a:srgbClr val="005BAA"/>
            </a:solidFill>
            <a:prstDash val="solid"/>
          </a:ln>
          <a:effec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zh-CN" altLang="en-US" kern="0">
              <a:solidFill>
                <a:srgbClr val="000000"/>
              </a:solidFill>
            </a:endParaRPr>
          </a:p>
        </p:txBody>
      </p:sp>
      <p:sp>
        <p:nvSpPr>
          <p:cNvPr id="13" name="Rectangle 4"/>
          <p:cNvSpPr>
            <a:spLocks noChangeArrowheads="1"/>
          </p:cNvSpPr>
          <p:nvPr/>
        </p:nvSpPr>
        <p:spPr bwMode="black">
          <a:xfrm>
            <a:off x="2558649" y="5263522"/>
            <a:ext cx="2223193"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marL="0" lvl="1" algn="ctr">
              <a:lnSpc>
                <a:spcPct val="120000"/>
              </a:lnSpc>
              <a:spcBef>
                <a:spcPct val="0"/>
              </a:spcBef>
              <a:buClr>
                <a:srgbClr val="0087E2"/>
              </a:buClr>
              <a:buSzPct val="80000"/>
              <a:buNone/>
            </a:pPr>
            <a:r>
              <a:rPr lang="zh-CN" altLang="en-US" dirty="0">
                <a:solidFill>
                  <a:srgbClr val="005BAA"/>
                </a:solidFill>
                <a:latin typeface="微软雅黑" panose="020B0503020204020204" charset="-122"/>
                <a:ea typeface="微软雅黑" panose="020B0503020204020204" charset="-122"/>
              </a:rPr>
              <a:t>挑战</a:t>
            </a:r>
            <a:endParaRPr lang="en-US" altLang="zh-CN" dirty="0">
              <a:solidFill>
                <a:srgbClr val="005BAA"/>
              </a:solidFill>
              <a:latin typeface="微软雅黑" panose="020B0503020204020204" charset="-122"/>
              <a:ea typeface="微软雅黑" panose="020B0503020204020204" charset="-122"/>
            </a:endParaRPr>
          </a:p>
        </p:txBody>
      </p:sp>
      <p:sp>
        <p:nvSpPr>
          <p:cNvPr id="15" name="Right Arrow 170"/>
          <p:cNvSpPr/>
          <p:nvPr/>
        </p:nvSpPr>
        <p:spPr>
          <a:xfrm rot="5400000">
            <a:off x="5654923" y="4046928"/>
            <a:ext cx="280456" cy="1666788"/>
          </a:xfrm>
          <a:prstGeom prst="rightArrow">
            <a:avLst/>
          </a:prstGeom>
          <a:solidFill>
            <a:schemeClr val="bg2">
              <a:lumMod val="90000"/>
            </a:schemeClr>
          </a:solidFill>
          <a:ln w="25400" cap="flat" cmpd="sng" algn="ctr">
            <a:noFill/>
            <a:prstDash val="solid"/>
          </a:ln>
          <a:effectLst/>
        </p:spPr>
        <p:txBody>
          <a:bodyPr anchor="ctr"/>
          <a:lstStyle/>
          <a:p>
            <a:pPr algn="ctr" defTabSz="911860">
              <a:defRPr/>
            </a:pPr>
            <a:endParaRPr lang="en-US" kern="0" dirty="0">
              <a:solidFill>
                <a:srgbClr val="1D528D"/>
              </a:solidFill>
              <a:latin typeface="黑体" panose="02010609060101010101" pitchFamily="49" charset="-122"/>
              <a:ea typeface="黑体" panose="02010609060101010101" pitchFamily="49" charset="-122"/>
              <a:cs typeface="黑体" panose="02010609060101010101" pitchFamily="49" charset="-122"/>
            </a:endParaRPr>
          </a:p>
        </p:txBody>
      </p:sp>
      <p:sp>
        <p:nvSpPr>
          <p:cNvPr id="16" name="矩形 15"/>
          <p:cNvSpPr>
            <a:spLocks noChangeArrowheads="1"/>
          </p:cNvSpPr>
          <p:nvPr/>
        </p:nvSpPr>
        <p:spPr bwMode="auto">
          <a:xfrm>
            <a:off x="4364592" y="5151203"/>
            <a:ext cx="2057967" cy="38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buClrTx/>
              <a:buFont typeface="Wingdings" panose="05000000000000000000" pitchFamily="2" charset="2"/>
              <a:buNone/>
            </a:pPr>
            <a:r>
              <a:rPr lang="zh-CN" altLang="en-US" sz="1600" dirty="0">
                <a:solidFill>
                  <a:schemeClr val="tx2"/>
                </a:solidFill>
                <a:latin typeface="微软雅黑" panose="020B0503020204020204" charset="-122"/>
                <a:ea typeface="微软雅黑" panose="020B0503020204020204" charset="-122"/>
              </a:rPr>
              <a:t>个体缺乏全局信息</a:t>
            </a:r>
            <a:endParaRPr lang="en-US" altLang="zh-CN" sz="1600" dirty="0">
              <a:solidFill>
                <a:schemeClr val="tx2"/>
              </a:solidFill>
              <a:latin typeface="微软雅黑" panose="020B0503020204020204" charset="-122"/>
              <a:ea typeface="微软雅黑" panose="020B0503020204020204" charset="-122"/>
            </a:endParaRPr>
          </a:p>
        </p:txBody>
      </p:sp>
      <p:sp>
        <p:nvSpPr>
          <p:cNvPr id="17" name="矩形 16"/>
          <p:cNvSpPr>
            <a:spLocks noChangeArrowheads="1"/>
          </p:cNvSpPr>
          <p:nvPr/>
        </p:nvSpPr>
        <p:spPr bwMode="auto">
          <a:xfrm>
            <a:off x="4376579" y="5489671"/>
            <a:ext cx="2057967" cy="38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buClrTx/>
              <a:buFont typeface="Wingdings" panose="05000000000000000000" pitchFamily="2" charset="2"/>
              <a:buNone/>
            </a:pPr>
            <a:r>
              <a:rPr lang="zh-CN" altLang="en-US" sz="1600" dirty="0">
                <a:solidFill>
                  <a:schemeClr val="tx2"/>
                </a:solidFill>
                <a:latin typeface="微软雅黑" panose="020B0503020204020204" charset="-122"/>
                <a:ea typeface="微软雅黑" panose="020B0503020204020204" charset="-122"/>
              </a:rPr>
              <a:t>个体间通讯受限</a:t>
            </a:r>
            <a:endParaRPr lang="en-US" altLang="zh-CN" sz="1600" dirty="0">
              <a:solidFill>
                <a:schemeClr val="tx2"/>
              </a:solidFill>
              <a:latin typeface="微软雅黑" panose="020B0503020204020204" charset="-122"/>
              <a:ea typeface="微软雅黑" panose="020B0503020204020204" charset="-122"/>
            </a:endParaRPr>
          </a:p>
        </p:txBody>
      </p:sp>
      <p:sp>
        <p:nvSpPr>
          <p:cNvPr id="18" name="Right Arrow 170"/>
          <p:cNvSpPr/>
          <p:nvPr/>
        </p:nvSpPr>
        <p:spPr>
          <a:xfrm>
            <a:off x="6148659" y="5293640"/>
            <a:ext cx="297308" cy="478300"/>
          </a:xfrm>
          <a:prstGeom prst="rightArrow">
            <a:avLst/>
          </a:prstGeom>
          <a:solidFill>
            <a:schemeClr val="bg2">
              <a:lumMod val="50000"/>
            </a:schemeClr>
          </a:solidFill>
          <a:ln w="25400" cap="flat" cmpd="sng" algn="ctr">
            <a:noFill/>
            <a:prstDash val="solid"/>
          </a:ln>
          <a:effectLst/>
        </p:spPr>
        <p:txBody>
          <a:bodyPr anchor="ctr"/>
          <a:lstStyle/>
          <a:p>
            <a:pPr algn="ctr" defTabSz="911860">
              <a:defRPr/>
            </a:pPr>
            <a:endParaRPr lang="en-US" kern="0" dirty="0">
              <a:solidFill>
                <a:srgbClr val="1D528D"/>
              </a:solidFill>
              <a:latin typeface="黑体" panose="02010609060101010101" pitchFamily="49" charset="-122"/>
              <a:ea typeface="黑体" panose="02010609060101010101" pitchFamily="49" charset="-122"/>
              <a:cs typeface="黑体" panose="02010609060101010101" pitchFamily="49" charset="-122"/>
            </a:endParaRPr>
          </a:p>
        </p:txBody>
      </p:sp>
      <p:sp>
        <p:nvSpPr>
          <p:cNvPr id="19" name="矩形 18"/>
          <p:cNvSpPr>
            <a:spLocks noChangeArrowheads="1"/>
          </p:cNvSpPr>
          <p:nvPr/>
        </p:nvSpPr>
        <p:spPr bwMode="auto">
          <a:xfrm>
            <a:off x="6445967" y="5351425"/>
            <a:ext cx="2719791" cy="38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eaLnBrk="0" hangingPunct="0">
              <a:spcBef>
                <a:spcPct val="20000"/>
              </a:spcBef>
              <a:buClr>
                <a:schemeClr val="tx1"/>
              </a:buClr>
              <a:buChar char="•"/>
              <a:defRPr sz="22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buClrTx/>
              <a:buFont typeface="Wingdings" panose="05000000000000000000" pitchFamily="2" charset="2"/>
              <a:buNone/>
            </a:pPr>
            <a:r>
              <a:rPr lang="zh-CN" altLang="en-US" sz="1600" dirty="0">
                <a:solidFill>
                  <a:schemeClr val="tx2"/>
                </a:solidFill>
                <a:latin typeface="微软雅黑" panose="020B0503020204020204" charset="-122"/>
                <a:ea typeface="微软雅黑" panose="020B0503020204020204" charset="-122"/>
              </a:rPr>
              <a:t>如何引导面向全局目标进化？</a:t>
            </a:r>
            <a:endParaRPr lang="en-US" altLang="zh-CN" sz="1600" dirty="0">
              <a:solidFill>
                <a:schemeClr val="tx2"/>
              </a:solidFill>
              <a:latin typeface="微软雅黑" panose="020B0503020204020204" charset="-122"/>
              <a:ea typeface="微软雅黑" panose="020B0503020204020204" charset="-122"/>
            </a:endParaRPr>
          </a:p>
        </p:txBody>
      </p:sp>
      <p:sp>
        <p:nvSpPr>
          <p:cNvPr id="8" name="文本框 7"/>
          <p:cNvSpPr txBox="1"/>
          <p:nvPr/>
        </p:nvSpPr>
        <p:spPr>
          <a:xfrm>
            <a:off x="1895887" y="130527"/>
            <a:ext cx="7129770" cy="692785"/>
          </a:xfrm>
          <a:prstGeom prst="rect">
            <a:avLst/>
          </a:prstGeom>
          <a:noFill/>
        </p:spPr>
        <p:txBody>
          <a:bodyPr wrap="square">
            <a:spAutoFit/>
          </a:bodyPr>
          <a:lstStyle/>
          <a:p>
            <a:r>
              <a:rPr kumimoji="0" lang="zh-CN" altLang="en-US" sz="391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j-cs"/>
              </a:rPr>
              <a:t>分布式优化</a:t>
            </a:r>
            <a:endParaRPr lang="zh-CN" altLang="en-US" sz="1805" dirty="0"/>
          </a:p>
        </p:txBody>
      </p:sp>
      <p:pic>
        <p:nvPicPr>
          <p:cNvPr id="4" name="图片 3">
            <a:extLst>
              <a:ext uri="{FF2B5EF4-FFF2-40B4-BE49-F238E27FC236}">
                <a16:creationId xmlns:a16="http://schemas.microsoft.com/office/drawing/2014/main" id="{E4FC06FC-4B9B-8F24-D616-40B5A95CB673}"/>
              </a:ext>
            </a:extLst>
          </p:cNvPr>
          <p:cNvPicPr>
            <a:picLocks noChangeAspect="1"/>
          </p:cNvPicPr>
          <p:nvPr/>
        </p:nvPicPr>
        <p:blipFill>
          <a:blip r:embed="rId4"/>
          <a:stretch>
            <a:fillRect/>
          </a:stretch>
        </p:blipFill>
        <p:spPr>
          <a:xfrm>
            <a:off x="0" y="469"/>
            <a:ext cx="3286125" cy="800100"/>
          </a:xfrm>
          <a:prstGeom prst="rect">
            <a:avLst/>
          </a:prstGeom>
        </p:spPr>
      </p:pic>
    </p:spTree>
  </p:cSld>
  <p:clrMapOvr>
    <a:masterClrMapping/>
  </p:clrMapOvr>
  <p:transition spd="slow" advTm="18981">
    <p:push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2">
            <a:extLst>
              <a:ext uri="{FF2B5EF4-FFF2-40B4-BE49-F238E27FC236}">
                <a16:creationId xmlns:a16="http://schemas.microsoft.com/office/drawing/2014/main" id="{719079C1-C362-044B-B0FB-651CA0B203A1}"/>
              </a:ext>
            </a:extLst>
          </p:cNvPr>
          <p:cNvSpPr>
            <a:spLocks noGrp="1"/>
          </p:cNvSpPr>
          <p:nvPr>
            <p:ph type="title"/>
          </p:nvPr>
        </p:nvSpPr>
        <p:spPr>
          <a:xfrm>
            <a:off x="1895887" y="914400"/>
            <a:ext cx="8229600" cy="347030"/>
          </a:xfrm>
        </p:spPr>
        <p:txBody>
          <a:bodyPr>
            <a:normAutofit fontScale="90000"/>
          </a:bodyPr>
          <a:lstStyle/>
          <a:p>
            <a:pPr>
              <a:lnSpc>
                <a:spcPct val="90000"/>
              </a:lnSpc>
              <a:spcBef>
                <a:spcPts val="0"/>
              </a:spcBef>
            </a:pPr>
            <a:r>
              <a:rPr lang="zh-CN" altLang="en-US" sz="4400" b="1" dirty="0">
                <a:solidFill>
                  <a:prstClr val="white"/>
                </a:solidFill>
                <a:latin typeface="黑体" panose="02010609060101010101" pitchFamily="49" charset="-122"/>
                <a:ea typeface="黑体" panose="02010609060101010101" pitchFamily="49" charset="-122"/>
                <a:cs typeface="+mn-cs"/>
              </a:rPr>
              <a:t> </a:t>
            </a:r>
          </a:p>
        </p:txBody>
      </p:sp>
      <p:sp>
        <p:nvSpPr>
          <p:cNvPr id="8" name="文本框 7">
            <a:extLst>
              <a:ext uri="{FF2B5EF4-FFF2-40B4-BE49-F238E27FC236}">
                <a16:creationId xmlns:a16="http://schemas.microsoft.com/office/drawing/2014/main" id="{6C190F2D-B8B2-D076-3675-283A344618DE}"/>
              </a:ext>
            </a:extLst>
          </p:cNvPr>
          <p:cNvSpPr txBox="1"/>
          <p:nvPr/>
        </p:nvSpPr>
        <p:spPr>
          <a:xfrm>
            <a:off x="1895887" y="130527"/>
            <a:ext cx="7129770" cy="694426"/>
          </a:xfrm>
          <a:prstGeom prst="rect">
            <a:avLst/>
          </a:prstGeom>
          <a:noFill/>
        </p:spPr>
        <p:txBody>
          <a:bodyPr wrap="square">
            <a:spAutoFit/>
          </a:bodyPr>
          <a:lstStyle/>
          <a:p>
            <a:r>
              <a:rPr lang="zh-CN" altLang="en-US" sz="3911" b="1" dirty="0">
                <a:solidFill>
                  <a:prstClr val="white"/>
                </a:solidFill>
                <a:latin typeface="黑体" panose="02010609060101010101" pitchFamily="49" charset="-122"/>
                <a:ea typeface="黑体" panose="02010609060101010101" pitchFamily="49" charset="-122"/>
                <a:cs typeface="+mj-cs"/>
              </a:rPr>
              <a:t>多智能体自主系统</a:t>
            </a:r>
            <a:endParaRPr lang="zh-CN" altLang="en-US" sz="1805" dirty="0"/>
          </a:p>
        </p:txBody>
      </p:sp>
      <p:pic>
        <p:nvPicPr>
          <p:cNvPr id="3" name="图片 2">
            <a:extLst>
              <a:ext uri="{FF2B5EF4-FFF2-40B4-BE49-F238E27FC236}">
                <a16:creationId xmlns:a16="http://schemas.microsoft.com/office/drawing/2014/main" id="{4AA2363A-6660-3349-7DC8-236321D6D28F}"/>
              </a:ext>
            </a:extLst>
          </p:cNvPr>
          <p:cNvPicPr>
            <a:picLocks noChangeAspect="1"/>
          </p:cNvPicPr>
          <p:nvPr/>
        </p:nvPicPr>
        <p:blipFill>
          <a:blip r:embed="rId3"/>
          <a:stretch>
            <a:fillRect/>
          </a:stretch>
        </p:blipFill>
        <p:spPr>
          <a:xfrm>
            <a:off x="2616640" y="1261430"/>
            <a:ext cx="3222050" cy="2368780"/>
          </a:xfrm>
          <a:prstGeom prst="rect">
            <a:avLst/>
          </a:prstGeom>
        </p:spPr>
      </p:pic>
      <p:pic>
        <p:nvPicPr>
          <p:cNvPr id="4" name="图片 3">
            <a:extLst>
              <a:ext uri="{FF2B5EF4-FFF2-40B4-BE49-F238E27FC236}">
                <a16:creationId xmlns:a16="http://schemas.microsoft.com/office/drawing/2014/main" id="{CE6D1BF1-CF57-B256-4814-AB68ABD7759F}"/>
              </a:ext>
            </a:extLst>
          </p:cNvPr>
          <p:cNvPicPr>
            <a:picLocks noChangeAspect="1"/>
          </p:cNvPicPr>
          <p:nvPr/>
        </p:nvPicPr>
        <p:blipFill>
          <a:blip r:embed="rId3"/>
          <a:stretch>
            <a:fillRect/>
          </a:stretch>
        </p:blipFill>
        <p:spPr>
          <a:xfrm>
            <a:off x="6590078" y="1261430"/>
            <a:ext cx="3222050" cy="2368780"/>
          </a:xfrm>
          <a:prstGeom prst="rect">
            <a:avLst/>
          </a:prstGeom>
        </p:spPr>
      </p:pic>
      <p:pic>
        <p:nvPicPr>
          <p:cNvPr id="7" name="图片 6">
            <a:extLst>
              <a:ext uri="{FF2B5EF4-FFF2-40B4-BE49-F238E27FC236}">
                <a16:creationId xmlns:a16="http://schemas.microsoft.com/office/drawing/2014/main" id="{86B7F414-714A-036A-B3C4-BA95A4D6721D}"/>
              </a:ext>
            </a:extLst>
          </p:cNvPr>
          <p:cNvPicPr>
            <a:picLocks noChangeAspect="1"/>
          </p:cNvPicPr>
          <p:nvPr/>
        </p:nvPicPr>
        <p:blipFill>
          <a:blip r:embed="rId4"/>
          <a:stretch>
            <a:fillRect/>
          </a:stretch>
        </p:blipFill>
        <p:spPr>
          <a:xfrm>
            <a:off x="4603359" y="4039386"/>
            <a:ext cx="3222050" cy="2368859"/>
          </a:xfrm>
          <a:prstGeom prst="rect">
            <a:avLst/>
          </a:prstGeom>
        </p:spPr>
      </p:pic>
      <p:sp>
        <p:nvSpPr>
          <p:cNvPr id="10" name="矩形 9">
            <a:extLst>
              <a:ext uri="{FF2B5EF4-FFF2-40B4-BE49-F238E27FC236}">
                <a16:creationId xmlns:a16="http://schemas.microsoft.com/office/drawing/2014/main" id="{851C9A86-E758-6BB5-3595-76A5DE6496ED}"/>
              </a:ext>
            </a:extLst>
          </p:cNvPr>
          <p:cNvSpPr/>
          <p:nvPr/>
        </p:nvSpPr>
        <p:spPr>
          <a:xfrm>
            <a:off x="2463816" y="3630210"/>
            <a:ext cx="3657311" cy="370361"/>
          </a:xfrm>
          <a:prstGeom prst="rect">
            <a:avLst/>
          </a:prstGeom>
        </p:spPr>
        <p:txBody>
          <a:bodyPr wrap="none">
            <a:spAutoFit/>
          </a:bodyPr>
          <a:lstStyle/>
          <a:p>
            <a:r>
              <a:rPr lang="zh-CN" altLang="en-US" sz="1805" dirty="0">
                <a:solidFill>
                  <a:prstClr val="black"/>
                </a:solidFill>
                <a:latin typeface="Calibri"/>
                <a:ea typeface="宋体"/>
              </a:rPr>
              <a:t>短路优先规则：</a:t>
            </a:r>
            <a:r>
              <a:rPr lang="zh-CN" altLang="en-US" sz="1805" dirty="0">
                <a:solidFill>
                  <a:srgbClr val="FF0000"/>
                </a:solidFill>
                <a:latin typeface="Calibri"/>
                <a:ea typeface="宋体"/>
              </a:rPr>
              <a:t>高</a:t>
            </a:r>
            <a:r>
              <a:rPr lang="zh-CN" altLang="en-US" sz="1805" dirty="0">
                <a:solidFill>
                  <a:prstClr val="black"/>
                </a:solidFill>
                <a:latin typeface="Calibri"/>
                <a:ea typeface="宋体"/>
              </a:rPr>
              <a:t>拥挤，</a:t>
            </a:r>
            <a:r>
              <a:rPr lang="zh-CN" altLang="en-US" sz="1805" dirty="0">
                <a:solidFill>
                  <a:srgbClr val="FF0000"/>
                </a:solidFill>
                <a:latin typeface="Calibri"/>
                <a:ea typeface="宋体"/>
              </a:rPr>
              <a:t>低</a:t>
            </a:r>
            <a:r>
              <a:rPr lang="zh-CN" altLang="en-US" sz="1805" dirty="0">
                <a:solidFill>
                  <a:prstClr val="black"/>
                </a:solidFill>
                <a:latin typeface="Calibri"/>
                <a:ea typeface="宋体"/>
              </a:rPr>
              <a:t>吞吐量</a:t>
            </a:r>
          </a:p>
        </p:txBody>
      </p:sp>
      <p:sp>
        <p:nvSpPr>
          <p:cNvPr id="14" name="矩形 13">
            <a:extLst>
              <a:ext uri="{FF2B5EF4-FFF2-40B4-BE49-F238E27FC236}">
                <a16:creationId xmlns:a16="http://schemas.microsoft.com/office/drawing/2014/main" id="{F2042C36-C65D-7315-918D-C5812CF15625}"/>
              </a:ext>
            </a:extLst>
          </p:cNvPr>
          <p:cNvSpPr/>
          <p:nvPr/>
        </p:nvSpPr>
        <p:spPr>
          <a:xfrm>
            <a:off x="6437253" y="3630210"/>
            <a:ext cx="3666956" cy="370361"/>
          </a:xfrm>
          <a:prstGeom prst="rect">
            <a:avLst/>
          </a:prstGeom>
        </p:spPr>
        <p:txBody>
          <a:bodyPr wrap="none">
            <a:spAutoFit/>
          </a:bodyPr>
          <a:lstStyle/>
          <a:p>
            <a:r>
              <a:rPr lang="zh-CN" altLang="en-US" sz="1805" dirty="0">
                <a:solidFill>
                  <a:prstClr val="black"/>
                </a:solidFill>
                <a:latin typeface="Calibri"/>
                <a:ea typeface="宋体"/>
              </a:rPr>
              <a:t>空路优先规则：</a:t>
            </a:r>
            <a:r>
              <a:rPr lang="zh-CN" altLang="en-US" sz="1805" dirty="0">
                <a:solidFill>
                  <a:srgbClr val="FF0000"/>
                </a:solidFill>
                <a:latin typeface="Calibri"/>
                <a:ea typeface="宋体"/>
              </a:rPr>
              <a:t>高</a:t>
            </a:r>
            <a:r>
              <a:rPr lang="zh-CN" altLang="en-US" sz="1805" dirty="0">
                <a:solidFill>
                  <a:prstClr val="black"/>
                </a:solidFill>
                <a:latin typeface="Calibri"/>
                <a:ea typeface="宋体"/>
              </a:rPr>
              <a:t>拥挤，</a:t>
            </a:r>
            <a:r>
              <a:rPr lang="zh-CN" altLang="en-US" sz="1805" dirty="0">
                <a:solidFill>
                  <a:srgbClr val="FF0000"/>
                </a:solidFill>
                <a:latin typeface="Calibri"/>
                <a:ea typeface="宋体"/>
              </a:rPr>
              <a:t>低</a:t>
            </a:r>
            <a:r>
              <a:rPr lang="zh-CN" altLang="en-US" sz="1805" dirty="0">
                <a:solidFill>
                  <a:prstClr val="black"/>
                </a:solidFill>
                <a:latin typeface="Calibri"/>
                <a:ea typeface="宋体"/>
              </a:rPr>
              <a:t>吞吐量</a:t>
            </a:r>
          </a:p>
        </p:txBody>
      </p:sp>
      <p:sp>
        <p:nvSpPr>
          <p:cNvPr id="20" name="矩形 19">
            <a:extLst>
              <a:ext uri="{FF2B5EF4-FFF2-40B4-BE49-F238E27FC236}">
                <a16:creationId xmlns:a16="http://schemas.microsoft.com/office/drawing/2014/main" id="{D85CEE1F-3BC4-F6DE-748F-BECF00F54B49}"/>
              </a:ext>
            </a:extLst>
          </p:cNvPr>
          <p:cNvSpPr/>
          <p:nvPr/>
        </p:nvSpPr>
        <p:spPr>
          <a:xfrm>
            <a:off x="4068473" y="6408245"/>
            <a:ext cx="4472812" cy="370361"/>
          </a:xfrm>
          <a:prstGeom prst="rect">
            <a:avLst/>
          </a:prstGeom>
        </p:spPr>
        <p:txBody>
          <a:bodyPr wrap="none">
            <a:spAutoFit/>
          </a:bodyPr>
          <a:lstStyle/>
          <a:p>
            <a:r>
              <a:rPr lang="zh-CN" altLang="en-US" sz="1805" dirty="0">
                <a:solidFill>
                  <a:prstClr val="black"/>
                </a:solidFill>
                <a:latin typeface="Calibri"/>
                <a:ea typeface="宋体"/>
              </a:rPr>
              <a:t>群智演化的路由规则：</a:t>
            </a:r>
            <a:r>
              <a:rPr lang="zh-CN" altLang="en-US" sz="1805" dirty="0">
                <a:solidFill>
                  <a:srgbClr val="FF0000"/>
                </a:solidFill>
                <a:latin typeface="Calibri"/>
                <a:ea typeface="宋体"/>
              </a:rPr>
              <a:t>低</a:t>
            </a:r>
            <a:r>
              <a:rPr lang="zh-CN" altLang="en-US" sz="1805" dirty="0">
                <a:solidFill>
                  <a:prstClr val="black"/>
                </a:solidFill>
                <a:latin typeface="Calibri"/>
                <a:ea typeface="宋体"/>
              </a:rPr>
              <a:t>拥挤，</a:t>
            </a:r>
            <a:r>
              <a:rPr lang="zh-CN" altLang="en-US" sz="1805" dirty="0">
                <a:solidFill>
                  <a:srgbClr val="FF0000"/>
                </a:solidFill>
                <a:latin typeface="Calibri"/>
                <a:ea typeface="宋体"/>
              </a:rPr>
              <a:t>高</a:t>
            </a:r>
            <a:r>
              <a:rPr lang="zh-CN" altLang="en-US" sz="1805" dirty="0">
                <a:solidFill>
                  <a:prstClr val="black"/>
                </a:solidFill>
                <a:latin typeface="Calibri"/>
                <a:ea typeface="宋体"/>
              </a:rPr>
              <a:t>吞吐量</a:t>
            </a:r>
          </a:p>
        </p:txBody>
      </p:sp>
      <p:sp>
        <p:nvSpPr>
          <p:cNvPr id="21" name="矩形 20">
            <a:extLst>
              <a:ext uri="{FF2B5EF4-FFF2-40B4-BE49-F238E27FC236}">
                <a16:creationId xmlns:a16="http://schemas.microsoft.com/office/drawing/2014/main" id="{0BE9F231-8EA7-8581-2459-B68C56274829}"/>
              </a:ext>
            </a:extLst>
          </p:cNvPr>
          <p:cNvSpPr/>
          <p:nvPr/>
        </p:nvSpPr>
        <p:spPr>
          <a:xfrm>
            <a:off x="8201102" y="4760864"/>
            <a:ext cx="1540277" cy="925902"/>
          </a:xfrm>
          <a:prstGeom prst="rect">
            <a:avLst/>
          </a:prstGeom>
        </p:spPr>
        <p:txBody>
          <a:bodyPr wrap="none">
            <a:spAutoFit/>
          </a:bodyPr>
          <a:lstStyle/>
          <a:p>
            <a:r>
              <a:rPr lang="en-US" altLang="zh-CN" sz="1805" dirty="0">
                <a:solidFill>
                  <a:prstClr val="black"/>
                </a:solidFill>
                <a:latin typeface="Calibri"/>
                <a:ea typeface="宋体"/>
              </a:rPr>
              <a:t>10000+</a:t>
            </a:r>
            <a:r>
              <a:rPr lang="zh-CN" altLang="en-US" sz="1805" dirty="0">
                <a:solidFill>
                  <a:prstClr val="black"/>
                </a:solidFill>
                <a:latin typeface="Calibri"/>
                <a:ea typeface="宋体"/>
              </a:rPr>
              <a:t>节点</a:t>
            </a:r>
            <a:endParaRPr lang="en-US" altLang="zh-CN" sz="1805" dirty="0">
              <a:solidFill>
                <a:prstClr val="black"/>
              </a:solidFill>
              <a:latin typeface="Calibri"/>
              <a:ea typeface="宋体"/>
            </a:endParaRPr>
          </a:p>
          <a:p>
            <a:r>
              <a:rPr lang="en-US" altLang="zh-CN" sz="1805" dirty="0">
                <a:solidFill>
                  <a:prstClr val="black"/>
                </a:solidFill>
                <a:latin typeface="Calibri"/>
                <a:ea typeface="宋体"/>
              </a:rPr>
              <a:t>100000+OD</a:t>
            </a:r>
            <a:r>
              <a:rPr lang="zh-CN" altLang="en-US" sz="1805" dirty="0">
                <a:solidFill>
                  <a:prstClr val="black"/>
                </a:solidFill>
                <a:latin typeface="Calibri"/>
                <a:ea typeface="宋体"/>
              </a:rPr>
              <a:t>对</a:t>
            </a:r>
            <a:endParaRPr lang="en-US" altLang="zh-CN" sz="1805" dirty="0">
              <a:solidFill>
                <a:prstClr val="black"/>
              </a:solidFill>
              <a:latin typeface="Calibri"/>
              <a:ea typeface="宋体"/>
            </a:endParaRPr>
          </a:p>
          <a:p>
            <a:r>
              <a:rPr lang="zh-CN" altLang="en-US" sz="1805" dirty="0">
                <a:solidFill>
                  <a:prstClr val="black"/>
                </a:solidFill>
                <a:latin typeface="Calibri"/>
                <a:ea typeface="宋体"/>
              </a:rPr>
              <a:t>强泛化能力</a:t>
            </a:r>
            <a:endParaRPr lang="zh-CN" altLang="en-US" sz="1805" dirty="0"/>
          </a:p>
        </p:txBody>
      </p:sp>
      <p:pic>
        <p:nvPicPr>
          <p:cNvPr id="5" name="图片 4">
            <a:extLst>
              <a:ext uri="{FF2B5EF4-FFF2-40B4-BE49-F238E27FC236}">
                <a16:creationId xmlns:a16="http://schemas.microsoft.com/office/drawing/2014/main" id="{E8AB30FE-7084-F3F2-8E12-9941DBA3682B}"/>
              </a:ext>
            </a:extLst>
          </p:cNvPr>
          <p:cNvPicPr>
            <a:picLocks noChangeAspect="1"/>
          </p:cNvPicPr>
          <p:nvPr/>
        </p:nvPicPr>
        <p:blipFill>
          <a:blip r:embed="rId5"/>
          <a:stretch>
            <a:fillRect/>
          </a:stretch>
        </p:blipFill>
        <p:spPr>
          <a:xfrm>
            <a:off x="85069" y="151106"/>
            <a:ext cx="4895850" cy="638175"/>
          </a:xfrm>
          <a:prstGeom prst="rect">
            <a:avLst/>
          </a:prstGeom>
        </p:spPr>
      </p:pic>
    </p:spTree>
    <p:extLst>
      <p:ext uri="{BB962C8B-B14F-4D97-AF65-F5344CB8AC3E}">
        <p14:creationId xmlns:p14="http://schemas.microsoft.com/office/powerpoint/2010/main" val="20403029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强化学习简介</a:t>
            </a:r>
          </a:p>
        </p:txBody>
      </p:sp>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157</a:t>
            </a:fld>
            <a:endParaRPr lang="zh-CN" altLang="en-US" sz="1205"/>
          </a:p>
        </p:txBody>
      </p:sp>
      <p:sp>
        <p:nvSpPr>
          <p:cNvPr id="3" name="文本框 51203"/>
          <p:cNvSpPr txBox="1">
            <a:spLocks noChangeArrowheads="1"/>
          </p:cNvSpPr>
          <p:nvPr/>
        </p:nvSpPr>
        <p:spPr bwMode="auto">
          <a:xfrm>
            <a:off x="2250732" y="1190534"/>
            <a:ext cx="7552078" cy="212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5" b="1" noProof="1">
                <a:solidFill>
                  <a:srgbClr val="000000"/>
                </a:solidFill>
                <a:latin typeface="楷体" panose="02010609060101010101" pitchFamily="49" charset="-122"/>
                <a:ea typeface="楷体" panose="02010609060101010101" pitchFamily="49" charset="-122"/>
              </a:rPr>
              <a:t>强化学习</a:t>
            </a:r>
            <a:r>
              <a:rPr lang="zh-CN" altLang="en-US" sz="2405" noProof="1">
                <a:solidFill>
                  <a:srgbClr val="000000"/>
                </a:solidFill>
                <a:latin typeface="楷体" panose="02010609060101010101" pitchFamily="49" charset="-122"/>
                <a:ea typeface="楷体" panose="02010609060101010101" pitchFamily="49" charset="-122"/>
              </a:rPr>
              <a:t>（</a:t>
            </a:r>
            <a:r>
              <a:rPr lang="en-GB" altLang="zh-CN" sz="2405" i="1" noProof="1">
                <a:solidFill>
                  <a:srgbClr val="000000"/>
                </a:solidFill>
                <a:latin typeface="Times New Roman" panose="02020603050405020304" pitchFamily="18" charset="0"/>
                <a:ea typeface="楷体" panose="02010609060101010101" pitchFamily="49" charset="-122"/>
              </a:rPr>
              <a:t>reinforcement learning</a:t>
            </a:r>
            <a:r>
              <a:rPr lang="zh-CN" altLang="en-US" sz="2405" noProof="1">
                <a:solidFill>
                  <a:srgbClr val="000000"/>
                </a:solidFill>
                <a:latin typeface="楷体" panose="02010609060101010101" pitchFamily="49" charset="-122"/>
                <a:ea typeface="楷体" panose="02010609060101010101" pitchFamily="49" charset="-122"/>
              </a:rPr>
              <a:t>）又称为再励学习，是指从环境状态到行为映射的学习，以使系统行为从环境中获得的累积奖励值最大的一种机器学习方法，智能控制机器人及分析预测等领域有许多应用。</a:t>
            </a:r>
          </a:p>
          <a:p>
            <a:pPr eaLnBrk="1" hangingPunct="1">
              <a:spcBef>
                <a:spcPct val="50000"/>
              </a:spcBef>
            </a:pPr>
            <a:r>
              <a:rPr lang="zh-CN" altLang="en-US" sz="2405" noProof="1">
                <a:solidFill>
                  <a:srgbClr val="000000"/>
                </a:solidFill>
                <a:latin typeface="楷体" panose="02010609060101010101" pitchFamily="49" charset="-122"/>
                <a:ea typeface="楷体" panose="02010609060101010101" pitchFamily="49" charset="-122"/>
              </a:rPr>
              <a:t>    </a:t>
            </a:r>
          </a:p>
        </p:txBody>
      </p:sp>
      <p:sp>
        <p:nvSpPr>
          <p:cNvPr id="10" name="灯片编号占位符 2"/>
          <p:cNvSpPr txBox="1"/>
          <p:nvPr/>
        </p:nvSpPr>
        <p:spPr>
          <a:xfrm>
            <a:off x="2021475" y="4397475"/>
            <a:ext cx="2139543" cy="32156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694" tIns="45847" rIns="91694" bIns="45847" rtlCol="0" anchor="ctr"/>
          <a:lstStyle>
            <a:defPPr>
              <a:defRPr lang="zh-CN"/>
            </a:defPPr>
            <a:lvl1pPr marL="0" algn="r" defTabSz="914400" rtl="0" eaLnBrk="1" latinLnBrk="0" hangingPunct="1">
              <a:spcBef>
                <a:spcPct val="20000"/>
              </a:spcBef>
              <a:buClr>
                <a:schemeClr val="hlink"/>
              </a:buClr>
              <a:buFont typeface="Wingdings" panose="05000000000000000000" pitchFamily="2" charset="2"/>
              <a:buChar char="v"/>
              <a:defRPr sz="2800" kern="1200">
                <a:solidFill>
                  <a:schemeClr val="tx1"/>
                </a:solidFill>
                <a:latin typeface="Arial" panose="020B0604020202020204" pitchFamily="34" charset="0"/>
                <a:ea typeface="+mn-ea"/>
                <a:cs typeface="Times New Roman" panose="02020603050405020304" pitchFamily="18" charset="0"/>
              </a:defRPr>
            </a:lvl1pPr>
            <a:lvl2pPr marL="742950" indent="-285750" algn="l" defTabSz="914400" rtl="0" eaLnBrk="1" latinLnBrk="0" hangingPunct="1">
              <a:spcBef>
                <a:spcPct val="20000"/>
              </a:spcBef>
              <a:buClr>
                <a:schemeClr val="accent1"/>
              </a:buClr>
              <a:buFont typeface="Wingdings" panose="05000000000000000000" pitchFamily="2" charset="2"/>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tx1"/>
              </a:buClr>
              <a:buChar char="•"/>
              <a:defRPr sz="22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algn="l">
              <a:spcBef>
                <a:spcPct val="0"/>
              </a:spcBef>
              <a:buClrTx/>
              <a:buFontTx/>
              <a:buNone/>
            </a:pPr>
            <a:fld id="{B5D743F9-BBC8-CE40-AA69-6DBF796B8ABC}" type="slidenum">
              <a:rPr lang="zh-CN" altLang="en-US" sz="1205" smtClean="0">
                <a:solidFill>
                  <a:srgbClr val="7F7F7F"/>
                </a:solidFill>
                <a:latin typeface="Bell MT" panose="02020503060305020303" pitchFamily="18" charset="0"/>
              </a:rPr>
              <a:t>157</a:t>
            </a:fld>
            <a:endParaRPr lang="zh-CN" altLang="en-US" sz="1205">
              <a:solidFill>
                <a:srgbClr val="7F7F7F"/>
              </a:solidFill>
              <a:latin typeface="Bell MT" panose="02020503060305020303" pitchFamily="18" charset="0"/>
            </a:endParaRPr>
          </a:p>
        </p:txBody>
      </p:sp>
      <p:grpSp>
        <p:nvGrpSpPr>
          <p:cNvPr id="11" name="组合 14"/>
          <p:cNvGrpSpPr/>
          <p:nvPr/>
        </p:nvGrpSpPr>
        <p:grpSpPr bwMode="auto">
          <a:xfrm>
            <a:off x="1599616" y="3127438"/>
            <a:ext cx="8873373" cy="1395166"/>
            <a:chOff x="23349" y="1774726"/>
            <a:chExt cx="9352428" cy="1478022"/>
          </a:xfrm>
        </p:grpSpPr>
        <p:sp>
          <p:nvSpPr>
            <p:cNvPr id="15" name="AutoShape 3"/>
            <p:cNvSpPr>
              <a:spLocks noChangeArrowheads="1"/>
            </p:cNvSpPr>
            <p:nvPr/>
          </p:nvSpPr>
          <p:spPr bwMode="gray">
            <a:xfrm>
              <a:off x="1981419" y="2295509"/>
              <a:ext cx="456380" cy="502566"/>
            </a:xfrm>
            <a:prstGeom prst="chevron">
              <a:avLst>
                <a:gd name="adj" fmla="val 52514"/>
              </a:avLst>
            </a:prstGeom>
            <a:solidFill>
              <a:srgbClr val="65AAE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16" name="AutoShape 4"/>
            <p:cNvSpPr>
              <a:spLocks noChangeArrowheads="1"/>
            </p:cNvSpPr>
            <p:nvPr/>
          </p:nvSpPr>
          <p:spPr bwMode="gray">
            <a:xfrm>
              <a:off x="4459628" y="2295509"/>
              <a:ext cx="458057" cy="502566"/>
            </a:xfrm>
            <a:prstGeom prst="chevron">
              <a:avLst>
                <a:gd name="adj" fmla="val 52514"/>
              </a:avLst>
            </a:prstGeom>
            <a:solidFill>
              <a:srgbClr val="7DA0D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20" name="Oval 5"/>
            <p:cNvSpPr>
              <a:spLocks noChangeArrowheads="1"/>
            </p:cNvSpPr>
            <p:nvPr/>
          </p:nvSpPr>
          <p:spPr bwMode="gray">
            <a:xfrm>
              <a:off x="4981444" y="2075407"/>
              <a:ext cx="900115" cy="942769"/>
            </a:xfrm>
            <a:prstGeom prst="ellipse">
              <a:avLst/>
            </a:prstGeom>
            <a:gradFill rotWithShape="1">
              <a:gsLst>
                <a:gs pos="0">
                  <a:srgbClr val="FFFFFF"/>
                </a:gs>
                <a:gs pos="50000">
                  <a:srgbClr val="7DA0D3"/>
                </a:gs>
                <a:gs pos="100000">
                  <a:srgbClr val="FFFF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21" name="Oval 6"/>
            <p:cNvSpPr>
              <a:spLocks noChangeArrowheads="1"/>
            </p:cNvSpPr>
            <p:nvPr/>
          </p:nvSpPr>
          <p:spPr bwMode="gray">
            <a:xfrm>
              <a:off x="4981444" y="2075407"/>
              <a:ext cx="900115" cy="942769"/>
            </a:xfrm>
            <a:prstGeom prst="ellipse">
              <a:avLst/>
            </a:prstGeom>
            <a:gradFill rotWithShape="1">
              <a:gsLst>
                <a:gs pos="0">
                  <a:srgbClr val="7DA0D3">
                    <a:alpha val="32001"/>
                  </a:srgbClr>
                </a:gs>
                <a:gs pos="100000">
                  <a:srgbClr val="000000">
                    <a:alpha val="89998"/>
                  </a:srgb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22" name="Oval 7"/>
            <p:cNvSpPr>
              <a:spLocks noChangeArrowheads="1"/>
            </p:cNvSpPr>
            <p:nvPr/>
          </p:nvSpPr>
          <p:spPr bwMode="gray">
            <a:xfrm>
              <a:off x="5110641" y="2111466"/>
              <a:ext cx="1701357" cy="870652"/>
            </a:xfrm>
            <a:prstGeom prst="ellipse">
              <a:avLst/>
            </a:prstGeom>
            <a:gradFill rotWithShape="1">
              <a:gsLst>
                <a:gs pos="0">
                  <a:srgbClr val="445772"/>
                </a:gs>
                <a:gs pos="50000">
                  <a:srgbClr val="7DA0D3"/>
                </a:gs>
                <a:gs pos="100000">
                  <a:srgbClr val="445772"/>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23" name="Oval 8"/>
            <p:cNvSpPr>
              <a:spLocks noChangeArrowheads="1"/>
            </p:cNvSpPr>
            <p:nvPr/>
          </p:nvSpPr>
          <p:spPr bwMode="gray">
            <a:xfrm>
              <a:off x="5139164" y="2121585"/>
              <a:ext cx="1701357" cy="870652"/>
            </a:xfrm>
            <a:prstGeom prst="ellipse">
              <a:avLst/>
            </a:prstGeom>
            <a:gradFill rotWithShape="1">
              <a:gsLst>
                <a:gs pos="0">
                  <a:srgbClr val="4F6686"/>
                </a:gs>
                <a:gs pos="100000">
                  <a:srgbClr val="7DA0D3">
                    <a:alpha val="0"/>
                  </a:srgb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24" name="Oval 9"/>
            <p:cNvSpPr>
              <a:spLocks noChangeArrowheads="1"/>
            </p:cNvSpPr>
            <p:nvPr/>
          </p:nvSpPr>
          <p:spPr bwMode="gray">
            <a:xfrm>
              <a:off x="5201245" y="2135175"/>
              <a:ext cx="1533570" cy="82323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25" name="Oval 10"/>
            <p:cNvSpPr>
              <a:spLocks noChangeArrowheads="1"/>
            </p:cNvSpPr>
            <p:nvPr/>
          </p:nvSpPr>
          <p:spPr bwMode="gray">
            <a:xfrm>
              <a:off x="23349" y="2070348"/>
              <a:ext cx="900114" cy="942769"/>
            </a:xfrm>
            <a:prstGeom prst="ellipse">
              <a:avLst/>
            </a:prstGeom>
            <a:gradFill rotWithShape="1">
              <a:gsLst>
                <a:gs pos="0">
                  <a:srgbClr val="FFFFFF"/>
                </a:gs>
                <a:gs pos="50000">
                  <a:srgbClr val="B2E385"/>
                </a:gs>
                <a:gs pos="100000">
                  <a:srgbClr val="FFFF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26" name="Oval 11"/>
            <p:cNvSpPr>
              <a:spLocks noChangeArrowheads="1"/>
            </p:cNvSpPr>
            <p:nvPr/>
          </p:nvSpPr>
          <p:spPr bwMode="gray">
            <a:xfrm>
              <a:off x="23349" y="2070348"/>
              <a:ext cx="900114" cy="942769"/>
            </a:xfrm>
            <a:prstGeom prst="ellipse">
              <a:avLst/>
            </a:prstGeom>
            <a:gradFill rotWithShape="1">
              <a:gsLst>
                <a:gs pos="0">
                  <a:srgbClr val="B2E385">
                    <a:alpha val="32001"/>
                  </a:srgbClr>
                </a:gs>
                <a:gs pos="100000">
                  <a:srgbClr val="000000">
                    <a:alpha val="89998"/>
                  </a:srgb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27" name="Oval 12"/>
            <p:cNvSpPr>
              <a:spLocks noChangeArrowheads="1"/>
            </p:cNvSpPr>
            <p:nvPr/>
          </p:nvSpPr>
          <p:spPr bwMode="gray">
            <a:xfrm>
              <a:off x="150867" y="2106406"/>
              <a:ext cx="1703034" cy="870652"/>
            </a:xfrm>
            <a:prstGeom prst="ellipse">
              <a:avLst/>
            </a:prstGeom>
            <a:gradFill rotWithShape="1">
              <a:gsLst>
                <a:gs pos="0">
                  <a:srgbClr val="607B48"/>
                </a:gs>
                <a:gs pos="50000">
                  <a:srgbClr val="B2E385"/>
                </a:gs>
                <a:gs pos="100000">
                  <a:srgbClr val="607B48"/>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28" name="Oval 13"/>
            <p:cNvSpPr>
              <a:spLocks noChangeArrowheads="1"/>
            </p:cNvSpPr>
            <p:nvPr/>
          </p:nvSpPr>
          <p:spPr bwMode="gray">
            <a:xfrm>
              <a:off x="152544" y="2108093"/>
              <a:ext cx="1701357" cy="870652"/>
            </a:xfrm>
            <a:prstGeom prst="ellipse">
              <a:avLst/>
            </a:prstGeom>
            <a:gradFill rotWithShape="1">
              <a:gsLst>
                <a:gs pos="0">
                  <a:srgbClr val="719054"/>
                </a:gs>
                <a:gs pos="100000">
                  <a:srgbClr val="B2E385">
                    <a:alpha val="0"/>
                  </a:srgb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29" name="Oval 14"/>
            <p:cNvSpPr>
              <a:spLocks noChangeArrowheads="1"/>
            </p:cNvSpPr>
            <p:nvPr/>
          </p:nvSpPr>
          <p:spPr bwMode="gray">
            <a:xfrm>
              <a:off x="236438" y="2129520"/>
              <a:ext cx="1531893" cy="82273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grpSp>
          <p:nvGrpSpPr>
            <p:cNvPr id="30" name="Group 15"/>
            <p:cNvGrpSpPr/>
            <p:nvPr/>
          </p:nvGrpSpPr>
          <p:grpSpPr bwMode="auto">
            <a:xfrm>
              <a:off x="260704" y="1826993"/>
              <a:ext cx="1483106" cy="1425755"/>
              <a:chOff x="4166" y="1706"/>
              <a:chExt cx="1252" cy="1252"/>
            </a:xfrm>
          </p:grpSpPr>
          <p:sp>
            <p:nvSpPr>
              <p:cNvPr id="61" name="Oval 16"/>
              <p:cNvSpPr>
                <a:spLocks noChangeArrowheads="1"/>
              </p:cNvSpPr>
              <p:nvPr/>
            </p:nvSpPr>
            <p:spPr bwMode="gray">
              <a:xfrm>
                <a:off x="4164" y="1706"/>
                <a:ext cx="1252" cy="1254"/>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62" name="Oval 17"/>
              <p:cNvSpPr>
                <a:spLocks noChangeArrowheads="1"/>
              </p:cNvSpPr>
              <p:nvPr/>
            </p:nvSpPr>
            <p:spPr bwMode="gray">
              <a:xfrm>
                <a:off x="4181" y="1713"/>
                <a:ext cx="1221" cy="1222"/>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63" name="Oval 18"/>
              <p:cNvSpPr>
                <a:spLocks noChangeArrowheads="1"/>
              </p:cNvSpPr>
              <p:nvPr/>
            </p:nvSpPr>
            <p:spPr bwMode="gray">
              <a:xfrm>
                <a:off x="4194" y="1725"/>
                <a:ext cx="1163" cy="1143"/>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64" name="Oval 19"/>
              <p:cNvSpPr>
                <a:spLocks noChangeArrowheads="1"/>
              </p:cNvSpPr>
              <p:nvPr/>
            </p:nvSpPr>
            <p:spPr bwMode="gray">
              <a:xfrm>
                <a:off x="4262" y="1756"/>
                <a:ext cx="1034" cy="92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grpSp>
        <p:sp>
          <p:nvSpPr>
            <p:cNvPr id="31" name="Oval 20"/>
            <p:cNvSpPr>
              <a:spLocks noChangeArrowheads="1"/>
            </p:cNvSpPr>
            <p:nvPr/>
          </p:nvSpPr>
          <p:spPr bwMode="gray">
            <a:xfrm>
              <a:off x="2503236" y="2075407"/>
              <a:ext cx="900114" cy="942769"/>
            </a:xfrm>
            <a:prstGeom prst="ellipse">
              <a:avLst/>
            </a:prstGeom>
            <a:gradFill rotWithShape="1">
              <a:gsLst>
                <a:gs pos="0">
                  <a:srgbClr val="FFFFFF"/>
                </a:gs>
                <a:gs pos="50000">
                  <a:srgbClr val="65AAE9"/>
                </a:gs>
                <a:gs pos="100000">
                  <a:srgbClr val="FFFF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32" name="Oval 21"/>
            <p:cNvSpPr>
              <a:spLocks noChangeArrowheads="1"/>
            </p:cNvSpPr>
            <p:nvPr/>
          </p:nvSpPr>
          <p:spPr bwMode="gray">
            <a:xfrm>
              <a:off x="2503236" y="2075407"/>
              <a:ext cx="900114" cy="942769"/>
            </a:xfrm>
            <a:prstGeom prst="ellipse">
              <a:avLst/>
            </a:prstGeom>
            <a:gradFill rotWithShape="1">
              <a:gsLst>
                <a:gs pos="0">
                  <a:srgbClr val="65AAE9">
                    <a:alpha val="32001"/>
                  </a:srgbClr>
                </a:gs>
                <a:gs pos="100000">
                  <a:srgbClr val="2F4F6C"/>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33" name="Oval 22"/>
            <p:cNvSpPr>
              <a:spLocks noChangeArrowheads="1"/>
            </p:cNvSpPr>
            <p:nvPr/>
          </p:nvSpPr>
          <p:spPr bwMode="gray">
            <a:xfrm>
              <a:off x="2630754" y="2111466"/>
              <a:ext cx="1703034" cy="870652"/>
            </a:xfrm>
            <a:prstGeom prst="ellipse">
              <a:avLst/>
            </a:prstGeom>
            <a:gradFill rotWithShape="1">
              <a:gsLst>
                <a:gs pos="0">
                  <a:srgbClr val="375C7E"/>
                </a:gs>
                <a:gs pos="50000">
                  <a:srgbClr val="65AAE9"/>
                </a:gs>
                <a:gs pos="100000">
                  <a:srgbClr val="375C7E"/>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34" name="Oval 23"/>
            <p:cNvSpPr>
              <a:spLocks noChangeArrowheads="1"/>
            </p:cNvSpPr>
            <p:nvPr/>
          </p:nvSpPr>
          <p:spPr bwMode="gray">
            <a:xfrm>
              <a:off x="2632431" y="2114839"/>
              <a:ext cx="1701357" cy="870652"/>
            </a:xfrm>
            <a:prstGeom prst="ellipse">
              <a:avLst/>
            </a:prstGeom>
            <a:gradFill rotWithShape="1">
              <a:gsLst>
                <a:gs pos="0">
                  <a:srgbClr val="406C94"/>
                </a:gs>
                <a:gs pos="100000">
                  <a:srgbClr val="65AAE9">
                    <a:alpha val="0"/>
                  </a:srgb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35" name="Oval 24"/>
            <p:cNvSpPr>
              <a:spLocks noChangeArrowheads="1"/>
            </p:cNvSpPr>
            <p:nvPr/>
          </p:nvSpPr>
          <p:spPr bwMode="gray">
            <a:xfrm>
              <a:off x="2716324" y="2135175"/>
              <a:ext cx="1531893" cy="82323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grpSp>
          <p:nvGrpSpPr>
            <p:cNvPr id="36" name="Group 25"/>
            <p:cNvGrpSpPr/>
            <p:nvPr/>
          </p:nvGrpSpPr>
          <p:grpSpPr bwMode="auto">
            <a:xfrm>
              <a:off x="2740699" y="1826993"/>
              <a:ext cx="1483106" cy="1425755"/>
              <a:chOff x="4166" y="1706"/>
              <a:chExt cx="1252" cy="1252"/>
            </a:xfrm>
          </p:grpSpPr>
          <p:sp>
            <p:nvSpPr>
              <p:cNvPr id="57" name="Oval 26"/>
              <p:cNvSpPr>
                <a:spLocks noChangeArrowheads="1"/>
              </p:cNvSpPr>
              <p:nvPr/>
            </p:nvSpPr>
            <p:spPr bwMode="gray">
              <a:xfrm>
                <a:off x="4168" y="1706"/>
                <a:ext cx="1248" cy="1254"/>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58" name="Oval 27"/>
              <p:cNvSpPr>
                <a:spLocks noChangeArrowheads="1"/>
              </p:cNvSpPr>
              <p:nvPr/>
            </p:nvSpPr>
            <p:spPr bwMode="gray">
              <a:xfrm>
                <a:off x="4182" y="1713"/>
                <a:ext cx="1220" cy="1222"/>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59" name="Oval 28"/>
              <p:cNvSpPr>
                <a:spLocks noChangeArrowheads="1"/>
              </p:cNvSpPr>
              <p:nvPr/>
            </p:nvSpPr>
            <p:spPr bwMode="gray">
              <a:xfrm>
                <a:off x="4195" y="1725"/>
                <a:ext cx="1160" cy="1143"/>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60" name="Oval 29"/>
              <p:cNvSpPr>
                <a:spLocks noChangeArrowheads="1"/>
              </p:cNvSpPr>
              <p:nvPr/>
            </p:nvSpPr>
            <p:spPr bwMode="gray">
              <a:xfrm>
                <a:off x="4263" y="1756"/>
                <a:ext cx="1033" cy="92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grpSp>
        <p:grpSp>
          <p:nvGrpSpPr>
            <p:cNvPr id="37" name="Group 30"/>
            <p:cNvGrpSpPr/>
            <p:nvPr/>
          </p:nvGrpSpPr>
          <p:grpSpPr bwMode="auto">
            <a:xfrm>
              <a:off x="5229325" y="1826993"/>
              <a:ext cx="1483106" cy="1425755"/>
              <a:chOff x="4166" y="1706"/>
              <a:chExt cx="1252" cy="1252"/>
            </a:xfrm>
          </p:grpSpPr>
          <p:sp>
            <p:nvSpPr>
              <p:cNvPr id="53" name="Oval 31"/>
              <p:cNvSpPr>
                <a:spLocks noChangeArrowheads="1"/>
              </p:cNvSpPr>
              <p:nvPr/>
            </p:nvSpPr>
            <p:spPr bwMode="gray">
              <a:xfrm>
                <a:off x="4166" y="1706"/>
                <a:ext cx="1252" cy="1254"/>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54" name="Oval 32"/>
              <p:cNvSpPr>
                <a:spLocks noChangeArrowheads="1"/>
              </p:cNvSpPr>
              <p:nvPr/>
            </p:nvSpPr>
            <p:spPr bwMode="gray">
              <a:xfrm>
                <a:off x="4182" y="1713"/>
                <a:ext cx="1222" cy="1222"/>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55" name="Oval 33"/>
              <p:cNvSpPr>
                <a:spLocks noChangeArrowheads="1"/>
              </p:cNvSpPr>
              <p:nvPr/>
            </p:nvSpPr>
            <p:spPr bwMode="gray">
              <a:xfrm>
                <a:off x="4195" y="1725"/>
                <a:ext cx="1164" cy="1143"/>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56" name="Oval 34"/>
              <p:cNvSpPr>
                <a:spLocks noChangeArrowheads="1"/>
              </p:cNvSpPr>
              <p:nvPr/>
            </p:nvSpPr>
            <p:spPr bwMode="gray">
              <a:xfrm>
                <a:off x="4263" y="1756"/>
                <a:ext cx="1035" cy="92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grpSp>
        <p:sp>
          <p:nvSpPr>
            <p:cNvPr id="38" name="Text Box 38"/>
            <p:cNvSpPr txBox="1">
              <a:spLocks noChangeArrowheads="1"/>
            </p:cNvSpPr>
            <p:nvPr/>
          </p:nvSpPr>
          <p:spPr bwMode="gray">
            <a:xfrm>
              <a:off x="562401" y="2267193"/>
              <a:ext cx="840619" cy="489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5" b="1" dirty="0">
                  <a:solidFill>
                    <a:srgbClr val="000000"/>
                  </a:solidFill>
                  <a:latin typeface="黑体" panose="02010609060101010101" pitchFamily="49" charset="-122"/>
                  <a:ea typeface="黑体" panose="02010609060101010101" pitchFamily="49" charset="-122"/>
                </a:rPr>
                <a:t>提出</a:t>
              </a:r>
              <a:endParaRPr lang="en-US" altLang="zh-CN" sz="2405" b="1" dirty="0">
                <a:solidFill>
                  <a:srgbClr val="000000"/>
                </a:solidFill>
                <a:latin typeface="黑体" panose="02010609060101010101" pitchFamily="49" charset="-122"/>
                <a:ea typeface="黑体" panose="02010609060101010101" pitchFamily="49" charset="-122"/>
              </a:endParaRPr>
            </a:p>
          </p:txBody>
        </p:sp>
        <p:sp>
          <p:nvSpPr>
            <p:cNvPr id="41" name="AutoShape 3"/>
            <p:cNvSpPr>
              <a:spLocks noChangeArrowheads="1"/>
            </p:cNvSpPr>
            <p:nvPr/>
          </p:nvSpPr>
          <p:spPr bwMode="gray">
            <a:xfrm>
              <a:off x="7009986" y="2278644"/>
              <a:ext cx="458057" cy="502566"/>
            </a:xfrm>
            <a:prstGeom prst="chevron">
              <a:avLst>
                <a:gd name="adj" fmla="val 52514"/>
              </a:avLst>
            </a:prstGeom>
            <a:solidFill>
              <a:srgbClr val="65AAE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42" name="Oval 20"/>
            <p:cNvSpPr>
              <a:spLocks noChangeArrowheads="1"/>
            </p:cNvSpPr>
            <p:nvPr/>
          </p:nvSpPr>
          <p:spPr bwMode="gray">
            <a:xfrm>
              <a:off x="7543547" y="2023127"/>
              <a:ext cx="900114" cy="942769"/>
            </a:xfrm>
            <a:prstGeom prst="ellipse">
              <a:avLst/>
            </a:prstGeom>
            <a:gradFill rotWithShape="1">
              <a:gsLst>
                <a:gs pos="0">
                  <a:srgbClr val="FFFFFF"/>
                </a:gs>
                <a:gs pos="50000">
                  <a:srgbClr val="65AAE9"/>
                </a:gs>
                <a:gs pos="100000">
                  <a:srgbClr val="FFFFF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43" name="Oval 21"/>
            <p:cNvSpPr>
              <a:spLocks noChangeArrowheads="1"/>
            </p:cNvSpPr>
            <p:nvPr/>
          </p:nvSpPr>
          <p:spPr bwMode="gray">
            <a:xfrm>
              <a:off x="7543547" y="2023127"/>
              <a:ext cx="900114" cy="942769"/>
            </a:xfrm>
            <a:prstGeom prst="ellipse">
              <a:avLst/>
            </a:prstGeom>
            <a:gradFill rotWithShape="1">
              <a:gsLst>
                <a:gs pos="0">
                  <a:srgbClr val="65AAE9">
                    <a:alpha val="32001"/>
                  </a:srgbClr>
                </a:gs>
                <a:gs pos="100000">
                  <a:srgbClr val="2F4F6C"/>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44" name="Oval 22"/>
            <p:cNvSpPr>
              <a:spLocks noChangeArrowheads="1"/>
            </p:cNvSpPr>
            <p:nvPr/>
          </p:nvSpPr>
          <p:spPr bwMode="gray">
            <a:xfrm>
              <a:off x="7671065" y="2059185"/>
              <a:ext cx="1703034" cy="870652"/>
            </a:xfrm>
            <a:prstGeom prst="ellipse">
              <a:avLst/>
            </a:prstGeom>
            <a:gradFill rotWithShape="1">
              <a:gsLst>
                <a:gs pos="0">
                  <a:srgbClr val="375C7E"/>
                </a:gs>
                <a:gs pos="50000">
                  <a:srgbClr val="65AAE9"/>
                </a:gs>
                <a:gs pos="100000">
                  <a:srgbClr val="375C7E"/>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45" name="Oval 23"/>
            <p:cNvSpPr>
              <a:spLocks noChangeArrowheads="1"/>
            </p:cNvSpPr>
            <p:nvPr/>
          </p:nvSpPr>
          <p:spPr bwMode="gray">
            <a:xfrm>
              <a:off x="7672742" y="2062558"/>
              <a:ext cx="1703035" cy="870652"/>
            </a:xfrm>
            <a:prstGeom prst="ellipse">
              <a:avLst/>
            </a:prstGeom>
            <a:gradFill rotWithShape="1">
              <a:gsLst>
                <a:gs pos="0">
                  <a:srgbClr val="406C94"/>
                </a:gs>
                <a:gs pos="100000">
                  <a:srgbClr val="65AAE9">
                    <a:alpha val="0"/>
                  </a:srgb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46" name="Oval 24"/>
            <p:cNvSpPr>
              <a:spLocks noChangeArrowheads="1"/>
            </p:cNvSpPr>
            <p:nvPr/>
          </p:nvSpPr>
          <p:spPr bwMode="gray">
            <a:xfrm>
              <a:off x="7756636" y="2082895"/>
              <a:ext cx="1531893" cy="82323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grpSp>
          <p:nvGrpSpPr>
            <p:cNvPr id="47" name="Group 25"/>
            <p:cNvGrpSpPr/>
            <p:nvPr/>
          </p:nvGrpSpPr>
          <p:grpSpPr bwMode="auto">
            <a:xfrm>
              <a:off x="7781155" y="1774726"/>
              <a:ext cx="1483106" cy="1425755"/>
              <a:chOff x="4166" y="1706"/>
              <a:chExt cx="1252" cy="1252"/>
            </a:xfrm>
          </p:grpSpPr>
          <p:sp>
            <p:nvSpPr>
              <p:cNvPr id="49" name="Oval 26"/>
              <p:cNvSpPr>
                <a:spLocks noChangeArrowheads="1"/>
              </p:cNvSpPr>
              <p:nvPr/>
            </p:nvSpPr>
            <p:spPr bwMode="gray">
              <a:xfrm>
                <a:off x="4168" y="1706"/>
                <a:ext cx="1252" cy="1254"/>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50" name="Oval 27"/>
              <p:cNvSpPr>
                <a:spLocks noChangeArrowheads="1"/>
              </p:cNvSpPr>
              <p:nvPr/>
            </p:nvSpPr>
            <p:spPr bwMode="gray">
              <a:xfrm>
                <a:off x="4182" y="1713"/>
                <a:ext cx="1222" cy="1222"/>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51" name="Oval 28"/>
              <p:cNvSpPr>
                <a:spLocks noChangeArrowheads="1"/>
              </p:cNvSpPr>
              <p:nvPr/>
            </p:nvSpPr>
            <p:spPr bwMode="gray">
              <a:xfrm>
                <a:off x="4195" y="1725"/>
                <a:ext cx="1164" cy="1143"/>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sp>
            <p:nvSpPr>
              <p:cNvPr id="52" name="Oval 29"/>
              <p:cNvSpPr>
                <a:spLocks noChangeArrowheads="1"/>
              </p:cNvSpPr>
              <p:nvPr/>
            </p:nvSpPr>
            <p:spPr bwMode="gray">
              <a:xfrm>
                <a:off x="4263" y="1756"/>
                <a:ext cx="1035" cy="92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5">
                  <a:solidFill>
                    <a:srgbClr val="000000"/>
                  </a:solidFill>
                  <a:ea typeface="宋体" panose="02010600030101010101" pitchFamily="2" charset="-122"/>
                </a:endParaRPr>
              </a:p>
            </p:txBody>
          </p:sp>
        </p:grpSp>
      </p:grpSp>
      <p:sp>
        <p:nvSpPr>
          <p:cNvPr id="69" name="Text Box 38"/>
          <p:cNvSpPr txBox="1">
            <a:spLocks noChangeArrowheads="1"/>
          </p:cNvSpPr>
          <p:nvPr/>
        </p:nvSpPr>
        <p:spPr bwMode="gray">
          <a:xfrm>
            <a:off x="4457686" y="3606566"/>
            <a:ext cx="797560"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5" b="1" dirty="0">
                <a:solidFill>
                  <a:srgbClr val="000000"/>
                </a:solidFill>
                <a:latin typeface="黑体" panose="02010609060101010101" pitchFamily="49" charset="-122"/>
                <a:ea typeface="黑体" panose="02010609060101010101" pitchFamily="49" charset="-122"/>
              </a:rPr>
              <a:t>发展</a:t>
            </a:r>
            <a:endParaRPr lang="en-US" altLang="zh-CN" sz="2405" b="1" dirty="0">
              <a:solidFill>
                <a:srgbClr val="000000"/>
              </a:solidFill>
              <a:latin typeface="黑体" panose="02010609060101010101" pitchFamily="49" charset="-122"/>
              <a:ea typeface="黑体" panose="02010609060101010101" pitchFamily="49" charset="-122"/>
            </a:endParaRPr>
          </a:p>
        </p:txBody>
      </p:sp>
      <p:sp>
        <p:nvSpPr>
          <p:cNvPr id="70" name="Text Box 38"/>
          <p:cNvSpPr txBox="1">
            <a:spLocks noChangeArrowheads="1"/>
          </p:cNvSpPr>
          <p:nvPr/>
        </p:nvSpPr>
        <p:spPr bwMode="gray">
          <a:xfrm>
            <a:off x="6842834" y="3601133"/>
            <a:ext cx="797560"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5" b="1" dirty="0">
                <a:solidFill>
                  <a:srgbClr val="000000"/>
                </a:solidFill>
                <a:latin typeface="黑体" panose="02010609060101010101" pitchFamily="49" charset="-122"/>
                <a:ea typeface="黑体" panose="02010609060101010101" pitchFamily="49" charset="-122"/>
              </a:rPr>
              <a:t>突破</a:t>
            </a:r>
            <a:endParaRPr lang="en-US" altLang="zh-CN" sz="2405" b="1" dirty="0">
              <a:solidFill>
                <a:srgbClr val="000000"/>
              </a:solidFill>
              <a:latin typeface="黑体" panose="02010609060101010101" pitchFamily="49" charset="-122"/>
              <a:ea typeface="黑体" panose="02010609060101010101" pitchFamily="49" charset="-122"/>
            </a:endParaRPr>
          </a:p>
        </p:txBody>
      </p:sp>
      <p:sp>
        <p:nvSpPr>
          <p:cNvPr id="71" name="Text Box 38"/>
          <p:cNvSpPr txBox="1">
            <a:spLocks noChangeArrowheads="1"/>
          </p:cNvSpPr>
          <p:nvPr/>
        </p:nvSpPr>
        <p:spPr bwMode="gray">
          <a:xfrm>
            <a:off x="9267751" y="3533000"/>
            <a:ext cx="797560"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5" b="1" dirty="0">
                <a:solidFill>
                  <a:srgbClr val="000000"/>
                </a:solidFill>
                <a:latin typeface="黑体" panose="02010609060101010101" pitchFamily="49" charset="-122"/>
                <a:ea typeface="黑体" panose="02010609060101010101" pitchFamily="49" charset="-122"/>
              </a:rPr>
              <a:t>热潮</a:t>
            </a:r>
            <a:endParaRPr lang="en-US" altLang="zh-CN" sz="2405" b="1" dirty="0">
              <a:solidFill>
                <a:srgbClr val="000000"/>
              </a:solidFill>
              <a:latin typeface="黑体" panose="02010609060101010101" pitchFamily="49" charset="-122"/>
              <a:ea typeface="黑体" panose="02010609060101010101" pitchFamily="49" charset="-122"/>
            </a:endParaRPr>
          </a:p>
        </p:txBody>
      </p:sp>
      <p:sp>
        <p:nvSpPr>
          <p:cNvPr id="75" name="文本框 74"/>
          <p:cNvSpPr txBox="1"/>
          <p:nvPr/>
        </p:nvSpPr>
        <p:spPr>
          <a:xfrm>
            <a:off x="1599616" y="4985304"/>
            <a:ext cx="2211496" cy="1573530"/>
          </a:xfrm>
          <a:prstGeom prst="rect">
            <a:avLst/>
          </a:prstGeom>
          <a:noFill/>
        </p:spPr>
        <p:txBody>
          <a:bodyPr wrap="square">
            <a:spAutoFit/>
          </a:bodyPr>
          <a:lstStyle/>
          <a:p>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1954</a:t>
            </a:r>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Minsky</a:t>
            </a:r>
          </a:p>
          <a:p>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提出强化学习</a:t>
            </a:r>
            <a:endPar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endParaRPr>
          </a:p>
          <a:p>
            <a:r>
              <a:rPr lang="en-US" altLang="zh-CN" sz="2405" noProof="1">
                <a:solidFill>
                  <a:srgbClr val="000000"/>
                </a:solidFill>
                <a:latin typeface="楷体" panose="02010609060101010101" pitchFamily="49" charset="-122"/>
                <a:ea typeface="楷体" panose="02010609060101010101" pitchFamily="49" charset="-122"/>
              </a:rPr>
              <a:t>195</a:t>
            </a:r>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6</a:t>
            </a:r>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Bellman</a:t>
            </a:r>
          </a:p>
          <a:p>
            <a:r>
              <a:rPr lang="zh-CN" altLang="en-US" sz="2405" noProof="1">
                <a:solidFill>
                  <a:srgbClr val="000000"/>
                </a:solidFill>
                <a:latin typeface="楷体" panose="02010609060101010101" pitchFamily="49" charset="-122"/>
                <a:ea typeface="楷体" panose="02010609060101010101" pitchFamily="49" charset="-122"/>
              </a:rPr>
              <a:t>提出动态规划</a:t>
            </a:r>
            <a:endParaRPr lang="zh-CN" altLang="en-US" sz="1805" dirty="0"/>
          </a:p>
        </p:txBody>
      </p:sp>
      <p:sp>
        <p:nvSpPr>
          <p:cNvPr id="76" name="文本框 75"/>
          <p:cNvSpPr txBox="1"/>
          <p:nvPr/>
        </p:nvSpPr>
        <p:spPr>
          <a:xfrm>
            <a:off x="3715498" y="5029672"/>
            <a:ext cx="2710825" cy="1573530"/>
          </a:xfrm>
          <a:prstGeom prst="rect">
            <a:avLst/>
          </a:prstGeom>
          <a:noFill/>
        </p:spPr>
        <p:txBody>
          <a:bodyPr wrap="square">
            <a:spAutoFit/>
          </a:bodyPr>
          <a:lstStyle/>
          <a:p>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1989</a:t>
            </a:r>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Watkins</a:t>
            </a:r>
          </a:p>
          <a:p>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提出</a:t>
            </a:r>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Q</a:t>
            </a:r>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学习算法</a:t>
            </a:r>
            <a:endPar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endParaRPr>
          </a:p>
          <a:p>
            <a:r>
              <a:rPr lang="en-US" altLang="zh-CN" sz="2405" noProof="1">
                <a:solidFill>
                  <a:srgbClr val="000000"/>
                </a:solidFill>
                <a:latin typeface="楷体" panose="02010609060101010101" pitchFamily="49" charset="-122"/>
                <a:ea typeface="楷体" panose="02010609060101010101" pitchFamily="49" charset="-122"/>
              </a:rPr>
              <a:t>1994</a:t>
            </a:r>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Rummery</a:t>
            </a:r>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提出</a:t>
            </a:r>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SARSA</a:t>
            </a:r>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学习算法</a:t>
            </a:r>
            <a:endParaRPr lang="zh-CN" altLang="en-US" sz="1805" dirty="0"/>
          </a:p>
        </p:txBody>
      </p:sp>
      <p:sp>
        <p:nvSpPr>
          <p:cNvPr id="77" name="文本框 76"/>
          <p:cNvSpPr txBox="1"/>
          <p:nvPr/>
        </p:nvSpPr>
        <p:spPr>
          <a:xfrm>
            <a:off x="6264917" y="5081468"/>
            <a:ext cx="2710825" cy="1573530"/>
          </a:xfrm>
          <a:prstGeom prst="rect">
            <a:avLst/>
          </a:prstGeom>
          <a:noFill/>
        </p:spPr>
        <p:txBody>
          <a:bodyPr wrap="square">
            <a:spAutoFit/>
          </a:bodyPr>
          <a:lstStyle/>
          <a:p>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2013</a:t>
            </a:r>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Mnih</a:t>
            </a:r>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等提出</a:t>
            </a:r>
            <a:endPar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endParaRPr>
          </a:p>
          <a:p>
            <a:r>
              <a:rPr kumimoji="0" lang="zh-CN" altLang="en-US"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将卷积神经网络与强化学习结合，提出深度强化学习</a:t>
            </a:r>
            <a:endParaRPr lang="zh-CN" altLang="en-US" sz="1805" dirty="0"/>
          </a:p>
        </p:txBody>
      </p:sp>
      <p:sp>
        <p:nvSpPr>
          <p:cNvPr id="78" name="文本框 77"/>
          <p:cNvSpPr txBox="1"/>
          <p:nvPr/>
        </p:nvSpPr>
        <p:spPr>
          <a:xfrm>
            <a:off x="8961259" y="5194332"/>
            <a:ext cx="1812645" cy="1202690"/>
          </a:xfrm>
          <a:prstGeom prst="rect">
            <a:avLst/>
          </a:prstGeom>
          <a:noFill/>
        </p:spPr>
        <p:txBody>
          <a:bodyPr wrap="square">
            <a:spAutoFit/>
          </a:bodyPr>
          <a:lstStyle/>
          <a:p>
            <a:r>
              <a:rPr kumimoji="0" lang="en-US" altLang="zh-CN" sz="2405" b="0" i="0" u="none" strike="noStrike" kern="1200" cap="none" spc="0" normalizeH="0" baseline="0" noProof="1">
                <a:ln>
                  <a:noFill/>
                </a:ln>
                <a:solidFill>
                  <a:srgbClr val="000000"/>
                </a:solidFill>
                <a:effectLst/>
                <a:uLnTx/>
                <a:uFillTx/>
                <a:latin typeface="楷体" panose="02010609060101010101" pitchFamily="49" charset="-122"/>
                <a:ea typeface="楷体" panose="02010609060101010101" pitchFamily="49" charset="-122"/>
                <a:cs typeface="+mn-cs"/>
              </a:rPr>
              <a:t>Alpha</a:t>
            </a:r>
            <a:r>
              <a:rPr lang="en-US" altLang="zh-CN" sz="2405" noProof="1">
                <a:solidFill>
                  <a:srgbClr val="000000"/>
                </a:solidFill>
                <a:latin typeface="楷体" panose="02010609060101010101" pitchFamily="49" charset="-122"/>
                <a:ea typeface="楷体" panose="02010609060101010101" pitchFamily="49" charset="-122"/>
              </a:rPr>
              <a:t>Go</a:t>
            </a:r>
            <a:r>
              <a:rPr lang="zh-CN" altLang="en-US" sz="2405" noProof="1">
                <a:solidFill>
                  <a:srgbClr val="000000"/>
                </a:solidFill>
                <a:latin typeface="楷体" panose="02010609060101010101" pitchFamily="49" charset="-122"/>
                <a:ea typeface="楷体" panose="02010609060101010101" pitchFamily="49" charset="-122"/>
              </a:rPr>
              <a:t>、多智能体系统等应用</a:t>
            </a:r>
            <a:endParaRPr lang="zh-CN" altLang="en-US" sz="1805" dirty="0"/>
          </a:p>
        </p:txBody>
      </p:sp>
      <p:pic>
        <p:nvPicPr>
          <p:cNvPr id="5" name="图片 4">
            <a:extLst>
              <a:ext uri="{FF2B5EF4-FFF2-40B4-BE49-F238E27FC236}">
                <a16:creationId xmlns:a16="http://schemas.microsoft.com/office/drawing/2014/main" id="{58A79789-9DDB-60E5-F563-BFA6FCADB43E}"/>
              </a:ext>
            </a:extLst>
          </p:cNvPr>
          <p:cNvPicPr>
            <a:picLocks noChangeAspect="1"/>
          </p:cNvPicPr>
          <p:nvPr/>
        </p:nvPicPr>
        <p:blipFill>
          <a:blip r:embed="rId2"/>
          <a:stretch>
            <a:fillRect/>
          </a:stretch>
        </p:blipFill>
        <p:spPr>
          <a:xfrm>
            <a:off x="0" y="-24480"/>
            <a:ext cx="5229225" cy="1152525"/>
          </a:xfrm>
          <a:prstGeom prst="rect">
            <a:avLst/>
          </a:prstGeom>
        </p:spPr>
      </p:pic>
    </p:spTree>
  </p:cSld>
  <p:clrMapOvr>
    <a:masterClrMapping/>
  </p:clrMapOvr>
  <p:transition spd="slow" advTm="18981">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强化学习模型</a:t>
            </a:r>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158</a:t>
            </a:fld>
            <a:endParaRPr lang="zh-CN" altLang="en-US" sz="1205"/>
          </a:p>
        </p:txBody>
      </p:sp>
      <p:sp>
        <p:nvSpPr>
          <p:cNvPr id="4" name="Rectangle 37"/>
          <p:cNvSpPr>
            <a:spLocks noChangeArrowheads="1"/>
          </p:cNvSpPr>
          <p:nvPr/>
        </p:nvSpPr>
        <p:spPr bwMode="auto">
          <a:xfrm>
            <a:off x="5158358" y="1849813"/>
            <a:ext cx="1528245" cy="506231"/>
          </a:xfrm>
          <a:prstGeom prst="rect">
            <a:avLst/>
          </a:prstGeom>
          <a:solidFill>
            <a:srgbClr val="CCCC00">
              <a:alpha val="45882"/>
            </a:srgbClr>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2405" b="1">
                <a:effectLst>
                  <a:outerShdw blurRad="38100" dist="38100" dir="2700000" algn="tl">
                    <a:srgbClr val="FFFFFF"/>
                  </a:outerShdw>
                </a:effectLst>
              </a:rPr>
              <a:t>主体</a:t>
            </a:r>
          </a:p>
        </p:txBody>
      </p:sp>
      <p:sp>
        <p:nvSpPr>
          <p:cNvPr id="5" name="Text Box 3"/>
          <p:cNvSpPr>
            <a:spLocks noChangeArrowheads="1"/>
          </p:cNvSpPr>
          <p:nvPr/>
        </p:nvSpPr>
        <p:spPr bwMode="auto">
          <a:xfrm>
            <a:off x="3004487" y="5388656"/>
            <a:ext cx="6065223" cy="369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endParaRPr lang="zh-CN" altLang="zh-CN" sz="1805">
              <a:latin typeface="Arial" panose="020B0604020202020204" pitchFamily="34" charset="0"/>
            </a:endParaRPr>
          </a:p>
        </p:txBody>
      </p:sp>
      <p:sp>
        <p:nvSpPr>
          <p:cNvPr id="6" name="Text Box 5"/>
          <p:cNvSpPr>
            <a:spLocks noChangeArrowheads="1"/>
          </p:cNvSpPr>
          <p:nvPr/>
        </p:nvSpPr>
        <p:spPr bwMode="auto">
          <a:xfrm>
            <a:off x="2136890" y="4521058"/>
            <a:ext cx="1690370" cy="1387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810">
                <a:latin typeface="Arial" panose="020B0604020202020204" pitchFamily="34" charset="0"/>
              </a:rPr>
              <a:t>i: input</a:t>
            </a:r>
          </a:p>
          <a:p>
            <a:pPr algn="l" eaLnBrk="1" hangingPunct="1"/>
            <a:r>
              <a:rPr lang="en-US" altLang="zh-CN" sz="2810">
                <a:latin typeface="Arial" panose="020B0604020202020204" pitchFamily="34" charset="0"/>
              </a:rPr>
              <a:t>r: reward </a:t>
            </a:r>
          </a:p>
          <a:p>
            <a:pPr algn="l" eaLnBrk="1" hangingPunct="1"/>
            <a:r>
              <a:rPr lang="en-US" altLang="zh-CN" sz="2810">
                <a:latin typeface="Arial" panose="020B0604020202020204" pitchFamily="34" charset="0"/>
              </a:rPr>
              <a:t>s: state</a:t>
            </a:r>
          </a:p>
        </p:txBody>
      </p:sp>
      <p:sp>
        <p:nvSpPr>
          <p:cNvPr id="8" name="Text Box 6"/>
          <p:cNvSpPr>
            <a:spLocks noChangeArrowheads="1"/>
          </p:cNvSpPr>
          <p:nvPr/>
        </p:nvSpPr>
        <p:spPr bwMode="auto">
          <a:xfrm>
            <a:off x="8491843" y="5243791"/>
            <a:ext cx="1532890" cy="523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810">
                <a:latin typeface="Arial" panose="020B0604020202020204" pitchFamily="34" charset="0"/>
              </a:rPr>
              <a:t>a: action</a:t>
            </a:r>
          </a:p>
        </p:txBody>
      </p:sp>
      <p:sp>
        <p:nvSpPr>
          <p:cNvPr id="12" name="Text Box 9"/>
          <p:cNvSpPr>
            <a:spLocks noChangeArrowheads="1"/>
          </p:cNvSpPr>
          <p:nvPr/>
        </p:nvSpPr>
        <p:spPr bwMode="auto">
          <a:xfrm>
            <a:off x="2429804" y="2510462"/>
            <a:ext cx="998855" cy="431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zh-CN" altLang="en-US" sz="2205">
                <a:latin typeface="Tahoma" panose="020B0604030504040204" pitchFamily="34" charset="0"/>
              </a:rPr>
              <a:t>状态 </a:t>
            </a:r>
            <a:r>
              <a:rPr lang="en-US" altLang="zh-CN" sz="2205">
                <a:latin typeface="Tahoma" panose="020B0604030504040204" pitchFamily="34" charset="0"/>
              </a:rPr>
              <a:t>s</a:t>
            </a:r>
            <a:r>
              <a:rPr lang="en-US" altLang="zh-CN" sz="2205" baseline="-25000">
                <a:latin typeface="Tahoma" panose="020B0604030504040204" pitchFamily="34" charset="0"/>
              </a:rPr>
              <a:t>i</a:t>
            </a:r>
          </a:p>
        </p:txBody>
      </p:sp>
      <p:sp>
        <p:nvSpPr>
          <p:cNvPr id="13" name="Text Box 10"/>
          <p:cNvSpPr>
            <a:spLocks noChangeArrowheads="1"/>
          </p:cNvSpPr>
          <p:nvPr/>
        </p:nvSpPr>
        <p:spPr bwMode="auto">
          <a:xfrm>
            <a:off x="4535916" y="3877922"/>
            <a:ext cx="649504"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5" dirty="0">
                <a:latin typeface="Tahoma" panose="020B0604030504040204" pitchFamily="34" charset="0"/>
              </a:rPr>
              <a:t>s</a:t>
            </a:r>
            <a:r>
              <a:rPr lang="en-US" altLang="zh-CN" sz="2005" baseline="-25000" dirty="0">
                <a:latin typeface="Tahoma" panose="020B0604030504040204" pitchFamily="34" charset="0"/>
              </a:rPr>
              <a:t>i+1</a:t>
            </a:r>
          </a:p>
        </p:txBody>
      </p:sp>
      <p:sp>
        <p:nvSpPr>
          <p:cNvPr id="14" name="Text Box 11"/>
          <p:cNvSpPr>
            <a:spLocks noChangeArrowheads="1"/>
          </p:cNvSpPr>
          <p:nvPr/>
        </p:nvSpPr>
        <p:spPr bwMode="auto">
          <a:xfrm>
            <a:off x="4535916" y="3397162"/>
            <a:ext cx="649504"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5">
                <a:latin typeface="Tahoma" panose="020B0604030504040204" pitchFamily="34" charset="0"/>
              </a:rPr>
              <a:t>r</a:t>
            </a:r>
            <a:r>
              <a:rPr lang="en-US" altLang="zh-CN" sz="2005" baseline="-25000">
                <a:latin typeface="Tahoma" panose="020B0604030504040204" pitchFamily="34" charset="0"/>
              </a:rPr>
              <a:t>i+1</a:t>
            </a:r>
          </a:p>
        </p:txBody>
      </p:sp>
      <p:sp>
        <p:nvSpPr>
          <p:cNvPr id="17" name="Text Box 12"/>
          <p:cNvSpPr>
            <a:spLocks noChangeArrowheads="1"/>
          </p:cNvSpPr>
          <p:nvPr/>
        </p:nvSpPr>
        <p:spPr bwMode="auto">
          <a:xfrm>
            <a:off x="3714485" y="2524788"/>
            <a:ext cx="974725" cy="431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zh-CN" altLang="en-US" sz="2205">
                <a:latin typeface="Tahoma" panose="020B0604030504040204" pitchFamily="34" charset="0"/>
              </a:rPr>
              <a:t>奖励 </a:t>
            </a:r>
            <a:r>
              <a:rPr lang="en-US" altLang="zh-CN" sz="2205">
                <a:latin typeface="Tahoma" panose="020B0604030504040204" pitchFamily="34" charset="0"/>
              </a:rPr>
              <a:t>r</a:t>
            </a:r>
            <a:r>
              <a:rPr lang="en-US" altLang="zh-CN" sz="2205" baseline="-25000">
                <a:latin typeface="Tahoma" panose="020B0604030504040204" pitchFamily="34" charset="0"/>
              </a:rPr>
              <a:t>i</a:t>
            </a:r>
          </a:p>
        </p:txBody>
      </p:sp>
      <p:sp>
        <p:nvSpPr>
          <p:cNvPr id="18" name="Rectangle 13"/>
          <p:cNvSpPr>
            <a:spLocks noChangeArrowheads="1"/>
          </p:cNvSpPr>
          <p:nvPr/>
        </p:nvSpPr>
        <p:spPr bwMode="auto">
          <a:xfrm>
            <a:off x="5231587" y="3655053"/>
            <a:ext cx="2610752" cy="458474"/>
          </a:xfrm>
          <a:prstGeom prst="rect">
            <a:avLst/>
          </a:prstGeom>
          <a:solidFill>
            <a:srgbClr val="7E9CE8"/>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2405" b="1">
                <a:effectLst>
                  <a:outerShdw blurRad="38100" dist="38100" dir="2700000" algn="tl">
                    <a:srgbClr val="FFFFFF"/>
                  </a:outerShdw>
                </a:effectLst>
                <a:latin typeface="Tahoma" panose="020B0604030504040204" pitchFamily="34" charset="0"/>
              </a:rPr>
              <a:t>环境</a:t>
            </a:r>
          </a:p>
        </p:txBody>
      </p:sp>
      <p:sp>
        <p:nvSpPr>
          <p:cNvPr id="19" name="Freeform 14"/>
          <p:cNvSpPr/>
          <p:nvPr/>
        </p:nvSpPr>
        <p:spPr bwMode="auto">
          <a:xfrm>
            <a:off x="3426347" y="1989903"/>
            <a:ext cx="1738379" cy="2026517"/>
          </a:xfrm>
          <a:custGeom>
            <a:avLst/>
            <a:gdLst>
              <a:gd name="T0" fmla="*/ 528 w 1200"/>
              <a:gd name="T1" fmla="*/ 1296 h 1296"/>
              <a:gd name="T2" fmla="*/ 0 w 1200"/>
              <a:gd name="T3" fmla="*/ 1296 h 1296"/>
              <a:gd name="T4" fmla="*/ 0 w 1200"/>
              <a:gd name="T5" fmla="*/ 0 h 1296"/>
              <a:gd name="T6" fmla="*/ 1200 w 1200"/>
              <a:gd name="T7" fmla="*/ 0 h 1296"/>
            </a:gdLst>
            <a:ahLst/>
            <a:cxnLst>
              <a:cxn ang="0">
                <a:pos x="T0" y="T1"/>
              </a:cxn>
              <a:cxn ang="0">
                <a:pos x="T2" y="T3"/>
              </a:cxn>
              <a:cxn ang="0">
                <a:pos x="T4" y="T5"/>
              </a:cxn>
              <a:cxn ang="0">
                <a:pos x="T6" y="T7"/>
              </a:cxn>
            </a:cxnLst>
            <a:rect l="0" t="0" r="r" b="b"/>
            <a:pathLst>
              <a:path w="1200" h="1296">
                <a:moveTo>
                  <a:pt x="528" y="1296"/>
                </a:moveTo>
                <a:lnTo>
                  <a:pt x="0" y="1296"/>
                </a:lnTo>
                <a:lnTo>
                  <a:pt x="0" y="0"/>
                </a:lnTo>
                <a:lnTo>
                  <a:pt x="1200" y="0"/>
                </a:lnTo>
              </a:path>
            </a:pathLst>
          </a:cu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sz="1805"/>
          </a:p>
        </p:txBody>
      </p:sp>
      <p:sp>
        <p:nvSpPr>
          <p:cNvPr id="39" name="Line 15"/>
          <p:cNvSpPr>
            <a:spLocks noChangeShapeType="1"/>
          </p:cNvSpPr>
          <p:nvPr/>
        </p:nvSpPr>
        <p:spPr bwMode="auto">
          <a:xfrm>
            <a:off x="4192061" y="3621623"/>
            <a:ext cx="0" cy="611298"/>
          </a:xfrm>
          <a:prstGeom prst="line">
            <a:avLst/>
          </a:prstGeom>
          <a:noFill/>
          <a:ln w="57150" cap="flat" algn="ctr">
            <a:solidFill>
              <a:srgbClr val="000000"/>
            </a:solidFill>
            <a:prstDash val="sysDot"/>
            <a:round/>
            <a:headEnd type="none" w="med" len="med"/>
            <a:tailEnd type="none" w="med" len="med"/>
          </a:ln>
          <a:extLst>
            <a:ext uri="{909E8E84-426E-40DD-AFC4-6F175D3DCCD1}">
              <a14:hiddenFill xmlns:a14="http://schemas.microsoft.com/office/drawing/2010/main">
                <a:noFill/>
              </a14:hiddenFill>
            </a:ext>
          </a:extLst>
        </p:spPr>
        <p:txBody>
          <a:bodyPr wrap="none"/>
          <a:lstStyle/>
          <a:p>
            <a:endParaRPr lang="zh-CN" altLang="en-US" sz="1805"/>
          </a:p>
        </p:txBody>
      </p:sp>
      <p:sp>
        <p:nvSpPr>
          <p:cNvPr id="40" name="Line 16"/>
          <p:cNvSpPr>
            <a:spLocks noChangeShapeType="1"/>
          </p:cNvSpPr>
          <p:nvPr/>
        </p:nvSpPr>
        <p:spPr bwMode="auto">
          <a:xfrm flipH="1">
            <a:off x="4171367" y="4005276"/>
            <a:ext cx="1069772" cy="0"/>
          </a:xfrm>
          <a:prstGeom prst="line">
            <a:avLst/>
          </a:pr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1805"/>
          </a:p>
        </p:txBody>
      </p:sp>
      <p:sp>
        <p:nvSpPr>
          <p:cNvPr id="48" name="Line 17"/>
          <p:cNvSpPr>
            <a:spLocks noChangeShapeType="1"/>
          </p:cNvSpPr>
          <p:nvPr/>
        </p:nvSpPr>
        <p:spPr bwMode="auto">
          <a:xfrm flipH="1">
            <a:off x="4171367" y="3801510"/>
            <a:ext cx="1069772" cy="0"/>
          </a:xfrm>
          <a:prstGeom prst="line">
            <a:avLst/>
          </a:pr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1805"/>
          </a:p>
        </p:txBody>
      </p:sp>
      <p:sp>
        <p:nvSpPr>
          <p:cNvPr id="65" name="Freeform 18"/>
          <p:cNvSpPr/>
          <p:nvPr/>
        </p:nvSpPr>
        <p:spPr bwMode="auto">
          <a:xfrm>
            <a:off x="3786122" y="2219139"/>
            <a:ext cx="1399299" cy="1580779"/>
          </a:xfrm>
          <a:custGeom>
            <a:avLst/>
            <a:gdLst>
              <a:gd name="T0" fmla="*/ 288 w 960"/>
              <a:gd name="T1" fmla="*/ 768 h 768"/>
              <a:gd name="T2" fmla="*/ 0 w 960"/>
              <a:gd name="T3" fmla="*/ 768 h 768"/>
              <a:gd name="T4" fmla="*/ 0 w 960"/>
              <a:gd name="T5" fmla="*/ 0 h 768"/>
              <a:gd name="T6" fmla="*/ 960 w 960"/>
              <a:gd name="T7" fmla="*/ 0 h 768"/>
            </a:gdLst>
            <a:ahLst/>
            <a:cxnLst>
              <a:cxn ang="0">
                <a:pos x="T0" y="T1"/>
              </a:cxn>
              <a:cxn ang="0">
                <a:pos x="T2" y="T3"/>
              </a:cxn>
              <a:cxn ang="0">
                <a:pos x="T4" y="T5"/>
              </a:cxn>
              <a:cxn ang="0">
                <a:pos x="T6" y="T7"/>
              </a:cxn>
            </a:cxnLst>
            <a:rect l="0" t="0" r="r" b="b"/>
            <a:pathLst>
              <a:path w="960" h="768">
                <a:moveTo>
                  <a:pt x="288" y="768"/>
                </a:moveTo>
                <a:lnTo>
                  <a:pt x="0" y="768"/>
                </a:lnTo>
                <a:lnTo>
                  <a:pt x="0" y="0"/>
                </a:lnTo>
                <a:lnTo>
                  <a:pt x="960" y="0"/>
                </a:lnTo>
              </a:path>
            </a:pathLst>
          </a:cu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sz="1805"/>
          </a:p>
        </p:txBody>
      </p:sp>
      <p:sp>
        <p:nvSpPr>
          <p:cNvPr id="66" name="Freeform 19"/>
          <p:cNvSpPr/>
          <p:nvPr/>
        </p:nvSpPr>
        <p:spPr bwMode="auto">
          <a:xfrm>
            <a:off x="7554201" y="2066315"/>
            <a:ext cx="840535" cy="1805240"/>
          </a:xfrm>
          <a:custGeom>
            <a:avLst/>
            <a:gdLst>
              <a:gd name="T0" fmla="*/ 0 w 720"/>
              <a:gd name="T1" fmla="*/ 0 h 1104"/>
              <a:gd name="T2" fmla="*/ 720 w 720"/>
              <a:gd name="T3" fmla="*/ 0 h 1104"/>
              <a:gd name="T4" fmla="*/ 720 w 720"/>
              <a:gd name="T5" fmla="*/ 1104 h 1104"/>
              <a:gd name="T6" fmla="*/ 0 w 720"/>
              <a:gd name="T7" fmla="*/ 1104 h 1104"/>
            </a:gdLst>
            <a:ahLst/>
            <a:cxnLst>
              <a:cxn ang="0">
                <a:pos x="T0" y="T1"/>
              </a:cxn>
              <a:cxn ang="0">
                <a:pos x="T2" y="T3"/>
              </a:cxn>
              <a:cxn ang="0">
                <a:pos x="T4" y="T5"/>
              </a:cxn>
              <a:cxn ang="0">
                <a:pos x="T6" y="T7"/>
              </a:cxn>
            </a:cxnLst>
            <a:rect l="0" t="0" r="r" b="b"/>
            <a:pathLst>
              <a:path w="720" h="1104">
                <a:moveTo>
                  <a:pt x="0" y="0"/>
                </a:moveTo>
                <a:lnTo>
                  <a:pt x="720" y="0"/>
                </a:lnTo>
                <a:lnTo>
                  <a:pt x="720" y="1104"/>
                </a:lnTo>
                <a:lnTo>
                  <a:pt x="0" y="1104"/>
                </a:lnTo>
              </a:path>
            </a:pathLst>
          </a:cu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sz="1805"/>
          </a:p>
        </p:txBody>
      </p:sp>
      <p:sp>
        <p:nvSpPr>
          <p:cNvPr id="67" name="Text Box 20"/>
          <p:cNvSpPr>
            <a:spLocks noChangeArrowheads="1"/>
          </p:cNvSpPr>
          <p:nvPr/>
        </p:nvSpPr>
        <p:spPr bwMode="auto">
          <a:xfrm>
            <a:off x="8394735" y="2585281"/>
            <a:ext cx="1757482" cy="431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zh-CN" altLang="en-US" sz="2205" b="1">
                <a:latin typeface="Tahoma" panose="020B0604030504040204" pitchFamily="34" charset="0"/>
              </a:rPr>
              <a:t>动作</a:t>
            </a:r>
            <a:r>
              <a:rPr lang="zh-CN" altLang="en-US" sz="2205">
                <a:latin typeface="Tahoma" panose="020B0604030504040204" pitchFamily="34" charset="0"/>
              </a:rPr>
              <a:t> </a:t>
            </a:r>
            <a:r>
              <a:rPr lang="en-US" altLang="zh-CN" sz="2205">
                <a:latin typeface="Tahoma" panose="020B0604030504040204" pitchFamily="34" charset="0"/>
              </a:rPr>
              <a:t>a</a:t>
            </a:r>
            <a:r>
              <a:rPr lang="en-US" altLang="zh-CN" sz="2205" baseline="-25000">
                <a:latin typeface="Tahoma" panose="020B0604030504040204" pitchFamily="34" charset="0"/>
              </a:rPr>
              <a:t>i</a:t>
            </a:r>
          </a:p>
        </p:txBody>
      </p:sp>
      <p:sp>
        <p:nvSpPr>
          <p:cNvPr id="68" name="Line 22"/>
          <p:cNvSpPr>
            <a:spLocks noChangeShapeType="1"/>
          </p:cNvSpPr>
          <p:nvPr/>
        </p:nvSpPr>
        <p:spPr bwMode="auto">
          <a:xfrm flipH="1">
            <a:off x="6458958" y="2066315"/>
            <a:ext cx="1095242" cy="0"/>
          </a:xfrm>
          <a:prstGeom prst="line">
            <a:avLst/>
          </a:prstGeom>
          <a:noFill/>
          <a:ln w="3810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grpSp>
        <p:nvGrpSpPr>
          <p:cNvPr id="72" name="Group 69"/>
          <p:cNvGrpSpPr/>
          <p:nvPr/>
        </p:nvGrpSpPr>
        <p:grpSpPr bwMode="auto">
          <a:xfrm>
            <a:off x="5109008" y="3034203"/>
            <a:ext cx="2814518" cy="622442"/>
            <a:chOff x="1872" y="3210"/>
            <a:chExt cx="1768" cy="391"/>
          </a:xfrm>
        </p:grpSpPr>
        <p:sp>
          <p:nvSpPr>
            <p:cNvPr id="73" name="Text Box 25"/>
            <p:cNvSpPr>
              <a:spLocks noChangeArrowheads="1"/>
            </p:cNvSpPr>
            <p:nvPr/>
          </p:nvSpPr>
          <p:spPr bwMode="auto">
            <a:xfrm>
              <a:off x="2047" y="3210"/>
              <a:ext cx="256"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5">
                  <a:latin typeface="Tahoma" panose="020B0604030504040204" pitchFamily="34" charset="0"/>
                </a:rPr>
                <a:t>a</a:t>
              </a:r>
              <a:r>
                <a:rPr lang="en-US" altLang="zh-CN" sz="2005" baseline="-25000">
                  <a:latin typeface="Tahoma" panose="020B0604030504040204" pitchFamily="34" charset="0"/>
                </a:rPr>
                <a:t>0</a:t>
              </a:r>
            </a:p>
          </p:txBody>
        </p:sp>
        <p:sp>
          <p:nvSpPr>
            <p:cNvPr id="74" name="Text Box 26"/>
            <p:cNvSpPr>
              <a:spLocks noChangeArrowheads="1"/>
            </p:cNvSpPr>
            <p:nvPr/>
          </p:nvSpPr>
          <p:spPr bwMode="auto">
            <a:xfrm>
              <a:off x="2544" y="3210"/>
              <a:ext cx="256"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5">
                  <a:latin typeface="Tahoma" panose="020B0604030504040204" pitchFamily="34" charset="0"/>
                </a:rPr>
                <a:t>a</a:t>
              </a:r>
              <a:r>
                <a:rPr lang="en-US" altLang="zh-CN" sz="2005" baseline="-25000">
                  <a:latin typeface="Tahoma" panose="020B0604030504040204" pitchFamily="34" charset="0"/>
                </a:rPr>
                <a:t>1</a:t>
              </a:r>
            </a:p>
          </p:txBody>
        </p:sp>
        <p:sp>
          <p:nvSpPr>
            <p:cNvPr id="79" name="Text Box 27"/>
            <p:cNvSpPr>
              <a:spLocks noChangeArrowheads="1"/>
            </p:cNvSpPr>
            <p:nvPr/>
          </p:nvSpPr>
          <p:spPr bwMode="auto">
            <a:xfrm>
              <a:off x="3007" y="3210"/>
              <a:ext cx="256"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5">
                  <a:latin typeface="Tahoma" panose="020B0604030504040204" pitchFamily="34" charset="0"/>
                </a:rPr>
                <a:t>a</a:t>
              </a:r>
              <a:r>
                <a:rPr lang="en-US" altLang="zh-CN" sz="2005" baseline="-25000">
                  <a:latin typeface="Tahoma" panose="020B0604030504040204" pitchFamily="34" charset="0"/>
                </a:rPr>
                <a:t>2</a:t>
              </a:r>
            </a:p>
          </p:txBody>
        </p:sp>
        <p:grpSp>
          <p:nvGrpSpPr>
            <p:cNvPr id="80" name="Group 73"/>
            <p:cNvGrpSpPr/>
            <p:nvPr/>
          </p:nvGrpSpPr>
          <p:grpSpPr bwMode="auto">
            <a:xfrm>
              <a:off x="1872" y="3312"/>
              <a:ext cx="1768" cy="289"/>
              <a:chOff x="1872" y="3312"/>
              <a:chExt cx="1768" cy="289"/>
            </a:xfrm>
          </p:grpSpPr>
          <p:sp>
            <p:nvSpPr>
              <p:cNvPr id="81" name="Text Box 29"/>
              <p:cNvSpPr>
                <a:spLocks noChangeArrowheads="1"/>
              </p:cNvSpPr>
              <p:nvPr/>
            </p:nvSpPr>
            <p:spPr bwMode="auto">
              <a:xfrm>
                <a:off x="1872" y="3312"/>
                <a:ext cx="288"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5">
                    <a:latin typeface="Tahoma" panose="020B0604030504040204" pitchFamily="34" charset="0"/>
                  </a:rPr>
                  <a:t>s</a:t>
                </a:r>
                <a:r>
                  <a:rPr lang="en-US" altLang="zh-CN" sz="2005" baseline="-25000">
                    <a:latin typeface="Tahoma" panose="020B0604030504040204" pitchFamily="34" charset="0"/>
                  </a:rPr>
                  <a:t>0</a:t>
                </a:r>
              </a:p>
            </p:txBody>
          </p:sp>
          <p:sp>
            <p:nvSpPr>
              <p:cNvPr id="82" name="Line 30"/>
              <p:cNvSpPr>
                <a:spLocks noChangeShapeType="1"/>
              </p:cNvSpPr>
              <p:nvPr/>
            </p:nvSpPr>
            <p:spPr bwMode="auto">
              <a:xfrm>
                <a:off x="2064" y="3482"/>
                <a:ext cx="331" cy="0"/>
              </a:xfrm>
              <a:prstGeom prst="line">
                <a:avLst/>
              </a:prstGeom>
              <a:noFill/>
              <a:ln w="5715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1805"/>
              </a:p>
            </p:txBody>
          </p:sp>
          <p:sp>
            <p:nvSpPr>
              <p:cNvPr id="83" name="Text Box 31"/>
              <p:cNvSpPr>
                <a:spLocks noChangeArrowheads="1"/>
              </p:cNvSpPr>
              <p:nvPr/>
            </p:nvSpPr>
            <p:spPr bwMode="auto">
              <a:xfrm>
                <a:off x="2352" y="3312"/>
                <a:ext cx="255"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5">
                    <a:latin typeface="Tahoma" panose="020B0604030504040204" pitchFamily="34" charset="0"/>
                  </a:rPr>
                  <a:t>s</a:t>
                </a:r>
                <a:r>
                  <a:rPr lang="en-US" altLang="zh-CN" sz="2005" baseline="-25000">
                    <a:latin typeface="Tahoma" panose="020B0604030504040204" pitchFamily="34" charset="0"/>
                  </a:rPr>
                  <a:t>1</a:t>
                </a:r>
              </a:p>
            </p:txBody>
          </p:sp>
          <p:sp>
            <p:nvSpPr>
              <p:cNvPr id="84" name="Line 32"/>
              <p:cNvSpPr>
                <a:spLocks noChangeShapeType="1"/>
              </p:cNvSpPr>
              <p:nvPr/>
            </p:nvSpPr>
            <p:spPr bwMode="auto">
              <a:xfrm>
                <a:off x="2550" y="3482"/>
                <a:ext cx="331" cy="0"/>
              </a:xfrm>
              <a:prstGeom prst="line">
                <a:avLst/>
              </a:prstGeom>
              <a:noFill/>
              <a:ln w="5715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1805"/>
              </a:p>
            </p:txBody>
          </p:sp>
          <p:sp>
            <p:nvSpPr>
              <p:cNvPr id="85" name="Text Box 33"/>
              <p:cNvSpPr>
                <a:spLocks noChangeArrowheads="1"/>
              </p:cNvSpPr>
              <p:nvPr/>
            </p:nvSpPr>
            <p:spPr bwMode="auto">
              <a:xfrm>
                <a:off x="2832" y="3350"/>
                <a:ext cx="317"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5">
                    <a:latin typeface="Tahoma" panose="020B0604030504040204" pitchFamily="34" charset="0"/>
                  </a:rPr>
                  <a:t>s</a:t>
                </a:r>
                <a:r>
                  <a:rPr lang="en-US" altLang="zh-CN" sz="2005" baseline="-25000">
                    <a:latin typeface="Tahoma" panose="020B0604030504040204" pitchFamily="34" charset="0"/>
                  </a:rPr>
                  <a:t>2</a:t>
                </a:r>
              </a:p>
            </p:txBody>
          </p:sp>
          <p:sp>
            <p:nvSpPr>
              <p:cNvPr id="86" name="Line 34"/>
              <p:cNvSpPr>
                <a:spLocks noChangeShapeType="1"/>
              </p:cNvSpPr>
              <p:nvPr/>
            </p:nvSpPr>
            <p:spPr bwMode="auto">
              <a:xfrm>
                <a:off x="3015" y="3482"/>
                <a:ext cx="331" cy="0"/>
              </a:xfrm>
              <a:prstGeom prst="line">
                <a:avLst/>
              </a:prstGeom>
              <a:noFill/>
              <a:ln w="5715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1805"/>
              </a:p>
            </p:txBody>
          </p:sp>
          <p:sp>
            <p:nvSpPr>
              <p:cNvPr id="87" name="Text Box 35"/>
              <p:cNvSpPr>
                <a:spLocks noChangeArrowheads="1"/>
              </p:cNvSpPr>
              <p:nvPr/>
            </p:nvSpPr>
            <p:spPr bwMode="auto">
              <a:xfrm>
                <a:off x="3312" y="3350"/>
                <a:ext cx="328"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005">
                    <a:latin typeface="Tahoma" panose="020B0604030504040204" pitchFamily="34" charset="0"/>
                  </a:rPr>
                  <a:t>s</a:t>
                </a:r>
                <a:r>
                  <a:rPr lang="en-US" altLang="zh-CN" sz="2005" baseline="-25000">
                    <a:latin typeface="Tahoma" panose="020B0604030504040204" pitchFamily="34" charset="0"/>
                  </a:rPr>
                  <a:t>3</a:t>
                </a:r>
              </a:p>
            </p:txBody>
          </p:sp>
        </p:grpSp>
      </p:grpSp>
    </p:spTree>
  </p:cSld>
  <p:clrMapOvr>
    <a:masterClrMapping/>
  </p:clrMapOvr>
  <p:transition spd="slow" advTm="18981">
    <p:push dir="u"/>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59395"/>
          <p:cNvSpPr>
            <a:spLocks noChangeArrowheads="1"/>
          </p:cNvSpPr>
          <p:nvPr/>
        </p:nvSpPr>
        <p:spPr bwMode="auto">
          <a:xfrm>
            <a:off x="2306638" y="2311401"/>
            <a:ext cx="7446962" cy="304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i="1" dirty="0">
                <a:solidFill>
                  <a:srgbClr val="000000"/>
                </a:solidFill>
                <a:latin typeface="Times New Roman" panose="02020603050405020304" pitchFamily="18" charset="0"/>
                <a:ea typeface="楷体" panose="02010609060101010101" pitchFamily="49" charset="-122"/>
              </a:rPr>
              <a:t>Agent</a:t>
            </a:r>
            <a:r>
              <a:rPr lang="zh-CN" altLang="en-US" sz="2400" b="1" dirty="0">
                <a:solidFill>
                  <a:srgbClr val="000000"/>
                </a:solidFill>
                <a:latin typeface="Times New Roman" panose="02020603050405020304" pitchFamily="18" charset="0"/>
                <a:ea typeface="楷体" panose="02010609060101010101" pitchFamily="49" charset="-122"/>
              </a:rPr>
              <a:t>（学习的主体，如小猫、小狗、人、机器人、控制程序等）其中，</a:t>
            </a:r>
            <a:r>
              <a:rPr lang="en-US" altLang="zh-CN" sz="2400" b="1" i="1" dirty="0">
                <a:solidFill>
                  <a:srgbClr val="000000"/>
                </a:solidFill>
                <a:latin typeface="Times New Roman" panose="02020603050405020304" pitchFamily="18" charset="0"/>
                <a:ea typeface="楷体" panose="02010609060101010101" pitchFamily="49" charset="-122"/>
              </a:rPr>
              <a:t>Agent</a:t>
            </a:r>
            <a:r>
              <a:rPr lang="zh-CN" altLang="en-US" sz="2400" b="1" dirty="0">
                <a:solidFill>
                  <a:srgbClr val="000000"/>
                </a:solidFill>
                <a:latin typeface="Times New Roman" panose="02020603050405020304" pitchFamily="18" charset="0"/>
                <a:ea typeface="楷体" panose="02010609060101010101" pitchFamily="49" charset="-122"/>
              </a:rPr>
              <a:t>具有特点如下：</a:t>
            </a:r>
          </a:p>
          <a:p>
            <a:r>
              <a:rPr lang="zh-CN" altLang="en-US" sz="2400" dirty="0">
                <a:solidFill>
                  <a:srgbClr val="000000"/>
                </a:solidFill>
                <a:latin typeface="Times New Roman" panose="02020603050405020304" pitchFamily="18" charset="0"/>
                <a:ea typeface="楷体" panose="02010609060101010101" pitchFamily="49" charset="-122"/>
              </a:rPr>
              <a:t>  </a:t>
            </a:r>
            <a:r>
              <a:rPr lang="en-US" altLang="zh-CN" sz="2400" dirty="0">
                <a:solidFill>
                  <a:srgbClr val="000000"/>
                </a:solidFill>
                <a:latin typeface="Times New Roman" panose="02020603050405020304" pitchFamily="18" charset="0"/>
                <a:ea typeface="楷体" panose="02010609060101010101" pitchFamily="49" charset="-122"/>
              </a:rPr>
              <a:t>1</a:t>
            </a:r>
            <a:r>
              <a:rPr lang="zh-CN" altLang="en-US" sz="2400" dirty="0">
                <a:solidFill>
                  <a:srgbClr val="000000"/>
                </a:solidFill>
                <a:latin typeface="Times New Roman" panose="02020603050405020304" pitchFamily="18" charset="0"/>
                <a:ea typeface="楷体" panose="02010609060101010101" pitchFamily="49" charset="-122"/>
              </a:rPr>
              <a:t>、能感知环境的状态</a:t>
            </a:r>
          </a:p>
          <a:p>
            <a:r>
              <a:rPr lang="zh-CN" altLang="en-US" sz="2400" dirty="0">
                <a:solidFill>
                  <a:srgbClr val="000000"/>
                </a:solidFill>
                <a:latin typeface="Times New Roman" panose="02020603050405020304" pitchFamily="18" charset="0"/>
                <a:ea typeface="楷体" panose="02010609060101010101" pitchFamily="49" charset="-122"/>
              </a:rPr>
              <a:t>  </a:t>
            </a:r>
            <a:r>
              <a:rPr lang="en-US" altLang="zh-CN" sz="2400" dirty="0">
                <a:solidFill>
                  <a:srgbClr val="000000"/>
                </a:solidFill>
                <a:latin typeface="Times New Roman" panose="02020603050405020304" pitchFamily="18" charset="0"/>
                <a:ea typeface="楷体" panose="02010609060101010101" pitchFamily="49" charset="-122"/>
              </a:rPr>
              <a:t>2</a:t>
            </a:r>
            <a:r>
              <a:rPr lang="zh-CN" altLang="en-US" sz="2400" dirty="0">
                <a:solidFill>
                  <a:srgbClr val="000000"/>
                </a:solidFill>
                <a:latin typeface="Times New Roman" panose="02020603050405020304" pitchFamily="18" charset="0"/>
                <a:ea typeface="楷体" panose="02010609060101010101" pitchFamily="49" charset="-122"/>
              </a:rPr>
              <a:t>、选择动作（可能会影响环境的状态）</a:t>
            </a:r>
          </a:p>
          <a:p>
            <a:r>
              <a:rPr lang="zh-CN" altLang="en-US" sz="2400" dirty="0">
                <a:solidFill>
                  <a:srgbClr val="000000"/>
                </a:solidFill>
                <a:latin typeface="Times New Roman" panose="02020603050405020304" pitchFamily="18" charset="0"/>
                <a:ea typeface="楷体" panose="02010609060101010101" pitchFamily="49" charset="-122"/>
              </a:rPr>
              <a:t>  </a:t>
            </a:r>
            <a:r>
              <a:rPr lang="en-US" altLang="zh-CN" sz="2400" dirty="0">
                <a:solidFill>
                  <a:srgbClr val="000000"/>
                </a:solidFill>
                <a:latin typeface="Times New Roman" panose="02020603050405020304" pitchFamily="18" charset="0"/>
                <a:ea typeface="楷体" panose="02010609060101010101" pitchFamily="49" charset="-122"/>
              </a:rPr>
              <a:t>3</a:t>
            </a:r>
            <a:r>
              <a:rPr lang="zh-CN" altLang="en-US" sz="2400" dirty="0">
                <a:solidFill>
                  <a:srgbClr val="000000"/>
                </a:solidFill>
                <a:latin typeface="Times New Roman" panose="02020603050405020304" pitchFamily="18" charset="0"/>
                <a:ea typeface="楷体" panose="02010609060101010101" pitchFamily="49" charset="-122"/>
              </a:rPr>
              <a:t>、有一个目标（与环境状态有关的）</a:t>
            </a:r>
          </a:p>
          <a:p>
            <a:r>
              <a:rPr lang="zh-CN" altLang="en-US" sz="2400" i="1" dirty="0">
                <a:solidFill>
                  <a:srgbClr val="000000"/>
                </a:solidFill>
                <a:latin typeface="Times New Roman" panose="02020603050405020304" pitchFamily="18" charset="0"/>
                <a:ea typeface="楷体" panose="02010609060101010101" pitchFamily="49" charset="-122"/>
              </a:rPr>
              <a:t>        </a:t>
            </a:r>
            <a:r>
              <a:rPr lang="en-US" altLang="zh-CN" sz="2400" i="1" dirty="0">
                <a:solidFill>
                  <a:srgbClr val="000000"/>
                </a:solidFill>
                <a:latin typeface="Times New Roman" panose="02020603050405020304" pitchFamily="18" charset="0"/>
                <a:ea typeface="楷体" panose="02010609060101010101" pitchFamily="49" charset="-122"/>
              </a:rPr>
              <a:t>Agent</a:t>
            </a:r>
            <a:r>
              <a:rPr lang="zh-CN" altLang="en-US" sz="2400" dirty="0">
                <a:solidFill>
                  <a:srgbClr val="000000"/>
                </a:solidFill>
                <a:latin typeface="Times New Roman" panose="02020603050405020304" pitchFamily="18" charset="0"/>
                <a:ea typeface="楷体" panose="02010609060101010101" pitchFamily="49" charset="-122"/>
              </a:rPr>
              <a:t>以最终目标为导向，与不确定的环境之间进行交互，在交互过程中强化好的动作，获得经验。</a:t>
            </a:r>
          </a:p>
          <a:p>
            <a:endParaRPr lang="zh-CN" altLang="en-US" sz="2400" dirty="0">
              <a:solidFill>
                <a:srgbClr val="000000"/>
              </a:solidFill>
              <a:latin typeface="Times New Roman" panose="02020603050405020304" pitchFamily="18" charset="0"/>
              <a:ea typeface="楷体" panose="02010609060101010101" pitchFamily="49" charset="-122"/>
            </a:endParaRPr>
          </a:p>
        </p:txBody>
      </p:sp>
      <p:sp>
        <p:nvSpPr>
          <p:cNvPr id="4"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强化学习模型</a:t>
            </a:r>
          </a:p>
        </p:txBody>
      </p:sp>
    </p:spTree>
  </p:cSld>
  <p:clrMapOvr>
    <a:masterClrMapping/>
  </p:clrMapOvr>
  <p:transition spd="slow" advTm="18981">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框架表示法</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2" name="Rectangle 687"/>
          <p:cNvSpPr txBox="1">
            <a:spLocks noChangeArrowheads="1"/>
          </p:cNvSpPr>
          <p:nvPr/>
        </p:nvSpPr>
        <p:spPr>
          <a:xfrm>
            <a:off x="1762788" y="1180848"/>
            <a:ext cx="8666423" cy="5519194"/>
          </a:xfrm>
          <a:prstGeom prst="rect">
            <a:avLst/>
          </a:prstGeom>
          <a:solidFill>
            <a:srgbClr val="FFFFFF"/>
          </a:solidFill>
          <a:ln cap="flat" algn="ctr">
            <a:solidFill>
              <a:srgbClr val="808080"/>
            </a:solidFill>
            <a:miter lim="800000"/>
            <a:headEnd type="none" w="med" len="med"/>
            <a:tailEnd type="none" w="med" len="med"/>
          </a:ln>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buFont typeface="Wingdings" panose="05000000000000000000" pitchFamily="2" charset="2"/>
              <a:buNone/>
            </a:pPr>
            <a:r>
              <a:rPr lang="ru-RU" altLang="zh-CN" sz="2405" b="1">
                <a:latin typeface="Times New Roman" panose="02020603050405020304" pitchFamily="18" charset="0"/>
                <a:ea typeface="新宋体" panose="02010609030101010101" pitchFamily="49" charset="-122"/>
              </a:rPr>
              <a:t> &lt;</a:t>
            </a:r>
            <a:r>
              <a:rPr lang="zh-CN" altLang="ru-RU" sz="2405" b="1">
                <a:solidFill>
                  <a:schemeClr val="accent2"/>
                </a:solidFill>
                <a:latin typeface="Times New Roman" panose="02020603050405020304" pitchFamily="18" charset="0"/>
                <a:ea typeface="新宋体" panose="02010609030101010101" pitchFamily="49" charset="-122"/>
              </a:rPr>
              <a:t>框架名</a:t>
            </a:r>
            <a:r>
              <a:rPr lang="ru-RU" altLang="zh-CN" sz="2405" b="1">
                <a:latin typeface="Times New Roman" panose="02020603050405020304" pitchFamily="18" charset="0"/>
                <a:ea typeface="新宋体" panose="02010609030101010101" pitchFamily="49" charset="-122"/>
              </a:rPr>
              <a:t>&gt;</a:t>
            </a:r>
          </a:p>
          <a:p>
            <a:pPr>
              <a:lnSpc>
                <a:spcPct val="110000"/>
              </a:lnSpc>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槽名</a:t>
            </a:r>
            <a:r>
              <a:rPr lang="ru-RU" altLang="zh-CN" sz="2405" b="1">
                <a:latin typeface="Times New Roman" panose="02020603050405020304" pitchFamily="18" charset="0"/>
                <a:ea typeface="新宋体" panose="02010609030101010101" pitchFamily="49" charset="-122"/>
              </a:rPr>
              <a:t>1</a:t>
            </a:r>
            <a:r>
              <a:rPr lang="zh-CN" altLang="ru-RU" sz="2405" b="1">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侧面名</a:t>
            </a:r>
            <a:r>
              <a:rPr lang="ru-RU" altLang="zh-CN" sz="2405" b="1" baseline="-25000">
                <a:solidFill>
                  <a:srgbClr val="0000FF"/>
                </a:solidFill>
                <a:latin typeface="Times New Roman" panose="02020603050405020304" pitchFamily="18" charset="0"/>
                <a:ea typeface="新宋体" panose="02010609030101010101" pitchFamily="49" charset="-122"/>
              </a:rPr>
              <a:t>11 </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侧面值</a:t>
            </a:r>
            <a:r>
              <a:rPr lang="ru-RU" altLang="zh-CN" sz="2405" b="1" baseline="-25000">
                <a:solidFill>
                  <a:srgbClr val="0000FF"/>
                </a:solidFill>
                <a:latin typeface="Times New Roman" panose="02020603050405020304" pitchFamily="18" charset="0"/>
                <a:ea typeface="新宋体" panose="02010609030101010101" pitchFamily="49" charset="-122"/>
              </a:rPr>
              <a:t>111</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a:t>
            </a:r>
            <a:r>
              <a:rPr lang="ru-RU" altLang="zh-CN" sz="4010" b="1" baseline="14000">
                <a:solidFill>
                  <a:srgbClr val="0000FF"/>
                </a:solidFill>
                <a:latin typeface="Times New Roman" panose="02020603050405020304" pitchFamily="18" charset="0"/>
                <a:ea typeface="新宋体" panose="02010609030101010101" pitchFamily="49" charset="-122"/>
              </a:rPr>
              <a:t>…</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，侧面值</a:t>
            </a:r>
            <a:r>
              <a:rPr lang="ru-RU" altLang="zh-CN" sz="2405" b="1" baseline="-25000">
                <a:solidFill>
                  <a:srgbClr val="0000FF"/>
                </a:solidFill>
                <a:latin typeface="Times New Roman" panose="02020603050405020304" pitchFamily="18" charset="0"/>
                <a:ea typeface="新宋体" panose="02010609030101010101" pitchFamily="49" charset="-122"/>
              </a:rPr>
              <a:t>11</a:t>
            </a:r>
            <a:r>
              <a:rPr lang="ru-RU" altLang="zh-CN" sz="2405" b="1" i="1" baseline="-25000">
                <a:solidFill>
                  <a:srgbClr val="0000FF"/>
                </a:solidFill>
                <a:latin typeface="Times New Roman" panose="02020603050405020304" pitchFamily="18" charset="0"/>
                <a:ea typeface="新宋体" panose="02010609030101010101" pitchFamily="49" charset="-122"/>
              </a:rPr>
              <a:t>P</a:t>
            </a:r>
            <a:r>
              <a:rPr lang="ru-RU" altLang="zh-CN" sz="2405" b="1" baseline="-25000">
                <a:solidFill>
                  <a:srgbClr val="0000FF"/>
                </a:solidFill>
                <a:latin typeface="Times New Roman" panose="02020603050405020304" pitchFamily="18" charset="0"/>
                <a:ea typeface="新宋体" panose="02010609030101010101" pitchFamily="49" charset="-122"/>
              </a:rPr>
              <a:t>1</a:t>
            </a:r>
            <a:r>
              <a:rPr lang="ru-RU" altLang="zh-CN" sz="2405" b="1" baseline="-25000">
                <a:latin typeface="Times New Roman" panose="02020603050405020304" pitchFamily="18" charset="0"/>
                <a:ea typeface="新宋体" panose="02010609030101010101" pitchFamily="49" charset="-122"/>
              </a:rPr>
              <a:t> </a:t>
            </a:r>
          </a:p>
          <a:p>
            <a:pPr>
              <a:lnSpc>
                <a:spcPct val="110000"/>
              </a:lnSpc>
              <a:buFont typeface="Wingdings" panose="05000000000000000000" pitchFamily="2" charset="2"/>
              <a:buNone/>
            </a:pPr>
            <a:r>
              <a:rPr lang="ru-RU" altLang="zh-CN" sz="2405" b="1">
                <a:latin typeface="Times New Roman" panose="02020603050405020304" pitchFamily="18" charset="0"/>
                <a:ea typeface="新宋体" panose="02010609030101010101" pitchFamily="49" charset="-122"/>
              </a:rPr>
              <a:t>   ┊              </a:t>
            </a:r>
            <a:r>
              <a:rPr lang="ru-RU" altLang="zh-CN" sz="2405" b="1">
                <a:solidFill>
                  <a:srgbClr val="0000FF"/>
                </a:solidFill>
                <a:latin typeface="Times New Roman" panose="02020603050405020304" pitchFamily="18" charset="0"/>
                <a:ea typeface="新宋体" panose="02010609030101010101" pitchFamily="49" charset="-122"/>
              </a:rPr>
              <a:t>┊</a:t>
            </a:r>
          </a:p>
          <a:p>
            <a:pPr>
              <a:lnSpc>
                <a:spcPct val="110000"/>
              </a:lnSpc>
              <a:buFont typeface="Wingdings" panose="05000000000000000000" pitchFamily="2" charset="2"/>
              <a:buNone/>
            </a:pPr>
            <a:r>
              <a:rPr lang="ru-RU" altLang="zh-CN" sz="2405" b="1">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侧面名</a:t>
            </a:r>
            <a:r>
              <a:rPr lang="ru-RU" altLang="zh-CN" sz="2405" b="1" baseline="-25000">
                <a:solidFill>
                  <a:srgbClr val="0000FF"/>
                </a:solidFill>
                <a:latin typeface="Times New Roman" panose="02020603050405020304" pitchFamily="18" charset="0"/>
                <a:ea typeface="新宋体" panose="02010609030101010101" pitchFamily="49" charset="-122"/>
              </a:rPr>
              <a:t>1</a:t>
            </a:r>
            <a:r>
              <a:rPr lang="ru-RU" altLang="zh-CN" sz="2405" b="1" i="1" baseline="-25000">
                <a:solidFill>
                  <a:srgbClr val="0000FF"/>
                </a:solidFill>
                <a:latin typeface="Times New Roman" panose="02020603050405020304" pitchFamily="18" charset="0"/>
                <a:ea typeface="新宋体" panose="02010609030101010101" pitchFamily="49" charset="-122"/>
              </a:rPr>
              <a:t>m</a:t>
            </a:r>
            <a:r>
              <a:rPr lang="ru-RU" altLang="zh-CN" sz="2405" b="1" baseline="-25000">
                <a:solidFill>
                  <a:srgbClr val="0000FF"/>
                </a:solidFill>
                <a:latin typeface="Times New Roman" panose="02020603050405020304" pitchFamily="18" charset="0"/>
                <a:ea typeface="新宋体" panose="02010609030101010101" pitchFamily="49" charset="-122"/>
              </a:rPr>
              <a:t> </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侧面值</a:t>
            </a:r>
            <a:r>
              <a:rPr lang="ru-RU" altLang="zh-CN" sz="2405" b="1" baseline="-25000">
                <a:solidFill>
                  <a:srgbClr val="0000FF"/>
                </a:solidFill>
                <a:latin typeface="Times New Roman" panose="02020603050405020304" pitchFamily="18" charset="0"/>
                <a:ea typeface="新宋体" panose="02010609030101010101" pitchFamily="49" charset="-122"/>
              </a:rPr>
              <a:t>1</a:t>
            </a:r>
            <a:r>
              <a:rPr lang="ru-RU" altLang="zh-CN" sz="2405" b="1" i="1" baseline="-25000">
                <a:solidFill>
                  <a:srgbClr val="0000FF"/>
                </a:solidFill>
                <a:latin typeface="Times New Roman" panose="02020603050405020304" pitchFamily="18" charset="0"/>
                <a:ea typeface="新宋体" panose="02010609030101010101" pitchFamily="49" charset="-122"/>
              </a:rPr>
              <a:t>m</a:t>
            </a:r>
            <a:r>
              <a:rPr lang="ru-RU" altLang="zh-CN" sz="2405" b="1" baseline="-25000">
                <a:solidFill>
                  <a:srgbClr val="0000FF"/>
                </a:solidFill>
                <a:latin typeface="Times New Roman" panose="02020603050405020304" pitchFamily="18" charset="0"/>
                <a:ea typeface="新宋体" panose="02010609030101010101" pitchFamily="49" charset="-122"/>
              </a:rPr>
              <a:t>1</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 </a:t>
            </a:r>
            <a:r>
              <a:rPr lang="ru-RU" altLang="zh-CN" sz="4010" b="1" baseline="14000">
                <a:solidFill>
                  <a:srgbClr val="0000FF"/>
                </a:solidFill>
                <a:latin typeface="Times New Roman" panose="02020603050405020304" pitchFamily="18" charset="0"/>
                <a:ea typeface="新宋体" panose="02010609030101010101" pitchFamily="49" charset="-122"/>
              </a:rPr>
              <a:t>…</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，侧面值</a:t>
            </a:r>
            <a:r>
              <a:rPr lang="ru-RU" altLang="zh-CN" sz="2405" b="1" baseline="-25000">
                <a:solidFill>
                  <a:srgbClr val="0000FF"/>
                </a:solidFill>
                <a:latin typeface="Times New Roman" panose="02020603050405020304" pitchFamily="18" charset="0"/>
                <a:ea typeface="新宋体" panose="02010609030101010101" pitchFamily="49" charset="-122"/>
              </a:rPr>
              <a:t>1</a:t>
            </a:r>
            <a:r>
              <a:rPr lang="ru-RU" altLang="zh-CN" sz="2405" b="1" i="1" baseline="-25000">
                <a:solidFill>
                  <a:srgbClr val="0000FF"/>
                </a:solidFill>
                <a:latin typeface="Times New Roman" panose="02020603050405020304" pitchFamily="18" charset="0"/>
                <a:ea typeface="新宋体" panose="02010609030101010101" pitchFamily="49" charset="-122"/>
              </a:rPr>
              <a:t>mPm</a:t>
            </a:r>
            <a:r>
              <a:rPr lang="ru-RU" altLang="zh-CN" sz="2405" b="1">
                <a:latin typeface="Times New Roman" panose="02020603050405020304" pitchFamily="18" charset="0"/>
                <a:ea typeface="新宋体" panose="02010609030101010101" pitchFamily="49" charset="-122"/>
              </a:rPr>
              <a:t> </a:t>
            </a:r>
          </a:p>
          <a:p>
            <a:pPr>
              <a:lnSpc>
                <a:spcPct val="110000"/>
              </a:lnSpc>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槽名</a:t>
            </a:r>
            <a:r>
              <a:rPr lang="ru-RU" altLang="zh-CN" sz="2405" b="1">
                <a:latin typeface="Times New Roman" panose="02020603050405020304" pitchFamily="18" charset="0"/>
                <a:ea typeface="新宋体" panose="02010609030101010101" pitchFamily="49" charset="-122"/>
              </a:rPr>
              <a:t>n</a:t>
            </a:r>
            <a:r>
              <a:rPr lang="zh-CN" altLang="ru-RU" sz="2405" b="1">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侧面名</a:t>
            </a:r>
            <a:r>
              <a:rPr lang="ru-RU" altLang="zh-CN" sz="2405" b="1" i="1" baseline="-25000">
                <a:solidFill>
                  <a:srgbClr val="0000FF"/>
                </a:solidFill>
                <a:latin typeface="Times New Roman" panose="02020603050405020304" pitchFamily="18" charset="0"/>
                <a:ea typeface="新宋体" panose="02010609030101010101" pitchFamily="49" charset="-122"/>
              </a:rPr>
              <a:t>n</a:t>
            </a:r>
            <a:r>
              <a:rPr lang="ru-RU" altLang="zh-CN" sz="2405" b="1" baseline="-25000">
                <a:solidFill>
                  <a:srgbClr val="0000FF"/>
                </a:solidFill>
                <a:latin typeface="Times New Roman" panose="02020603050405020304" pitchFamily="18" charset="0"/>
                <a:ea typeface="新宋体" panose="02010609030101010101" pitchFamily="49" charset="-122"/>
              </a:rPr>
              <a:t>1</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侧面值</a:t>
            </a:r>
            <a:r>
              <a:rPr lang="ru-RU" altLang="zh-CN" sz="2405" b="1" i="1" baseline="-25000">
                <a:solidFill>
                  <a:srgbClr val="0000FF"/>
                </a:solidFill>
                <a:latin typeface="Times New Roman" panose="02020603050405020304" pitchFamily="18" charset="0"/>
                <a:ea typeface="新宋体" panose="02010609030101010101" pitchFamily="49" charset="-122"/>
              </a:rPr>
              <a:t>n</a:t>
            </a:r>
            <a:r>
              <a:rPr lang="ru-RU" altLang="zh-CN" sz="2405" b="1" baseline="-25000">
                <a:solidFill>
                  <a:srgbClr val="0000FF"/>
                </a:solidFill>
                <a:latin typeface="Times New Roman" panose="02020603050405020304" pitchFamily="18" charset="0"/>
                <a:ea typeface="新宋体" panose="02010609030101010101" pitchFamily="49" charset="-122"/>
              </a:rPr>
              <a:t>11</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 </a:t>
            </a:r>
            <a:r>
              <a:rPr lang="ru-RU" altLang="zh-CN" sz="4010" b="1" baseline="14000">
                <a:solidFill>
                  <a:srgbClr val="0000FF"/>
                </a:solidFill>
                <a:latin typeface="Times New Roman" panose="02020603050405020304" pitchFamily="18" charset="0"/>
                <a:ea typeface="新宋体" panose="02010609030101010101" pitchFamily="49" charset="-122"/>
              </a:rPr>
              <a:t>…</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，侧面值</a:t>
            </a:r>
            <a:r>
              <a:rPr lang="ru-RU" altLang="zh-CN" sz="2405" b="1" i="1" baseline="-25000">
                <a:solidFill>
                  <a:srgbClr val="0000FF"/>
                </a:solidFill>
                <a:latin typeface="Times New Roman" panose="02020603050405020304" pitchFamily="18" charset="0"/>
                <a:ea typeface="新宋体" panose="02010609030101010101" pitchFamily="49" charset="-122"/>
              </a:rPr>
              <a:t>n</a:t>
            </a:r>
            <a:r>
              <a:rPr lang="ru-RU" altLang="zh-CN" sz="2405" b="1" baseline="-25000">
                <a:solidFill>
                  <a:srgbClr val="0000FF"/>
                </a:solidFill>
                <a:latin typeface="Times New Roman" panose="02020603050405020304" pitchFamily="18" charset="0"/>
                <a:ea typeface="新宋体" panose="02010609030101010101" pitchFamily="49" charset="-122"/>
              </a:rPr>
              <a:t>1</a:t>
            </a:r>
            <a:r>
              <a:rPr lang="ru-RU" altLang="zh-CN" sz="2405" b="1" i="1" baseline="-25000">
                <a:solidFill>
                  <a:srgbClr val="0000FF"/>
                </a:solidFill>
                <a:latin typeface="Times New Roman" panose="02020603050405020304" pitchFamily="18" charset="0"/>
                <a:ea typeface="新宋体" panose="02010609030101010101" pitchFamily="49" charset="-122"/>
              </a:rPr>
              <a:t>P</a:t>
            </a:r>
            <a:r>
              <a:rPr lang="ru-RU" altLang="zh-CN" sz="2405" b="1" baseline="-25000">
                <a:solidFill>
                  <a:srgbClr val="0000FF"/>
                </a:solidFill>
                <a:latin typeface="Times New Roman" panose="02020603050405020304" pitchFamily="18" charset="0"/>
                <a:ea typeface="新宋体" panose="02010609030101010101" pitchFamily="49" charset="-122"/>
              </a:rPr>
              <a:t>1</a:t>
            </a:r>
          </a:p>
          <a:p>
            <a:pPr>
              <a:lnSpc>
                <a:spcPct val="110000"/>
              </a:lnSpc>
              <a:buFont typeface="Wingdings" panose="05000000000000000000" pitchFamily="2" charset="2"/>
              <a:buNone/>
            </a:pPr>
            <a:r>
              <a:rPr lang="ru-RU" altLang="zh-CN" sz="2405" b="1">
                <a:solidFill>
                  <a:srgbClr val="0000FF"/>
                </a:solidFill>
                <a:latin typeface="Times New Roman" panose="02020603050405020304" pitchFamily="18" charset="0"/>
                <a:ea typeface="新宋体" panose="02010609030101010101" pitchFamily="49" charset="-122"/>
              </a:rPr>
              <a:t>                     ┊</a:t>
            </a:r>
          </a:p>
          <a:p>
            <a:pPr eaLnBrk="0" hangingPunct="0">
              <a:lnSpc>
                <a:spcPct val="110000"/>
              </a:lnSpc>
              <a:buSzPct val="100000"/>
              <a:buFontTx/>
              <a:buNone/>
            </a:pPr>
            <a:r>
              <a:rPr lang="ru-RU" altLang="zh-CN" sz="2405" b="1">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侧面名</a:t>
            </a:r>
            <a:r>
              <a:rPr lang="ru-RU" altLang="zh-CN" sz="2405" b="1" i="1" baseline="-25000">
                <a:solidFill>
                  <a:srgbClr val="0000FF"/>
                </a:solidFill>
                <a:latin typeface="Times New Roman" panose="02020603050405020304" pitchFamily="18" charset="0"/>
                <a:ea typeface="新宋体" panose="02010609030101010101" pitchFamily="49" charset="-122"/>
              </a:rPr>
              <a:t>nm</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侧面值</a:t>
            </a:r>
            <a:r>
              <a:rPr lang="ru-RU" altLang="zh-CN" sz="2405" b="1" i="1" baseline="-25000">
                <a:solidFill>
                  <a:srgbClr val="0000FF"/>
                </a:solidFill>
                <a:latin typeface="Times New Roman" panose="02020603050405020304" pitchFamily="18" charset="0"/>
                <a:ea typeface="新宋体" panose="02010609030101010101" pitchFamily="49" charset="-122"/>
              </a:rPr>
              <a:t>nm</a:t>
            </a:r>
            <a:r>
              <a:rPr lang="ru-RU" altLang="zh-CN" sz="2405" b="1" baseline="-25000">
                <a:solidFill>
                  <a:srgbClr val="0000FF"/>
                </a:solidFill>
                <a:latin typeface="Times New Roman" panose="02020603050405020304" pitchFamily="18" charset="0"/>
                <a:ea typeface="新宋体" panose="02010609030101010101" pitchFamily="49" charset="-122"/>
              </a:rPr>
              <a:t>1</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 </a:t>
            </a:r>
            <a:r>
              <a:rPr lang="ru-RU" altLang="zh-CN" sz="4010" b="1" baseline="14000">
                <a:solidFill>
                  <a:srgbClr val="0000FF"/>
                </a:solidFill>
                <a:latin typeface="Times New Roman" panose="02020603050405020304" pitchFamily="18" charset="0"/>
                <a:ea typeface="新宋体" panose="02010609030101010101" pitchFamily="49" charset="-122"/>
              </a:rPr>
              <a:t>…</a:t>
            </a:r>
            <a:r>
              <a:rPr lang="ru-RU" altLang="zh-CN" sz="2405" b="1">
                <a:solidFill>
                  <a:srgbClr val="0000FF"/>
                </a:solidFill>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，侧面值</a:t>
            </a:r>
            <a:r>
              <a:rPr lang="ru-RU" altLang="zh-CN" sz="2405" b="1" i="1" baseline="-25000">
                <a:solidFill>
                  <a:srgbClr val="0000FF"/>
                </a:solidFill>
                <a:latin typeface="Times New Roman" panose="02020603050405020304" pitchFamily="18" charset="0"/>
                <a:ea typeface="新宋体" panose="02010609030101010101" pitchFamily="49" charset="-122"/>
              </a:rPr>
              <a:t>nmPm</a:t>
            </a:r>
          </a:p>
          <a:p>
            <a:pPr>
              <a:lnSpc>
                <a:spcPct val="110000"/>
              </a:lnSpc>
              <a:buFont typeface="Wingdings" panose="05000000000000000000" pitchFamily="2" charset="2"/>
              <a:buNone/>
            </a:pPr>
            <a:r>
              <a:rPr lang="zh-CN" altLang="ru-RU" sz="2405" b="1">
                <a:solidFill>
                  <a:schemeClr val="tx2"/>
                </a:solidFill>
                <a:latin typeface="Times New Roman" panose="02020603050405020304" pitchFamily="18" charset="0"/>
                <a:ea typeface="新宋体" panose="02010609030101010101" pitchFamily="49" charset="-122"/>
              </a:rPr>
              <a:t>约束：   约束条件</a:t>
            </a:r>
            <a:r>
              <a:rPr lang="ru-RU" altLang="zh-CN" sz="2405" b="1" baseline="-25000">
                <a:solidFill>
                  <a:schemeClr val="tx2"/>
                </a:solidFill>
                <a:latin typeface="Times New Roman" panose="02020603050405020304" pitchFamily="18" charset="0"/>
                <a:ea typeface="新宋体" panose="02010609030101010101" pitchFamily="49" charset="-122"/>
              </a:rPr>
              <a:t>1</a:t>
            </a:r>
          </a:p>
          <a:p>
            <a:pPr>
              <a:lnSpc>
                <a:spcPct val="110000"/>
              </a:lnSpc>
              <a:buFont typeface="Wingdings" panose="05000000000000000000" pitchFamily="2" charset="2"/>
              <a:buNone/>
            </a:pPr>
            <a:r>
              <a:rPr lang="ru-RU" altLang="zh-CN" sz="2405" b="1">
                <a:solidFill>
                  <a:schemeClr val="tx2"/>
                </a:solidFill>
                <a:latin typeface="Times New Roman" panose="02020603050405020304" pitchFamily="18" charset="0"/>
                <a:ea typeface="新宋体" panose="02010609030101010101" pitchFamily="49" charset="-122"/>
              </a:rPr>
              <a:t>                   ┊</a:t>
            </a:r>
          </a:p>
          <a:p>
            <a:pPr>
              <a:lnSpc>
                <a:spcPct val="110000"/>
              </a:lnSpc>
              <a:buFont typeface="Wingdings" panose="05000000000000000000" pitchFamily="2" charset="2"/>
              <a:buNone/>
            </a:pPr>
            <a:r>
              <a:rPr lang="ru-RU" altLang="zh-CN" sz="2405" b="1">
                <a:solidFill>
                  <a:schemeClr val="tx2"/>
                </a:solidFill>
                <a:latin typeface="Times New Roman" panose="02020603050405020304" pitchFamily="18" charset="0"/>
                <a:ea typeface="新宋体" panose="02010609030101010101" pitchFamily="49" charset="-122"/>
              </a:rPr>
              <a:t>               </a:t>
            </a:r>
            <a:r>
              <a:rPr lang="zh-CN" altLang="ru-RU" sz="2405" b="1">
                <a:solidFill>
                  <a:schemeClr val="tx2"/>
                </a:solidFill>
                <a:latin typeface="Times New Roman" panose="02020603050405020304" pitchFamily="18" charset="0"/>
                <a:ea typeface="新宋体" panose="02010609030101010101" pitchFamily="49" charset="-122"/>
              </a:rPr>
              <a:t>约束条件</a:t>
            </a:r>
            <a:r>
              <a:rPr lang="ru-RU" altLang="zh-CN" sz="2405" b="1" i="1" baseline="-25000">
                <a:latin typeface="Times New Roman" panose="02020603050405020304" pitchFamily="18" charset="0"/>
                <a:ea typeface="新宋体" panose="02010609030101010101" pitchFamily="49" charset="-122"/>
              </a:rPr>
              <a:t>n</a:t>
            </a:r>
          </a:p>
          <a:p>
            <a:pPr eaLnBrk="0" hangingPunct="0">
              <a:lnSpc>
                <a:spcPct val="100000"/>
              </a:lnSpc>
              <a:spcBef>
                <a:spcPct val="0"/>
              </a:spcBef>
              <a:buSzPct val="100000"/>
              <a:buFontTx/>
              <a:buNone/>
            </a:pPr>
            <a:endParaRPr lang="ru-RU" altLang="zh-CN" sz="2405" b="1">
              <a:solidFill>
                <a:schemeClr val="tx2"/>
              </a:solidFill>
              <a:latin typeface="Times New Roman" panose="02020603050405020304" pitchFamily="18" charset="0"/>
              <a:ea typeface="新宋体" panose="02010609030101010101" pitchFamily="49" charset="-122"/>
            </a:endParaRPr>
          </a:p>
        </p:txBody>
      </p:sp>
      <p:sp>
        <p:nvSpPr>
          <p:cNvPr id="4" name="文本框 3">
            <a:extLst>
              <a:ext uri="{FF2B5EF4-FFF2-40B4-BE49-F238E27FC236}">
                <a16:creationId xmlns:a16="http://schemas.microsoft.com/office/drawing/2014/main" id="{E341CB2A-3DE1-3BD4-BFBA-D78F112DAD1D}"/>
              </a:ext>
            </a:extLst>
          </p:cNvPr>
          <p:cNvSpPr txBox="1"/>
          <p:nvPr/>
        </p:nvSpPr>
        <p:spPr>
          <a:xfrm>
            <a:off x="444178" y="352188"/>
            <a:ext cx="6096964" cy="707886"/>
          </a:xfrm>
          <a:prstGeom prst="rect">
            <a:avLst/>
          </a:prstGeom>
          <a:noFill/>
        </p:spPr>
        <p:txBody>
          <a:bodyPr wrap="square">
            <a:spAutoFit/>
          </a:bodyPr>
          <a:lstStyle/>
          <a:p>
            <a:r>
              <a:rPr lang="zh-CN" altLang="en-US" sz="4000" b="1" dirty="0">
                <a:latin typeface="黑体" panose="02010609060101010101" pitchFamily="49" charset="-122"/>
                <a:ea typeface="黑体" panose="02010609060101010101" pitchFamily="49" charset="-122"/>
                <a:cs typeface="+mn-cs"/>
              </a:rPr>
              <a:t>框架表示法</a:t>
            </a:r>
            <a:endParaRPr lang="zh-TW" altLang="en-US" sz="4000" dirty="0"/>
          </a:p>
        </p:txBody>
      </p:sp>
    </p:spTree>
  </p:cSld>
  <p:clrMapOvr>
    <a:masterClrMapping/>
  </p:clrMapOvr>
  <p:transition spd="slow" advTm="18981">
    <p:push di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文本框 60418"/>
          <p:cNvSpPr txBox="1">
            <a:spLocks noChangeArrowheads="1"/>
          </p:cNvSpPr>
          <p:nvPr/>
        </p:nvSpPr>
        <p:spPr bwMode="auto">
          <a:xfrm>
            <a:off x="6686251" y="1445445"/>
            <a:ext cx="3841245"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dirty="0">
                <a:solidFill>
                  <a:srgbClr val="000000"/>
                </a:solidFill>
                <a:latin typeface="Times New Roman" panose="02020603050405020304" pitchFamily="18" charset="0"/>
                <a:ea typeface="楷体" panose="02010609060101010101" pitchFamily="49" charset="-122"/>
                <a:sym typeface="Arial" panose="020B0604020202020204" pitchFamily="34" charset="0"/>
              </a:rPr>
              <a:t>在强化学习中，</a:t>
            </a:r>
            <a:r>
              <a:rPr lang="zh-CN" altLang="en-US" sz="2400"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 Agent </a:t>
            </a:r>
            <a:r>
              <a:rPr lang="zh-CN" altLang="en-US" sz="2400" dirty="0">
                <a:solidFill>
                  <a:srgbClr val="000000"/>
                </a:solidFill>
                <a:latin typeface="Times New Roman" panose="02020603050405020304" pitchFamily="18" charset="0"/>
                <a:ea typeface="楷体" panose="02010609060101010101" pitchFamily="49" charset="-122"/>
                <a:sym typeface="Arial" panose="020B0604020202020204" pitchFamily="34" charset="0"/>
              </a:rPr>
              <a:t>选择一个动作</a:t>
            </a:r>
            <a:r>
              <a:rPr lang="zh-CN" altLang="en-US" sz="2400"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a</a:t>
            </a:r>
            <a:r>
              <a:rPr lang="zh-CN" altLang="en-US" sz="2400" dirty="0">
                <a:solidFill>
                  <a:srgbClr val="000000"/>
                </a:solidFill>
                <a:latin typeface="Times New Roman" panose="02020603050405020304" pitchFamily="18" charset="0"/>
                <a:ea typeface="楷体" panose="02010609060101010101" pitchFamily="49" charset="-122"/>
                <a:sym typeface="Arial" panose="020B0604020202020204" pitchFamily="34" charset="0"/>
              </a:rPr>
              <a:t>作用于环境，环境接收该动作后发生变化，同时产生一个强化信号（奖或罚）反馈给</a:t>
            </a:r>
            <a:r>
              <a:rPr lang="zh-CN" altLang="en-US" sz="2400"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Agent</a:t>
            </a:r>
            <a:r>
              <a:rPr lang="zh-CN" altLang="en-US" sz="2400" dirty="0">
                <a:solidFill>
                  <a:srgbClr val="000000"/>
                </a:solidFill>
                <a:latin typeface="Times New Roman" panose="02020603050405020304" pitchFamily="18" charset="0"/>
                <a:ea typeface="楷体" panose="02010609060101010101" pitchFamily="49" charset="-122"/>
                <a:sym typeface="Arial" panose="020B0604020202020204" pitchFamily="34" charset="0"/>
              </a:rPr>
              <a:t>，</a:t>
            </a:r>
            <a:r>
              <a:rPr lang="zh-CN" altLang="en-US" sz="2400"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Agent</a:t>
            </a:r>
            <a:r>
              <a:rPr lang="zh-CN" altLang="en-US" sz="2400" dirty="0">
                <a:solidFill>
                  <a:srgbClr val="000000"/>
                </a:solidFill>
                <a:latin typeface="Times New Roman" panose="02020603050405020304" pitchFamily="18" charset="0"/>
                <a:ea typeface="楷体" panose="02010609060101010101" pitchFamily="49" charset="-122"/>
                <a:sym typeface="Arial" panose="020B0604020202020204" pitchFamily="34" charset="0"/>
              </a:rPr>
              <a:t>再根据强化信号和环境的当前状态</a:t>
            </a:r>
            <a:r>
              <a:rPr lang="zh-CN" altLang="en-US" sz="2400"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s </a:t>
            </a:r>
            <a:r>
              <a:rPr lang="zh-CN" altLang="en-US" sz="2400" dirty="0">
                <a:solidFill>
                  <a:srgbClr val="000000"/>
                </a:solidFill>
                <a:latin typeface="Times New Roman" panose="02020603050405020304" pitchFamily="18" charset="0"/>
                <a:ea typeface="楷体" panose="02010609060101010101" pitchFamily="49" charset="-122"/>
                <a:sym typeface="Arial" panose="020B0604020202020204" pitchFamily="34" charset="0"/>
              </a:rPr>
              <a:t>再选择下一个动作，选择的原则是使受到正的奖赏值的概率增大。</a:t>
            </a:r>
          </a:p>
        </p:txBody>
      </p:sp>
      <p:grpSp>
        <p:nvGrpSpPr>
          <p:cNvPr id="33795" name="Group 2"/>
          <p:cNvGrpSpPr/>
          <p:nvPr/>
        </p:nvGrpSpPr>
        <p:grpSpPr bwMode="auto">
          <a:xfrm>
            <a:off x="1763516" y="1761520"/>
            <a:ext cx="4724400" cy="2536825"/>
            <a:chOff x="0" y="51"/>
            <a:chExt cx="5708" cy="2362"/>
          </a:xfrm>
        </p:grpSpPr>
        <p:sp>
          <p:nvSpPr>
            <p:cNvPr id="33796" name="AutoShape 3"/>
            <p:cNvSpPr>
              <a:spLocks noChangeArrowheads="1"/>
            </p:cNvSpPr>
            <p:nvPr/>
          </p:nvSpPr>
          <p:spPr bwMode="auto">
            <a:xfrm>
              <a:off x="0" y="893"/>
              <a:ext cx="1814" cy="850"/>
            </a:xfrm>
            <a:prstGeom prst="roundRect">
              <a:avLst>
                <a:gd name="adj" fmla="val 16667"/>
              </a:avLst>
            </a:prstGeom>
            <a:gradFill rotWithShape="0">
              <a:gsLst>
                <a:gs pos="0">
                  <a:srgbClr val="C2D69B"/>
                </a:gs>
                <a:gs pos="50000">
                  <a:srgbClr val="9BBB59"/>
                </a:gs>
                <a:gs pos="100000">
                  <a:srgbClr val="C2D69B"/>
                </a:gs>
              </a:gsLst>
              <a:lin ang="5400000" scaled="1"/>
            </a:gradFill>
            <a:ln w="12700">
              <a:solidFill>
                <a:srgbClr val="9BBB59"/>
              </a:solidFill>
              <a:round/>
            </a:ln>
            <a:effectLst>
              <a:outerShdw dist="28398" dir="6993903" algn="ctr" rotWithShape="0">
                <a:srgbClr val="4E6128"/>
              </a:outerShdw>
            </a:effectLst>
          </p:spPr>
          <p:txBody>
            <a:bodyPr tIns="154800"/>
            <a:lstStyle/>
            <a:p>
              <a:pPr algn="ctr"/>
              <a:r>
                <a:rPr lang="en-US" altLang="zh-CN">
                  <a:solidFill>
                    <a:srgbClr val="000000"/>
                  </a:solidFill>
                  <a:latin typeface="Times New Roman" panose="02020603050405020304" pitchFamily="18" charset="0"/>
                </a:rPr>
                <a:t>Agent</a:t>
              </a:r>
            </a:p>
            <a:p>
              <a:pPr algn="r"/>
              <a:endParaRPr lang="en-US" altLang="zh-CN">
                <a:solidFill>
                  <a:srgbClr val="000000"/>
                </a:solidFill>
                <a:latin typeface="Times New Roman" panose="02020603050405020304" pitchFamily="18" charset="0"/>
              </a:endParaRPr>
            </a:p>
          </p:txBody>
        </p:sp>
        <p:sp>
          <p:nvSpPr>
            <p:cNvPr id="33797" name="AutoShape 4"/>
            <p:cNvSpPr>
              <a:spLocks noChangeArrowheads="1"/>
            </p:cNvSpPr>
            <p:nvPr/>
          </p:nvSpPr>
          <p:spPr bwMode="auto">
            <a:xfrm>
              <a:off x="3894" y="893"/>
              <a:ext cx="1814" cy="850"/>
            </a:xfrm>
            <a:prstGeom prst="roundRect">
              <a:avLst>
                <a:gd name="adj" fmla="val 16667"/>
              </a:avLst>
            </a:prstGeom>
            <a:gradFill rotWithShape="0">
              <a:gsLst>
                <a:gs pos="0">
                  <a:srgbClr val="C2D69B"/>
                </a:gs>
                <a:gs pos="50000">
                  <a:srgbClr val="9BBB59"/>
                </a:gs>
                <a:gs pos="100000">
                  <a:srgbClr val="C2D69B"/>
                </a:gs>
              </a:gsLst>
              <a:lin ang="5400000" scaled="1"/>
            </a:gradFill>
            <a:ln w="12700">
              <a:solidFill>
                <a:srgbClr val="9BBB59"/>
              </a:solidFill>
              <a:round/>
            </a:ln>
            <a:effectLst>
              <a:outerShdw dist="28398" dir="6993903" algn="ctr" rotWithShape="0">
                <a:srgbClr val="4E6128"/>
              </a:outerShdw>
            </a:effectLst>
          </p:spPr>
          <p:txBody>
            <a:bodyPr tIns="154800"/>
            <a:lstStyle/>
            <a:p>
              <a:pPr algn="ctr"/>
              <a:r>
                <a:rPr lang="zh-CN" altLang="en-US">
                  <a:solidFill>
                    <a:srgbClr val="000000"/>
                  </a:solidFill>
                  <a:latin typeface="Verdana" panose="020B0604030504040204" pitchFamily="34" charset="0"/>
                  <a:ea typeface="楷体" panose="02010609060101010101" pitchFamily="49" charset="-122"/>
                </a:rPr>
                <a:t>环境</a:t>
              </a:r>
            </a:p>
            <a:p>
              <a:pPr algn="r"/>
              <a:endParaRPr lang="zh-CN" altLang="en-US">
                <a:solidFill>
                  <a:srgbClr val="000000"/>
                </a:solidFill>
                <a:latin typeface="Verdana" panose="020B0604030504040204" pitchFamily="34" charset="0"/>
                <a:ea typeface="楷体" panose="02010609060101010101" pitchFamily="49" charset="-122"/>
              </a:endParaRPr>
            </a:p>
          </p:txBody>
        </p:sp>
        <p:cxnSp>
          <p:nvCxnSpPr>
            <p:cNvPr id="33798" name="AutoShape 5"/>
            <p:cNvCxnSpPr>
              <a:cxnSpLocks noChangeShapeType="1"/>
            </p:cNvCxnSpPr>
            <p:nvPr/>
          </p:nvCxnSpPr>
          <p:spPr bwMode="auto">
            <a:xfrm flipH="1" flipV="1">
              <a:off x="1814" y="1322"/>
              <a:ext cx="2067" cy="25"/>
            </a:xfrm>
            <a:prstGeom prst="straightConnector1">
              <a:avLst/>
            </a:prstGeom>
            <a:noFill/>
            <a:ln w="25400">
              <a:solidFill>
                <a:srgbClr val="0070C0"/>
              </a:solidFill>
              <a:round/>
              <a:tailEnd type="triangle" w="med" len="med"/>
            </a:ln>
            <a:extLst>
              <a:ext uri="{909E8E84-426E-40DD-AFC4-6F175D3DCCD1}">
                <a14:hiddenFill xmlns:a14="http://schemas.microsoft.com/office/drawing/2010/main">
                  <a:noFill/>
                </a14:hiddenFill>
              </a:ext>
            </a:extLst>
          </p:spPr>
        </p:cxnSp>
        <p:cxnSp>
          <p:nvCxnSpPr>
            <p:cNvPr id="33799" name="AutoShape 6"/>
            <p:cNvCxnSpPr>
              <a:cxnSpLocks noChangeShapeType="1"/>
            </p:cNvCxnSpPr>
            <p:nvPr/>
          </p:nvCxnSpPr>
          <p:spPr bwMode="auto">
            <a:xfrm flipV="1">
              <a:off x="862" y="380"/>
              <a:ext cx="0" cy="513"/>
            </a:xfrm>
            <a:prstGeom prst="straightConnector1">
              <a:avLst/>
            </a:prstGeom>
            <a:noFill/>
            <a:ln w="25400">
              <a:solidFill>
                <a:srgbClr val="0070C0"/>
              </a:solidFill>
              <a:round/>
            </a:ln>
            <a:extLst>
              <a:ext uri="{909E8E84-426E-40DD-AFC4-6F175D3DCCD1}">
                <a14:hiddenFill xmlns:a14="http://schemas.microsoft.com/office/drawing/2010/main">
                  <a:noFill/>
                </a14:hiddenFill>
              </a:ext>
            </a:extLst>
          </p:spPr>
        </p:cxnSp>
        <p:cxnSp>
          <p:nvCxnSpPr>
            <p:cNvPr id="33800" name="AutoShape 7"/>
            <p:cNvCxnSpPr>
              <a:cxnSpLocks noChangeShapeType="1"/>
            </p:cNvCxnSpPr>
            <p:nvPr/>
          </p:nvCxnSpPr>
          <p:spPr bwMode="auto">
            <a:xfrm>
              <a:off x="836" y="380"/>
              <a:ext cx="3895" cy="1"/>
            </a:xfrm>
            <a:prstGeom prst="straightConnector1">
              <a:avLst/>
            </a:prstGeom>
            <a:noFill/>
            <a:ln w="25400">
              <a:solidFill>
                <a:srgbClr val="0070C0"/>
              </a:solidFill>
              <a:round/>
            </a:ln>
            <a:extLst>
              <a:ext uri="{909E8E84-426E-40DD-AFC4-6F175D3DCCD1}">
                <a14:hiddenFill xmlns:a14="http://schemas.microsoft.com/office/drawing/2010/main">
                  <a:noFill/>
                </a14:hiddenFill>
              </a:ext>
            </a:extLst>
          </p:spPr>
        </p:cxnSp>
        <p:cxnSp>
          <p:nvCxnSpPr>
            <p:cNvPr id="33801" name="AutoShape 8"/>
            <p:cNvCxnSpPr>
              <a:cxnSpLocks noChangeShapeType="1"/>
            </p:cNvCxnSpPr>
            <p:nvPr/>
          </p:nvCxnSpPr>
          <p:spPr bwMode="auto">
            <a:xfrm>
              <a:off x="4715" y="380"/>
              <a:ext cx="0" cy="513"/>
            </a:xfrm>
            <a:prstGeom prst="straightConnector1">
              <a:avLst/>
            </a:prstGeom>
            <a:noFill/>
            <a:ln w="25400">
              <a:solidFill>
                <a:srgbClr val="0070C0"/>
              </a:solidFill>
              <a:round/>
              <a:tailEnd type="triangle" w="med" len="med"/>
            </a:ln>
            <a:extLst>
              <a:ext uri="{909E8E84-426E-40DD-AFC4-6F175D3DCCD1}">
                <a14:hiddenFill xmlns:a14="http://schemas.microsoft.com/office/drawing/2010/main">
                  <a:noFill/>
                </a14:hiddenFill>
              </a:ext>
            </a:extLst>
          </p:spPr>
        </p:cxnSp>
        <p:cxnSp>
          <p:nvCxnSpPr>
            <p:cNvPr id="33802" name="AutoShape 9"/>
            <p:cNvCxnSpPr>
              <a:cxnSpLocks noChangeShapeType="1"/>
            </p:cNvCxnSpPr>
            <p:nvPr/>
          </p:nvCxnSpPr>
          <p:spPr bwMode="auto">
            <a:xfrm>
              <a:off x="836" y="2296"/>
              <a:ext cx="3905" cy="0"/>
            </a:xfrm>
            <a:prstGeom prst="straightConnector1">
              <a:avLst/>
            </a:prstGeom>
            <a:noFill/>
            <a:ln w="25400">
              <a:solidFill>
                <a:srgbClr val="0070C0"/>
              </a:solidFill>
              <a:round/>
            </a:ln>
            <a:extLst>
              <a:ext uri="{909E8E84-426E-40DD-AFC4-6F175D3DCCD1}">
                <a14:hiddenFill xmlns:a14="http://schemas.microsoft.com/office/drawing/2010/main">
                  <a:noFill/>
                </a14:hiddenFill>
              </a:ext>
            </a:extLst>
          </p:spPr>
        </p:cxnSp>
        <p:cxnSp>
          <p:nvCxnSpPr>
            <p:cNvPr id="33803" name="AutoShape 10"/>
            <p:cNvCxnSpPr>
              <a:cxnSpLocks noChangeShapeType="1"/>
            </p:cNvCxnSpPr>
            <p:nvPr/>
          </p:nvCxnSpPr>
          <p:spPr bwMode="auto">
            <a:xfrm flipV="1">
              <a:off x="4723" y="1771"/>
              <a:ext cx="0" cy="513"/>
            </a:xfrm>
            <a:prstGeom prst="straightConnector1">
              <a:avLst/>
            </a:prstGeom>
            <a:noFill/>
            <a:ln w="25400">
              <a:solidFill>
                <a:srgbClr val="0070C0"/>
              </a:solidFill>
              <a:round/>
            </a:ln>
            <a:extLst>
              <a:ext uri="{909E8E84-426E-40DD-AFC4-6F175D3DCCD1}">
                <a14:hiddenFill xmlns:a14="http://schemas.microsoft.com/office/drawing/2010/main">
                  <a:noFill/>
                </a14:hiddenFill>
              </a:ext>
            </a:extLst>
          </p:spPr>
        </p:cxnSp>
        <p:cxnSp>
          <p:nvCxnSpPr>
            <p:cNvPr id="33804" name="AutoShape 11"/>
            <p:cNvCxnSpPr>
              <a:cxnSpLocks noChangeShapeType="1"/>
            </p:cNvCxnSpPr>
            <p:nvPr/>
          </p:nvCxnSpPr>
          <p:spPr bwMode="auto">
            <a:xfrm flipV="1">
              <a:off x="854" y="1784"/>
              <a:ext cx="1" cy="513"/>
            </a:xfrm>
            <a:prstGeom prst="straightConnector1">
              <a:avLst/>
            </a:prstGeom>
            <a:noFill/>
            <a:ln w="25400">
              <a:solidFill>
                <a:srgbClr val="0070C0"/>
              </a:solidFill>
              <a:round/>
              <a:tailEnd type="triangle" w="med" len="med"/>
            </a:ln>
            <a:extLst>
              <a:ext uri="{909E8E84-426E-40DD-AFC4-6F175D3DCCD1}">
                <a14:hiddenFill xmlns:a14="http://schemas.microsoft.com/office/drawing/2010/main">
                  <a:noFill/>
                </a14:hiddenFill>
              </a:ext>
            </a:extLst>
          </p:spPr>
        </p:cxnSp>
        <p:sp>
          <p:nvSpPr>
            <p:cNvPr id="33805" name="Text Box 12"/>
            <p:cNvSpPr txBox="1">
              <a:spLocks noChangeArrowheads="1"/>
            </p:cNvSpPr>
            <p:nvPr/>
          </p:nvSpPr>
          <p:spPr bwMode="auto">
            <a:xfrm>
              <a:off x="2302" y="956"/>
              <a:ext cx="1578"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zh-CN" altLang="en-US">
                  <a:solidFill>
                    <a:srgbClr val="000000"/>
                  </a:solidFill>
                  <a:latin typeface="Verdana" panose="020B0604030504040204" pitchFamily="34" charset="0"/>
                  <a:ea typeface="楷体" panose="02010609060101010101" pitchFamily="49" charset="-122"/>
                </a:rPr>
                <a:t>奖赏值</a:t>
              </a:r>
              <a:r>
                <a:rPr lang="zh-CN" altLang="en-US">
                  <a:solidFill>
                    <a:srgbClr val="000000"/>
                  </a:solidFill>
                  <a:latin typeface="Verdana" panose="020B0604030504040204" pitchFamily="34" charset="0"/>
                </a:rPr>
                <a:t> </a:t>
              </a:r>
              <a:r>
                <a:rPr lang="en-US" altLang="zh-CN">
                  <a:solidFill>
                    <a:srgbClr val="000000"/>
                  </a:solidFill>
                  <a:latin typeface="Times New Roman" panose="02020603050405020304" pitchFamily="18" charset="0"/>
                </a:rPr>
                <a:t>R</a:t>
              </a:r>
            </a:p>
            <a:p>
              <a:pPr algn="r"/>
              <a:endParaRPr lang="en-US" altLang="zh-CN">
                <a:solidFill>
                  <a:srgbClr val="000000"/>
                </a:solidFill>
                <a:latin typeface="Times New Roman" panose="02020603050405020304" pitchFamily="18" charset="0"/>
              </a:endParaRPr>
            </a:p>
          </p:txBody>
        </p:sp>
        <p:sp>
          <p:nvSpPr>
            <p:cNvPr id="33806" name="Text Box 13"/>
            <p:cNvSpPr txBox="1">
              <a:spLocks noChangeArrowheads="1"/>
            </p:cNvSpPr>
            <p:nvPr/>
          </p:nvSpPr>
          <p:spPr bwMode="auto">
            <a:xfrm>
              <a:off x="2406" y="1912"/>
              <a:ext cx="1359"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zh-CN" altLang="en-US">
                  <a:solidFill>
                    <a:srgbClr val="000000"/>
                  </a:solidFill>
                  <a:latin typeface="楷体" panose="02010609060101010101" pitchFamily="49" charset="-122"/>
                  <a:ea typeface="楷体" panose="02010609060101010101" pitchFamily="49" charset="-122"/>
                </a:rPr>
                <a:t>状态 </a:t>
              </a:r>
              <a:r>
                <a:rPr lang="en-US" altLang="zh-CN">
                  <a:solidFill>
                    <a:srgbClr val="000000"/>
                  </a:solidFill>
                  <a:latin typeface="Times New Roman" panose="02020603050405020304" pitchFamily="18" charset="0"/>
                  <a:ea typeface="楷体" panose="02010609060101010101" pitchFamily="49" charset="-122"/>
                </a:rPr>
                <a:t>S</a:t>
              </a:r>
            </a:p>
            <a:p>
              <a:pPr algn="r"/>
              <a:endParaRPr lang="en-US" altLang="zh-CN">
                <a:solidFill>
                  <a:srgbClr val="000000"/>
                </a:solidFill>
                <a:latin typeface="Times New Roman" panose="02020603050405020304" pitchFamily="18" charset="0"/>
                <a:ea typeface="楷体" panose="02010609060101010101" pitchFamily="49" charset="-122"/>
              </a:endParaRPr>
            </a:p>
          </p:txBody>
        </p:sp>
        <p:sp>
          <p:nvSpPr>
            <p:cNvPr id="33807" name="Text Box 14"/>
            <p:cNvSpPr txBox="1">
              <a:spLocks noChangeArrowheads="1"/>
            </p:cNvSpPr>
            <p:nvPr/>
          </p:nvSpPr>
          <p:spPr bwMode="auto">
            <a:xfrm>
              <a:off x="2107" y="51"/>
              <a:ext cx="1511"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zh-CN" altLang="en-US">
                  <a:solidFill>
                    <a:srgbClr val="000000"/>
                  </a:solidFill>
                  <a:latin typeface="Verdana" panose="020B0604030504040204" pitchFamily="34" charset="0"/>
                  <a:ea typeface="楷体" panose="02010609060101010101" pitchFamily="49" charset="-122"/>
                </a:rPr>
                <a:t>动作</a:t>
              </a:r>
              <a:r>
                <a:rPr lang="zh-CN" altLang="en-US">
                  <a:solidFill>
                    <a:srgbClr val="000000"/>
                  </a:solidFill>
                  <a:latin typeface="Verdana" panose="020B0604030504040204" pitchFamily="34" charset="0"/>
                </a:rPr>
                <a:t> </a:t>
              </a:r>
              <a:r>
                <a:rPr lang="en-US" altLang="zh-CN">
                  <a:solidFill>
                    <a:srgbClr val="000000"/>
                  </a:solidFill>
                  <a:latin typeface="Times New Roman" panose="02020603050405020304" pitchFamily="18" charset="0"/>
                </a:rPr>
                <a:t>Action</a:t>
              </a:r>
            </a:p>
            <a:p>
              <a:pPr algn="r"/>
              <a:endParaRPr lang="en-US" altLang="zh-CN">
                <a:solidFill>
                  <a:srgbClr val="000000"/>
                </a:solidFill>
                <a:latin typeface="Times New Roman" panose="02020603050405020304" pitchFamily="18" charset="0"/>
              </a:endParaRPr>
            </a:p>
          </p:txBody>
        </p:sp>
      </p:grpSp>
      <p:sp>
        <p:nvSpPr>
          <p:cNvPr id="2"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强化学习模型</a:t>
            </a:r>
          </a:p>
        </p:txBody>
      </p:sp>
      <p:sp>
        <p:nvSpPr>
          <p:cNvPr id="3" name="文本框 2"/>
          <p:cNvSpPr txBox="1">
            <a:spLocks noChangeArrowheads="1"/>
          </p:cNvSpPr>
          <p:nvPr/>
        </p:nvSpPr>
        <p:spPr bwMode="auto">
          <a:xfrm>
            <a:off x="2400822" y="5111134"/>
            <a:ext cx="7251897" cy="157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5" dirty="0">
                <a:solidFill>
                  <a:srgbClr val="000000"/>
                </a:solidFill>
                <a:latin typeface="Times New Roman" panose="02020603050405020304" pitchFamily="18" charset="0"/>
                <a:ea typeface="楷体" panose="02010609060101010101" pitchFamily="49" charset="-122"/>
                <a:sym typeface="Arial" panose="020B0604020202020204" pitchFamily="34" charset="0"/>
              </a:rPr>
              <a:t>选择的动作不仅影响立即奖赏值，而且还影响下一时刻的状态及最终强化值。</a:t>
            </a:r>
            <a:r>
              <a:rPr lang="zh-CN" altLang="en-US" sz="2405" b="1" dirty="0">
                <a:solidFill>
                  <a:srgbClr val="000000"/>
                </a:solidFill>
                <a:latin typeface="Times New Roman" panose="02020603050405020304" pitchFamily="18" charset="0"/>
                <a:ea typeface="楷体" panose="02010609060101010101" pitchFamily="49" charset="-122"/>
                <a:sym typeface="Arial" panose="020B0604020202020204" pitchFamily="34" charset="0"/>
              </a:rPr>
              <a:t>强化学习的目的就是寻找一个最优策略，使得</a:t>
            </a:r>
            <a:r>
              <a:rPr lang="zh-CN" altLang="en-US" sz="2405" b="1" i="1" dirty="0">
                <a:solidFill>
                  <a:srgbClr val="000000"/>
                </a:solidFill>
                <a:latin typeface="Times New Roman" panose="02020603050405020304" pitchFamily="18" charset="0"/>
                <a:ea typeface="楷体" panose="02010609060101010101" pitchFamily="49" charset="-122"/>
                <a:sym typeface="Arial" panose="020B0604020202020204" pitchFamily="34" charset="0"/>
              </a:rPr>
              <a:t>Agent</a:t>
            </a:r>
            <a:r>
              <a:rPr lang="zh-CN" altLang="en-US" sz="2405" b="1" dirty="0">
                <a:solidFill>
                  <a:srgbClr val="000000"/>
                </a:solidFill>
                <a:latin typeface="Times New Roman" panose="02020603050405020304" pitchFamily="18" charset="0"/>
                <a:ea typeface="楷体" panose="02010609060101010101" pitchFamily="49" charset="-122"/>
                <a:sym typeface="Arial" panose="020B0604020202020204" pitchFamily="34" charset="0"/>
              </a:rPr>
              <a:t>在运行中所获得的累计报酬</a:t>
            </a:r>
            <a:r>
              <a:rPr lang="en-US" altLang="zh-CN" sz="2405" b="1" dirty="0" err="1">
                <a:solidFill>
                  <a:srgbClr val="000000"/>
                </a:solidFill>
                <a:latin typeface="Times New Roman" panose="02020603050405020304" pitchFamily="18" charset="0"/>
                <a:ea typeface="楷体" panose="02010609060101010101" pitchFamily="49" charset="-122"/>
                <a:sym typeface="Arial" panose="020B0604020202020204" pitchFamily="34" charset="0"/>
              </a:rPr>
              <a:t>值最大</a:t>
            </a:r>
            <a:r>
              <a:rPr lang="en-US" altLang="zh-CN" sz="2405" b="1" dirty="0">
                <a:solidFill>
                  <a:srgbClr val="000000"/>
                </a:solidFill>
                <a:latin typeface="Times New Roman" panose="02020603050405020304" pitchFamily="18" charset="0"/>
                <a:ea typeface="楷体" panose="02010609060101010101" pitchFamily="49" charset="-122"/>
                <a:sym typeface="Arial" panose="020B0604020202020204" pitchFamily="34" charset="0"/>
              </a:rPr>
              <a:t>。</a:t>
            </a:r>
          </a:p>
        </p:txBody>
      </p:sp>
    </p:spTree>
  </p:cSld>
  <p:clrMapOvr>
    <a:masterClrMapping/>
  </p:clrMapOvr>
  <p:transition spd="slow" advTm="18981">
    <p:push dir="u"/>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强化学习的基本要素</a:t>
            </a:r>
          </a:p>
        </p:txBody>
      </p:sp>
      <p:sp>
        <p:nvSpPr>
          <p:cNvPr id="5" name="文本占位符 105474"/>
          <p:cNvSpPr>
            <a:spLocks noGrp="1" noChangeArrowheads="1"/>
          </p:cNvSpPr>
          <p:nvPr>
            <p:ph idx="1"/>
          </p:nvPr>
        </p:nvSpPr>
        <p:spPr>
          <a:xfrm>
            <a:off x="2244364" y="1334951"/>
            <a:ext cx="7564813" cy="1466160"/>
          </a:xfrm>
        </p:spPr>
        <p:txBody>
          <a:bodyPr/>
          <a:lstStyle/>
          <a:p>
            <a:pPr marL="0" indent="539750" algn="just">
              <a:spcBef>
                <a:spcPct val="0"/>
              </a:spcBef>
              <a:buFont typeface="Wingdings" panose="05000000000000000000" pitchFamily="2" charset="2"/>
              <a:buNone/>
            </a:pPr>
            <a:r>
              <a:rPr lang="zh-CN" altLang="en-US" sz="2405" dirty="0">
                <a:solidFill>
                  <a:srgbClr val="000000"/>
                </a:solidFill>
                <a:latin typeface="Times New Roman" panose="02020603050405020304" pitchFamily="18" charset="0"/>
                <a:ea typeface="楷体" panose="02010609060101010101" pitchFamily="49" charset="-122"/>
              </a:rPr>
              <a:t>除了</a:t>
            </a:r>
            <a:r>
              <a:rPr lang="en-US" altLang="zh-CN" sz="2405" dirty="0">
                <a:solidFill>
                  <a:srgbClr val="000000"/>
                </a:solidFill>
                <a:latin typeface="Times New Roman" panose="02020603050405020304" pitchFamily="18" charset="0"/>
                <a:ea typeface="楷体" panose="02010609060101010101" pitchFamily="49" charset="-122"/>
              </a:rPr>
              <a:t>Agent</a:t>
            </a:r>
            <a:r>
              <a:rPr lang="zh-CN" altLang="en-US" sz="2405" dirty="0">
                <a:solidFill>
                  <a:srgbClr val="000000"/>
                </a:solidFill>
                <a:latin typeface="Times New Roman" panose="02020603050405020304" pitchFamily="18" charset="0"/>
                <a:ea typeface="楷体" panose="02010609060101010101" pitchFamily="49" charset="-122"/>
              </a:rPr>
              <a:t>和环境之外，强化学习系统的四个主要子要素：</a:t>
            </a:r>
            <a:r>
              <a:rPr lang="zh-CN" altLang="en-US" sz="2405" dirty="0">
                <a:solidFill>
                  <a:srgbClr val="3333CC"/>
                </a:solidFill>
                <a:latin typeface="Times New Roman" panose="02020603050405020304" pitchFamily="18" charset="0"/>
                <a:ea typeface="楷体" panose="02010609060101010101" pitchFamily="49" charset="-122"/>
              </a:rPr>
              <a:t>策略</a:t>
            </a:r>
            <a:r>
              <a:rPr lang="en-US" altLang="zh-CN" sz="2405" dirty="0">
                <a:solidFill>
                  <a:srgbClr val="3333CC"/>
                </a:solidFill>
                <a:latin typeface="Times New Roman" panose="02020603050405020304" pitchFamily="18" charset="0"/>
                <a:ea typeface="楷体" panose="02010609060101010101" pitchFamily="49" charset="-122"/>
              </a:rPr>
              <a:t>(</a:t>
            </a:r>
            <a:r>
              <a:rPr lang="en-US" altLang="zh-CN" sz="2405" i="1" dirty="0">
                <a:solidFill>
                  <a:srgbClr val="3333CC"/>
                </a:solidFill>
                <a:latin typeface="Times New Roman" panose="02020603050405020304" pitchFamily="18" charset="0"/>
                <a:ea typeface="楷体" panose="02010609060101010101" pitchFamily="49" charset="-122"/>
              </a:rPr>
              <a:t>policy</a:t>
            </a:r>
            <a:r>
              <a:rPr lang="en-US" altLang="zh-CN" sz="2405" dirty="0">
                <a:solidFill>
                  <a:srgbClr val="3333CC"/>
                </a:solidFill>
                <a:latin typeface="Times New Roman" panose="02020603050405020304" pitchFamily="18" charset="0"/>
                <a:ea typeface="楷体" panose="02010609060101010101" pitchFamily="49" charset="-122"/>
              </a:rPr>
              <a:t>)</a:t>
            </a:r>
            <a:r>
              <a:rPr lang="zh-CN" altLang="en-US" sz="2405" dirty="0">
                <a:solidFill>
                  <a:srgbClr val="000000"/>
                </a:solidFill>
                <a:latin typeface="Times New Roman" panose="02020603050405020304" pitchFamily="18" charset="0"/>
                <a:ea typeface="楷体" panose="02010609060101010101" pitchFamily="49" charset="-122"/>
              </a:rPr>
              <a:t>、</a:t>
            </a:r>
            <a:r>
              <a:rPr lang="zh-CN" altLang="en-US" sz="2405" dirty="0">
                <a:solidFill>
                  <a:srgbClr val="3333CC"/>
                </a:solidFill>
                <a:latin typeface="Times New Roman" panose="02020603050405020304" pitchFamily="18" charset="0"/>
                <a:ea typeface="楷体" panose="02010609060101010101" pitchFamily="49" charset="-122"/>
              </a:rPr>
              <a:t>奖赏函数</a:t>
            </a:r>
            <a:r>
              <a:rPr lang="en-US" altLang="zh-CN" sz="2405" dirty="0">
                <a:solidFill>
                  <a:srgbClr val="3333CC"/>
                </a:solidFill>
                <a:latin typeface="Times New Roman" panose="02020603050405020304" pitchFamily="18" charset="0"/>
                <a:ea typeface="楷体" panose="02010609060101010101" pitchFamily="49" charset="-122"/>
              </a:rPr>
              <a:t>(</a:t>
            </a:r>
            <a:r>
              <a:rPr lang="en-US" altLang="zh-CN" sz="2405" i="1" dirty="0">
                <a:solidFill>
                  <a:srgbClr val="3333CC"/>
                </a:solidFill>
                <a:latin typeface="Times New Roman" panose="02020603050405020304" pitchFamily="18" charset="0"/>
                <a:ea typeface="楷体" panose="02010609060101010101" pitchFamily="49" charset="-122"/>
              </a:rPr>
              <a:t>reward function</a:t>
            </a:r>
            <a:r>
              <a:rPr lang="en-US" altLang="zh-CN" sz="2405" dirty="0">
                <a:solidFill>
                  <a:srgbClr val="3333CC"/>
                </a:solidFill>
                <a:latin typeface="Times New Roman" panose="02020603050405020304" pitchFamily="18" charset="0"/>
                <a:ea typeface="楷体" panose="02010609060101010101" pitchFamily="49" charset="-122"/>
              </a:rPr>
              <a:t>)</a:t>
            </a:r>
            <a:r>
              <a:rPr lang="zh-CN" altLang="en-US" sz="2405" dirty="0">
                <a:solidFill>
                  <a:srgbClr val="000000"/>
                </a:solidFill>
                <a:latin typeface="Times New Roman" panose="02020603050405020304" pitchFamily="18" charset="0"/>
                <a:ea typeface="楷体" panose="02010609060101010101" pitchFamily="49" charset="-122"/>
              </a:rPr>
              <a:t>、</a:t>
            </a:r>
            <a:r>
              <a:rPr lang="zh-CN" altLang="en-US" sz="2405" dirty="0">
                <a:solidFill>
                  <a:srgbClr val="3333CC"/>
                </a:solidFill>
                <a:latin typeface="Times New Roman" panose="02020603050405020304" pitchFamily="18" charset="0"/>
                <a:ea typeface="楷体" panose="02010609060101010101" pitchFamily="49" charset="-122"/>
              </a:rPr>
              <a:t>值函数</a:t>
            </a:r>
            <a:r>
              <a:rPr lang="en-US" altLang="zh-CN" sz="2405" dirty="0">
                <a:solidFill>
                  <a:srgbClr val="3333CC"/>
                </a:solidFill>
                <a:latin typeface="Times New Roman" panose="02020603050405020304" pitchFamily="18" charset="0"/>
                <a:ea typeface="楷体" panose="02010609060101010101" pitchFamily="49" charset="-122"/>
              </a:rPr>
              <a:t>(</a:t>
            </a:r>
            <a:r>
              <a:rPr lang="en-US" altLang="zh-CN" sz="2405" i="1" dirty="0">
                <a:solidFill>
                  <a:srgbClr val="3333CC"/>
                </a:solidFill>
                <a:latin typeface="Times New Roman" panose="02020603050405020304" pitchFamily="18" charset="0"/>
                <a:ea typeface="楷体" panose="02010609060101010101" pitchFamily="49" charset="-122"/>
              </a:rPr>
              <a:t>value function</a:t>
            </a:r>
            <a:r>
              <a:rPr lang="en-US" altLang="zh-CN" sz="2405" dirty="0">
                <a:solidFill>
                  <a:srgbClr val="3333CC"/>
                </a:solidFill>
                <a:latin typeface="Times New Roman" panose="02020603050405020304" pitchFamily="18" charset="0"/>
                <a:ea typeface="楷体" panose="02010609060101010101" pitchFamily="49" charset="-122"/>
              </a:rPr>
              <a:t>)</a:t>
            </a:r>
            <a:r>
              <a:rPr lang="zh-CN" altLang="en-US" sz="2405" dirty="0">
                <a:solidFill>
                  <a:srgbClr val="000000"/>
                </a:solidFill>
                <a:latin typeface="Times New Roman" panose="02020603050405020304" pitchFamily="18" charset="0"/>
                <a:ea typeface="楷体" panose="02010609060101010101" pitchFamily="49" charset="-122"/>
              </a:rPr>
              <a:t>和一个可选的</a:t>
            </a:r>
            <a:r>
              <a:rPr lang="zh-CN" altLang="en-US" sz="2405" dirty="0">
                <a:solidFill>
                  <a:srgbClr val="3333CC"/>
                </a:solidFill>
                <a:latin typeface="Times New Roman" panose="02020603050405020304" pitchFamily="18" charset="0"/>
                <a:ea typeface="楷体" panose="02010609060101010101" pitchFamily="49" charset="-122"/>
              </a:rPr>
              <a:t>环境模型</a:t>
            </a:r>
            <a:r>
              <a:rPr lang="en-US" altLang="zh-CN" sz="2405" dirty="0">
                <a:solidFill>
                  <a:srgbClr val="3333CC"/>
                </a:solidFill>
                <a:latin typeface="Times New Roman" panose="02020603050405020304" pitchFamily="18" charset="0"/>
                <a:ea typeface="楷体" panose="02010609060101010101" pitchFamily="49" charset="-122"/>
              </a:rPr>
              <a:t>(</a:t>
            </a:r>
            <a:r>
              <a:rPr lang="en-US" altLang="zh-CN" sz="2405" i="1" dirty="0">
                <a:solidFill>
                  <a:srgbClr val="3333CC"/>
                </a:solidFill>
                <a:latin typeface="Times New Roman" panose="02020603050405020304" pitchFamily="18" charset="0"/>
                <a:ea typeface="楷体" panose="02010609060101010101" pitchFamily="49" charset="-122"/>
              </a:rPr>
              <a:t>model</a:t>
            </a:r>
            <a:r>
              <a:rPr lang="en-US" altLang="zh-CN" sz="2405" dirty="0">
                <a:solidFill>
                  <a:srgbClr val="3333CC"/>
                </a:solidFill>
                <a:latin typeface="Times New Roman" panose="02020603050405020304" pitchFamily="18" charset="0"/>
                <a:ea typeface="楷体" panose="02010609060101010101" pitchFamily="49" charset="-122"/>
              </a:rPr>
              <a:t>)</a:t>
            </a:r>
            <a:r>
              <a:rPr lang="zh-CN" altLang="en-US" sz="2405" dirty="0">
                <a:solidFill>
                  <a:srgbClr val="000000"/>
                </a:solidFill>
                <a:latin typeface="Times New Roman" panose="02020603050405020304" pitchFamily="18" charset="0"/>
                <a:ea typeface="楷体" panose="02010609060101010101" pitchFamily="49" charset="-122"/>
              </a:rPr>
              <a:t>。</a:t>
            </a:r>
          </a:p>
        </p:txBody>
      </p:sp>
      <p:grpSp>
        <p:nvGrpSpPr>
          <p:cNvPr id="3" name="组合 2">
            <a:extLst>
              <a:ext uri="{FF2B5EF4-FFF2-40B4-BE49-F238E27FC236}">
                <a16:creationId xmlns:a16="http://schemas.microsoft.com/office/drawing/2014/main" id="{36B6222E-9E83-801B-64F7-533179DEBBCA}"/>
              </a:ext>
            </a:extLst>
          </p:cNvPr>
          <p:cNvGrpSpPr/>
          <p:nvPr/>
        </p:nvGrpSpPr>
        <p:grpSpPr>
          <a:xfrm>
            <a:off x="103415" y="2946423"/>
            <a:ext cx="5620266" cy="2673085"/>
            <a:chOff x="2363573" y="3067957"/>
            <a:chExt cx="7415173" cy="2647367"/>
          </a:xfrm>
        </p:grpSpPr>
        <p:sp>
          <p:nvSpPr>
            <p:cNvPr id="7" name="椭圆 119812"/>
            <p:cNvSpPr>
              <a:spLocks noChangeArrowheads="1"/>
            </p:cNvSpPr>
            <p:nvPr/>
          </p:nvSpPr>
          <p:spPr bwMode="auto">
            <a:xfrm>
              <a:off x="4913832" y="3067957"/>
              <a:ext cx="4864914" cy="2585281"/>
            </a:xfrm>
            <a:prstGeom prst="ellipse">
              <a:avLst/>
            </a:prstGeom>
            <a:solidFill>
              <a:srgbClr val="C0FEF9"/>
            </a:solidFill>
            <a:ln w="12700">
              <a:solidFill>
                <a:srgbClr val="000000"/>
              </a:solidFill>
              <a:round/>
            </a:ln>
          </p:spPr>
          <p:txBody>
            <a:bodyPr/>
            <a:lstStyle/>
            <a:p>
              <a:endParaRPr lang="zh-CN" altLang="en-US" sz="1805"/>
            </a:p>
          </p:txBody>
        </p:sp>
        <p:sp>
          <p:nvSpPr>
            <p:cNvPr id="8" name="椭圆 119813"/>
            <p:cNvSpPr>
              <a:spLocks noChangeArrowheads="1"/>
            </p:cNvSpPr>
            <p:nvPr/>
          </p:nvSpPr>
          <p:spPr bwMode="auto">
            <a:xfrm>
              <a:off x="5104863" y="3233517"/>
              <a:ext cx="3222050" cy="1808423"/>
            </a:xfrm>
            <a:prstGeom prst="ellipse">
              <a:avLst/>
            </a:prstGeom>
            <a:solidFill>
              <a:srgbClr val="4FFDEE"/>
            </a:solidFill>
            <a:ln w="12700">
              <a:solidFill>
                <a:srgbClr val="000000"/>
              </a:solidFill>
              <a:round/>
            </a:ln>
          </p:spPr>
          <p:txBody>
            <a:bodyPr/>
            <a:lstStyle/>
            <a:p>
              <a:endParaRPr lang="zh-CN" altLang="en-US" sz="1805"/>
            </a:p>
          </p:txBody>
        </p:sp>
        <p:sp>
          <p:nvSpPr>
            <p:cNvPr id="9" name="椭圆 119814"/>
            <p:cNvSpPr>
              <a:spLocks noChangeArrowheads="1"/>
            </p:cNvSpPr>
            <p:nvPr/>
          </p:nvSpPr>
          <p:spPr bwMode="auto">
            <a:xfrm>
              <a:off x="5308629" y="3335400"/>
              <a:ext cx="2126808" cy="1222596"/>
            </a:xfrm>
            <a:prstGeom prst="ellipse">
              <a:avLst/>
            </a:prstGeom>
            <a:solidFill>
              <a:srgbClr val="03D2C1"/>
            </a:solidFill>
            <a:ln w="12700">
              <a:solidFill>
                <a:srgbClr val="000000"/>
              </a:solidFill>
              <a:round/>
            </a:ln>
          </p:spPr>
          <p:txBody>
            <a:bodyPr/>
            <a:lstStyle/>
            <a:p>
              <a:endParaRPr lang="zh-CN" altLang="en-US" sz="1805"/>
            </a:p>
          </p:txBody>
        </p:sp>
        <p:sp>
          <p:nvSpPr>
            <p:cNvPr id="10" name="椭圆 119815"/>
            <p:cNvSpPr>
              <a:spLocks noChangeArrowheads="1"/>
            </p:cNvSpPr>
            <p:nvPr/>
          </p:nvSpPr>
          <p:spPr bwMode="auto">
            <a:xfrm>
              <a:off x="5410512" y="3437283"/>
              <a:ext cx="1490039" cy="751387"/>
            </a:xfrm>
            <a:prstGeom prst="ellipse">
              <a:avLst/>
            </a:prstGeom>
            <a:solidFill>
              <a:srgbClr val="32A897"/>
            </a:solidFill>
            <a:ln w="12700">
              <a:solidFill>
                <a:srgbClr val="000000"/>
              </a:solidFill>
              <a:round/>
            </a:ln>
          </p:spPr>
          <p:txBody>
            <a:bodyPr/>
            <a:lstStyle/>
            <a:p>
              <a:endParaRPr lang="zh-CN" altLang="en-US" sz="1805"/>
            </a:p>
          </p:txBody>
        </p:sp>
        <p:sp>
          <p:nvSpPr>
            <p:cNvPr id="11" name="矩形 119816"/>
            <p:cNvSpPr>
              <a:spLocks noChangeArrowheads="1"/>
            </p:cNvSpPr>
            <p:nvPr/>
          </p:nvSpPr>
          <p:spPr bwMode="auto">
            <a:xfrm>
              <a:off x="5752775" y="3650600"/>
              <a:ext cx="781634" cy="36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739" tIns="44573" rIns="90739" bIns="44573">
              <a:spAutoFit/>
            </a:bodyPr>
            <a:lstStyle/>
            <a:p>
              <a:pPr eaLnBrk="0" hangingPunct="0"/>
              <a:r>
                <a:rPr lang="en-US" altLang="en-US" sz="1805" b="1">
                  <a:solidFill>
                    <a:srgbClr val="000000"/>
                  </a:solidFill>
                  <a:latin typeface="Times New Roman" panose="02020603050405020304" pitchFamily="18" charset="0"/>
                </a:rPr>
                <a:t>Policy</a:t>
              </a:r>
            </a:p>
          </p:txBody>
        </p:sp>
        <p:sp>
          <p:nvSpPr>
            <p:cNvPr id="12" name="矩形 119817"/>
            <p:cNvSpPr>
              <a:spLocks noChangeArrowheads="1"/>
            </p:cNvSpPr>
            <p:nvPr/>
          </p:nvSpPr>
          <p:spPr bwMode="auto">
            <a:xfrm>
              <a:off x="6301988" y="4099522"/>
              <a:ext cx="958337" cy="36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739" tIns="44573" rIns="90739" bIns="44573">
              <a:spAutoFit/>
            </a:bodyPr>
            <a:lstStyle/>
            <a:p>
              <a:pPr eaLnBrk="0" hangingPunct="0"/>
              <a:r>
                <a:rPr lang="en-US" altLang="en-US" sz="1805" b="1">
                  <a:solidFill>
                    <a:srgbClr val="000000"/>
                  </a:solidFill>
                  <a:latin typeface="Times New Roman" panose="02020603050405020304" pitchFamily="18" charset="0"/>
                </a:rPr>
                <a:t>Reward</a:t>
              </a:r>
            </a:p>
          </p:txBody>
        </p:sp>
        <p:sp>
          <p:nvSpPr>
            <p:cNvPr id="13" name="矩形 119818"/>
            <p:cNvSpPr>
              <a:spLocks noChangeArrowheads="1"/>
            </p:cNvSpPr>
            <p:nvPr/>
          </p:nvSpPr>
          <p:spPr bwMode="auto">
            <a:xfrm>
              <a:off x="7013577" y="4503870"/>
              <a:ext cx="733876" cy="36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739" tIns="44573" rIns="90739" bIns="44573">
              <a:spAutoFit/>
            </a:bodyPr>
            <a:lstStyle/>
            <a:p>
              <a:pPr eaLnBrk="0" hangingPunct="0"/>
              <a:r>
                <a:rPr lang="en-US" altLang="en-US" sz="1805" b="1">
                  <a:solidFill>
                    <a:srgbClr val="000000"/>
                  </a:solidFill>
                  <a:latin typeface="Times New Roman" panose="02020603050405020304" pitchFamily="18" charset="0"/>
                </a:rPr>
                <a:t>Value</a:t>
              </a:r>
            </a:p>
          </p:txBody>
        </p:sp>
        <p:sp>
          <p:nvSpPr>
            <p:cNvPr id="14" name="矩形 119819"/>
            <p:cNvSpPr>
              <a:spLocks noChangeArrowheads="1"/>
            </p:cNvSpPr>
            <p:nvPr/>
          </p:nvSpPr>
          <p:spPr bwMode="auto">
            <a:xfrm>
              <a:off x="7830233" y="4772905"/>
              <a:ext cx="1055444" cy="64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739" tIns="44573" rIns="90739" bIns="44573">
              <a:spAutoFit/>
            </a:bodyPr>
            <a:lstStyle/>
            <a:p>
              <a:pPr eaLnBrk="0" hangingPunct="0"/>
              <a:r>
                <a:rPr lang="en-US" altLang="en-US" sz="1805" b="1">
                  <a:solidFill>
                    <a:srgbClr val="000000"/>
                  </a:solidFill>
                  <a:latin typeface="Times New Roman" panose="02020603050405020304" pitchFamily="18" charset="0"/>
                </a:rPr>
                <a:t>Model of</a:t>
              </a:r>
            </a:p>
            <a:p>
              <a:pPr eaLnBrk="0" hangingPunct="0"/>
              <a:endParaRPr lang="en-US" altLang="en-US" sz="1805" b="1">
                <a:solidFill>
                  <a:srgbClr val="000000"/>
                </a:solidFill>
                <a:latin typeface="Times New Roman" panose="02020603050405020304" pitchFamily="18" charset="0"/>
              </a:endParaRPr>
            </a:p>
          </p:txBody>
        </p:sp>
        <p:sp>
          <p:nvSpPr>
            <p:cNvPr id="15" name="矩形 119820"/>
            <p:cNvSpPr>
              <a:spLocks noChangeArrowheads="1"/>
            </p:cNvSpPr>
            <p:nvPr/>
          </p:nvSpPr>
          <p:spPr bwMode="auto">
            <a:xfrm>
              <a:off x="7448172" y="5014877"/>
              <a:ext cx="1427954" cy="36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739" tIns="44573" rIns="90739" bIns="44573">
              <a:spAutoFit/>
            </a:bodyPr>
            <a:lstStyle/>
            <a:p>
              <a:pPr eaLnBrk="0" hangingPunct="0"/>
              <a:r>
                <a:rPr lang="en-US" altLang="en-US" sz="1805" b="1">
                  <a:solidFill>
                    <a:srgbClr val="000000"/>
                  </a:solidFill>
                  <a:latin typeface="Times New Roman" panose="02020603050405020304" pitchFamily="18" charset="0"/>
                </a:rPr>
                <a:t>environment</a:t>
              </a:r>
            </a:p>
          </p:txBody>
        </p:sp>
        <p:sp>
          <p:nvSpPr>
            <p:cNvPr id="16" name="线形标注 1(无边框) 119821"/>
            <p:cNvSpPr/>
            <p:nvPr/>
          </p:nvSpPr>
          <p:spPr bwMode="auto">
            <a:xfrm>
              <a:off x="4197467" y="5358733"/>
              <a:ext cx="1341991" cy="356591"/>
            </a:xfrm>
            <a:prstGeom prst="callout1">
              <a:avLst>
                <a:gd name="adj1" fmla="val -21431"/>
                <a:gd name="adj2" fmla="val 8542"/>
                <a:gd name="adj3" fmla="val -21431"/>
                <a:gd name="adj4" fmla="val 23997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pPr algn="ctr"/>
              <a:r>
                <a:rPr lang="en-US" altLang="zh-CN" sz="1805">
                  <a:solidFill>
                    <a:srgbClr val="000000"/>
                  </a:solidFill>
                  <a:latin typeface="Times New Roman" panose="02020603050405020304" pitchFamily="18" charset="0"/>
                </a:rPr>
                <a:t>Is unknown</a:t>
              </a:r>
            </a:p>
          </p:txBody>
        </p:sp>
        <p:sp>
          <p:nvSpPr>
            <p:cNvPr id="17" name="线形标注 1(无边框) 119822"/>
            <p:cNvSpPr/>
            <p:nvPr/>
          </p:nvSpPr>
          <p:spPr bwMode="auto">
            <a:xfrm>
              <a:off x="2363573" y="3910084"/>
              <a:ext cx="1341991" cy="356591"/>
            </a:xfrm>
            <a:prstGeom prst="callout1">
              <a:avLst>
                <a:gd name="adj1" fmla="val -21431"/>
                <a:gd name="adj2" fmla="val 8542"/>
                <a:gd name="adj3" fmla="val -21431"/>
                <a:gd name="adj4" fmla="val 23997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pPr algn="ctr"/>
              <a:r>
                <a:rPr lang="en-US" altLang="zh-CN" sz="1805" dirty="0">
                  <a:solidFill>
                    <a:srgbClr val="000000"/>
                  </a:solidFill>
                  <a:latin typeface="Times New Roman" panose="02020603050405020304" pitchFamily="18" charset="0"/>
                </a:rPr>
                <a:t>Is my goal</a:t>
              </a:r>
            </a:p>
          </p:txBody>
        </p:sp>
        <p:sp>
          <p:nvSpPr>
            <p:cNvPr id="18" name="线形标注 1(无边框) 119823"/>
            <p:cNvSpPr/>
            <p:nvPr/>
          </p:nvSpPr>
          <p:spPr bwMode="auto">
            <a:xfrm>
              <a:off x="2782249" y="4416316"/>
              <a:ext cx="1341990" cy="356591"/>
            </a:xfrm>
            <a:prstGeom prst="callout1">
              <a:avLst>
                <a:gd name="adj1" fmla="val -21431"/>
                <a:gd name="adj2" fmla="val 8542"/>
                <a:gd name="adj3" fmla="val -21431"/>
                <a:gd name="adj4" fmla="val 23997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pPr algn="ctr"/>
              <a:r>
                <a:rPr lang="en-US" altLang="zh-CN" sz="1805">
                  <a:solidFill>
                    <a:srgbClr val="000000"/>
                  </a:solidFill>
                  <a:latin typeface="Times New Roman" panose="02020603050405020304" pitchFamily="18" charset="0"/>
                </a:rPr>
                <a:t>Is I can get</a:t>
              </a:r>
            </a:p>
          </p:txBody>
        </p:sp>
        <p:sp>
          <p:nvSpPr>
            <p:cNvPr id="19" name="线形标注 1(无边框) 119824"/>
            <p:cNvSpPr/>
            <p:nvPr/>
          </p:nvSpPr>
          <p:spPr bwMode="auto">
            <a:xfrm>
              <a:off x="3157943" y="4920954"/>
              <a:ext cx="1485263" cy="356591"/>
            </a:xfrm>
            <a:prstGeom prst="callout1">
              <a:avLst>
                <a:gd name="adj1" fmla="val -21431"/>
                <a:gd name="adj2" fmla="val 7718"/>
                <a:gd name="adj3" fmla="val -21431"/>
                <a:gd name="adj4" fmla="val 23622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pPr algn="ctr"/>
              <a:r>
                <a:rPr lang="en-US" altLang="zh-CN" sz="1805">
                  <a:solidFill>
                    <a:srgbClr val="000000"/>
                  </a:solidFill>
                  <a:latin typeface="Times New Roman" panose="02020603050405020304" pitchFamily="18" charset="0"/>
                </a:rPr>
                <a:t>Is my method</a:t>
              </a:r>
            </a:p>
          </p:txBody>
        </p:sp>
      </p:grpSp>
      <p:sp>
        <p:nvSpPr>
          <p:cNvPr id="20" name="文本框 19">
            <a:extLst>
              <a:ext uri="{FF2B5EF4-FFF2-40B4-BE49-F238E27FC236}">
                <a16:creationId xmlns:a16="http://schemas.microsoft.com/office/drawing/2014/main" id="{9A9C0758-3E9A-8CC8-8BF8-5922CF1384D8}"/>
              </a:ext>
            </a:extLst>
          </p:cNvPr>
          <p:cNvSpPr txBox="1"/>
          <p:nvPr/>
        </p:nvSpPr>
        <p:spPr>
          <a:xfrm>
            <a:off x="5915527" y="2458279"/>
            <a:ext cx="6096964" cy="4247317"/>
          </a:xfrm>
          <a:prstGeom prst="rect">
            <a:avLst/>
          </a:prstGeom>
          <a:noFill/>
        </p:spPr>
        <p:txBody>
          <a:bodyPr wrap="square">
            <a:spAutoFit/>
          </a:bodyPr>
          <a:lstStyle/>
          <a:p>
            <a:r>
              <a:rPr lang="zh-TW" altLang="en-US" dirty="0"/>
              <a:t>这幅图展示了一个典型的强化学习框架中的几个重要概念及其关系。在最内层是“Policy”，它是指代理在给定状态下应该采取的行动的策略。紧接着外层是“Reward”，代表策略执行后获得的即时奖励。再往外是“Value”，它通常指的是长期奖励的预期或估算，反映了采取某个策略后预期能获得的总回报。最外层是“Model of environment”，指的是代理对环境的理解或模拟，这可以帮助策略的制定。</a:t>
            </a:r>
          </a:p>
          <a:p>
            <a:r>
              <a:rPr lang="zh-TW" altLang="en-US" dirty="0"/>
              <a:t>- Is my goal是我的目标</a:t>
            </a:r>
          </a:p>
          <a:p>
            <a:r>
              <a:rPr lang="zh-TW" altLang="en-US" dirty="0"/>
              <a:t>- Is I can get是我能得到的</a:t>
            </a:r>
          </a:p>
          <a:p>
            <a:r>
              <a:rPr lang="zh-TW" altLang="en-US" dirty="0"/>
              <a:t>- Is my method是我的方法</a:t>
            </a:r>
          </a:p>
          <a:p>
            <a:r>
              <a:rPr lang="zh-TW" altLang="en-US" dirty="0"/>
              <a:t>- Is unknown是未知的</a:t>
            </a:r>
          </a:p>
          <a:p>
            <a:r>
              <a:rPr lang="zh-TW" altLang="en-US" dirty="0"/>
              <a:t>每条翻译对应图中的一个环，分别表述了强化学习中的目标、奖励、价值和环境模型。这些要素共同定义了一个代理在学习过程中如何与其环境互动，如何根据环境的反馈来调整其策略，以达到其最终目标。</a:t>
            </a:r>
          </a:p>
        </p:txBody>
      </p:sp>
    </p:spTree>
  </p:cSld>
  <p:clrMapOvr>
    <a:masterClrMapping/>
  </p:clrMapOvr>
  <p:transition spd="slow" advTm="18981">
    <p:push dir="u"/>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强化学习的马尔科夫决策过程</a:t>
            </a:r>
          </a:p>
        </p:txBody>
      </p:sp>
      <p:pic>
        <p:nvPicPr>
          <p:cNvPr id="4" name="Picture 2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881" y="5074667"/>
            <a:ext cx="7289197" cy="12997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文本框 20"/>
          <p:cNvSpPr txBox="1"/>
          <p:nvPr/>
        </p:nvSpPr>
        <p:spPr>
          <a:xfrm>
            <a:off x="332343" y="629162"/>
            <a:ext cx="6472713" cy="1631216"/>
          </a:xfrm>
          <a:prstGeom prst="rect">
            <a:avLst/>
          </a:prstGeom>
          <a:noFill/>
        </p:spPr>
        <p:txBody>
          <a:bodyPr wrap="square">
            <a:spAutoFit/>
          </a:bodyPr>
          <a:lstStyle/>
          <a:p>
            <a:pPr eaLnBrk="1" hangingPunct="1"/>
            <a:r>
              <a:rPr lang="en-US" altLang="zh-CN" sz="2000" dirty="0">
                <a:solidFill>
                  <a:srgbClr val="000000"/>
                </a:solidFill>
                <a:latin typeface="Times New Roman" panose="02020603050405020304" pitchFamily="18" charset="0"/>
                <a:ea typeface="楷体" panose="02010609060101010101" pitchFamily="49" charset="-122"/>
              </a:rPr>
              <a:t>1</a:t>
            </a:r>
            <a:r>
              <a:rPr lang="zh-CN" altLang="en-US" sz="2000" dirty="0">
                <a:solidFill>
                  <a:srgbClr val="000000"/>
                </a:solidFill>
                <a:latin typeface="Times New Roman" panose="02020603050405020304" pitchFamily="18" charset="0"/>
                <a:ea typeface="楷体" panose="02010609060101010101" pitchFamily="49" charset="-122"/>
              </a:rPr>
              <a:t>）可将</a:t>
            </a:r>
            <a:r>
              <a:rPr lang="en-US" altLang="zh-CN" sz="2000" i="1" dirty="0">
                <a:solidFill>
                  <a:srgbClr val="000000"/>
                </a:solidFill>
                <a:latin typeface="Times New Roman" panose="02020603050405020304" pitchFamily="18" charset="0"/>
                <a:ea typeface="楷体" panose="02010609060101010101" pitchFamily="49" charset="-122"/>
              </a:rPr>
              <a:t>Agent</a:t>
            </a:r>
            <a:r>
              <a:rPr lang="zh-CN" altLang="en-US" sz="2000" dirty="0">
                <a:solidFill>
                  <a:srgbClr val="000000"/>
                </a:solidFill>
                <a:latin typeface="Times New Roman" panose="02020603050405020304" pitchFamily="18" charset="0"/>
                <a:ea typeface="楷体" panose="02010609060101010101" pitchFamily="49" charset="-122"/>
              </a:rPr>
              <a:t>和环境刻画为同步的有限状态自动机</a:t>
            </a:r>
          </a:p>
          <a:p>
            <a:pPr algn="just" eaLnBrk="1" hangingPunct="1"/>
            <a:r>
              <a:rPr lang="en-US" altLang="zh-CN" sz="2000" dirty="0">
                <a:solidFill>
                  <a:srgbClr val="000000"/>
                </a:solidFill>
                <a:latin typeface="Times New Roman" panose="02020603050405020304" pitchFamily="18" charset="0"/>
                <a:ea typeface="楷体" panose="02010609060101010101" pitchFamily="49" charset="-122"/>
              </a:rPr>
              <a:t>2</a:t>
            </a:r>
            <a:r>
              <a:rPr lang="zh-CN" altLang="en-US" sz="2000" dirty="0">
                <a:solidFill>
                  <a:srgbClr val="000000"/>
                </a:solidFill>
                <a:latin typeface="Times New Roman" panose="02020603050405020304" pitchFamily="18" charset="0"/>
                <a:ea typeface="楷体" panose="02010609060101010101" pitchFamily="49" charset="-122"/>
              </a:rPr>
              <a:t>）</a:t>
            </a:r>
            <a:r>
              <a:rPr lang="en-US" altLang="zh-CN" sz="2000" i="1" dirty="0">
                <a:solidFill>
                  <a:srgbClr val="000000"/>
                </a:solidFill>
                <a:latin typeface="Times New Roman" panose="02020603050405020304" pitchFamily="18" charset="0"/>
                <a:ea typeface="楷体" panose="02010609060101010101" pitchFamily="49" charset="-122"/>
              </a:rPr>
              <a:t>Agent</a:t>
            </a:r>
            <a:r>
              <a:rPr lang="zh-CN" altLang="en-US" sz="2000" dirty="0">
                <a:solidFill>
                  <a:srgbClr val="000000"/>
                </a:solidFill>
                <a:latin typeface="Times New Roman" panose="02020603050405020304" pitchFamily="18" charset="0"/>
                <a:ea typeface="楷体" panose="02010609060101010101" pitchFamily="49" charset="-122"/>
              </a:rPr>
              <a:t>和环境在离散的时间段内交互</a:t>
            </a:r>
          </a:p>
          <a:p>
            <a:pPr algn="just" eaLnBrk="1" hangingPunct="1"/>
            <a:r>
              <a:rPr lang="en-US" altLang="zh-CN" sz="2000" dirty="0">
                <a:solidFill>
                  <a:srgbClr val="000000"/>
                </a:solidFill>
                <a:latin typeface="Times New Roman" panose="02020603050405020304" pitchFamily="18" charset="0"/>
                <a:ea typeface="楷体" panose="02010609060101010101" pitchFamily="49" charset="-122"/>
              </a:rPr>
              <a:t>3</a:t>
            </a:r>
            <a:r>
              <a:rPr lang="zh-CN" altLang="en-US" sz="2000" dirty="0">
                <a:solidFill>
                  <a:srgbClr val="000000"/>
                </a:solidFill>
                <a:latin typeface="Times New Roman" panose="02020603050405020304" pitchFamily="18" charset="0"/>
                <a:ea typeface="楷体" panose="02010609060101010101" pitchFamily="49" charset="-122"/>
              </a:rPr>
              <a:t>）</a:t>
            </a:r>
            <a:r>
              <a:rPr lang="en-US" altLang="zh-CN" sz="2000" i="1" dirty="0">
                <a:solidFill>
                  <a:srgbClr val="000000"/>
                </a:solidFill>
                <a:latin typeface="Times New Roman" panose="02020603050405020304" pitchFamily="18" charset="0"/>
                <a:ea typeface="楷体" panose="02010609060101010101" pitchFamily="49" charset="-122"/>
              </a:rPr>
              <a:t>Agent</a:t>
            </a:r>
            <a:r>
              <a:rPr lang="zh-CN" altLang="en-US" sz="2000" dirty="0">
                <a:solidFill>
                  <a:srgbClr val="000000"/>
                </a:solidFill>
                <a:latin typeface="Times New Roman" panose="02020603050405020304" pitchFamily="18" charset="0"/>
                <a:ea typeface="楷体" panose="02010609060101010101" pitchFamily="49" charset="-122"/>
              </a:rPr>
              <a:t>能感知到环境的状态，作出反应性动作</a:t>
            </a:r>
          </a:p>
          <a:p>
            <a:pPr algn="just" eaLnBrk="1" hangingPunct="1"/>
            <a:r>
              <a:rPr lang="en-US" altLang="zh-CN" sz="2000" dirty="0">
                <a:solidFill>
                  <a:srgbClr val="000000"/>
                </a:solidFill>
                <a:latin typeface="Times New Roman" panose="02020603050405020304" pitchFamily="18" charset="0"/>
                <a:ea typeface="楷体" panose="02010609060101010101" pitchFamily="49" charset="-122"/>
              </a:rPr>
              <a:t>4</a:t>
            </a:r>
            <a:r>
              <a:rPr lang="zh-CN" altLang="en-US" sz="2000" dirty="0">
                <a:solidFill>
                  <a:srgbClr val="000000"/>
                </a:solidFill>
                <a:latin typeface="Times New Roman" panose="02020603050405020304" pitchFamily="18" charset="0"/>
                <a:ea typeface="楷体" panose="02010609060101010101" pitchFamily="49" charset="-122"/>
              </a:rPr>
              <a:t>）在</a:t>
            </a:r>
            <a:r>
              <a:rPr lang="en-US" altLang="zh-CN" sz="2000" i="1" dirty="0">
                <a:solidFill>
                  <a:srgbClr val="000000"/>
                </a:solidFill>
                <a:latin typeface="Times New Roman" panose="02020603050405020304" pitchFamily="18" charset="0"/>
                <a:ea typeface="楷体" panose="02010609060101010101" pitchFamily="49" charset="-122"/>
              </a:rPr>
              <a:t>Agent</a:t>
            </a:r>
            <a:r>
              <a:rPr lang="zh-CN" altLang="en-US" sz="2000" dirty="0">
                <a:solidFill>
                  <a:srgbClr val="000000"/>
                </a:solidFill>
                <a:latin typeface="Times New Roman" panose="02020603050405020304" pitchFamily="18" charset="0"/>
                <a:ea typeface="楷体" panose="02010609060101010101" pitchFamily="49" charset="-122"/>
              </a:rPr>
              <a:t>执行完动作后，环境的状态会发生变化</a:t>
            </a:r>
          </a:p>
          <a:p>
            <a:pPr algn="just" eaLnBrk="1" hangingPunct="1"/>
            <a:r>
              <a:rPr lang="en-US" altLang="zh-CN" sz="2000" dirty="0">
                <a:solidFill>
                  <a:srgbClr val="000000"/>
                </a:solidFill>
                <a:latin typeface="Times New Roman" panose="02020603050405020304" pitchFamily="18" charset="0"/>
                <a:ea typeface="楷体" panose="02010609060101010101" pitchFamily="49" charset="-122"/>
              </a:rPr>
              <a:t>5</a:t>
            </a:r>
            <a:r>
              <a:rPr lang="zh-CN" altLang="en-US" sz="2000" dirty="0">
                <a:solidFill>
                  <a:srgbClr val="000000"/>
                </a:solidFill>
                <a:latin typeface="Times New Roman" panose="02020603050405020304" pitchFamily="18" charset="0"/>
                <a:ea typeface="楷体" panose="02010609060101010101" pitchFamily="49" charset="-122"/>
              </a:rPr>
              <a:t>）</a:t>
            </a:r>
            <a:r>
              <a:rPr lang="en-US" altLang="zh-CN" sz="2000" i="1" dirty="0">
                <a:solidFill>
                  <a:srgbClr val="000000"/>
                </a:solidFill>
                <a:latin typeface="Times New Roman" panose="02020603050405020304" pitchFamily="18" charset="0"/>
                <a:ea typeface="楷体" panose="02010609060101010101" pitchFamily="49" charset="-122"/>
              </a:rPr>
              <a:t>Agent</a:t>
            </a:r>
            <a:r>
              <a:rPr lang="zh-CN" altLang="en-US" sz="2000" dirty="0">
                <a:solidFill>
                  <a:srgbClr val="000000"/>
                </a:solidFill>
                <a:latin typeface="Times New Roman" panose="02020603050405020304" pitchFamily="18" charset="0"/>
                <a:ea typeface="楷体" panose="02010609060101010101" pitchFamily="49" charset="-122"/>
              </a:rPr>
              <a:t>执行完动作后，会得到某种回报</a:t>
            </a:r>
          </a:p>
        </p:txBody>
      </p:sp>
      <p:sp>
        <p:nvSpPr>
          <p:cNvPr id="22" name="Rectangle 3"/>
          <p:cNvSpPr txBox="1">
            <a:spLocks noChangeArrowheads="1"/>
          </p:cNvSpPr>
          <p:nvPr/>
        </p:nvSpPr>
        <p:spPr>
          <a:xfrm>
            <a:off x="1907653" y="2740615"/>
            <a:ext cx="8376694" cy="4049850"/>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lvl="1"/>
            <a:r>
              <a:rPr lang="en-US" altLang="en-US" sz="2405" b="1" dirty="0"/>
              <a:t>state and action sets</a:t>
            </a:r>
            <a:r>
              <a:rPr lang="en-US" altLang="zh-CN" sz="2405" b="1" dirty="0"/>
              <a:t> : S and A</a:t>
            </a:r>
            <a:endParaRPr lang="en-US" altLang="en-US" sz="2405" b="1" dirty="0"/>
          </a:p>
          <a:p>
            <a:pPr lvl="1"/>
            <a:r>
              <a:rPr lang="en-US" altLang="en-US" sz="2405" b="1" dirty="0"/>
              <a:t>one-step “dynamics” defined by transition probabilities</a:t>
            </a:r>
            <a:r>
              <a:rPr lang="en-US" altLang="zh-CN" sz="2405" b="1" dirty="0"/>
              <a:t> (Markov Property)</a:t>
            </a:r>
            <a:r>
              <a:rPr lang="en-US" altLang="en-US" sz="2405" b="1" dirty="0"/>
              <a:t>:</a:t>
            </a:r>
          </a:p>
          <a:p>
            <a:pPr lvl="1"/>
            <a:endParaRPr lang="en-US" altLang="en-US" sz="2405" b="1" dirty="0"/>
          </a:p>
          <a:p>
            <a:pPr lvl="1"/>
            <a:r>
              <a:rPr lang="en-US" altLang="en-US" sz="2405" b="1" dirty="0"/>
              <a:t>reward probabilities:</a:t>
            </a:r>
            <a:endParaRPr lang="fr-FR" altLang="zh-CN" sz="2105" b="1" dirty="0"/>
          </a:p>
          <a:p>
            <a:endParaRPr lang="zh-CN" altLang="en-US" sz="2810" b="1" dirty="0"/>
          </a:p>
        </p:txBody>
      </p:sp>
      <p:graphicFrame>
        <p:nvGraphicFramePr>
          <p:cNvPr id="23" name="Object 16"/>
          <p:cNvGraphicFramePr>
            <a:graphicFrameLocks noChangeAspect="1"/>
          </p:cNvGraphicFramePr>
          <p:nvPr/>
        </p:nvGraphicFramePr>
        <p:xfrm>
          <a:off x="3568700" y="3885729"/>
          <a:ext cx="5633811" cy="453698"/>
        </p:xfrm>
        <a:graphic>
          <a:graphicData uri="http://schemas.openxmlformats.org/presentationml/2006/ole">
            <mc:AlternateContent xmlns:mc="http://schemas.openxmlformats.org/markup-compatibility/2006">
              <mc:Choice xmlns:v="urn:schemas-microsoft-com:vml" Requires="v">
                <p:oleObj name="Equation" r:id="rId3" imgW="64312800" imgH="5181600" progId="Equation.DSMT4">
                  <p:embed/>
                </p:oleObj>
              </mc:Choice>
              <mc:Fallback>
                <p:oleObj name="Equation" r:id="rId3" imgW="64312800" imgH="5181600" progId="Equation.DSMT4">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700" y="3885729"/>
                        <a:ext cx="5633811" cy="45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0"/>
          <p:cNvGraphicFramePr>
            <a:graphicFrameLocks noChangeAspect="1"/>
          </p:cNvGraphicFramePr>
          <p:nvPr/>
        </p:nvGraphicFramePr>
        <p:xfrm>
          <a:off x="3598883" y="4701847"/>
          <a:ext cx="5512825" cy="428228"/>
        </p:xfrm>
        <a:graphic>
          <a:graphicData uri="http://schemas.openxmlformats.org/presentationml/2006/ole">
            <mc:AlternateContent xmlns:mc="http://schemas.openxmlformats.org/markup-compatibility/2006">
              <mc:Choice xmlns:v="urn:schemas-microsoft-com:vml" Requires="v">
                <p:oleObj name="Equation" r:id="rId5" imgW="68275200" imgH="5181600" progId="Equation.DSMT4">
                  <p:embed/>
                </p:oleObj>
              </mc:Choice>
              <mc:Fallback>
                <p:oleObj name="Equation" r:id="rId5" imgW="68275200" imgH="5181600"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8883" y="4701847"/>
                        <a:ext cx="5512825" cy="42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图片 4">
            <a:extLst>
              <a:ext uri="{FF2B5EF4-FFF2-40B4-BE49-F238E27FC236}">
                <a16:creationId xmlns:a16="http://schemas.microsoft.com/office/drawing/2014/main" id="{54F9D8D9-3799-122C-1A7E-D77F5792E924}"/>
              </a:ext>
            </a:extLst>
          </p:cNvPr>
          <p:cNvPicPr>
            <a:picLocks noChangeAspect="1"/>
          </p:cNvPicPr>
          <p:nvPr/>
        </p:nvPicPr>
        <p:blipFill>
          <a:blip r:embed="rId7"/>
          <a:stretch>
            <a:fillRect/>
          </a:stretch>
        </p:blipFill>
        <p:spPr>
          <a:xfrm>
            <a:off x="5972778" y="67535"/>
            <a:ext cx="6024381" cy="2668476"/>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childTnLst>
                                    <p:set>
                                      <p:cBhvr additive="base">
                                        <p:cTn id="6" dur="1" fill="hold">
                                          <p:stCondLst>
                                            <p:cond delay="0"/>
                                          </p:stCondLst>
                                        </p:cTn>
                                        <p:tgtEl>
                                          <p:spTgt spid="4"/>
                                        </p:tgtEl>
                                        <p:attrNameLst>
                                          <p:attrName>style.visibility</p:attrName>
                                        </p:attrNameLst>
                                      </p:cBhvr>
                                      <p:to>
                                        <p:strVal val="visible"/>
                                      </p:to>
                                    </p:set>
                                    <p:animEffect transition="in" filter="diamond(in)">
                                      <p:cBhvr additive="base">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强化学习的马尔科夫决策过程</a:t>
            </a:r>
          </a:p>
        </p:txBody>
      </p:sp>
      <p:graphicFrame>
        <p:nvGraphicFramePr>
          <p:cNvPr id="3" name="对象 3"/>
          <p:cNvGraphicFramePr>
            <a:graphicFrameLocks noChangeAspect="1"/>
          </p:cNvGraphicFramePr>
          <p:nvPr/>
        </p:nvGraphicFramePr>
        <p:xfrm>
          <a:off x="5772662" y="1262743"/>
          <a:ext cx="4911080" cy="5291549"/>
        </p:xfrm>
        <a:graphic>
          <a:graphicData uri="http://schemas.openxmlformats.org/presentationml/2006/ole">
            <mc:AlternateContent xmlns:mc="http://schemas.openxmlformats.org/markup-compatibility/2006">
              <mc:Choice xmlns:v="urn:schemas-microsoft-com:vml" Requires="v">
                <p:oleObj name="Visio" r:id="rId2" imgW="2457450" imgH="2657475" progId="Visio.Drawing.11">
                  <p:embed/>
                </p:oleObj>
              </mc:Choice>
              <mc:Fallback>
                <p:oleObj name="Visio" r:id="rId2" imgW="2457450" imgH="2657475" progId="Visio.Drawing.11">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662" y="1262743"/>
                        <a:ext cx="4911080" cy="529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1799776" y="1722460"/>
          <a:ext cx="5711816" cy="1485263"/>
        </p:xfrm>
        <a:graphic>
          <a:graphicData uri="http://schemas.openxmlformats.org/presentationml/2006/ole">
            <mc:AlternateContent xmlns:mc="http://schemas.openxmlformats.org/markup-compatibility/2006">
              <mc:Choice xmlns:v="urn:schemas-microsoft-com:vml" Requires="v">
                <p:oleObj name="Equation" r:id="rId4" imgW="50292000" imgH="12801600" progId="Equation.DSMT4">
                  <p:embed/>
                </p:oleObj>
              </mc:Choice>
              <mc:Fallback>
                <p:oleObj name="Equation" r:id="rId4" imgW="50292000" imgH="12801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9776" y="1722460"/>
                        <a:ext cx="5711816" cy="148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6"/>
          <p:cNvSpPr>
            <a:spLocks noChangeArrowheads="1"/>
          </p:cNvSpPr>
          <p:nvPr/>
        </p:nvSpPr>
        <p:spPr bwMode="auto">
          <a:xfrm>
            <a:off x="2124528" y="3429000"/>
            <a:ext cx="4982716" cy="231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zh-CN" altLang="en-US" sz="2405">
                <a:latin typeface="Times New Roman" panose="02020603050405020304" pitchFamily="18" charset="0"/>
                <a:cs typeface="Times New Roman" panose="02020603050405020304" pitchFamily="18" charset="0"/>
              </a:rPr>
              <a:t>其中：</a:t>
            </a:r>
          </a:p>
          <a:p>
            <a:pPr algn="l" eaLnBrk="1" hangingPunct="1"/>
            <a:r>
              <a:rPr lang="en-US" altLang="zh-CN" sz="2405">
                <a:latin typeface="Times New Roman" panose="02020603050405020304" pitchFamily="18" charset="0"/>
                <a:cs typeface="Times New Roman" panose="02020603050405020304" pitchFamily="18" charset="0"/>
              </a:rPr>
              <a:t>V</a:t>
            </a:r>
            <a:r>
              <a:rPr lang="en-US" altLang="zh-CN" sz="2405" baseline="30000">
                <a:latin typeface="Times New Roman" panose="02020603050405020304" pitchFamily="18" charset="0"/>
                <a:cs typeface="Times New Roman" panose="02020603050405020304" pitchFamily="18" charset="0"/>
              </a:rPr>
              <a:t>*</a:t>
            </a:r>
            <a:r>
              <a:rPr lang="zh-CN" altLang="en-US" sz="2405">
                <a:latin typeface="Times New Roman" panose="02020603050405020304" pitchFamily="18" charset="0"/>
                <a:cs typeface="Times New Roman" panose="02020603050405020304" pitchFamily="18" charset="0"/>
              </a:rPr>
              <a:t>：状态值映射</a:t>
            </a:r>
          </a:p>
          <a:p>
            <a:pPr algn="l" eaLnBrk="1" hangingPunct="1"/>
            <a:r>
              <a:rPr lang="en-US" altLang="zh-CN" sz="2405">
                <a:latin typeface="Monotype Corsiva" panose="03010101010201010101" pitchFamily="66" charset="0"/>
              </a:rPr>
              <a:t>S</a:t>
            </a:r>
            <a:r>
              <a:rPr lang="zh-CN" altLang="en-US" sz="2405">
                <a:latin typeface="Monotype Corsiva" panose="03010101010201010101" pitchFamily="66" charset="0"/>
              </a:rPr>
              <a:t>：  环境状态</a:t>
            </a:r>
          </a:p>
          <a:p>
            <a:pPr algn="l" eaLnBrk="1" hangingPunct="1"/>
            <a:r>
              <a:rPr lang="en-US" altLang="zh-CN" sz="2405">
                <a:latin typeface="Arial" panose="020B0604020202020204" pitchFamily="34" charset="0"/>
              </a:rPr>
              <a:t>R</a:t>
            </a:r>
            <a:r>
              <a:rPr lang="zh-CN" altLang="en-US" sz="2405">
                <a:latin typeface="Arial" panose="020B0604020202020204" pitchFamily="34" charset="0"/>
              </a:rPr>
              <a:t>： 奖励函数</a:t>
            </a:r>
          </a:p>
          <a:p>
            <a:pPr algn="l" eaLnBrk="1" hangingPunct="1"/>
            <a:r>
              <a:rPr lang="en-US" altLang="zh-CN" sz="2405">
                <a:latin typeface="Arial" panose="020B0604020202020204" pitchFamily="34" charset="0"/>
              </a:rPr>
              <a:t>P</a:t>
            </a:r>
            <a:r>
              <a:rPr lang="zh-CN" altLang="en-US" sz="2405">
                <a:latin typeface="Arial" panose="020B0604020202020204" pitchFamily="34" charset="0"/>
              </a:rPr>
              <a:t>： 状态转移概率函数</a:t>
            </a:r>
          </a:p>
          <a:p>
            <a:pPr algn="l" eaLnBrk="1" hangingPunct="1"/>
            <a:r>
              <a:rPr lang="zh-CN" altLang="en-US" sz="2405">
                <a:latin typeface="Arial" panose="020B0604020202020204" pitchFamily="34" charset="0"/>
                <a:sym typeface="Symbol" panose="05050102010706020507" pitchFamily="2" charset="2"/>
              </a:rPr>
              <a:t>：  折扣因子</a:t>
            </a:r>
          </a:p>
        </p:txBody>
      </p:sp>
    </p:spTree>
  </p:cSld>
  <p:clrMapOvr>
    <a:masterClrMapping/>
  </p:clrMapOvr>
  <p:transition spd="slow" advTm="18981">
    <p:push dir="u"/>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164</a:t>
            </a:fld>
            <a:endParaRPr lang="zh-CN" altLang="en-US" sz="1205"/>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强化学习的马尔科夫决策过程</a:t>
            </a:r>
          </a:p>
        </p:txBody>
      </p:sp>
      <p:pic>
        <p:nvPicPr>
          <p:cNvPr id="7" name="Picture 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371" y="1263265"/>
            <a:ext cx="3900209" cy="2816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8"/>
          <p:cNvSpPr>
            <a:spLocks noChangeArrowheads="1"/>
          </p:cNvSpPr>
          <p:nvPr/>
        </p:nvSpPr>
        <p:spPr bwMode="auto">
          <a:xfrm>
            <a:off x="2282602" y="4079375"/>
            <a:ext cx="2820035" cy="461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405">
                <a:latin typeface="Arial" panose="020B0604020202020204" pitchFamily="34" charset="0"/>
              </a:rPr>
              <a:t>States and rewards</a:t>
            </a:r>
          </a:p>
        </p:txBody>
      </p:sp>
      <p:pic>
        <p:nvPicPr>
          <p:cNvPr id="10" name="Picture 9"/>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220" y="1479766"/>
            <a:ext cx="3105839" cy="713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602" y="3140141"/>
            <a:ext cx="4982716" cy="6510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1445" y="4151012"/>
            <a:ext cx="3992540" cy="794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12"/>
          <p:cNvSpPr>
            <a:spLocks noChangeArrowheads="1"/>
          </p:cNvSpPr>
          <p:nvPr/>
        </p:nvSpPr>
        <p:spPr bwMode="auto">
          <a:xfrm>
            <a:off x="6181220" y="2633909"/>
            <a:ext cx="2624455" cy="461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405">
                <a:latin typeface="Arial" panose="020B0604020202020204" pitchFamily="34" charset="0"/>
              </a:rPr>
              <a:t>Bellman</a:t>
            </a:r>
            <a:r>
              <a:rPr lang="en-US" altLang="zh-CN" sz="1805">
                <a:latin typeface="Arial" panose="020B0604020202020204" pitchFamily="34" charset="0"/>
              </a:rPr>
              <a:t> </a:t>
            </a:r>
            <a:r>
              <a:rPr lang="en-US" altLang="zh-CN" sz="2405">
                <a:latin typeface="Arial" panose="020B0604020202020204" pitchFamily="34" charset="0"/>
              </a:rPr>
              <a:t>Equation</a:t>
            </a:r>
            <a:r>
              <a:rPr lang="en-US" altLang="zh-CN" sz="1805">
                <a:latin typeface="Arial" panose="020B0604020202020204" pitchFamily="34" charset="0"/>
              </a:rPr>
              <a:t>:</a:t>
            </a:r>
          </a:p>
        </p:txBody>
      </p:sp>
      <p:sp>
        <p:nvSpPr>
          <p:cNvPr id="14" name="Text Box 13"/>
          <p:cNvSpPr>
            <a:spLocks noChangeArrowheads="1"/>
          </p:cNvSpPr>
          <p:nvPr/>
        </p:nvSpPr>
        <p:spPr bwMode="auto">
          <a:xfrm>
            <a:off x="6397721" y="4945380"/>
            <a:ext cx="2711450" cy="369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1805">
                <a:latin typeface="Arial" panose="020B0604020202020204" pitchFamily="34" charset="0"/>
              </a:rPr>
              <a:t>(Greedy policy selection)</a:t>
            </a:r>
          </a:p>
        </p:txBody>
      </p:sp>
      <p:pic>
        <p:nvPicPr>
          <p:cNvPr id="15" name="Picture 6"/>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3392" y="4810788"/>
            <a:ext cx="1891203" cy="15377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7"/>
          <p:cNvSpPr>
            <a:spLocks noChangeArrowheads="1"/>
          </p:cNvSpPr>
          <p:nvPr/>
        </p:nvSpPr>
        <p:spPr bwMode="auto">
          <a:xfrm>
            <a:off x="4448361" y="5243791"/>
            <a:ext cx="1515110" cy="832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sz="2405">
                <a:latin typeface="Arial" panose="020B0604020202020204" pitchFamily="34" charset="0"/>
              </a:rPr>
              <a:t>Transition</a:t>
            </a:r>
          </a:p>
          <a:p>
            <a:pPr algn="l" eaLnBrk="1" hangingPunct="1"/>
            <a:r>
              <a:rPr lang="en-US" altLang="zh-CN" sz="2405">
                <a:latin typeface="Arial" panose="020B0604020202020204" pitchFamily="34" charset="0"/>
              </a:rPr>
              <a:t>function</a:t>
            </a:r>
          </a:p>
        </p:txBody>
      </p:sp>
    </p:spTree>
  </p:cSld>
  <p:clrMapOvr>
    <a:masterClrMapping/>
  </p:clrMapOvr>
  <p:transition spd="slow" advTm="18981">
    <p:push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165</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动态规划方法</a:t>
            </a:r>
          </a:p>
        </p:txBody>
      </p:sp>
      <p:sp>
        <p:nvSpPr>
          <p:cNvPr id="2" name="Rectangle 3"/>
          <p:cNvSpPr txBox="1">
            <a:spLocks noChangeArrowheads="1"/>
          </p:cNvSpPr>
          <p:nvPr/>
        </p:nvSpPr>
        <p:spPr>
          <a:xfrm>
            <a:off x="2025455" y="1407160"/>
            <a:ext cx="8141089" cy="3086736"/>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r>
              <a:rPr lang="zh-CN" altLang="zh-CN" sz="2810" dirty="0"/>
              <a:t>动态规划</a:t>
            </a:r>
            <a:r>
              <a:rPr lang="en-US" altLang="zh-CN" sz="2810" dirty="0"/>
              <a:t>(dynamic programming)</a:t>
            </a:r>
            <a:r>
              <a:rPr lang="zh-CN" altLang="zh-CN" sz="2810" dirty="0"/>
              <a:t>的方法通过从后继状态回溯到前驱状态来计算赋值函数。动态规划的方法基于下一个状态分布的模型来接连的更新状态。强化学习的动态规划的方法是基于这样一个事实：对任何策略</a:t>
            </a:r>
            <a:r>
              <a:rPr lang="zh-CN" altLang="zh-CN" sz="2810" i="1" dirty="0"/>
              <a:t>π</a:t>
            </a:r>
            <a:r>
              <a:rPr lang="zh-CN" altLang="zh-CN" sz="2810" dirty="0"/>
              <a:t>和任何状态</a:t>
            </a:r>
            <a:r>
              <a:rPr lang="en-US" altLang="zh-CN" sz="2810" i="1" dirty="0"/>
              <a:t>s</a:t>
            </a:r>
            <a:r>
              <a:rPr lang="zh-CN" altLang="zh-CN" sz="2810" dirty="0"/>
              <a:t>，有</a:t>
            </a:r>
            <a:r>
              <a:rPr lang="zh-CN" altLang="en-US" sz="2810" dirty="0"/>
              <a:t>下</a:t>
            </a:r>
            <a:r>
              <a:rPr lang="zh-CN" altLang="zh-CN" sz="2810" dirty="0"/>
              <a:t>式迭代</a:t>
            </a:r>
            <a:r>
              <a:rPr lang="zh-CN" altLang="zh-CN" sz="2810" b="1" dirty="0"/>
              <a:t>的一致的等式成立</a:t>
            </a:r>
            <a:endParaRPr lang="el-GR" altLang="zh-CN" sz="2205" b="1" dirty="0">
              <a:latin typeface="Times New Roman" panose="02020603050405020304" pitchFamily="18" charset="0"/>
              <a:cs typeface="Times New Roman" panose="02020603050405020304" pitchFamily="18" charset="0"/>
            </a:endParaRPr>
          </a:p>
        </p:txBody>
      </p:sp>
      <p:graphicFrame>
        <p:nvGraphicFramePr>
          <p:cNvPr id="3" name="对象 3"/>
          <p:cNvGraphicFramePr>
            <a:graphicFrameLocks noChangeAspect="1"/>
          </p:cNvGraphicFramePr>
          <p:nvPr/>
        </p:nvGraphicFramePr>
        <p:xfrm>
          <a:off x="2541238" y="4349032"/>
          <a:ext cx="8040799" cy="722733"/>
        </p:xfrm>
        <a:graphic>
          <a:graphicData uri="http://schemas.openxmlformats.org/presentationml/2006/ole">
            <mc:AlternateContent xmlns:mc="http://schemas.openxmlformats.org/markup-compatibility/2006">
              <mc:Choice xmlns:v="urn:schemas-microsoft-com:vml" Requires="v">
                <p:oleObj name="公式" r:id="rId2" imgW="94183200" imgH="8534400" progId="Equation.3">
                  <p:embed/>
                </p:oleObj>
              </mc:Choice>
              <mc:Fallback>
                <p:oleObj name="公式" r:id="rId2" imgW="94183200" imgH="8534400" progId="Equation.3">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1238" y="4349032"/>
                        <a:ext cx="8040799" cy="72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4"/>
          <p:cNvSpPr>
            <a:spLocks noChangeArrowheads="1"/>
          </p:cNvSpPr>
          <p:nvPr/>
        </p:nvSpPr>
        <p:spPr bwMode="auto">
          <a:xfrm>
            <a:off x="2253100" y="4998536"/>
            <a:ext cx="7870462" cy="12026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r>
              <a:rPr lang="zh-CN" altLang="zh-CN" sz="2405" i="1">
                <a:latin typeface="Times New Roman" panose="02020603050405020304" pitchFamily="18" charset="0"/>
                <a:ea typeface="Arial Unicode MS" panose="020B0604020202020204" pitchFamily="34" charset="-128"/>
                <a:cs typeface="Arial Unicode MS" panose="020B0604020202020204" pitchFamily="34" charset="-128"/>
              </a:rPr>
              <a:t>π</a:t>
            </a:r>
            <a:r>
              <a:rPr lang="en-US" altLang="zh-CN" sz="2405">
                <a:latin typeface="Times New Roman" panose="02020603050405020304" pitchFamily="18" charset="0"/>
                <a:ea typeface="Arial Unicode MS" panose="020B0604020202020204" pitchFamily="34" charset="-128"/>
                <a:cs typeface="Arial Unicode MS" panose="020B0604020202020204" pitchFamily="34" charset="-128"/>
              </a:rPr>
              <a:t>(</a:t>
            </a:r>
            <a:r>
              <a:rPr lang="en-US" altLang="zh-CN" sz="2405" i="1">
                <a:latin typeface="Times New Roman" panose="02020603050405020304" pitchFamily="18" charset="0"/>
                <a:ea typeface="Arial Unicode MS" panose="020B0604020202020204" pitchFamily="34" charset="-128"/>
                <a:cs typeface="Arial Unicode MS" panose="020B0604020202020204" pitchFamily="34" charset="-128"/>
              </a:rPr>
              <a:t>a</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a:t>
            </a:r>
            <a:r>
              <a:rPr lang="en-US" altLang="zh-CN" sz="2405" i="1">
                <a:latin typeface="Times New Roman" panose="02020603050405020304" pitchFamily="18" charset="0"/>
                <a:ea typeface="Arial Unicode MS" panose="020B0604020202020204" pitchFamily="34" charset="-128"/>
                <a:cs typeface="Arial Unicode MS" panose="020B0604020202020204" pitchFamily="34" charset="-128"/>
              </a:rPr>
              <a:t>s</a:t>
            </a:r>
            <a:r>
              <a:rPr lang="en-US" altLang="zh-CN" sz="2405">
                <a:latin typeface="Times New Roman" panose="02020603050405020304" pitchFamily="18" charset="0"/>
                <a:ea typeface="Arial Unicode MS" panose="020B0604020202020204" pitchFamily="34" charset="-128"/>
                <a:cs typeface="Arial Unicode MS" panose="020B0604020202020204" pitchFamily="34" charset="-128"/>
              </a:rPr>
              <a:t>)</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是给定在随机策略</a:t>
            </a:r>
            <a:r>
              <a:rPr lang="zh-CN" altLang="zh-CN" sz="2405" i="1">
                <a:latin typeface="Times New Roman" panose="02020603050405020304" pitchFamily="18" charset="0"/>
                <a:ea typeface="Arial Unicode MS" panose="020B0604020202020204" pitchFamily="34" charset="-128"/>
                <a:cs typeface="Arial Unicode MS" panose="020B0604020202020204" pitchFamily="34" charset="-128"/>
              </a:rPr>
              <a:t>π</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下状态</a:t>
            </a:r>
            <a:r>
              <a:rPr lang="en-US" altLang="zh-CN" sz="2405" i="1">
                <a:latin typeface="Times New Roman" panose="02020603050405020304" pitchFamily="18" charset="0"/>
                <a:ea typeface="Arial Unicode MS" panose="020B0604020202020204" pitchFamily="34" charset="-128"/>
                <a:cs typeface="Arial Unicode MS" panose="020B0604020202020204" pitchFamily="34" charset="-128"/>
              </a:rPr>
              <a:t>s</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时动作</a:t>
            </a:r>
            <a:r>
              <a:rPr lang="en-US" altLang="zh-CN" sz="2405" i="1">
                <a:latin typeface="Times New Roman" panose="02020603050405020304" pitchFamily="18" charset="0"/>
                <a:ea typeface="Arial Unicode MS" panose="020B0604020202020204" pitchFamily="34" charset="-128"/>
                <a:cs typeface="Arial Unicode MS" panose="020B0604020202020204" pitchFamily="34" charset="-128"/>
              </a:rPr>
              <a:t>a</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的概率。</a:t>
            </a:r>
            <a:r>
              <a:rPr lang="zh-CN" altLang="zh-CN" sz="2405" i="1">
                <a:latin typeface="Times New Roman" panose="02020603050405020304" pitchFamily="18" charset="0"/>
                <a:ea typeface="Arial Unicode MS" panose="020B0604020202020204" pitchFamily="34" charset="-128"/>
                <a:cs typeface="Arial Unicode MS" panose="020B0604020202020204" pitchFamily="34" charset="-128"/>
              </a:rPr>
              <a:t>π</a:t>
            </a:r>
            <a:r>
              <a:rPr lang="en-US" altLang="zh-CN" sz="2405">
                <a:latin typeface="Times New Roman" panose="02020603050405020304" pitchFamily="18" charset="0"/>
                <a:ea typeface="Arial Unicode MS" panose="020B0604020202020204" pitchFamily="34" charset="-128"/>
                <a:cs typeface="Arial Unicode MS" panose="020B0604020202020204" pitchFamily="34" charset="-128"/>
              </a:rPr>
              <a:t>(</a:t>
            </a:r>
            <a:r>
              <a:rPr lang="en-US" altLang="zh-CN" sz="2405" i="1">
                <a:latin typeface="Times New Roman" panose="02020603050405020304" pitchFamily="18" charset="0"/>
                <a:ea typeface="Arial Unicode MS" panose="020B0604020202020204" pitchFamily="34" charset="-128"/>
                <a:cs typeface="Arial Unicode MS" panose="020B0604020202020204" pitchFamily="34" charset="-128"/>
              </a:rPr>
              <a:t>s</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a:t>
            </a:r>
            <a:r>
              <a:rPr lang="en-US" altLang="zh-CN" sz="2405" i="1">
                <a:latin typeface="Times New Roman" panose="02020603050405020304" pitchFamily="18" charset="0"/>
                <a:ea typeface="Arial Unicode MS" panose="020B0604020202020204" pitchFamily="34" charset="-128"/>
                <a:cs typeface="Arial Unicode MS" panose="020B0604020202020204" pitchFamily="34" charset="-128"/>
              </a:rPr>
              <a:t>s</a:t>
            </a:r>
            <a:r>
              <a:rPr lang="en-US" altLang="zh-CN" sz="2405">
                <a:latin typeface="Times New Roman" panose="02020603050405020304" pitchFamily="18" charset="0"/>
                <a:ea typeface="Arial Unicode MS" panose="020B0604020202020204" pitchFamily="34" charset="-128"/>
                <a:cs typeface="Arial Unicode MS" panose="020B0604020202020204" pitchFamily="34" charset="-128"/>
              </a:rPr>
              <a:t>'</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a:t>
            </a:r>
            <a:r>
              <a:rPr lang="en-US" altLang="zh-CN" sz="2405" i="1">
                <a:latin typeface="Times New Roman" panose="02020603050405020304" pitchFamily="18" charset="0"/>
                <a:ea typeface="Arial Unicode MS" panose="020B0604020202020204" pitchFamily="34" charset="-128"/>
                <a:cs typeface="Arial Unicode MS" panose="020B0604020202020204" pitchFamily="34" charset="-128"/>
              </a:rPr>
              <a:t>a</a:t>
            </a:r>
            <a:r>
              <a:rPr lang="en-US" altLang="zh-CN" sz="2405">
                <a:latin typeface="Times New Roman" panose="02020603050405020304" pitchFamily="18" charset="0"/>
                <a:ea typeface="Arial Unicode MS" panose="020B0604020202020204" pitchFamily="34" charset="-128"/>
                <a:cs typeface="Arial Unicode MS" panose="020B0604020202020204" pitchFamily="34" charset="-128"/>
              </a:rPr>
              <a:t>)</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是在动作</a:t>
            </a:r>
            <a:r>
              <a:rPr lang="en-US" altLang="zh-CN" sz="2405" i="1">
                <a:latin typeface="Times New Roman" panose="02020603050405020304" pitchFamily="18" charset="0"/>
                <a:ea typeface="Arial Unicode MS" panose="020B0604020202020204" pitchFamily="34" charset="-128"/>
                <a:cs typeface="Arial Unicode MS" panose="020B0604020202020204" pitchFamily="34" charset="-128"/>
              </a:rPr>
              <a:t>a</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下状态</a:t>
            </a:r>
            <a:r>
              <a:rPr lang="en-US" altLang="zh-CN" sz="2405" i="1">
                <a:latin typeface="Times New Roman" panose="02020603050405020304" pitchFamily="18" charset="0"/>
                <a:ea typeface="Arial Unicode MS" panose="020B0604020202020204" pitchFamily="34" charset="-128"/>
                <a:cs typeface="Arial Unicode MS" panose="020B0604020202020204" pitchFamily="34" charset="-128"/>
              </a:rPr>
              <a:t>s</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转到状态</a:t>
            </a:r>
            <a:r>
              <a:rPr lang="en-US" altLang="zh-CN" sz="2405" i="1">
                <a:latin typeface="Times New Roman" panose="02020603050405020304" pitchFamily="18" charset="0"/>
                <a:ea typeface="Arial Unicode MS" panose="020B0604020202020204" pitchFamily="34" charset="-128"/>
                <a:cs typeface="Arial Unicode MS" panose="020B0604020202020204" pitchFamily="34" charset="-128"/>
              </a:rPr>
              <a:t>s</a:t>
            </a:r>
            <a:r>
              <a:rPr lang="en-US" altLang="zh-CN" sz="2405">
                <a:latin typeface="Times New Roman" panose="02020603050405020304" pitchFamily="18" charset="0"/>
                <a:ea typeface="Arial Unicode MS" panose="020B0604020202020204" pitchFamily="34" charset="-128"/>
                <a:cs typeface="Arial Unicode MS" panose="020B0604020202020204" pitchFamily="34" charset="-128"/>
              </a:rPr>
              <a:t>'</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的概率。这就是对</a:t>
            </a:r>
            <a:r>
              <a:rPr lang="en-US" altLang="zh-CN" sz="2405" i="1">
                <a:latin typeface="Times New Roman" panose="02020603050405020304" pitchFamily="18" charset="0"/>
                <a:ea typeface="Arial Unicode MS" panose="020B0604020202020204" pitchFamily="34" charset="-128"/>
                <a:cs typeface="Arial Unicode MS" panose="020B0604020202020204" pitchFamily="34" charset="-128"/>
              </a:rPr>
              <a:t>V</a:t>
            </a:r>
            <a:r>
              <a:rPr lang="zh-CN" altLang="zh-CN" sz="2405" baseline="30000">
                <a:latin typeface="Times New Roman" panose="02020603050405020304" pitchFamily="18" charset="0"/>
                <a:ea typeface="Arial Unicode MS" panose="020B0604020202020204" pitchFamily="34" charset="-128"/>
                <a:cs typeface="Arial Unicode MS" panose="020B0604020202020204" pitchFamily="34" charset="-128"/>
              </a:rPr>
              <a:t>π</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的</a:t>
            </a:r>
            <a:r>
              <a:rPr lang="en-US" altLang="zh-CN" sz="2405">
                <a:latin typeface="Times New Roman" panose="02020603050405020304" pitchFamily="18" charset="0"/>
                <a:ea typeface="Arial Unicode MS" panose="020B0604020202020204" pitchFamily="34" charset="-128"/>
                <a:cs typeface="Arial Unicode MS" panose="020B0604020202020204" pitchFamily="34" charset="-128"/>
              </a:rPr>
              <a:t>Bellman(1957)</a:t>
            </a:r>
            <a:r>
              <a:rPr lang="zh-CN" altLang="zh-CN" sz="2405">
                <a:latin typeface="Times New Roman" panose="02020603050405020304" pitchFamily="18" charset="0"/>
                <a:ea typeface="Arial Unicode MS" panose="020B0604020202020204" pitchFamily="34" charset="-128"/>
                <a:cs typeface="Arial Unicode MS" panose="020B0604020202020204" pitchFamily="34" charset="-128"/>
              </a:rPr>
              <a:t>等式。</a:t>
            </a:r>
          </a:p>
        </p:txBody>
      </p:sp>
    </p:spTree>
  </p:cSld>
  <p:clrMapOvr>
    <a:masterClrMapping/>
  </p:clrMapOvr>
  <p:transition spd="slow" advTm="18981">
    <p:push dir="u"/>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166</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动态规划方法</a:t>
            </a:r>
          </a:p>
        </p:txBody>
      </p:sp>
      <p:graphicFrame>
        <p:nvGraphicFramePr>
          <p:cNvPr id="7" name="Object 5"/>
          <p:cNvGraphicFramePr/>
          <p:nvPr/>
        </p:nvGraphicFramePr>
        <p:xfrm>
          <a:off x="2351108" y="1197811"/>
          <a:ext cx="3940007" cy="569908"/>
        </p:xfrm>
        <a:graphic>
          <a:graphicData uri="http://schemas.openxmlformats.org/presentationml/2006/ole">
            <mc:AlternateContent xmlns:mc="http://schemas.openxmlformats.org/markup-compatibility/2006">
              <mc:Choice xmlns:v="urn:schemas-microsoft-com:vml" Requires="v">
                <p:oleObj name="Equation" r:id="rId2" imgW="40843200" imgH="6096000" progId="Equation.DSMT4">
                  <p:embed/>
                </p:oleObj>
              </mc:Choice>
              <mc:Fallback>
                <p:oleObj name="Equation" r:id="rId2" imgW="40843200" imgH="6096000" progId="Equation.DSMT4">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108" y="1197811"/>
                        <a:ext cx="3940007" cy="569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Group 353"/>
          <p:cNvGrpSpPr/>
          <p:nvPr/>
        </p:nvGrpSpPr>
        <p:grpSpPr bwMode="auto">
          <a:xfrm>
            <a:off x="2567609" y="1524156"/>
            <a:ext cx="7407214" cy="4411215"/>
            <a:chOff x="588" y="1496"/>
            <a:chExt cx="4653" cy="2771"/>
          </a:xfrm>
        </p:grpSpPr>
        <p:sp>
          <p:nvSpPr>
            <p:cNvPr id="10" name="Freeform 6"/>
            <p:cNvSpPr/>
            <p:nvPr/>
          </p:nvSpPr>
          <p:spPr bwMode="auto">
            <a:xfrm>
              <a:off x="937" y="1700"/>
              <a:ext cx="3536" cy="1004"/>
            </a:xfrm>
            <a:custGeom>
              <a:avLst/>
              <a:gdLst>
                <a:gd name="T0" fmla="*/ 1763 w 3536"/>
                <a:gd name="T1" fmla="*/ 0 h 1004"/>
                <a:gd name="T2" fmla="*/ 1889 w 3536"/>
                <a:gd name="T3" fmla="*/ 21 h 1004"/>
                <a:gd name="T4" fmla="*/ 1948 w 3536"/>
                <a:gd name="T5" fmla="*/ 74 h 1004"/>
                <a:gd name="T6" fmla="*/ 2025 w 3536"/>
                <a:gd name="T7" fmla="*/ 74 h 1004"/>
                <a:gd name="T8" fmla="*/ 2064 w 3536"/>
                <a:gd name="T9" fmla="*/ 116 h 1004"/>
                <a:gd name="T10" fmla="*/ 2248 w 3536"/>
                <a:gd name="T11" fmla="*/ 159 h 1004"/>
                <a:gd name="T12" fmla="*/ 2480 w 3536"/>
                <a:gd name="T13" fmla="*/ 243 h 1004"/>
                <a:gd name="T14" fmla="*/ 2703 w 3536"/>
                <a:gd name="T15" fmla="*/ 296 h 1004"/>
                <a:gd name="T16" fmla="*/ 2887 w 3536"/>
                <a:gd name="T17" fmla="*/ 391 h 1004"/>
                <a:gd name="T18" fmla="*/ 3091 w 3536"/>
                <a:gd name="T19" fmla="*/ 423 h 1004"/>
                <a:gd name="T20" fmla="*/ 3178 w 3536"/>
                <a:gd name="T21" fmla="*/ 507 h 1004"/>
                <a:gd name="T22" fmla="*/ 3420 w 3536"/>
                <a:gd name="T23" fmla="*/ 655 h 1004"/>
                <a:gd name="T24" fmla="*/ 3536 w 3536"/>
                <a:gd name="T25" fmla="*/ 792 h 1004"/>
                <a:gd name="T26" fmla="*/ 3488 w 3536"/>
                <a:gd name="T27" fmla="*/ 951 h 1004"/>
                <a:gd name="T28" fmla="*/ 3100 w 3536"/>
                <a:gd name="T29" fmla="*/ 982 h 1004"/>
                <a:gd name="T30" fmla="*/ 2374 w 3536"/>
                <a:gd name="T31" fmla="*/ 993 h 1004"/>
                <a:gd name="T32" fmla="*/ 1841 w 3536"/>
                <a:gd name="T33" fmla="*/ 982 h 1004"/>
                <a:gd name="T34" fmla="*/ 1231 w 3536"/>
                <a:gd name="T35" fmla="*/ 993 h 1004"/>
                <a:gd name="T36" fmla="*/ 581 w 3536"/>
                <a:gd name="T37" fmla="*/ 1004 h 1004"/>
                <a:gd name="T38" fmla="*/ 97 w 3536"/>
                <a:gd name="T39" fmla="*/ 993 h 1004"/>
                <a:gd name="T40" fmla="*/ 0 w 3536"/>
                <a:gd name="T41" fmla="*/ 909 h 1004"/>
                <a:gd name="T42" fmla="*/ 29 w 3536"/>
                <a:gd name="T43" fmla="*/ 771 h 1004"/>
                <a:gd name="T44" fmla="*/ 242 w 3536"/>
                <a:gd name="T45" fmla="*/ 666 h 1004"/>
                <a:gd name="T46" fmla="*/ 388 w 3536"/>
                <a:gd name="T47" fmla="*/ 571 h 1004"/>
                <a:gd name="T48" fmla="*/ 533 w 3536"/>
                <a:gd name="T49" fmla="*/ 507 h 1004"/>
                <a:gd name="T50" fmla="*/ 766 w 3536"/>
                <a:gd name="T51" fmla="*/ 370 h 1004"/>
                <a:gd name="T52" fmla="*/ 1076 w 3536"/>
                <a:gd name="T53" fmla="*/ 264 h 1004"/>
                <a:gd name="T54" fmla="*/ 1424 w 3536"/>
                <a:gd name="T55" fmla="*/ 85 h 1004"/>
                <a:gd name="T56" fmla="*/ 1725 w 3536"/>
                <a:gd name="T57" fmla="*/ 21 h 1004"/>
                <a:gd name="T58" fmla="*/ 1773 w 3536"/>
                <a:gd name="T59" fmla="*/ 11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36" h="1004">
                  <a:moveTo>
                    <a:pt x="1763" y="0"/>
                  </a:moveTo>
                  <a:lnTo>
                    <a:pt x="1889" y="21"/>
                  </a:lnTo>
                  <a:lnTo>
                    <a:pt x="1948" y="74"/>
                  </a:lnTo>
                  <a:lnTo>
                    <a:pt x="2025" y="74"/>
                  </a:lnTo>
                  <a:lnTo>
                    <a:pt x="2064" y="116"/>
                  </a:lnTo>
                  <a:lnTo>
                    <a:pt x="2248" y="159"/>
                  </a:lnTo>
                  <a:lnTo>
                    <a:pt x="2480" y="243"/>
                  </a:lnTo>
                  <a:lnTo>
                    <a:pt x="2703" y="296"/>
                  </a:lnTo>
                  <a:lnTo>
                    <a:pt x="2887" y="391"/>
                  </a:lnTo>
                  <a:lnTo>
                    <a:pt x="3091" y="423"/>
                  </a:lnTo>
                  <a:lnTo>
                    <a:pt x="3178" y="507"/>
                  </a:lnTo>
                  <a:lnTo>
                    <a:pt x="3420" y="655"/>
                  </a:lnTo>
                  <a:lnTo>
                    <a:pt x="3536" y="792"/>
                  </a:lnTo>
                  <a:lnTo>
                    <a:pt x="3488" y="951"/>
                  </a:lnTo>
                  <a:lnTo>
                    <a:pt x="3100" y="982"/>
                  </a:lnTo>
                  <a:lnTo>
                    <a:pt x="2374" y="993"/>
                  </a:lnTo>
                  <a:lnTo>
                    <a:pt x="1841" y="982"/>
                  </a:lnTo>
                  <a:lnTo>
                    <a:pt x="1231" y="993"/>
                  </a:lnTo>
                  <a:lnTo>
                    <a:pt x="581" y="1004"/>
                  </a:lnTo>
                  <a:lnTo>
                    <a:pt x="97" y="993"/>
                  </a:lnTo>
                  <a:lnTo>
                    <a:pt x="0" y="909"/>
                  </a:lnTo>
                  <a:lnTo>
                    <a:pt x="29" y="771"/>
                  </a:lnTo>
                  <a:lnTo>
                    <a:pt x="242" y="666"/>
                  </a:lnTo>
                  <a:lnTo>
                    <a:pt x="388" y="571"/>
                  </a:lnTo>
                  <a:lnTo>
                    <a:pt x="533" y="507"/>
                  </a:lnTo>
                  <a:lnTo>
                    <a:pt x="766" y="370"/>
                  </a:lnTo>
                  <a:lnTo>
                    <a:pt x="1076" y="264"/>
                  </a:lnTo>
                  <a:lnTo>
                    <a:pt x="1424" y="85"/>
                  </a:lnTo>
                  <a:lnTo>
                    <a:pt x="1725" y="21"/>
                  </a:lnTo>
                  <a:lnTo>
                    <a:pt x="1773" y="11"/>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11" name="Freeform 7"/>
            <p:cNvSpPr/>
            <p:nvPr/>
          </p:nvSpPr>
          <p:spPr bwMode="auto">
            <a:xfrm>
              <a:off x="947" y="1700"/>
              <a:ext cx="3507" cy="1004"/>
            </a:xfrm>
            <a:custGeom>
              <a:avLst/>
              <a:gdLst>
                <a:gd name="T0" fmla="*/ 1802 w 3507"/>
                <a:gd name="T1" fmla="*/ 11 h 1004"/>
                <a:gd name="T2" fmla="*/ 1860 w 3507"/>
                <a:gd name="T3" fmla="*/ 21 h 1004"/>
                <a:gd name="T4" fmla="*/ 1918 w 3507"/>
                <a:gd name="T5" fmla="*/ 53 h 1004"/>
                <a:gd name="T6" fmla="*/ 1967 w 3507"/>
                <a:gd name="T7" fmla="*/ 74 h 1004"/>
                <a:gd name="T8" fmla="*/ 2025 w 3507"/>
                <a:gd name="T9" fmla="*/ 85 h 1004"/>
                <a:gd name="T10" fmla="*/ 2063 w 3507"/>
                <a:gd name="T11" fmla="*/ 116 h 1004"/>
                <a:gd name="T12" fmla="*/ 2141 w 3507"/>
                <a:gd name="T13" fmla="*/ 137 h 1004"/>
                <a:gd name="T14" fmla="*/ 2354 w 3507"/>
                <a:gd name="T15" fmla="*/ 201 h 1004"/>
                <a:gd name="T16" fmla="*/ 2577 w 3507"/>
                <a:gd name="T17" fmla="*/ 264 h 1004"/>
                <a:gd name="T18" fmla="*/ 2703 w 3507"/>
                <a:gd name="T19" fmla="*/ 306 h 1004"/>
                <a:gd name="T20" fmla="*/ 2800 w 3507"/>
                <a:gd name="T21" fmla="*/ 349 h 1004"/>
                <a:gd name="T22" fmla="*/ 2955 w 3507"/>
                <a:gd name="T23" fmla="*/ 402 h 1004"/>
                <a:gd name="T24" fmla="*/ 3052 w 3507"/>
                <a:gd name="T25" fmla="*/ 423 h 1004"/>
                <a:gd name="T26" fmla="*/ 3120 w 3507"/>
                <a:gd name="T27" fmla="*/ 465 h 1004"/>
                <a:gd name="T28" fmla="*/ 3197 w 3507"/>
                <a:gd name="T29" fmla="*/ 528 h 1004"/>
                <a:gd name="T30" fmla="*/ 3323 w 3507"/>
                <a:gd name="T31" fmla="*/ 602 h 1004"/>
                <a:gd name="T32" fmla="*/ 3459 w 3507"/>
                <a:gd name="T33" fmla="*/ 708 h 1004"/>
                <a:gd name="T34" fmla="*/ 3488 w 3507"/>
                <a:gd name="T35" fmla="*/ 750 h 1004"/>
                <a:gd name="T36" fmla="*/ 3507 w 3507"/>
                <a:gd name="T37" fmla="*/ 803 h 1004"/>
                <a:gd name="T38" fmla="*/ 3497 w 3507"/>
                <a:gd name="T39" fmla="*/ 866 h 1004"/>
                <a:gd name="T40" fmla="*/ 3478 w 3507"/>
                <a:gd name="T41" fmla="*/ 909 h 1004"/>
                <a:gd name="T42" fmla="*/ 3381 w 3507"/>
                <a:gd name="T43" fmla="*/ 951 h 1004"/>
                <a:gd name="T44" fmla="*/ 3284 w 3507"/>
                <a:gd name="T45" fmla="*/ 961 h 1004"/>
                <a:gd name="T46" fmla="*/ 3149 w 3507"/>
                <a:gd name="T47" fmla="*/ 972 h 1004"/>
                <a:gd name="T48" fmla="*/ 2935 w 3507"/>
                <a:gd name="T49" fmla="*/ 982 h 1004"/>
                <a:gd name="T50" fmla="*/ 2722 w 3507"/>
                <a:gd name="T51" fmla="*/ 982 h 1004"/>
                <a:gd name="T52" fmla="*/ 2509 w 3507"/>
                <a:gd name="T53" fmla="*/ 982 h 1004"/>
                <a:gd name="T54" fmla="*/ 2267 w 3507"/>
                <a:gd name="T55" fmla="*/ 982 h 1004"/>
                <a:gd name="T56" fmla="*/ 2093 w 3507"/>
                <a:gd name="T57" fmla="*/ 982 h 1004"/>
                <a:gd name="T58" fmla="*/ 1744 w 3507"/>
                <a:gd name="T59" fmla="*/ 982 h 1004"/>
                <a:gd name="T60" fmla="*/ 1453 w 3507"/>
                <a:gd name="T61" fmla="*/ 982 h 1004"/>
                <a:gd name="T62" fmla="*/ 978 w 3507"/>
                <a:gd name="T63" fmla="*/ 993 h 1004"/>
                <a:gd name="T64" fmla="*/ 659 w 3507"/>
                <a:gd name="T65" fmla="*/ 1004 h 1004"/>
                <a:gd name="T66" fmla="*/ 329 w 3507"/>
                <a:gd name="T67" fmla="*/ 993 h 1004"/>
                <a:gd name="T68" fmla="*/ 203 w 3507"/>
                <a:gd name="T69" fmla="*/ 993 h 1004"/>
                <a:gd name="T70" fmla="*/ 87 w 3507"/>
                <a:gd name="T71" fmla="*/ 972 h 1004"/>
                <a:gd name="T72" fmla="*/ 39 w 3507"/>
                <a:gd name="T73" fmla="*/ 951 h 1004"/>
                <a:gd name="T74" fmla="*/ 0 w 3507"/>
                <a:gd name="T75" fmla="*/ 887 h 1004"/>
                <a:gd name="T76" fmla="*/ 10 w 3507"/>
                <a:gd name="T77" fmla="*/ 813 h 1004"/>
                <a:gd name="T78" fmla="*/ 48 w 3507"/>
                <a:gd name="T79" fmla="*/ 771 h 1004"/>
                <a:gd name="T80" fmla="*/ 106 w 3507"/>
                <a:gd name="T81" fmla="*/ 729 h 1004"/>
                <a:gd name="T82" fmla="*/ 203 w 3507"/>
                <a:gd name="T83" fmla="*/ 676 h 1004"/>
                <a:gd name="T84" fmla="*/ 300 w 3507"/>
                <a:gd name="T85" fmla="*/ 613 h 1004"/>
                <a:gd name="T86" fmla="*/ 446 w 3507"/>
                <a:gd name="T87" fmla="*/ 539 h 1004"/>
                <a:gd name="T88" fmla="*/ 552 w 3507"/>
                <a:gd name="T89" fmla="*/ 486 h 1004"/>
                <a:gd name="T90" fmla="*/ 668 w 3507"/>
                <a:gd name="T91" fmla="*/ 423 h 1004"/>
                <a:gd name="T92" fmla="*/ 872 w 3507"/>
                <a:gd name="T93" fmla="*/ 328 h 1004"/>
                <a:gd name="T94" fmla="*/ 1027 w 3507"/>
                <a:gd name="T95" fmla="*/ 275 h 1004"/>
                <a:gd name="T96" fmla="*/ 1240 w 3507"/>
                <a:gd name="T97" fmla="*/ 169 h 1004"/>
                <a:gd name="T98" fmla="*/ 1443 w 3507"/>
                <a:gd name="T99" fmla="*/ 85 h 1004"/>
                <a:gd name="T100" fmla="*/ 1579 w 3507"/>
                <a:gd name="T101" fmla="*/ 53 h 1004"/>
                <a:gd name="T102" fmla="*/ 1666 w 3507"/>
                <a:gd name="T103" fmla="*/ 32 h 1004"/>
                <a:gd name="T104" fmla="*/ 1744 w 3507"/>
                <a:gd name="T105" fmla="*/ 11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07" h="1004">
                  <a:moveTo>
                    <a:pt x="1753" y="0"/>
                  </a:moveTo>
                  <a:lnTo>
                    <a:pt x="1763" y="0"/>
                  </a:lnTo>
                  <a:lnTo>
                    <a:pt x="1802" y="11"/>
                  </a:lnTo>
                  <a:lnTo>
                    <a:pt x="1821" y="11"/>
                  </a:lnTo>
                  <a:lnTo>
                    <a:pt x="1850" y="21"/>
                  </a:lnTo>
                  <a:lnTo>
                    <a:pt x="1860" y="21"/>
                  </a:lnTo>
                  <a:lnTo>
                    <a:pt x="1889" y="32"/>
                  </a:lnTo>
                  <a:lnTo>
                    <a:pt x="1908" y="42"/>
                  </a:lnTo>
                  <a:lnTo>
                    <a:pt x="1918" y="53"/>
                  </a:lnTo>
                  <a:lnTo>
                    <a:pt x="1938" y="64"/>
                  </a:lnTo>
                  <a:lnTo>
                    <a:pt x="1957" y="74"/>
                  </a:lnTo>
                  <a:lnTo>
                    <a:pt x="1967" y="74"/>
                  </a:lnTo>
                  <a:lnTo>
                    <a:pt x="1976" y="74"/>
                  </a:lnTo>
                  <a:lnTo>
                    <a:pt x="1996" y="74"/>
                  </a:lnTo>
                  <a:lnTo>
                    <a:pt x="2025" y="85"/>
                  </a:lnTo>
                  <a:lnTo>
                    <a:pt x="2034" y="95"/>
                  </a:lnTo>
                  <a:lnTo>
                    <a:pt x="2044" y="106"/>
                  </a:lnTo>
                  <a:lnTo>
                    <a:pt x="2063" y="116"/>
                  </a:lnTo>
                  <a:lnTo>
                    <a:pt x="2093" y="127"/>
                  </a:lnTo>
                  <a:lnTo>
                    <a:pt x="2122" y="137"/>
                  </a:lnTo>
                  <a:lnTo>
                    <a:pt x="2141" y="137"/>
                  </a:lnTo>
                  <a:lnTo>
                    <a:pt x="2189" y="148"/>
                  </a:lnTo>
                  <a:lnTo>
                    <a:pt x="2296" y="180"/>
                  </a:lnTo>
                  <a:lnTo>
                    <a:pt x="2354" y="201"/>
                  </a:lnTo>
                  <a:lnTo>
                    <a:pt x="2412" y="222"/>
                  </a:lnTo>
                  <a:lnTo>
                    <a:pt x="2529" y="254"/>
                  </a:lnTo>
                  <a:lnTo>
                    <a:pt x="2577" y="264"/>
                  </a:lnTo>
                  <a:lnTo>
                    <a:pt x="2606" y="275"/>
                  </a:lnTo>
                  <a:lnTo>
                    <a:pt x="2654" y="285"/>
                  </a:lnTo>
                  <a:lnTo>
                    <a:pt x="2703" y="306"/>
                  </a:lnTo>
                  <a:lnTo>
                    <a:pt x="2761" y="328"/>
                  </a:lnTo>
                  <a:lnTo>
                    <a:pt x="2780" y="338"/>
                  </a:lnTo>
                  <a:lnTo>
                    <a:pt x="2800" y="349"/>
                  </a:lnTo>
                  <a:lnTo>
                    <a:pt x="2848" y="370"/>
                  </a:lnTo>
                  <a:lnTo>
                    <a:pt x="2906" y="391"/>
                  </a:lnTo>
                  <a:lnTo>
                    <a:pt x="2955" y="402"/>
                  </a:lnTo>
                  <a:lnTo>
                    <a:pt x="2974" y="402"/>
                  </a:lnTo>
                  <a:lnTo>
                    <a:pt x="3003" y="412"/>
                  </a:lnTo>
                  <a:lnTo>
                    <a:pt x="3052" y="423"/>
                  </a:lnTo>
                  <a:lnTo>
                    <a:pt x="3081" y="433"/>
                  </a:lnTo>
                  <a:lnTo>
                    <a:pt x="3110" y="454"/>
                  </a:lnTo>
                  <a:lnTo>
                    <a:pt x="3120" y="465"/>
                  </a:lnTo>
                  <a:lnTo>
                    <a:pt x="3129" y="475"/>
                  </a:lnTo>
                  <a:lnTo>
                    <a:pt x="3158" y="497"/>
                  </a:lnTo>
                  <a:lnTo>
                    <a:pt x="3197" y="528"/>
                  </a:lnTo>
                  <a:lnTo>
                    <a:pt x="3255" y="560"/>
                  </a:lnTo>
                  <a:lnTo>
                    <a:pt x="3284" y="581"/>
                  </a:lnTo>
                  <a:lnTo>
                    <a:pt x="3323" y="602"/>
                  </a:lnTo>
                  <a:lnTo>
                    <a:pt x="3362" y="634"/>
                  </a:lnTo>
                  <a:lnTo>
                    <a:pt x="3410" y="666"/>
                  </a:lnTo>
                  <a:lnTo>
                    <a:pt x="3459" y="708"/>
                  </a:lnTo>
                  <a:lnTo>
                    <a:pt x="3468" y="718"/>
                  </a:lnTo>
                  <a:lnTo>
                    <a:pt x="3478" y="729"/>
                  </a:lnTo>
                  <a:lnTo>
                    <a:pt x="3488" y="750"/>
                  </a:lnTo>
                  <a:lnTo>
                    <a:pt x="3497" y="771"/>
                  </a:lnTo>
                  <a:lnTo>
                    <a:pt x="3507" y="792"/>
                  </a:lnTo>
                  <a:lnTo>
                    <a:pt x="3507" y="803"/>
                  </a:lnTo>
                  <a:lnTo>
                    <a:pt x="3507" y="813"/>
                  </a:lnTo>
                  <a:lnTo>
                    <a:pt x="3507" y="835"/>
                  </a:lnTo>
                  <a:lnTo>
                    <a:pt x="3497" y="866"/>
                  </a:lnTo>
                  <a:lnTo>
                    <a:pt x="3497" y="877"/>
                  </a:lnTo>
                  <a:lnTo>
                    <a:pt x="3488" y="887"/>
                  </a:lnTo>
                  <a:lnTo>
                    <a:pt x="3478" y="909"/>
                  </a:lnTo>
                  <a:lnTo>
                    <a:pt x="3439" y="930"/>
                  </a:lnTo>
                  <a:lnTo>
                    <a:pt x="3420" y="940"/>
                  </a:lnTo>
                  <a:lnTo>
                    <a:pt x="3381" y="951"/>
                  </a:lnTo>
                  <a:lnTo>
                    <a:pt x="3352" y="951"/>
                  </a:lnTo>
                  <a:lnTo>
                    <a:pt x="3304" y="961"/>
                  </a:lnTo>
                  <a:lnTo>
                    <a:pt x="3284" y="961"/>
                  </a:lnTo>
                  <a:lnTo>
                    <a:pt x="3265" y="961"/>
                  </a:lnTo>
                  <a:lnTo>
                    <a:pt x="3197" y="972"/>
                  </a:lnTo>
                  <a:lnTo>
                    <a:pt x="3149" y="972"/>
                  </a:lnTo>
                  <a:lnTo>
                    <a:pt x="3090" y="972"/>
                  </a:lnTo>
                  <a:lnTo>
                    <a:pt x="3003" y="982"/>
                  </a:lnTo>
                  <a:lnTo>
                    <a:pt x="2935" y="982"/>
                  </a:lnTo>
                  <a:lnTo>
                    <a:pt x="2848" y="982"/>
                  </a:lnTo>
                  <a:lnTo>
                    <a:pt x="2771" y="982"/>
                  </a:lnTo>
                  <a:lnTo>
                    <a:pt x="2722" y="982"/>
                  </a:lnTo>
                  <a:lnTo>
                    <a:pt x="2684" y="982"/>
                  </a:lnTo>
                  <a:lnTo>
                    <a:pt x="2596" y="982"/>
                  </a:lnTo>
                  <a:lnTo>
                    <a:pt x="2509" y="982"/>
                  </a:lnTo>
                  <a:lnTo>
                    <a:pt x="2422" y="993"/>
                  </a:lnTo>
                  <a:lnTo>
                    <a:pt x="2354" y="993"/>
                  </a:lnTo>
                  <a:lnTo>
                    <a:pt x="2267" y="982"/>
                  </a:lnTo>
                  <a:lnTo>
                    <a:pt x="2189" y="982"/>
                  </a:lnTo>
                  <a:lnTo>
                    <a:pt x="2122" y="982"/>
                  </a:lnTo>
                  <a:lnTo>
                    <a:pt x="2093" y="982"/>
                  </a:lnTo>
                  <a:lnTo>
                    <a:pt x="2025" y="982"/>
                  </a:lnTo>
                  <a:lnTo>
                    <a:pt x="1889" y="982"/>
                  </a:lnTo>
                  <a:lnTo>
                    <a:pt x="1744" y="982"/>
                  </a:lnTo>
                  <a:lnTo>
                    <a:pt x="1598" y="982"/>
                  </a:lnTo>
                  <a:lnTo>
                    <a:pt x="1521" y="982"/>
                  </a:lnTo>
                  <a:lnTo>
                    <a:pt x="1453" y="982"/>
                  </a:lnTo>
                  <a:lnTo>
                    <a:pt x="1288" y="993"/>
                  </a:lnTo>
                  <a:lnTo>
                    <a:pt x="1133" y="993"/>
                  </a:lnTo>
                  <a:lnTo>
                    <a:pt x="978" y="993"/>
                  </a:lnTo>
                  <a:lnTo>
                    <a:pt x="891" y="993"/>
                  </a:lnTo>
                  <a:lnTo>
                    <a:pt x="814" y="993"/>
                  </a:lnTo>
                  <a:lnTo>
                    <a:pt x="659" y="1004"/>
                  </a:lnTo>
                  <a:lnTo>
                    <a:pt x="523" y="1004"/>
                  </a:lnTo>
                  <a:lnTo>
                    <a:pt x="387" y="993"/>
                  </a:lnTo>
                  <a:lnTo>
                    <a:pt x="329" y="993"/>
                  </a:lnTo>
                  <a:lnTo>
                    <a:pt x="300" y="993"/>
                  </a:lnTo>
                  <a:lnTo>
                    <a:pt x="252" y="993"/>
                  </a:lnTo>
                  <a:lnTo>
                    <a:pt x="203" y="993"/>
                  </a:lnTo>
                  <a:lnTo>
                    <a:pt x="145" y="982"/>
                  </a:lnTo>
                  <a:lnTo>
                    <a:pt x="126" y="982"/>
                  </a:lnTo>
                  <a:lnTo>
                    <a:pt x="87" y="972"/>
                  </a:lnTo>
                  <a:lnTo>
                    <a:pt x="58" y="961"/>
                  </a:lnTo>
                  <a:lnTo>
                    <a:pt x="48" y="961"/>
                  </a:lnTo>
                  <a:lnTo>
                    <a:pt x="39" y="951"/>
                  </a:lnTo>
                  <a:lnTo>
                    <a:pt x="29" y="940"/>
                  </a:lnTo>
                  <a:lnTo>
                    <a:pt x="10" y="919"/>
                  </a:lnTo>
                  <a:lnTo>
                    <a:pt x="0" y="887"/>
                  </a:lnTo>
                  <a:lnTo>
                    <a:pt x="0" y="856"/>
                  </a:lnTo>
                  <a:lnTo>
                    <a:pt x="0" y="835"/>
                  </a:lnTo>
                  <a:lnTo>
                    <a:pt x="10" y="813"/>
                  </a:lnTo>
                  <a:lnTo>
                    <a:pt x="19" y="803"/>
                  </a:lnTo>
                  <a:lnTo>
                    <a:pt x="29" y="782"/>
                  </a:lnTo>
                  <a:lnTo>
                    <a:pt x="48" y="771"/>
                  </a:lnTo>
                  <a:lnTo>
                    <a:pt x="68" y="750"/>
                  </a:lnTo>
                  <a:lnTo>
                    <a:pt x="87" y="740"/>
                  </a:lnTo>
                  <a:lnTo>
                    <a:pt x="106" y="729"/>
                  </a:lnTo>
                  <a:lnTo>
                    <a:pt x="126" y="718"/>
                  </a:lnTo>
                  <a:lnTo>
                    <a:pt x="145" y="708"/>
                  </a:lnTo>
                  <a:lnTo>
                    <a:pt x="203" y="676"/>
                  </a:lnTo>
                  <a:lnTo>
                    <a:pt x="242" y="655"/>
                  </a:lnTo>
                  <a:lnTo>
                    <a:pt x="291" y="623"/>
                  </a:lnTo>
                  <a:lnTo>
                    <a:pt x="300" y="613"/>
                  </a:lnTo>
                  <a:lnTo>
                    <a:pt x="339" y="592"/>
                  </a:lnTo>
                  <a:lnTo>
                    <a:pt x="407" y="560"/>
                  </a:lnTo>
                  <a:lnTo>
                    <a:pt x="446" y="539"/>
                  </a:lnTo>
                  <a:lnTo>
                    <a:pt x="465" y="528"/>
                  </a:lnTo>
                  <a:lnTo>
                    <a:pt x="513" y="507"/>
                  </a:lnTo>
                  <a:lnTo>
                    <a:pt x="552" y="486"/>
                  </a:lnTo>
                  <a:lnTo>
                    <a:pt x="610" y="454"/>
                  </a:lnTo>
                  <a:lnTo>
                    <a:pt x="639" y="433"/>
                  </a:lnTo>
                  <a:lnTo>
                    <a:pt x="668" y="423"/>
                  </a:lnTo>
                  <a:lnTo>
                    <a:pt x="726" y="391"/>
                  </a:lnTo>
                  <a:lnTo>
                    <a:pt x="794" y="359"/>
                  </a:lnTo>
                  <a:lnTo>
                    <a:pt x="872" y="328"/>
                  </a:lnTo>
                  <a:lnTo>
                    <a:pt x="911" y="317"/>
                  </a:lnTo>
                  <a:lnTo>
                    <a:pt x="949" y="306"/>
                  </a:lnTo>
                  <a:lnTo>
                    <a:pt x="1027" y="275"/>
                  </a:lnTo>
                  <a:lnTo>
                    <a:pt x="1114" y="233"/>
                  </a:lnTo>
                  <a:lnTo>
                    <a:pt x="1201" y="190"/>
                  </a:lnTo>
                  <a:lnTo>
                    <a:pt x="1240" y="169"/>
                  </a:lnTo>
                  <a:lnTo>
                    <a:pt x="1288" y="148"/>
                  </a:lnTo>
                  <a:lnTo>
                    <a:pt x="1366" y="116"/>
                  </a:lnTo>
                  <a:lnTo>
                    <a:pt x="1443" y="85"/>
                  </a:lnTo>
                  <a:lnTo>
                    <a:pt x="1521" y="64"/>
                  </a:lnTo>
                  <a:lnTo>
                    <a:pt x="1560" y="53"/>
                  </a:lnTo>
                  <a:lnTo>
                    <a:pt x="1579" y="53"/>
                  </a:lnTo>
                  <a:lnTo>
                    <a:pt x="1608" y="42"/>
                  </a:lnTo>
                  <a:lnTo>
                    <a:pt x="1647" y="32"/>
                  </a:lnTo>
                  <a:lnTo>
                    <a:pt x="1666" y="32"/>
                  </a:lnTo>
                  <a:lnTo>
                    <a:pt x="1705" y="21"/>
                  </a:lnTo>
                  <a:lnTo>
                    <a:pt x="1715" y="21"/>
                  </a:lnTo>
                  <a:lnTo>
                    <a:pt x="1744" y="11"/>
                  </a:lnTo>
                  <a:lnTo>
                    <a:pt x="1763" y="11"/>
                  </a:lnTo>
                </a:path>
              </a:pathLst>
            </a:custGeom>
            <a:solidFill>
              <a:srgbClr val="CB4350"/>
            </a:solidFill>
            <a:ln>
              <a:noFill/>
            </a:ln>
            <a:effectLst/>
            <a:extLst>
              <a:ext uri="{91240B29-F687-4F45-9708-019B960494DF}">
                <a14:hiddenLine xmlns:a14="http://schemas.microsoft.com/office/drawing/2010/main" w="1587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12" name="Oval 8"/>
            <p:cNvSpPr>
              <a:spLocks noChangeArrowheads="1"/>
            </p:cNvSpPr>
            <p:nvPr/>
          </p:nvSpPr>
          <p:spPr bwMode="auto">
            <a:xfrm>
              <a:off x="1770" y="2123"/>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3" name="Oval 9"/>
            <p:cNvSpPr>
              <a:spLocks noChangeArrowheads="1"/>
            </p:cNvSpPr>
            <p:nvPr/>
          </p:nvSpPr>
          <p:spPr bwMode="auto">
            <a:xfrm>
              <a:off x="4251" y="2461"/>
              <a:ext cx="106" cy="126"/>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4" name="Oval 10"/>
            <p:cNvSpPr>
              <a:spLocks noChangeArrowheads="1"/>
            </p:cNvSpPr>
            <p:nvPr/>
          </p:nvSpPr>
          <p:spPr bwMode="auto">
            <a:xfrm>
              <a:off x="4086" y="2788"/>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5" name="Oval 11"/>
            <p:cNvSpPr>
              <a:spLocks noChangeArrowheads="1"/>
            </p:cNvSpPr>
            <p:nvPr/>
          </p:nvSpPr>
          <p:spPr bwMode="auto">
            <a:xfrm>
              <a:off x="4706" y="3200"/>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6" name="Oval 12"/>
            <p:cNvSpPr>
              <a:spLocks noChangeArrowheads="1"/>
            </p:cNvSpPr>
            <p:nvPr/>
          </p:nvSpPr>
          <p:spPr bwMode="auto">
            <a:xfrm>
              <a:off x="4580" y="2788"/>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7" name="Line 13"/>
            <p:cNvSpPr>
              <a:spLocks noChangeShapeType="1"/>
            </p:cNvSpPr>
            <p:nvPr/>
          </p:nvSpPr>
          <p:spPr bwMode="auto">
            <a:xfrm flipH="1">
              <a:off x="4115" y="2577"/>
              <a:ext cx="155" cy="22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 name="Line 14"/>
            <p:cNvSpPr>
              <a:spLocks noChangeShapeType="1"/>
            </p:cNvSpPr>
            <p:nvPr/>
          </p:nvSpPr>
          <p:spPr bwMode="auto">
            <a:xfrm>
              <a:off x="4338" y="2556"/>
              <a:ext cx="261" cy="23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9" name="Line 15"/>
            <p:cNvSpPr>
              <a:spLocks noChangeShapeType="1"/>
            </p:cNvSpPr>
            <p:nvPr/>
          </p:nvSpPr>
          <p:spPr bwMode="auto">
            <a:xfrm>
              <a:off x="4115" y="2851"/>
              <a:ext cx="1" cy="338"/>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0" name="Line 16"/>
            <p:cNvSpPr>
              <a:spLocks noChangeShapeType="1"/>
            </p:cNvSpPr>
            <p:nvPr/>
          </p:nvSpPr>
          <p:spPr bwMode="auto">
            <a:xfrm>
              <a:off x="4628" y="2841"/>
              <a:ext cx="117"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1" name="Line 17"/>
            <p:cNvSpPr>
              <a:spLocks noChangeShapeType="1"/>
            </p:cNvSpPr>
            <p:nvPr/>
          </p:nvSpPr>
          <p:spPr bwMode="auto">
            <a:xfrm flipH="1">
              <a:off x="4444" y="2851"/>
              <a:ext cx="146" cy="360"/>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2" name="Oval 18"/>
            <p:cNvSpPr>
              <a:spLocks noChangeArrowheads="1"/>
            </p:cNvSpPr>
            <p:nvPr/>
          </p:nvSpPr>
          <p:spPr bwMode="auto">
            <a:xfrm>
              <a:off x="1092" y="2461"/>
              <a:ext cx="107" cy="126"/>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3" name="Oval 19"/>
            <p:cNvSpPr>
              <a:spLocks noChangeArrowheads="1"/>
            </p:cNvSpPr>
            <p:nvPr/>
          </p:nvSpPr>
          <p:spPr bwMode="auto">
            <a:xfrm>
              <a:off x="937" y="3200"/>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4" name="Oval 20"/>
            <p:cNvSpPr>
              <a:spLocks noChangeArrowheads="1"/>
            </p:cNvSpPr>
            <p:nvPr/>
          </p:nvSpPr>
          <p:spPr bwMode="auto">
            <a:xfrm>
              <a:off x="617" y="3200"/>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5" name="Oval 21"/>
            <p:cNvSpPr>
              <a:spLocks noChangeArrowheads="1"/>
            </p:cNvSpPr>
            <p:nvPr/>
          </p:nvSpPr>
          <p:spPr bwMode="auto">
            <a:xfrm>
              <a:off x="811" y="2788"/>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6" name="Oval 22"/>
            <p:cNvSpPr>
              <a:spLocks noChangeArrowheads="1"/>
            </p:cNvSpPr>
            <p:nvPr/>
          </p:nvSpPr>
          <p:spPr bwMode="auto">
            <a:xfrm>
              <a:off x="1228" y="3200"/>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7" name="Oval 23"/>
            <p:cNvSpPr>
              <a:spLocks noChangeArrowheads="1"/>
            </p:cNvSpPr>
            <p:nvPr/>
          </p:nvSpPr>
          <p:spPr bwMode="auto">
            <a:xfrm>
              <a:off x="1422" y="2788"/>
              <a:ext cx="67"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8" name="Line 24"/>
            <p:cNvSpPr>
              <a:spLocks noChangeShapeType="1"/>
            </p:cNvSpPr>
            <p:nvPr/>
          </p:nvSpPr>
          <p:spPr bwMode="auto">
            <a:xfrm flipH="1">
              <a:off x="850" y="2566"/>
              <a:ext cx="242"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9" name="Line 25"/>
            <p:cNvSpPr>
              <a:spLocks noChangeShapeType="1"/>
            </p:cNvSpPr>
            <p:nvPr/>
          </p:nvSpPr>
          <p:spPr bwMode="auto">
            <a:xfrm>
              <a:off x="1179" y="2566"/>
              <a:ext cx="262" cy="22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0" name="Line 26"/>
            <p:cNvSpPr>
              <a:spLocks noChangeShapeType="1"/>
            </p:cNvSpPr>
            <p:nvPr/>
          </p:nvSpPr>
          <p:spPr bwMode="auto">
            <a:xfrm flipH="1">
              <a:off x="676" y="2841"/>
              <a:ext cx="145"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1" name="Line 27"/>
            <p:cNvSpPr>
              <a:spLocks noChangeShapeType="1"/>
            </p:cNvSpPr>
            <p:nvPr/>
          </p:nvSpPr>
          <p:spPr bwMode="auto">
            <a:xfrm>
              <a:off x="850" y="2841"/>
              <a:ext cx="126"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2" name="Line 28"/>
            <p:cNvSpPr>
              <a:spLocks noChangeShapeType="1"/>
            </p:cNvSpPr>
            <p:nvPr/>
          </p:nvSpPr>
          <p:spPr bwMode="auto">
            <a:xfrm flipH="1">
              <a:off x="1286" y="2851"/>
              <a:ext cx="145" cy="360"/>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3" name="Oval 29"/>
            <p:cNvSpPr>
              <a:spLocks noChangeArrowheads="1"/>
            </p:cNvSpPr>
            <p:nvPr/>
          </p:nvSpPr>
          <p:spPr bwMode="auto">
            <a:xfrm>
              <a:off x="2051" y="2461"/>
              <a:ext cx="107" cy="126"/>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4" name="Oval 30"/>
            <p:cNvSpPr>
              <a:spLocks noChangeArrowheads="1"/>
            </p:cNvSpPr>
            <p:nvPr/>
          </p:nvSpPr>
          <p:spPr bwMode="auto">
            <a:xfrm>
              <a:off x="1867" y="3200"/>
              <a:ext cx="11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5" name="Oval 31"/>
            <p:cNvSpPr>
              <a:spLocks noChangeArrowheads="1"/>
            </p:cNvSpPr>
            <p:nvPr/>
          </p:nvSpPr>
          <p:spPr bwMode="auto">
            <a:xfrm>
              <a:off x="1577" y="3200"/>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6" name="Oval 32"/>
            <p:cNvSpPr>
              <a:spLocks noChangeArrowheads="1"/>
            </p:cNvSpPr>
            <p:nvPr/>
          </p:nvSpPr>
          <p:spPr bwMode="auto">
            <a:xfrm>
              <a:off x="1896" y="2788"/>
              <a:ext cx="5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7" name="Oval 33"/>
            <p:cNvSpPr>
              <a:spLocks noChangeArrowheads="1"/>
            </p:cNvSpPr>
            <p:nvPr/>
          </p:nvSpPr>
          <p:spPr bwMode="auto">
            <a:xfrm>
              <a:off x="2507" y="3200"/>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8" name="Oval 34"/>
            <p:cNvSpPr>
              <a:spLocks noChangeArrowheads="1"/>
            </p:cNvSpPr>
            <p:nvPr/>
          </p:nvSpPr>
          <p:spPr bwMode="auto">
            <a:xfrm>
              <a:off x="2187" y="3200"/>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9" name="Oval 35"/>
            <p:cNvSpPr>
              <a:spLocks noChangeArrowheads="1"/>
            </p:cNvSpPr>
            <p:nvPr/>
          </p:nvSpPr>
          <p:spPr bwMode="auto">
            <a:xfrm>
              <a:off x="2381" y="2788"/>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0" name="Line 36"/>
            <p:cNvSpPr>
              <a:spLocks noChangeShapeType="1"/>
            </p:cNvSpPr>
            <p:nvPr/>
          </p:nvSpPr>
          <p:spPr bwMode="auto">
            <a:xfrm flipH="1">
              <a:off x="1935" y="2566"/>
              <a:ext cx="126"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1" name="Line 37"/>
            <p:cNvSpPr>
              <a:spLocks noChangeShapeType="1"/>
            </p:cNvSpPr>
            <p:nvPr/>
          </p:nvSpPr>
          <p:spPr bwMode="auto">
            <a:xfrm>
              <a:off x="2139" y="2566"/>
              <a:ext cx="261" cy="22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2" name="Line 38"/>
            <p:cNvSpPr>
              <a:spLocks noChangeShapeType="1"/>
            </p:cNvSpPr>
            <p:nvPr/>
          </p:nvSpPr>
          <p:spPr bwMode="auto">
            <a:xfrm>
              <a:off x="1916" y="2851"/>
              <a:ext cx="1" cy="34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3" name="Line 39"/>
            <p:cNvSpPr>
              <a:spLocks noChangeShapeType="1"/>
            </p:cNvSpPr>
            <p:nvPr/>
          </p:nvSpPr>
          <p:spPr bwMode="auto">
            <a:xfrm>
              <a:off x="2429" y="2841"/>
              <a:ext cx="116"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4" name="Line 40"/>
            <p:cNvSpPr>
              <a:spLocks noChangeShapeType="1"/>
            </p:cNvSpPr>
            <p:nvPr/>
          </p:nvSpPr>
          <p:spPr bwMode="auto">
            <a:xfrm flipH="1">
              <a:off x="2245" y="2851"/>
              <a:ext cx="145" cy="360"/>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5" name="Oval 41"/>
            <p:cNvSpPr>
              <a:spLocks noChangeArrowheads="1"/>
            </p:cNvSpPr>
            <p:nvPr/>
          </p:nvSpPr>
          <p:spPr bwMode="auto">
            <a:xfrm>
              <a:off x="3272" y="2461"/>
              <a:ext cx="107" cy="126"/>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6" name="Oval 42"/>
            <p:cNvSpPr>
              <a:spLocks noChangeArrowheads="1"/>
            </p:cNvSpPr>
            <p:nvPr/>
          </p:nvSpPr>
          <p:spPr bwMode="auto">
            <a:xfrm>
              <a:off x="2797" y="3200"/>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7" name="Oval 43"/>
            <p:cNvSpPr>
              <a:spLocks noChangeArrowheads="1"/>
            </p:cNvSpPr>
            <p:nvPr/>
          </p:nvSpPr>
          <p:spPr bwMode="auto">
            <a:xfrm>
              <a:off x="2991" y="2788"/>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grpSp>
          <p:nvGrpSpPr>
            <p:cNvPr id="48" name="Group 392"/>
            <p:cNvGrpSpPr/>
            <p:nvPr/>
          </p:nvGrpSpPr>
          <p:grpSpPr bwMode="auto">
            <a:xfrm>
              <a:off x="3408" y="2788"/>
              <a:ext cx="426" cy="539"/>
              <a:chOff x="3549" y="2490"/>
              <a:chExt cx="426" cy="539"/>
            </a:xfrm>
          </p:grpSpPr>
          <p:sp>
            <p:nvSpPr>
              <p:cNvPr id="193" name="Oval 45"/>
              <p:cNvSpPr>
                <a:spLocks noChangeArrowheads="1"/>
              </p:cNvSpPr>
              <p:nvPr/>
            </p:nvSpPr>
            <p:spPr bwMode="auto">
              <a:xfrm>
                <a:off x="3868" y="2902"/>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94" name="Oval 46"/>
              <p:cNvSpPr>
                <a:spLocks noChangeArrowheads="1"/>
              </p:cNvSpPr>
              <p:nvPr/>
            </p:nvSpPr>
            <p:spPr bwMode="auto">
              <a:xfrm>
                <a:off x="3549" y="2902"/>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95" name="Oval 47"/>
              <p:cNvSpPr>
                <a:spLocks noChangeArrowheads="1"/>
              </p:cNvSpPr>
              <p:nvPr/>
            </p:nvSpPr>
            <p:spPr bwMode="auto">
              <a:xfrm>
                <a:off x="3742" y="2490"/>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grpSp>
        <p:sp>
          <p:nvSpPr>
            <p:cNvPr id="49" name="Line 48"/>
            <p:cNvSpPr>
              <a:spLocks noChangeShapeType="1"/>
            </p:cNvSpPr>
            <p:nvPr/>
          </p:nvSpPr>
          <p:spPr bwMode="auto">
            <a:xfrm flipH="1">
              <a:off x="3030" y="2566"/>
              <a:ext cx="242"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0" name="Line 49"/>
            <p:cNvSpPr>
              <a:spLocks noChangeShapeType="1"/>
            </p:cNvSpPr>
            <p:nvPr/>
          </p:nvSpPr>
          <p:spPr bwMode="auto">
            <a:xfrm>
              <a:off x="3359" y="2566"/>
              <a:ext cx="262" cy="22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1" name="Line 50"/>
            <p:cNvSpPr>
              <a:spLocks noChangeShapeType="1"/>
            </p:cNvSpPr>
            <p:nvPr/>
          </p:nvSpPr>
          <p:spPr bwMode="auto">
            <a:xfrm flipH="1">
              <a:off x="2855" y="2841"/>
              <a:ext cx="146"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2" name="Line 51"/>
            <p:cNvSpPr>
              <a:spLocks noChangeShapeType="1"/>
            </p:cNvSpPr>
            <p:nvPr/>
          </p:nvSpPr>
          <p:spPr bwMode="auto">
            <a:xfrm>
              <a:off x="3030" y="2841"/>
              <a:ext cx="126"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3" name="Line 52"/>
            <p:cNvSpPr>
              <a:spLocks noChangeShapeType="1"/>
            </p:cNvSpPr>
            <p:nvPr/>
          </p:nvSpPr>
          <p:spPr bwMode="auto">
            <a:xfrm>
              <a:off x="3650" y="2841"/>
              <a:ext cx="116" cy="359"/>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4" name="Line 53"/>
            <p:cNvSpPr>
              <a:spLocks noChangeShapeType="1"/>
            </p:cNvSpPr>
            <p:nvPr/>
          </p:nvSpPr>
          <p:spPr bwMode="auto">
            <a:xfrm flipH="1">
              <a:off x="3466" y="2851"/>
              <a:ext cx="145" cy="360"/>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5" name="Oval 54"/>
            <p:cNvSpPr>
              <a:spLocks noChangeArrowheads="1"/>
            </p:cNvSpPr>
            <p:nvPr/>
          </p:nvSpPr>
          <p:spPr bwMode="auto">
            <a:xfrm>
              <a:off x="2662" y="1795"/>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56" name="Oval 55"/>
            <p:cNvSpPr>
              <a:spLocks noChangeArrowheads="1"/>
            </p:cNvSpPr>
            <p:nvPr/>
          </p:nvSpPr>
          <p:spPr bwMode="auto">
            <a:xfrm>
              <a:off x="3601" y="2123"/>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57" name="Line 56"/>
            <p:cNvSpPr>
              <a:spLocks noChangeShapeType="1"/>
            </p:cNvSpPr>
            <p:nvPr/>
          </p:nvSpPr>
          <p:spPr bwMode="auto">
            <a:xfrm flipH="1">
              <a:off x="1828" y="1880"/>
              <a:ext cx="834" cy="2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8" name="Line 57"/>
            <p:cNvSpPr>
              <a:spLocks noChangeShapeType="1"/>
            </p:cNvSpPr>
            <p:nvPr/>
          </p:nvSpPr>
          <p:spPr bwMode="auto">
            <a:xfrm>
              <a:off x="2759" y="1880"/>
              <a:ext cx="852" cy="2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9" name="Line 58"/>
            <p:cNvSpPr>
              <a:spLocks noChangeShapeType="1"/>
            </p:cNvSpPr>
            <p:nvPr/>
          </p:nvSpPr>
          <p:spPr bwMode="auto">
            <a:xfrm>
              <a:off x="1809" y="2175"/>
              <a:ext cx="252" cy="296"/>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0" name="Line 59"/>
            <p:cNvSpPr>
              <a:spLocks noChangeShapeType="1"/>
            </p:cNvSpPr>
            <p:nvPr/>
          </p:nvSpPr>
          <p:spPr bwMode="auto">
            <a:xfrm flipH="1">
              <a:off x="1179" y="2165"/>
              <a:ext cx="591" cy="317"/>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1" name="Line 60"/>
            <p:cNvSpPr>
              <a:spLocks noChangeShapeType="1"/>
            </p:cNvSpPr>
            <p:nvPr/>
          </p:nvSpPr>
          <p:spPr bwMode="auto">
            <a:xfrm>
              <a:off x="3650" y="2165"/>
              <a:ext cx="610" cy="317"/>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2" name="Line 61"/>
            <p:cNvSpPr>
              <a:spLocks noChangeShapeType="1"/>
            </p:cNvSpPr>
            <p:nvPr/>
          </p:nvSpPr>
          <p:spPr bwMode="auto">
            <a:xfrm flipH="1">
              <a:off x="3359" y="2175"/>
              <a:ext cx="252" cy="307"/>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3" name="Line 62"/>
            <p:cNvSpPr>
              <a:spLocks noChangeShapeType="1"/>
            </p:cNvSpPr>
            <p:nvPr/>
          </p:nvSpPr>
          <p:spPr bwMode="auto">
            <a:xfrm>
              <a:off x="1460" y="2841"/>
              <a:ext cx="155" cy="370"/>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4" name="Oval 63"/>
            <p:cNvSpPr>
              <a:spLocks noChangeArrowheads="1"/>
            </p:cNvSpPr>
            <p:nvPr/>
          </p:nvSpPr>
          <p:spPr bwMode="auto">
            <a:xfrm>
              <a:off x="714"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5" name="Oval 64"/>
            <p:cNvSpPr>
              <a:spLocks noChangeArrowheads="1"/>
            </p:cNvSpPr>
            <p:nvPr/>
          </p:nvSpPr>
          <p:spPr bwMode="auto">
            <a:xfrm>
              <a:off x="966"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6" name="Oval 65"/>
            <p:cNvSpPr>
              <a:spLocks noChangeArrowheads="1"/>
            </p:cNvSpPr>
            <p:nvPr/>
          </p:nvSpPr>
          <p:spPr bwMode="auto">
            <a:xfrm>
              <a:off x="1218"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7" name="Oval 66"/>
            <p:cNvSpPr>
              <a:spLocks noChangeArrowheads="1"/>
            </p:cNvSpPr>
            <p:nvPr/>
          </p:nvSpPr>
          <p:spPr bwMode="auto">
            <a:xfrm>
              <a:off x="1470"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8" name="Oval 67"/>
            <p:cNvSpPr>
              <a:spLocks noChangeArrowheads="1"/>
            </p:cNvSpPr>
            <p:nvPr/>
          </p:nvSpPr>
          <p:spPr bwMode="auto">
            <a:xfrm>
              <a:off x="1722" y="3876"/>
              <a:ext cx="10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9" name="Oval 68"/>
            <p:cNvSpPr>
              <a:spLocks noChangeArrowheads="1"/>
            </p:cNvSpPr>
            <p:nvPr/>
          </p:nvSpPr>
          <p:spPr bwMode="auto">
            <a:xfrm>
              <a:off x="2255" y="3865"/>
              <a:ext cx="11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0" name="Oval 69"/>
            <p:cNvSpPr>
              <a:spLocks noChangeArrowheads="1"/>
            </p:cNvSpPr>
            <p:nvPr/>
          </p:nvSpPr>
          <p:spPr bwMode="auto">
            <a:xfrm>
              <a:off x="2739" y="3876"/>
              <a:ext cx="116"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1" name="Oval 70"/>
            <p:cNvSpPr>
              <a:spLocks noChangeArrowheads="1"/>
            </p:cNvSpPr>
            <p:nvPr/>
          </p:nvSpPr>
          <p:spPr bwMode="auto">
            <a:xfrm>
              <a:off x="3010" y="3876"/>
              <a:ext cx="11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2" name="Oval 71"/>
            <p:cNvSpPr>
              <a:spLocks noChangeArrowheads="1"/>
            </p:cNvSpPr>
            <p:nvPr/>
          </p:nvSpPr>
          <p:spPr bwMode="auto">
            <a:xfrm>
              <a:off x="3514" y="3876"/>
              <a:ext cx="11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3" name="Oval 72"/>
            <p:cNvSpPr>
              <a:spLocks noChangeArrowheads="1"/>
            </p:cNvSpPr>
            <p:nvPr/>
          </p:nvSpPr>
          <p:spPr bwMode="auto">
            <a:xfrm>
              <a:off x="4541"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4" name="Oval 73"/>
            <p:cNvSpPr>
              <a:spLocks noChangeArrowheads="1"/>
            </p:cNvSpPr>
            <p:nvPr/>
          </p:nvSpPr>
          <p:spPr bwMode="auto">
            <a:xfrm>
              <a:off x="4793" y="3876"/>
              <a:ext cx="107" cy="127"/>
            </a:xfrm>
            <a:prstGeom prst="ellipse">
              <a:avLst/>
            </a:prstGeom>
            <a:solidFill>
              <a:srgbClr val="FFFFFF"/>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5" name="Oval 74"/>
            <p:cNvSpPr>
              <a:spLocks noChangeArrowheads="1"/>
            </p:cNvSpPr>
            <p:nvPr/>
          </p:nvSpPr>
          <p:spPr bwMode="auto">
            <a:xfrm>
              <a:off x="1228" y="3549"/>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6" name="Oval 75"/>
            <p:cNvSpPr>
              <a:spLocks noChangeArrowheads="1"/>
            </p:cNvSpPr>
            <p:nvPr/>
          </p:nvSpPr>
          <p:spPr bwMode="auto">
            <a:xfrm>
              <a:off x="908" y="3549"/>
              <a:ext cx="5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7" name="Line 76"/>
            <p:cNvSpPr>
              <a:spLocks noChangeShapeType="1"/>
            </p:cNvSpPr>
            <p:nvPr/>
          </p:nvSpPr>
          <p:spPr bwMode="auto">
            <a:xfrm flipH="1">
              <a:off x="937" y="3316"/>
              <a:ext cx="49" cy="24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78" name="Line 77"/>
            <p:cNvSpPr>
              <a:spLocks noChangeShapeType="1"/>
            </p:cNvSpPr>
            <p:nvPr/>
          </p:nvSpPr>
          <p:spPr bwMode="auto">
            <a:xfrm flipH="1">
              <a:off x="772" y="3612"/>
              <a:ext cx="155"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79" name="Line 78"/>
            <p:cNvSpPr>
              <a:spLocks noChangeShapeType="1"/>
            </p:cNvSpPr>
            <p:nvPr/>
          </p:nvSpPr>
          <p:spPr bwMode="auto">
            <a:xfrm>
              <a:off x="947" y="3612"/>
              <a:ext cx="68"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0" name="Line 79"/>
            <p:cNvSpPr>
              <a:spLocks noChangeShapeType="1"/>
            </p:cNvSpPr>
            <p:nvPr/>
          </p:nvSpPr>
          <p:spPr bwMode="auto">
            <a:xfrm flipH="1">
              <a:off x="1257" y="3316"/>
              <a:ext cx="19"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1" name="Line 80"/>
            <p:cNvSpPr>
              <a:spLocks noChangeShapeType="1"/>
            </p:cNvSpPr>
            <p:nvPr/>
          </p:nvSpPr>
          <p:spPr bwMode="auto">
            <a:xfrm>
              <a:off x="1257" y="3612"/>
              <a:ext cx="1"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2" name="Oval 81"/>
            <p:cNvSpPr>
              <a:spLocks noChangeArrowheads="1"/>
            </p:cNvSpPr>
            <p:nvPr/>
          </p:nvSpPr>
          <p:spPr bwMode="auto">
            <a:xfrm>
              <a:off x="1615" y="3549"/>
              <a:ext cx="5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83" name="Line 82"/>
            <p:cNvSpPr>
              <a:spLocks noChangeShapeType="1"/>
            </p:cNvSpPr>
            <p:nvPr/>
          </p:nvSpPr>
          <p:spPr bwMode="auto">
            <a:xfrm>
              <a:off x="1625" y="3316"/>
              <a:ext cx="10"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4" name="Line 83"/>
            <p:cNvSpPr>
              <a:spLocks noChangeShapeType="1"/>
            </p:cNvSpPr>
            <p:nvPr/>
          </p:nvSpPr>
          <p:spPr bwMode="auto">
            <a:xfrm flipH="1">
              <a:off x="1528" y="3601"/>
              <a:ext cx="97" cy="27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5" name="Line 84"/>
            <p:cNvSpPr>
              <a:spLocks noChangeShapeType="1"/>
            </p:cNvSpPr>
            <p:nvPr/>
          </p:nvSpPr>
          <p:spPr bwMode="auto">
            <a:xfrm>
              <a:off x="1654" y="3601"/>
              <a:ext cx="97"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6" name="Oval 85"/>
            <p:cNvSpPr>
              <a:spLocks noChangeArrowheads="1"/>
            </p:cNvSpPr>
            <p:nvPr/>
          </p:nvSpPr>
          <p:spPr bwMode="auto">
            <a:xfrm>
              <a:off x="2158" y="3538"/>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87" name="Line 86"/>
            <p:cNvSpPr>
              <a:spLocks noChangeShapeType="1"/>
            </p:cNvSpPr>
            <p:nvPr/>
          </p:nvSpPr>
          <p:spPr bwMode="auto">
            <a:xfrm flipH="1">
              <a:off x="2187" y="3316"/>
              <a:ext cx="39"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8" name="Line 87"/>
            <p:cNvSpPr>
              <a:spLocks noChangeShapeType="1"/>
            </p:cNvSpPr>
            <p:nvPr/>
          </p:nvSpPr>
          <p:spPr bwMode="auto">
            <a:xfrm flipH="1">
              <a:off x="2042" y="3580"/>
              <a:ext cx="135" cy="296"/>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9" name="Line 88"/>
            <p:cNvSpPr>
              <a:spLocks noChangeShapeType="1"/>
            </p:cNvSpPr>
            <p:nvPr/>
          </p:nvSpPr>
          <p:spPr bwMode="auto">
            <a:xfrm>
              <a:off x="2197" y="3591"/>
              <a:ext cx="97" cy="28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0" name="Oval 89"/>
            <p:cNvSpPr>
              <a:spLocks noChangeArrowheads="1"/>
            </p:cNvSpPr>
            <p:nvPr/>
          </p:nvSpPr>
          <p:spPr bwMode="auto">
            <a:xfrm>
              <a:off x="2526" y="3549"/>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91" name="Line 90"/>
            <p:cNvSpPr>
              <a:spLocks noChangeShapeType="1"/>
            </p:cNvSpPr>
            <p:nvPr/>
          </p:nvSpPr>
          <p:spPr bwMode="auto">
            <a:xfrm>
              <a:off x="2555" y="3327"/>
              <a:ext cx="1" cy="211"/>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2" name="Line 91"/>
            <p:cNvSpPr>
              <a:spLocks noChangeShapeType="1"/>
            </p:cNvSpPr>
            <p:nvPr/>
          </p:nvSpPr>
          <p:spPr bwMode="auto">
            <a:xfrm>
              <a:off x="2555" y="3612"/>
              <a:ext cx="1"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3" name="Oval 92"/>
            <p:cNvSpPr>
              <a:spLocks noChangeArrowheads="1"/>
            </p:cNvSpPr>
            <p:nvPr/>
          </p:nvSpPr>
          <p:spPr bwMode="auto">
            <a:xfrm>
              <a:off x="2817" y="3549"/>
              <a:ext cx="68" cy="63"/>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94" name="Line 93"/>
            <p:cNvSpPr>
              <a:spLocks noChangeShapeType="1"/>
            </p:cNvSpPr>
            <p:nvPr/>
          </p:nvSpPr>
          <p:spPr bwMode="auto">
            <a:xfrm>
              <a:off x="2846" y="3316"/>
              <a:ext cx="1" cy="22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5" name="Line 94"/>
            <p:cNvSpPr>
              <a:spLocks noChangeShapeType="1"/>
            </p:cNvSpPr>
            <p:nvPr/>
          </p:nvSpPr>
          <p:spPr bwMode="auto">
            <a:xfrm flipH="1">
              <a:off x="2797" y="3601"/>
              <a:ext cx="29" cy="2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6" name="Oval 95"/>
            <p:cNvSpPr>
              <a:spLocks noChangeArrowheads="1"/>
            </p:cNvSpPr>
            <p:nvPr/>
          </p:nvSpPr>
          <p:spPr bwMode="auto">
            <a:xfrm>
              <a:off x="3398" y="3538"/>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97" name="Line 96"/>
            <p:cNvSpPr>
              <a:spLocks noChangeShapeType="1"/>
            </p:cNvSpPr>
            <p:nvPr/>
          </p:nvSpPr>
          <p:spPr bwMode="auto">
            <a:xfrm>
              <a:off x="2855" y="3591"/>
              <a:ext cx="185" cy="28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8" name="Line 97"/>
            <p:cNvSpPr>
              <a:spLocks noChangeShapeType="1"/>
            </p:cNvSpPr>
            <p:nvPr/>
          </p:nvSpPr>
          <p:spPr bwMode="auto">
            <a:xfrm flipH="1">
              <a:off x="3427" y="3316"/>
              <a:ext cx="29"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9" name="Line 98"/>
            <p:cNvSpPr>
              <a:spLocks noChangeShapeType="1"/>
            </p:cNvSpPr>
            <p:nvPr/>
          </p:nvSpPr>
          <p:spPr bwMode="auto">
            <a:xfrm flipH="1">
              <a:off x="3330" y="3601"/>
              <a:ext cx="87" cy="27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0" name="Line 99"/>
            <p:cNvSpPr>
              <a:spLocks noChangeShapeType="1"/>
            </p:cNvSpPr>
            <p:nvPr/>
          </p:nvSpPr>
          <p:spPr bwMode="auto">
            <a:xfrm>
              <a:off x="3437" y="3601"/>
              <a:ext cx="126" cy="27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1" name="Oval 100"/>
            <p:cNvSpPr>
              <a:spLocks noChangeArrowheads="1"/>
            </p:cNvSpPr>
            <p:nvPr/>
          </p:nvSpPr>
          <p:spPr bwMode="auto">
            <a:xfrm>
              <a:off x="4735" y="3538"/>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2" name="Line 101"/>
            <p:cNvSpPr>
              <a:spLocks noChangeShapeType="1"/>
            </p:cNvSpPr>
            <p:nvPr/>
          </p:nvSpPr>
          <p:spPr bwMode="auto">
            <a:xfrm>
              <a:off x="4764" y="3316"/>
              <a:ext cx="1" cy="23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3" name="Line 102"/>
            <p:cNvSpPr>
              <a:spLocks noChangeShapeType="1"/>
            </p:cNvSpPr>
            <p:nvPr/>
          </p:nvSpPr>
          <p:spPr bwMode="auto">
            <a:xfrm>
              <a:off x="4774" y="3601"/>
              <a:ext cx="58" cy="27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4" name="Line 103"/>
            <p:cNvSpPr>
              <a:spLocks noChangeShapeType="1"/>
            </p:cNvSpPr>
            <p:nvPr/>
          </p:nvSpPr>
          <p:spPr bwMode="auto">
            <a:xfrm flipH="1">
              <a:off x="4619" y="3591"/>
              <a:ext cx="135" cy="296"/>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5" name="Oval 104"/>
            <p:cNvSpPr>
              <a:spLocks noChangeArrowheads="1"/>
            </p:cNvSpPr>
            <p:nvPr/>
          </p:nvSpPr>
          <p:spPr bwMode="auto">
            <a:xfrm>
              <a:off x="3747" y="3549"/>
              <a:ext cx="68" cy="74"/>
            </a:xfrm>
            <a:prstGeom prst="ellipse">
              <a:avLst/>
            </a:prstGeom>
            <a:solidFill>
              <a:srgbClr val="000000"/>
            </a:solidFill>
            <a:ln w="1587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6" name="Line 105"/>
            <p:cNvSpPr>
              <a:spLocks noChangeShapeType="1"/>
            </p:cNvSpPr>
            <p:nvPr/>
          </p:nvSpPr>
          <p:spPr bwMode="auto">
            <a:xfrm>
              <a:off x="3776" y="3316"/>
              <a:ext cx="1" cy="25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7" name="Line 106"/>
            <p:cNvSpPr>
              <a:spLocks noChangeShapeType="1"/>
            </p:cNvSpPr>
            <p:nvPr/>
          </p:nvSpPr>
          <p:spPr bwMode="auto">
            <a:xfrm>
              <a:off x="3776" y="3601"/>
              <a:ext cx="39" cy="27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8" name="Line 107"/>
            <p:cNvSpPr>
              <a:spLocks noChangeShapeType="1"/>
            </p:cNvSpPr>
            <p:nvPr/>
          </p:nvSpPr>
          <p:spPr bwMode="auto">
            <a:xfrm>
              <a:off x="792" y="3982"/>
              <a:ext cx="29" cy="8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9" name="Line 108"/>
            <p:cNvSpPr>
              <a:spLocks noChangeShapeType="1"/>
            </p:cNvSpPr>
            <p:nvPr/>
          </p:nvSpPr>
          <p:spPr bwMode="auto">
            <a:xfrm>
              <a:off x="1015" y="3992"/>
              <a:ext cx="1" cy="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0" name="Line 109"/>
            <p:cNvSpPr>
              <a:spLocks noChangeShapeType="1"/>
            </p:cNvSpPr>
            <p:nvPr/>
          </p:nvSpPr>
          <p:spPr bwMode="auto">
            <a:xfrm flipH="1">
              <a:off x="666" y="3971"/>
              <a:ext cx="58" cy="8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1" name="Line 110"/>
            <p:cNvSpPr>
              <a:spLocks noChangeShapeType="1"/>
            </p:cNvSpPr>
            <p:nvPr/>
          </p:nvSpPr>
          <p:spPr bwMode="auto">
            <a:xfrm flipH="1">
              <a:off x="627" y="4077"/>
              <a:ext cx="20" cy="31"/>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2" name="Line 111"/>
            <p:cNvSpPr>
              <a:spLocks noChangeShapeType="1"/>
            </p:cNvSpPr>
            <p:nvPr/>
          </p:nvSpPr>
          <p:spPr bwMode="auto">
            <a:xfrm flipH="1">
              <a:off x="588" y="4140"/>
              <a:ext cx="20" cy="3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3" name="Line 112"/>
            <p:cNvSpPr>
              <a:spLocks noChangeShapeType="1"/>
            </p:cNvSpPr>
            <p:nvPr/>
          </p:nvSpPr>
          <p:spPr bwMode="auto">
            <a:xfrm>
              <a:off x="821" y="4087"/>
              <a:ext cx="19" cy="4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4" name="Line 113"/>
            <p:cNvSpPr>
              <a:spLocks noChangeShapeType="1"/>
            </p:cNvSpPr>
            <p:nvPr/>
          </p:nvSpPr>
          <p:spPr bwMode="auto">
            <a:xfrm>
              <a:off x="850" y="4151"/>
              <a:ext cx="10"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5" name="Line 114"/>
            <p:cNvSpPr>
              <a:spLocks noChangeShapeType="1"/>
            </p:cNvSpPr>
            <p:nvPr/>
          </p:nvSpPr>
          <p:spPr bwMode="auto">
            <a:xfrm>
              <a:off x="1015" y="4087"/>
              <a:ext cx="1"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6" name="Line 115"/>
            <p:cNvSpPr>
              <a:spLocks noChangeShapeType="1"/>
            </p:cNvSpPr>
            <p:nvPr/>
          </p:nvSpPr>
          <p:spPr bwMode="auto">
            <a:xfrm>
              <a:off x="1015" y="4172"/>
              <a:ext cx="9"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7" name="Line 116"/>
            <p:cNvSpPr>
              <a:spLocks noChangeShapeType="1"/>
            </p:cNvSpPr>
            <p:nvPr/>
          </p:nvSpPr>
          <p:spPr bwMode="auto">
            <a:xfrm flipH="1">
              <a:off x="1441" y="3982"/>
              <a:ext cx="48" cy="9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8" name="Line 117"/>
            <p:cNvSpPr>
              <a:spLocks noChangeShapeType="1"/>
            </p:cNvSpPr>
            <p:nvPr/>
          </p:nvSpPr>
          <p:spPr bwMode="auto">
            <a:xfrm>
              <a:off x="1548" y="3982"/>
              <a:ext cx="29" cy="9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9" name="Line 118"/>
            <p:cNvSpPr>
              <a:spLocks noChangeShapeType="1"/>
            </p:cNvSpPr>
            <p:nvPr/>
          </p:nvSpPr>
          <p:spPr bwMode="auto">
            <a:xfrm>
              <a:off x="1596" y="4108"/>
              <a:ext cx="19"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0" name="Line 119"/>
            <p:cNvSpPr>
              <a:spLocks noChangeShapeType="1"/>
            </p:cNvSpPr>
            <p:nvPr/>
          </p:nvSpPr>
          <p:spPr bwMode="auto">
            <a:xfrm>
              <a:off x="1625" y="4203"/>
              <a:ext cx="19" cy="3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1" name="Line 120"/>
            <p:cNvSpPr>
              <a:spLocks noChangeShapeType="1"/>
            </p:cNvSpPr>
            <p:nvPr/>
          </p:nvSpPr>
          <p:spPr bwMode="auto">
            <a:xfrm flipH="1">
              <a:off x="1402" y="4098"/>
              <a:ext cx="20"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2" name="Line 121"/>
            <p:cNvSpPr>
              <a:spLocks noChangeShapeType="1"/>
            </p:cNvSpPr>
            <p:nvPr/>
          </p:nvSpPr>
          <p:spPr bwMode="auto">
            <a:xfrm flipH="1">
              <a:off x="1363" y="4172"/>
              <a:ext cx="30" cy="6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3" name="Line 122"/>
            <p:cNvSpPr>
              <a:spLocks noChangeShapeType="1"/>
            </p:cNvSpPr>
            <p:nvPr/>
          </p:nvSpPr>
          <p:spPr bwMode="auto">
            <a:xfrm>
              <a:off x="1770" y="3992"/>
              <a:ext cx="10" cy="7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4" name="Line 123"/>
            <p:cNvSpPr>
              <a:spLocks noChangeShapeType="1"/>
            </p:cNvSpPr>
            <p:nvPr/>
          </p:nvSpPr>
          <p:spPr bwMode="auto">
            <a:xfrm>
              <a:off x="1780" y="4119"/>
              <a:ext cx="1"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5" name="Line 124"/>
            <p:cNvSpPr>
              <a:spLocks noChangeShapeType="1"/>
            </p:cNvSpPr>
            <p:nvPr/>
          </p:nvSpPr>
          <p:spPr bwMode="auto">
            <a:xfrm>
              <a:off x="1780" y="4214"/>
              <a:ext cx="1"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6" name="Line 125"/>
            <p:cNvSpPr>
              <a:spLocks noChangeShapeType="1"/>
            </p:cNvSpPr>
            <p:nvPr/>
          </p:nvSpPr>
          <p:spPr bwMode="auto">
            <a:xfrm flipH="1">
              <a:off x="2245" y="3982"/>
              <a:ext cx="39" cy="8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7" name="Line 126"/>
            <p:cNvSpPr>
              <a:spLocks noChangeShapeType="1"/>
            </p:cNvSpPr>
            <p:nvPr/>
          </p:nvSpPr>
          <p:spPr bwMode="auto">
            <a:xfrm flipH="1">
              <a:off x="2216" y="4098"/>
              <a:ext cx="19"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8" name="Line 127"/>
            <p:cNvSpPr>
              <a:spLocks noChangeShapeType="1"/>
            </p:cNvSpPr>
            <p:nvPr/>
          </p:nvSpPr>
          <p:spPr bwMode="auto">
            <a:xfrm flipH="1">
              <a:off x="2168" y="4182"/>
              <a:ext cx="29"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9" name="Line 128"/>
            <p:cNvSpPr>
              <a:spLocks noChangeShapeType="1"/>
            </p:cNvSpPr>
            <p:nvPr/>
          </p:nvSpPr>
          <p:spPr bwMode="auto">
            <a:xfrm>
              <a:off x="2332" y="3982"/>
              <a:ext cx="39" cy="7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0" name="Line 129"/>
            <p:cNvSpPr>
              <a:spLocks noChangeShapeType="1"/>
            </p:cNvSpPr>
            <p:nvPr/>
          </p:nvSpPr>
          <p:spPr bwMode="auto">
            <a:xfrm>
              <a:off x="2390" y="4087"/>
              <a:ext cx="20" cy="4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1" name="Line 130"/>
            <p:cNvSpPr>
              <a:spLocks noChangeShapeType="1"/>
            </p:cNvSpPr>
            <p:nvPr/>
          </p:nvSpPr>
          <p:spPr bwMode="auto">
            <a:xfrm>
              <a:off x="2429" y="4172"/>
              <a:ext cx="20"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2" name="Line 131"/>
            <p:cNvSpPr>
              <a:spLocks noChangeShapeType="1"/>
            </p:cNvSpPr>
            <p:nvPr/>
          </p:nvSpPr>
          <p:spPr bwMode="auto">
            <a:xfrm>
              <a:off x="2788" y="3992"/>
              <a:ext cx="1" cy="8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3" name="Line 132"/>
            <p:cNvSpPr>
              <a:spLocks noChangeShapeType="1"/>
            </p:cNvSpPr>
            <p:nvPr/>
          </p:nvSpPr>
          <p:spPr bwMode="auto">
            <a:xfrm>
              <a:off x="2788" y="4108"/>
              <a:ext cx="1" cy="4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4" name="Line 133"/>
            <p:cNvSpPr>
              <a:spLocks noChangeShapeType="1"/>
            </p:cNvSpPr>
            <p:nvPr/>
          </p:nvSpPr>
          <p:spPr bwMode="auto">
            <a:xfrm>
              <a:off x="2788" y="4193"/>
              <a:ext cx="1" cy="6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5" name="Line 134"/>
            <p:cNvSpPr>
              <a:spLocks noChangeShapeType="1"/>
            </p:cNvSpPr>
            <p:nvPr/>
          </p:nvSpPr>
          <p:spPr bwMode="auto">
            <a:xfrm flipH="1">
              <a:off x="3030" y="3992"/>
              <a:ext cx="19" cy="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6" name="Line 135"/>
            <p:cNvSpPr>
              <a:spLocks noChangeShapeType="1"/>
            </p:cNvSpPr>
            <p:nvPr/>
          </p:nvSpPr>
          <p:spPr bwMode="auto">
            <a:xfrm flipH="1">
              <a:off x="3001" y="4077"/>
              <a:ext cx="19"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7" name="Line 136"/>
            <p:cNvSpPr>
              <a:spLocks noChangeShapeType="1"/>
            </p:cNvSpPr>
            <p:nvPr/>
          </p:nvSpPr>
          <p:spPr bwMode="auto">
            <a:xfrm flipH="1">
              <a:off x="2972" y="4172"/>
              <a:ext cx="19"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8" name="Line 137"/>
            <p:cNvSpPr>
              <a:spLocks noChangeShapeType="1"/>
            </p:cNvSpPr>
            <p:nvPr/>
          </p:nvSpPr>
          <p:spPr bwMode="auto">
            <a:xfrm>
              <a:off x="3088" y="3982"/>
              <a:ext cx="39" cy="6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9" name="Line 138"/>
            <p:cNvSpPr>
              <a:spLocks noChangeShapeType="1"/>
            </p:cNvSpPr>
            <p:nvPr/>
          </p:nvSpPr>
          <p:spPr bwMode="auto">
            <a:xfrm>
              <a:off x="3146" y="4077"/>
              <a:ext cx="20"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0" name="Line 139"/>
            <p:cNvSpPr>
              <a:spLocks noChangeShapeType="1"/>
            </p:cNvSpPr>
            <p:nvPr/>
          </p:nvSpPr>
          <p:spPr bwMode="auto">
            <a:xfrm>
              <a:off x="3175" y="4161"/>
              <a:ext cx="29"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1" name="Line 140"/>
            <p:cNvSpPr>
              <a:spLocks noChangeShapeType="1"/>
            </p:cNvSpPr>
            <p:nvPr/>
          </p:nvSpPr>
          <p:spPr bwMode="auto">
            <a:xfrm>
              <a:off x="3563" y="3992"/>
              <a:ext cx="1" cy="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2" name="Line 141"/>
            <p:cNvSpPr>
              <a:spLocks noChangeShapeType="1"/>
            </p:cNvSpPr>
            <p:nvPr/>
          </p:nvSpPr>
          <p:spPr bwMode="auto">
            <a:xfrm>
              <a:off x="3572" y="4098"/>
              <a:ext cx="1" cy="4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3" name="Line 142"/>
            <p:cNvSpPr>
              <a:spLocks noChangeShapeType="1"/>
            </p:cNvSpPr>
            <p:nvPr/>
          </p:nvSpPr>
          <p:spPr bwMode="auto">
            <a:xfrm>
              <a:off x="3572" y="4161"/>
              <a:ext cx="1" cy="5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4" name="Line 143"/>
            <p:cNvSpPr>
              <a:spLocks noChangeShapeType="1"/>
            </p:cNvSpPr>
            <p:nvPr/>
          </p:nvSpPr>
          <p:spPr bwMode="auto">
            <a:xfrm>
              <a:off x="4879" y="3990"/>
              <a:ext cx="58" cy="8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5" name="Line 144"/>
            <p:cNvSpPr>
              <a:spLocks noChangeShapeType="1"/>
            </p:cNvSpPr>
            <p:nvPr/>
          </p:nvSpPr>
          <p:spPr bwMode="auto">
            <a:xfrm>
              <a:off x="4958" y="4111"/>
              <a:ext cx="30" cy="3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6" name="Line 145"/>
            <p:cNvSpPr>
              <a:spLocks noChangeShapeType="1"/>
            </p:cNvSpPr>
            <p:nvPr/>
          </p:nvSpPr>
          <p:spPr bwMode="auto">
            <a:xfrm>
              <a:off x="4993" y="4176"/>
              <a:ext cx="20" cy="3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7" name="Line 146"/>
            <p:cNvSpPr>
              <a:spLocks noChangeShapeType="1"/>
            </p:cNvSpPr>
            <p:nvPr/>
          </p:nvSpPr>
          <p:spPr bwMode="auto">
            <a:xfrm flipH="1">
              <a:off x="4783" y="3982"/>
              <a:ext cx="30" cy="10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8" name="Line 147"/>
            <p:cNvSpPr>
              <a:spLocks noChangeShapeType="1"/>
            </p:cNvSpPr>
            <p:nvPr/>
          </p:nvSpPr>
          <p:spPr bwMode="auto">
            <a:xfrm flipH="1">
              <a:off x="4764" y="4119"/>
              <a:ext cx="19" cy="6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9" name="Line 148"/>
            <p:cNvSpPr>
              <a:spLocks noChangeShapeType="1"/>
            </p:cNvSpPr>
            <p:nvPr/>
          </p:nvSpPr>
          <p:spPr bwMode="auto">
            <a:xfrm flipH="1">
              <a:off x="4745" y="4203"/>
              <a:ext cx="19" cy="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0" name="Line 149"/>
            <p:cNvSpPr>
              <a:spLocks noChangeShapeType="1"/>
            </p:cNvSpPr>
            <p:nvPr/>
          </p:nvSpPr>
          <p:spPr bwMode="auto">
            <a:xfrm>
              <a:off x="4609" y="3992"/>
              <a:ext cx="19" cy="64"/>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1" name="Line 150"/>
            <p:cNvSpPr>
              <a:spLocks noChangeShapeType="1"/>
            </p:cNvSpPr>
            <p:nvPr/>
          </p:nvSpPr>
          <p:spPr bwMode="auto">
            <a:xfrm>
              <a:off x="4638" y="4077"/>
              <a:ext cx="20" cy="6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2" name="Line 151"/>
            <p:cNvSpPr>
              <a:spLocks noChangeShapeType="1"/>
            </p:cNvSpPr>
            <p:nvPr/>
          </p:nvSpPr>
          <p:spPr bwMode="auto">
            <a:xfrm>
              <a:off x="4667" y="4172"/>
              <a:ext cx="20" cy="31"/>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3" name="Line 152"/>
            <p:cNvSpPr>
              <a:spLocks noChangeShapeType="1"/>
            </p:cNvSpPr>
            <p:nvPr/>
          </p:nvSpPr>
          <p:spPr bwMode="auto">
            <a:xfrm flipH="1">
              <a:off x="4522" y="3971"/>
              <a:ext cx="29" cy="85"/>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4" name="Line 153"/>
            <p:cNvSpPr>
              <a:spLocks noChangeShapeType="1"/>
            </p:cNvSpPr>
            <p:nvPr/>
          </p:nvSpPr>
          <p:spPr bwMode="auto">
            <a:xfrm flipH="1">
              <a:off x="4503" y="4087"/>
              <a:ext cx="19" cy="43"/>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5" name="Line 154"/>
            <p:cNvSpPr>
              <a:spLocks noChangeShapeType="1"/>
            </p:cNvSpPr>
            <p:nvPr/>
          </p:nvSpPr>
          <p:spPr bwMode="auto">
            <a:xfrm flipH="1">
              <a:off x="4483" y="4151"/>
              <a:ext cx="20" cy="52"/>
            </a:xfrm>
            <a:prstGeom prst="line">
              <a:avLst/>
            </a:prstGeom>
            <a:noFill/>
            <a:ln w="1587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6" name="Rectangle 155"/>
            <p:cNvSpPr>
              <a:spLocks noChangeArrowheads="1"/>
            </p:cNvSpPr>
            <p:nvPr/>
          </p:nvSpPr>
          <p:spPr bwMode="auto">
            <a:xfrm>
              <a:off x="1238" y="3876"/>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sp>
          <p:nvSpPr>
            <p:cNvPr id="157" name="Rectangle 156"/>
            <p:cNvSpPr>
              <a:spLocks noChangeArrowheads="1"/>
            </p:cNvSpPr>
            <p:nvPr/>
          </p:nvSpPr>
          <p:spPr bwMode="auto">
            <a:xfrm>
              <a:off x="637" y="321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sp>
          <p:nvSpPr>
            <p:cNvPr id="158" name="Rectangle 157"/>
            <p:cNvSpPr>
              <a:spLocks noChangeArrowheads="1"/>
            </p:cNvSpPr>
            <p:nvPr/>
          </p:nvSpPr>
          <p:spPr bwMode="auto">
            <a:xfrm>
              <a:off x="1896" y="3200"/>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nvGrpSpPr>
            <p:cNvPr id="159" name="Group 506"/>
            <p:cNvGrpSpPr/>
            <p:nvPr/>
          </p:nvGrpSpPr>
          <p:grpSpPr bwMode="auto">
            <a:xfrm>
              <a:off x="4355" y="3194"/>
              <a:ext cx="160" cy="184"/>
              <a:chOff x="4504" y="2916"/>
              <a:chExt cx="160" cy="184"/>
            </a:xfrm>
          </p:grpSpPr>
          <p:sp>
            <p:nvSpPr>
              <p:cNvPr id="191" name="Rectangle 159"/>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92" name="Rectangle 160"/>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sp>
          <p:nvSpPr>
            <p:cNvPr id="160" name="Rectangle 161"/>
            <p:cNvSpPr>
              <a:spLocks noChangeArrowheads="1"/>
            </p:cNvSpPr>
            <p:nvPr/>
          </p:nvSpPr>
          <p:spPr bwMode="auto">
            <a:xfrm>
              <a:off x="4194" y="1681"/>
              <a:ext cx="15" cy="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graphicFrame>
          <p:nvGraphicFramePr>
            <p:cNvPr id="161" name="Object 162"/>
            <p:cNvGraphicFramePr/>
            <p:nvPr/>
          </p:nvGraphicFramePr>
          <p:xfrm>
            <a:off x="2669" y="1496"/>
            <a:ext cx="247" cy="342"/>
          </p:xfrm>
          <a:graphic>
            <a:graphicData uri="http://schemas.openxmlformats.org/presentationml/2006/ole">
              <mc:AlternateContent xmlns:mc="http://schemas.openxmlformats.org/markup-compatibility/2006">
                <mc:Choice xmlns:v="urn:schemas-microsoft-com:vml" Requires="v">
                  <p:oleObj name="Equation" r:id="rId4" imgW="123825" imgH="171450" progId="Equation.3">
                    <p:embed/>
                  </p:oleObj>
                </mc:Choice>
                <mc:Fallback>
                  <p:oleObj name="Equation" r:id="rId4" imgW="123825" imgH="171450" progId="Equation.3">
                    <p:embed/>
                    <p:pic>
                      <p:nvPicPr>
                        <p:cNvPr id="0" name="Object 16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9" y="1496"/>
                          <a:ext cx="247" cy="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2" name="Object 163"/>
            <p:cNvGraphicFramePr/>
            <p:nvPr/>
          </p:nvGraphicFramePr>
          <p:xfrm>
            <a:off x="3951" y="2055"/>
            <a:ext cx="1290" cy="398"/>
          </p:xfrm>
          <a:graphic>
            <a:graphicData uri="http://schemas.openxmlformats.org/presentationml/2006/ole">
              <mc:AlternateContent xmlns:mc="http://schemas.openxmlformats.org/markup-compatibility/2006">
                <mc:Choice xmlns:v="urn:schemas-microsoft-com:vml" Requires="v">
                  <p:oleObj name="Equation" r:id="rId6" imgW="628650" imgH="180975" progId="Equation.3">
                    <p:embed/>
                  </p:oleObj>
                </mc:Choice>
                <mc:Fallback>
                  <p:oleObj name="Equation" r:id="rId6" imgW="628650" imgH="180975" progId="Equation.3">
                    <p:embed/>
                    <p:pic>
                      <p:nvPicPr>
                        <p:cNvPr id="0" name="Object 16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1" y="2055"/>
                          <a:ext cx="1290" cy="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 name="Object 164"/>
            <p:cNvGraphicFramePr/>
            <p:nvPr/>
          </p:nvGraphicFramePr>
          <p:xfrm>
            <a:off x="4458" y="2340"/>
            <a:ext cx="366" cy="314"/>
          </p:xfrm>
          <a:graphic>
            <a:graphicData uri="http://schemas.openxmlformats.org/presentationml/2006/ole">
              <mc:AlternateContent xmlns:mc="http://schemas.openxmlformats.org/markup-compatibility/2006">
                <mc:Choice xmlns:v="urn:schemas-microsoft-com:vml" Requires="v">
                  <p:oleObj name="Equation" r:id="rId8" imgW="180975" imgH="142875" progId="Equation.3">
                    <p:embed/>
                  </p:oleObj>
                </mc:Choice>
                <mc:Fallback>
                  <p:oleObj name="Equation" r:id="rId8" imgW="180975" imgH="142875" progId="Equation.3">
                    <p:embed/>
                    <p:pic>
                      <p:nvPicPr>
                        <p:cNvPr id="0" name="Object 16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8" y="2340"/>
                          <a:ext cx="366" cy="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5" name="Group 513"/>
            <p:cNvGrpSpPr/>
            <p:nvPr/>
          </p:nvGrpSpPr>
          <p:grpSpPr bwMode="auto">
            <a:xfrm>
              <a:off x="4035" y="3194"/>
              <a:ext cx="160" cy="184"/>
              <a:chOff x="4504" y="2916"/>
              <a:chExt cx="160" cy="184"/>
            </a:xfrm>
          </p:grpSpPr>
          <p:sp>
            <p:nvSpPr>
              <p:cNvPr id="189" name="Rectangle 166"/>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90" name="Rectangle 167"/>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66" name="Group 516"/>
            <p:cNvGrpSpPr/>
            <p:nvPr/>
          </p:nvGrpSpPr>
          <p:grpSpPr bwMode="auto">
            <a:xfrm>
              <a:off x="3739" y="3874"/>
              <a:ext cx="160" cy="184"/>
              <a:chOff x="4504" y="2916"/>
              <a:chExt cx="160" cy="184"/>
            </a:xfrm>
          </p:grpSpPr>
          <p:sp>
            <p:nvSpPr>
              <p:cNvPr id="187" name="Rectangle 169"/>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88" name="Rectangle 170"/>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67" name="Group 519"/>
            <p:cNvGrpSpPr/>
            <p:nvPr/>
          </p:nvGrpSpPr>
          <p:grpSpPr bwMode="auto">
            <a:xfrm>
              <a:off x="3247" y="3866"/>
              <a:ext cx="160" cy="184"/>
              <a:chOff x="4504" y="2916"/>
              <a:chExt cx="160" cy="184"/>
            </a:xfrm>
          </p:grpSpPr>
          <p:sp>
            <p:nvSpPr>
              <p:cNvPr id="185" name="Rectangle 172"/>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86" name="Rectangle 173"/>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68" name="Group 522"/>
            <p:cNvGrpSpPr/>
            <p:nvPr/>
          </p:nvGrpSpPr>
          <p:grpSpPr bwMode="auto">
            <a:xfrm>
              <a:off x="3075" y="3190"/>
              <a:ext cx="160" cy="184"/>
              <a:chOff x="4504" y="2916"/>
              <a:chExt cx="160" cy="184"/>
            </a:xfrm>
          </p:grpSpPr>
          <p:sp>
            <p:nvSpPr>
              <p:cNvPr id="183" name="Rectangle 175"/>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84" name="Rectangle 176"/>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69" name="Group 525"/>
            <p:cNvGrpSpPr/>
            <p:nvPr/>
          </p:nvGrpSpPr>
          <p:grpSpPr bwMode="auto">
            <a:xfrm>
              <a:off x="2479" y="3854"/>
              <a:ext cx="160" cy="184"/>
              <a:chOff x="4504" y="2916"/>
              <a:chExt cx="160" cy="184"/>
            </a:xfrm>
          </p:grpSpPr>
          <p:sp>
            <p:nvSpPr>
              <p:cNvPr id="181" name="Rectangle 178"/>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82" name="Rectangle 179"/>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0" name="Group 528"/>
            <p:cNvGrpSpPr/>
            <p:nvPr/>
          </p:nvGrpSpPr>
          <p:grpSpPr bwMode="auto">
            <a:xfrm>
              <a:off x="1963" y="3862"/>
              <a:ext cx="160" cy="184"/>
              <a:chOff x="4504" y="2916"/>
              <a:chExt cx="160" cy="184"/>
            </a:xfrm>
          </p:grpSpPr>
          <p:sp>
            <p:nvSpPr>
              <p:cNvPr id="179" name="Rectangle 181"/>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80" name="Rectangle 182"/>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1" name="Group 531"/>
            <p:cNvGrpSpPr/>
            <p:nvPr/>
          </p:nvGrpSpPr>
          <p:grpSpPr bwMode="auto">
            <a:xfrm>
              <a:off x="1839" y="3178"/>
              <a:ext cx="160" cy="184"/>
              <a:chOff x="4504" y="2916"/>
              <a:chExt cx="160" cy="184"/>
            </a:xfrm>
          </p:grpSpPr>
          <p:sp>
            <p:nvSpPr>
              <p:cNvPr id="177" name="Rectangle 184"/>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78" name="Rectangle 185"/>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2" name="Group 534"/>
            <p:cNvGrpSpPr/>
            <p:nvPr/>
          </p:nvGrpSpPr>
          <p:grpSpPr bwMode="auto">
            <a:xfrm>
              <a:off x="1183" y="3866"/>
              <a:ext cx="160" cy="184"/>
              <a:chOff x="4504" y="2916"/>
              <a:chExt cx="160" cy="184"/>
            </a:xfrm>
          </p:grpSpPr>
          <p:sp>
            <p:nvSpPr>
              <p:cNvPr id="175" name="Rectangle 187"/>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76" name="Rectangle 188"/>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3" name="Group 537"/>
            <p:cNvGrpSpPr/>
            <p:nvPr/>
          </p:nvGrpSpPr>
          <p:grpSpPr bwMode="auto">
            <a:xfrm>
              <a:off x="591" y="3174"/>
              <a:ext cx="160" cy="184"/>
              <a:chOff x="4504" y="2916"/>
              <a:chExt cx="160" cy="184"/>
            </a:xfrm>
          </p:grpSpPr>
          <p:sp>
            <p:nvSpPr>
              <p:cNvPr id="174" name="Rectangle 190"/>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96" name="Rectangle 191"/>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spTree>
  </p:cSld>
  <p:clrMapOvr>
    <a:masterClrMapping/>
  </p:clrMapOvr>
  <p:transition spd="slow" advTm="18981">
    <p:push dir="u"/>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167</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没有模型的方法</a:t>
            </a:r>
          </a:p>
        </p:txBody>
      </p:sp>
      <p:sp>
        <p:nvSpPr>
          <p:cNvPr id="2" name="Rectangle 3"/>
          <p:cNvSpPr txBox="1">
            <a:spLocks noChangeArrowheads="1"/>
          </p:cNvSpPr>
          <p:nvPr/>
        </p:nvSpPr>
        <p:spPr>
          <a:xfrm>
            <a:off x="1969738" y="1407160"/>
            <a:ext cx="8252524" cy="4766214"/>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spcBef>
                <a:spcPct val="0"/>
              </a:spcBef>
              <a:buFont typeface="Wingdings" panose="05000000000000000000" pitchFamily="2" charset="2"/>
              <a:buNone/>
            </a:pPr>
            <a:r>
              <a:rPr lang="en-US" altLang="zh-CN" sz="2800"/>
              <a:t>Models of the environment:</a:t>
            </a:r>
          </a:p>
          <a:p>
            <a:pPr>
              <a:spcBef>
                <a:spcPct val="0"/>
              </a:spcBef>
              <a:buFont typeface="Wingdings" panose="05000000000000000000" pitchFamily="2" charset="2"/>
              <a:buNone/>
            </a:pPr>
            <a:r>
              <a:rPr lang="en-US" altLang="zh-CN" sz="2800">
                <a:latin typeface="Monotype Corsiva" panose="03010101010201010101" pitchFamily="66" charset="0"/>
              </a:rPr>
              <a:t>T:  S </a:t>
            </a:r>
            <a:r>
              <a:rPr lang="en-US" altLang="zh-CN" sz="2800"/>
              <a:t>x </a:t>
            </a:r>
            <a:r>
              <a:rPr lang="en-US" altLang="zh-CN" sz="2800">
                <a:latin typeface="Monotype Corsiva" panose="03010101010201010101" pitchFamily="66" charset="0"/>
              </a:rPr>
              <a:t> A </a:t>
            </a:r>
            <a:r>
              <a:rPr lang="en-US" altLang="zh-CN" sz="2800">
                <a:latin typeface="Monotype Corsiva" panose="03010101010201010101" pitchFamily="66" charset="0"/>
                <a:sym typeface="Wingdings" panose="05000000000000000000" pitchFamily="2" charset="2"/>
              </a:rPr>
              <a:t> </a:t>
            </a:r>
            <a:r>
              <a:rPr lang="en-GB" altLang="zh-CN" sz="2800">
                <a:latin typeface="Monotype Corsiva" panose="03010101010201010101" pitchFamily="66" charset="0"/>
                <a:sym typeface="Wingdings" panose="05000000000000000000" pitchFamily="2" charset="2"/>
              </a:rPr>
              <a:t>∏</a:t>
            </a:r>
            <a:r>
              <a:rPr lang="en-US" altLang="zh-CN" sz="2800">
                <a:latin typeface="Monotype Corsiva" panose="03010101010201010101" pitchFamily="66" charset="0"/>
                <a:sym typeface="Wingdings" panose="05000000000000000000" pitchFamily="2" charset="2"/>
              </a:rPr>
              <a:t> ( S)</a:t>
            </a:r>
            <a:r>
              <a:rPr lang="en-US" altLang="zh-CN" sz="2800">
                <a:latin typeface="Monotype Corsiva" panose="03010101010201010101" pitchFamily="66" charset="0"/>
              </a:rPr>
              <a:t>   </a:t>
            </a:r>
            <a:r>
              <a:rPr lang="en-US" altLang="zh-CN" sz="2800"/>
              <a:t>and </a:t>
            </a:r>
            <a:r>
              <a:rPr lang="en-US" altLang="zh-CN" sz="2800">
                <a:latin typeface="Monotype Corsiva" panose="03010101010201010101" pitchFamily="66" charset="0"/>
              </a:rPr>
              <a:t>R : S </a:t>
            </a:r>
            <a:r>
              <a:rPr lang="en-US" altLang="zh-CN" sz="2800"/>
              <a:t>x</a:t>
            </a:r>
            <a:r>
              <a:rPr lang="en-US" altLang="zh-CN" sz="2800">
                <a:latin typeface="Monotype Corsiva" panose="03010101010201010101" pitchFamily="66" charset="0"/>
              </a:rPr>
              <a:t> A  </a:t>
            </a:r>
            <a:r>
              <a:rPr lang="en-US" altLang="zh-CN" sz="2800">
                <a:latin typeface="Monotype Corsiva" panose="03010101010201010101" pitchFamily="66" charset="0"/>
                <a:sym typeface="Wingdings" panose="05000000000000000000" pitchFamily="2" charset="2"/>
              </a:rPr>
              <a:t> R</a:t>
            </a:r>
          </a:p>
          <a:p>
            <a:pPr>
              <a:spcBef>
                <a:spcPct val="0"/>
              </a:spcBef>
              <a:buFont typeface="Wingdings" panose="05000000000000000000" pitchFamily="2" charset="2"/>
              <a:buNone/>
            </a:pPr>
            <a:endParaRPr lang="en-US" altLang="zh-CN" sz="2800">
              <a:latin typeface="Monotype Corsiva" panose="03010101010201010101" pitchFamily="66" charset="0"/>
              <a:sym typeface="Wingdings" panose="05000000000000000000" pitchFamily="2" charset="2"/>
            </a:endParaRPr>
          </a:p>
          <a:p>
            <a:pPr>
              <a:spcBef>
                <a:spcPct val="0"/>
              </a:spcBef>
              <a:buFont typeface="Wingdings" panose="05000000000000000000" pitchFamily="2" charset="2"/>
              <a:buNone/>
            </a:pPr>
            <a:r>
              <a:rPr lang="en-US" altLang="zh-CN" sz="2800">
                <a:latin typeface="Monotype Corsiva" panose="03010101010201010101" pitchFamily="66" charset="0"/>
                <a:sym typeface="Wingdings" panose="05000000000000000000" pitchFamily="2" charset="2"/>
              </a:rPr>
              <a:t>Do we know them?    Do we have to know them?</a:t>
            </a:r>
          </a:p>
          <a:p>
            <a:pPr>
              <a:spcBef>
                <a:spcPct val="0"/>
              </a:spcBef>
              <a:buFont typeface="Wingdings" panose="05000000000000000000" pitchFamily="2" charset="2"/>
              <a:buNone/>
            </a:pPr>
            <a:endParaRPr lang="en-US" altLang="zh-CN" sz="2800"/>
          </a:p>
          <a:p>
            <a:r>
              <a:rPr lang="en-US" altLang="zh-CN" sz="2800"/>
              <a:t>Monte Carlo Methods</a:t>
            </a:r>
          </a:p>
          <a:p>
            <a:r>
              <a:rPr lang="en-US" altLang="zh-CN" sz="2800"/>
              <a:t>Adaptive Heuristic Critic</a:t>
            </a:r>
          </a:p>
          <a:p>
            <a:r>
              <a:rPr lang="en-US" altLang="zh-CN" sz="2800"/>
              <a:t>Q Learning</a:t>
            </a:r>
            <a:endParaRPr lang="en-US" altLang="zh-CN" sz="2800" dirty="0"/>
          </a:p>
        </p:txBody>
      </p:sp>
    </p:spTree>
  </p:cSld>
  <p:clrMapOvr>
    <a:masterClrMapping/>
  </p:clrMapOvr>
  <p:transition spd="slow" advTm="18981">
    <p:push dir="u"/>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168</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蒙特卡罗方法 </a:t>
            </a:r>
            <a:r>
              <a:rPr lang="en-GB" altLang="zh-CN" b="1" kern="1200" dirty="0">
                <a:solidFill>
                  <a:prstClr val="white"/>
                </a:solidFill>
                <a:latin typeface="黑体" panose="02010609060101010101" pitchFamily="49" charset="-122"/>
                <a:ea typeface="黑体" panose="02010609060101010101" pitchFamily="49" charset="-122"/>
                <a:cs typeface="+mn-cs"/>
              </a:rPr>
              <a:t>Monte Carlo</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3" name="Rectangle 3"/>
          <p:cNvSpPr txBox="1">
            <a:spLocks noChangeArrowheads="1"/>
          </p:cNvSpPr>
          <p:nvPr/>
        </p:nvSpPr>
        <p:spPr>
          <a:xfrm>
            <a:off x="1993616" y="1416811"/>
            <a:ext cx="8434897" cy="4692986"/>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ts val="3600"/>
              </a:lnSpc>
            </a:pPr>
            <a:r>
              <a:rPr lang="zh-CN" altLang="zh-CN" sz="2405" dirty="0">
                <a:latin typeface="宋体" panose="02010600030101010101" pitchFamily="2" charset="-122"/>
              </a:rPr>
              <a:t>蒙特卡罗方法不需要一个完整的模型。而是它们对状态的整个轨道进行抽样，基于抽样点的最终结果来更新赋值函数。</a:t>
            </a:r>
            <a:endParaRPr lang="en-US" altLang="zh-CN" sz="2405" dirty="0">
              <a:latin typeface="宋体" panose="02010600030101010101" pitchFamily="2" charset="-122"/>
            </a:endParaRPr>
          </a:p>
          <a:p>
            <a:pPr>
              <a:lnSpc>
                <a:spcPts val="3600"/>
              </a:lnSpc>
            </a:pPr>
            <a:endParaRPr lang="en-US" altLang="zh-CN" sz="2405" dirty="0">
              <a:latin typeface="宋体" panose="02010600030101010101" pitchFamily="2" charset="-122"/>
            </a:endParaRPr>
          </a:p>
          <a:p>
            <a:pPr>
              <a:lnSpc>
                <a:spcPts val="3600"/>
              </a:lnSpc>
            </a:pPr>
            <a:r>
              <a:rPr lang="zh-CN" altLang="zh-CN" sz="2405" dirty="0">
                <a:latin typeface="宋体" panose="02010600030101010101" pitchFamily="2" charset="-122"/>
              </a:rPr>
              <a:t>蒙特卡罗方法不需要经验，即从与环境联机的或者模拟的交互中抽样状态、动作和奖励的序列。</a:t>
            </a:r>
            <a:endParaRPr lang="en-US" altLang="zh-CN" sz="2405" dirty="0">
              <a:latin typeface="宋体" panose="02010600030101010101" pitchFamily="2" charset="-122"/>
            </a:endParaRPr>
          </a:p>
          <a:p>
            <a:pPr>
              <a:lnSpc>
                <a:spcPts val="3600"/>
              </a:lnSpc>
            </a:pPr>
            <a:endParaRPr lang="en-US" altLang="zh-CN" sz="2405" dirty="0">
              <a:latin typeface="宋体" panose="02010600030101010101" pitchFamily="2" charset="-122"/>
            </a:endParaRPr>
          </a:p>
          <a:p>
            <a:pPr>
              <a:lnSpc>
                <a:spcPts val="3600"/>
              </a:lnSpc>
            </a:pPr>
            <a:r>
              <a:rPr lang="zh-CN" altLang="zh-CN" sz="2405" dirty="0">
                <a:latin typeface="宋体" panose="02010600030101010101" pitchFamily="2" charset="-122"/>
              </a:rPr>
              <a:t>不需要产生在动态规划中要求的所有可能转变的完整的概率分布。</a:t>
            </a:r>
          </a:p>
          <a:p>
            <a:pPr>
              <a:lnSpc>
                <a:spcPts val="3600"/>
              </a:lnSpc>
              <a:buFont typeface="Wingdings" panose="05000000000000000000" pitchFamily="2" charset="2"/>
              <a:buNone/>
            </a:pPr>
            <a:endParaRPr lang="en-US" altLang="zh-CN" sz="2405" dirty="0">
              <a:latin typeface="宋体" panose="02010600030101010101" pitchFamily="2" charset="-122"/>
              <a:sym typeface="Wingdings" panose="05000000000000000000" pitchFamily="2" charset="2"/>
            </a:endParaRPr>
          </a:p>
          <a:p>
            <a:endParaRPr lang="zh-CN" altLang="en-US" sz="2105" dirty="0"/>
          </a:p>
        </p:txBody>
      </p:sp>
    </p:spTree>
  </p:cSld>
  <p:clrMapOvr>
    <a:masterClrMapping/>
  </p:clrMapOvr>
  <p:transition spd="slow" advTm="18981">
    <p:push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169</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蒙特卡罗方法 </a:t>
            </a:r>
            <a:r>
              <a:rPr lang="en-GB" altLang="zh-CN" b="1" kern="1200" dirty="0">
                <a:solidFill>
                  <a:prstClr val="white"/>
                </a:solidFill>
                <a:latin typeface="黑体" panose="02010609060101010101" pitchFamily="49" charset="-122"/>
                <a:ea typeface="黑体" panose="02010609060101010101" pitchFamily="49" charset="-122"/>
                <a:cs typeface="+mn-cs"/>
              </a:rPr>
              <a:t>Monte Carlo</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graphicFrame>
        <p:nvGraphicFramePr>
          <p:cNvPr id="2" name="Object 174"/>
          <p:cNvGraphicFramePr/>
          <p:nvPr/>
        </p:nvGraphicFramePr>
        <p:xfrm>
          <a:off x="2569893" y="1416811"/>
          <a:ext cx="6292867" cy="908988"/>
        </p:xfrm>
        <a:graphic>
          <a:graphicData uri="http://schemas.openxmlformats.org/presentationml/2006/ole">
            <mc:AlternateContent xmlns:mc="http://schemas.openxmlformats.org/markup-compatibility/2006">
              <mc:Choice xmlns:v="urn:schemas-microsoft-com:vml" Requires="v">
                <p:oleObj name="公式" r:id="rId2" imgW="65227200" imgH="9753600" progId="Equation.3">
                  <p:embed/>
                </p:oleObj>
              </mc:Choice>
              <mc:Fallback>
                <p:oleObj name="公式" r:id="rId2" imgW="65227200" imgH="9753600" progId="Equation.3">
                  <p:embed/>
                  <p:pic>
                    <p:nvPicPr>
                      <p:cNvPr id="0" name="Object 17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893" y="1416811"/>
                        <a:ext cx="6292867" cy="908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584"/>
          <p:cNvGrpSpPr/>
          <p:nvPr/>
        </p:nvGrpSpPr>
        <p:grpSpPr bwMode="auto">
          <a:xfrm>
            <a:off x="2569893" y="2356045"/>
            <a:ext cx="6803875" cy="3814245"/>
            <a:chOff x="647" y="1784"/>
            <a:chExt cx="4274" cy="2396"/>
          </a:xfrm>
        </p:grpSpPr>
        <p:sp>
          <p:nvSpPr>
            <p:cNvPr id="8" name="Freeform 6"/>
            <p:cNvSpPr/>
            <p:nvPr/>
          </p:nvSpPr>
          <p:spPr bwMode="auto">
            <a:xfrm>
              <a:off x="2535" y="1888"/>
              <a:ext cx="1353" cy="2141"/>
            </a:xfrm>
            <a:custGeom>
              <a:avLst/>
              <a:gdLst>
                <a:gd name="T0" fmla="*/ 188 w 1353"/>
                <a:gd name="T1" fmla="*/ 0 h 2141"/>
                <a:gd name="T2" fmla="*/ 404 w 1353"/>
                <a:gd name="T3" fmla="*/ 66 h 2141"/>
                <a:gd name="T4" fmla="*/ 695 w 1353"/>
                <a:gd name="T5" fmla="*/ 160 h 2141"/>
                <a:gd name="T6" fmla="*/ 827 w 1353"/>
                <a:gd name="T7" fmla="*/ 198 h 2141"/>
                <a:gd name="T8" fmla="*/ 921 w 1353"/>
                <a:gd name="T9" fmla="*/ 255 h 2141"/>
                <a:gd name="T10" fmla="*/ 1156 w 1353"/>
                <a:gd name="T11" fmla="*/ 292 h 2141"/>
                <a:gd name="T12" fmla="*/ 1240 w 1353"/>
                <a:gd name="T13" fmla="*/ 377 h 2141"/>
                <a:gd name="T14" fmla="*/ 1118 w 1353"/>
                <a:gd name="T15" fmla="*/ 556 h 2141"/>
                <a:gd name="T16" fmla="*/ 1052 w 1353"/>
                <a:gd name="T17" fmla="*/ 660 h 2141"/>
                <a:gd name="T18" fmla="*/ 986 w 1353"/>
                <a:gd name="T19" fmla="*/ 745 h 2141"/>
                <a:gd name="T20" fmla="*/ 1221 w 1353"/>
                <a:gd name="T21" fmla="*/ 1028 h 2141"/>
                <a:gd name="T22" fmla="*/ 1306 w 1353"/>
                <a:gd name="T23" fmla="*/ 1245 h 2141"/>
                <a:gd name="T24" fmla="*/ 1353 w 1353"/>
                <a:gd name="T25" fmla="*/ 1462 h 2141"/>
                <a:gd name="T26" fmla="*/ 1353 w 1353"/>
                <a:gd name="T27" fmla="*/ 1924 h 2141"/>
                <a:gd name="T28" fmla="*/ 1353 w 1353"/>
                <a:gd name="T29" fmla="*/ 2075 h 2141"/>
                <a:gd name="T30" fmla="*/ 1221 w 1353"/>
                <a:gd name="T31" fmla="*/ 2141 h 2141"/>
                <a:gd name="T32" fmla="*/ 1137 w 1353"/>
                <a:gd name="T33" fmla="*/ 2037 h 2141"/>
                <a:gd name="T34" fmla="*/ 1099 w 1353"/>
                <a:gd name="T35" fmla="*/ 1321 h 2141"/>
                <a:gd name="T36" fmla="*/ 958 w 1353"/>
                <a:gd name="T37" fmla="*/ 1056 h 2141"/>
                <a:gd name="T38" fmla="*/ 752 w 1353"/>
                <a:gd name="T39" fmla="*/ 915 h 2141"/>
                <a:gd name="T40" fmla="*/ 601 w 1353"/>
                <a:gd name="T41" fmla="*/ 755 h 2141"/>
                <a:gd name="T42" fmla="*/ 620 w 1353"/>
                <a:gd name="T43" fmla="*/ 660 h 2141"/>
                <a:gd name="T44" fmla="*/ 799 w 1353"/>
                <a:gd name="T45" fmla="*/ 472 h 2141"/>
                <a:gd name="T46" fmla="*/ 517 w 1353"/>
                <a:gd name="T47" fmla="*/ 377 h 2141"/>
                <a:gd name="T48" fmla="*/ 272 w 1353"/>
                <a:gd name="T49" fmla="*/ 292 h 2141"/>
                <a:gd name="T50" fmla="*/ 38 w 1353"/>
                <a:gd name="T51" fmla="*/ 226 h 2141"/>
                <a:gd name="T52" fmla="*/ 0 w 1353"/>
                <a:gd name="T53" fmla="*/ 75 h 2141"/>
                <a:gd name="T54" fmla="*/ 150 w 1353"/>
                <a:gd name="T55" fmla="*/ 9 h 2141"/>
                <a:gd name="T56" fmla="*/ 179 w 1353"/>
                <a:gd name="T57" fmla="*/ 9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3" h="2141">
                  <a:moveTo>
                    <a:pt x="188" y="0"/>
                  </a:moveTo>
                  <a:lnTo>
                    <a:pt x="404" y="66"/>
                  </a:lnTo>
                  <a:lnTo>
                    <a:pt x="695" y="160"/>
                  </a:lnTo>
                  <a:lnTo>
                    <a:pt x="827" y="198"/>
                  </a:lnTo>
                  <a:lnTo>
                    <a:pt x="921" y="255"/>
                  </a:lnTo>
                  <a:lnTo>
                    <a:pt x="1156" y="292"/>
                  </a:lnTo>
                  <a:lnTo>
                    <a:pt x="1240" y="377"/>
                  </a:lnTo>
                  <a:lnTo>
                    <a:pt x="1118" y="556"/>
                  </a:lnTo>
                  <a:lnTo>
                    <a:pt x="1052" y="660"/>
                  </a:lnTo>
                  <a:lnTo>
                    <a:pt x="986" y="745"/>
                  </a:lnTo>
                  <a:lnTo>
                    <a:pt x="1221" y="1028"/>
                  </a:lnTo>
                  <a:lnTo>
                    <a:pt x="1306" y="1245"/>
                  </a:lnTo>
                  <a:lnTo>
                    <a:pt x="1353" y="1462"/>
                  </a:lnTo>
                  <a:lnTo>
                    <a:pt x="1353" y="1924"/>
                  </a:lnTo>
                  <a:lnTo>
                    <a:pt x="1353" y="2075"/>
                  </a:lnTo>
                  <a:lnTo>
                    <a:pt x="1221" y="2141"/>
                  </a:lnTo>
                  <a:lnTo>
                    <a:pt x="1137" y="2037"/>
                  </a:lnTo>
                  <a:lnTo>
                    <a:pt x="1099" y="1321"/>
                  </a:lnTo>
                  <a:lnTo>
                    <a:pt x="958" y="1056"/>
                  </a:lnTo>
                  <a:lnTo>
                    <a:pt x="752" y="915"/>
                  </a:lnTo>
                  <a:lnTo>
                    <a:pt x="601" y="755"/>
                  </a:lnTo>
                  <a:lnTo>
                    <a:pt x="620" y="660"/>
                  </a:lnTo>
                  <a:lnTo>
                    <a:pt x="799" y="472"/>
                  </a:lnTo>
                  <a:lnTo>
                    <a:pt x="517" y="377"/>
                  </a:lnTo>
                  <a:lnTo>
                    <a:pt x="272" y="292"/>
                  </a:lnTo>
                  <a:lnTo>
                    <a:pt x="38" y="226"/>
                  </a:lnTo>
                  <a:lnTo>
                    <a:pt x="0" y="75"/>
                  </a:lnTo>
                  <a:lnTo>
                    <a:pt x="150" y="9"/>
                  </a:lnTo>
                  <a:lnTo>
                    <a:pt x="179" y="9"/>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4288">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9" name="Freeform 7"/>
            <p:cNvSpPr/>
            <p:nvPr/>
          </p:nvSpPr>
          <p:spPr bwMode="auto">
            <a:xfrm>
              <a:off x="2554" y="1888"/>
              <a:ext cx="1334" cy="2122"/>
            </a:xfrm>
            <a:custGeom>
              <a:avLst/>
              <a:gdLst>
                <a:gd name="T0" fmla="*/ 319 w 1334"/>
                <a:gd name="T1" fmla="*/ 47 h 2122"/>
                <a:gd name="T2" fmla="*/ 526 w 1334"/>
                <a:gd name="T3" fmla="*/ 113 h 2122"/>
                <a:gd name="T4" fmla="*/ 620 w 1334"/>
                <a:gd name="T5" fmla="*/ 141 h 2122"/>
                <a:gd name="T6" fmla="*/ 686 w 1334"/>
                <a:gd name="T7" fmla="*/ 160 h 2122"/>
                <a:gd name="T8" fmla="*/ 780 w 1334"/>
                <a:gd name="T9" fmla="*/ 189 h 2122"/>
                <a:gd name="T10" fmla="*/ 874 w 1334"/>
                <a:gd name="T11" fmla="*/ 236 h 2122"/>
                <a:gd name="T12" fmla="*/ 986 w 1334"/>
                <a:gd name="T13" fmla="*/ 273 h 2122"/>
                <a:gd name="T14" fmla="*/ 1061 w 1334"/>
                <a:gd name="T15" fmla="*/ 283 h 2122"/>
                <a:gd name="T16" fmla="*/ 1127 w 1334"/>
                <a:gd name="T17" fmla="*/ 302 h 2122"/>
                <a:gd name="T18" fmla="*/ 1174 w 1334"/>
                <a:gd name="T19" fmla="*/ 330 h 2122"/>
                <a:gd name="T20" fmla="*/ 1193 w 1334"/>
                <a:gd name="T21" fmla="*/ 368 h 2122"/>
                <a:gd name="T22" fmla="*/ 1184 w 1334"/>
                <a:gd name="T23" fmla="*/ 415 h 2122"/>
                <a:gd name="T24" fmla="*/ 1155 w 1334"/>
                <a:gd name="T25" fmla="*/ 462 h 2122"/>
                <a:gd name="T26" fmla="*/ 1090 w 1334"/>
                <a:gd name="T27" fmla="*/ 566 h 2122"/>
                <a:gd name="T28" fmla="*/ 1052 w 1334"/>
                <a:gd name="T29" fmla="*/ 632 h 2122"/>
                <a:gd name="T30" fmla="*/ 986 w 1334"/>
                <a:gd name="T31" fmla="*/ 726 h 2122"/>
                <a:gd name="T32" fmla="*/ 1005 w 1334"/>
                <a:gd name="T33" fmla="*/ 773 h 2122"/>
                <a:gd name="T34" fmla="*/ 1071 w 1334"/>
                <a:gd name="T35" fmla="*/ 877 h 2122"/>
                <a:gd name="T36" fmla="*/ 1127 w 1334"/>
                <a:gd name="T37" fmla="*/ 943 h 2122"/>
                <a:gd name="T38" fmla="*/ 1193 w 1334"/>
                <a:gd name="T39" fmla="*/ 1038 h 2122"/>
                <a:gd name="T40" fmla="*/ 1240 w 1334"/>
                <a:gd name="T41" fmla="*/ 1122 h 2122"/>
                <a:gd name="T42" fmla="*/ 1268 w 1334"/>
                <a:gd name="T43" fmla="*/ 1207 h 2122"/>
                <a:gd name="T44" fmla="*/ 1306 w 1334"/>
                <a:gd name="T45" fmla="*/ 1349 h 2122"/>
                <a:gd name="T46" fmla="*/ 1324 w 1334"/>
                <a:gd name="T47" fmla="*/ 1434 h 2122"/>
                <a:gd name="T48" fmla="*/ 1334 w 1334"/>
                <a:gd name="T49" fmla="*/ 1566 h 2122"/>
                <a:gd name="T50" fmla="*/ 1334 w 1334"/>
                <a:gd name="T51" fmla="*/ 1688 h 2122"/>
                <a:gd name="T52" fmla="*/ 1334 w 1334"/>
                <a:gd name="T53" fmla="*/ 1820 h 2122"/>
                <a:gd name="T54" fmla="*/ 1334 w 1334"/>
                <a:gd name="T55" fmla="*/ 1934 h 2122"/>
                <a:gd name="T56" fmla="*/ 1334 w 1334"/>
                <a:gd name="T57" fmla="*/ 2000 h 2122"/>
                <a:gd name="T58" fmla="*/ 1306 w 1334"/>
                <a:gd name="T59" fmla="*/ 2085 h 2122"/>
                <a:gd name="T60" fmla="*/ 1259 w 1334"/>
                <a:gd name="T61" fmla="*/ 2113 h 2122"/>
                <a:gd name="T62" fmla="*/ 1212 w 1334"/>
                <a:gd name="T63" fmla="*/ 2122 h 2122"/>
                <a:gd name="T64" fmla="*/ 1165 w 1334"/>
                <a:gd name="T65" fmla="*/ 2094 h 2122"/>
                <a:gd name="T66" fmla="*/ 1137 w 1334"/>
                <a:gd name="T67" fmla="*/ 2047 h 2122"/>
                <a:gd name="T68" fmla="*/ 1127 w 1334"/>
                <a:gd name="T69" fmla="*/ 1990 h 2122"/>
                <a:gd name="T70" fmla="*/ 1118 w 1334"/>
                <a:gd name="T71" fmla="*/ 1924 h 2122"/>
                <a:gd name="T72" fmla="*/ 1108 w 1334"/>
                <a:gd name="T73" fmla="*/ 1830 h 2122"/>
                <a:gd name="T74" fmla="*/ 1099 w 1334"/>
                <a:gd name="T75" fmla="*/ 1698 h 2122"/>
                <a:gd name="T76" fmla="*/ 1090 w 1334"/>
                <a:gd name="T77" fmla="*/ 1547 h 2122"/>
                <a:gd name="T78" fmla="*/ 1061 w 1334"/>
                <a:gd name="T79" fmla="*/ 1349 h 2122"/>
                <a:gd name="T80" fmla="*/ 1014 w 1334"/>
                <a:gd name="T81" fmla="*/ 1207 h 2122"/>
                <a:gd name="T82" fmla="*/ 949 w 1334"/>
                <a:gd name="T83" fmla="*/ 1094 h 2122"/>
                <a:gd name="T84" fmla="*/ 836 w 1334"/>
                <a:gd name="T85" fmla="*/ 981 h 2122"/>
                <a:gd name="T86" fmla="*/ 723 w 1334"/>
                <a:gd name="T87" fmla="*/ 896 h 2122"/>
                <a:gd name="T88" fmla="*/ 648 w 1334"/>
                <a:gd name="T89" fmla="*/ 821 h 2122"/>
                <a:gd name="T90" fmla="*/ 610 w 1334"/>
                <a:gd name="T91" fmla="*/ 773 h 2122"/>
                <a:gd name="T92" fmla="*/ 592 w 1334"/>
                <a:gd name="T93" fmla="*/ 726 h 2122"/>
                <a:gd name="T94" fmla="*/ 592 w 1334"/>
                <a:gd name="T95" fmla="*/ 698 h 2122"/>
                <a:gd name="T96" fmla="*/ 667 w 1334"/>
                <a:gd name="T97" fmla="*/ 585 h 2122"/>
                <a:gd name="T98" fmla="*/ 714 w 1334"/>
                <a:gd name="T99" fmla="*/ 528 h 2122"/>
                <a:gd name="T100" fmla="*/ 714 w 1334"/>
                <a:gd name="T101" fmla="*/ 472 h 2122"/>
                <a:gd name="T102" fmla="*/ 657 w 1334"/>
                <a:gd name="T103" fmla="*/ 434 h 2122"/>
                <a:gd name="T104" fmla="*/ 441 w 1334"/>
                <a:gd name="T105" fmla="*/ 358 h 2122"/>
                <a:gd name="T106" fmla="*/ 197 w 1334"/>
                <a:gd name="T107" fmla="*/ 273 h 2122"/>
                <a:gd name="T108" fmla="*/ 94 w 1334"/>
                <a:gd name="T109" fmla="*/ 245 h 2122"/>
                <a:gd name="T110" fmla="*/ 28 w 1334"/>
                <a:gd name="T111" fmla="*/ 207 h 2122"/>
                <a:gd name="T112" fmla="*/ 0 w 1334"/>
                <a:gd name="T113" fmla="*/ 160 h 2122"/>
                <a:gd name="T114" fmla="*/ 0 w 1334"/>
                <a:gd name="T115" fmla="*/ 132 h 2122"/>
                <a:gd name="T116" fmla="*/ 9 w 1334"/>
                <a:gd name="T117" fmla="*/ 75 h 2122"/>
                <a:gd name="T118" fmla="*/ 47 w 1334"/>
                <a:gd name="T119" fmla="*/ 47 h 2122"/>
                <a:gd name="T120" fmla="*/ 113 w 1334"/>
                <a:gd name="T121" fmla="*/ 19 h 2122"/>
                <a:gd name="T122" fmla="*/ 160 w 1334"/>
                <a:gd name="T123" fmla="*/ 9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4" h="2122">
                  <a:moveTo>
                    <a:pt x="169" y="0"/>
                  </a:moveTo>
                  <a:lnTo>
                    <a:pt x="225" y="19"/>
                  </a:lnTo>
                  <a:lnTo>
                    <a:pt x="319" y="47"/>
                  </a:lnTo>
                  <a:lnTo>
                    <a:pt x="413" y="75"/>
                  </a:lnTo>
                  <a:lnTo>
                    <a:pt x="498" y="104"/>
                  </a:lnTo>
                  <a:lnTo>
                    <a:pt x="526" y="113"/>
                  </a:lnTo>
                  <a:lnTo>
                    <a:pt x="545" y="122"/>
                  </a:lnTo>
                  <a:lnTo>
                    <a:pt x="582" y="132"/>
                  </a:lnTo>
                  <a:lnTo>
                    <a:pt x="620" y="141"/>
                  </a:lnTo>
                  <a:lnTo>
                    <a:pt x="648" y="151"/>
                  </a:lnTo>
                  <a:lnTo>
                    <a:pt x="676" y="160"/>
                  </a:lnTo>
                  <a:lnTo>
                    <a:pt x="686" y="160"/>
                  </a:lnTo>
                  <a:lnTo>
                    <a:pt x="714" y="170"/>
                  </a:lnTo>
                  <a:lnTo>
                    <a:pt x="742" y="179"/>
                  </a:lnTo>
                  <a:lnTo>
                    <a:pt x="780" y="189"/>
                  </a:lnTo>
                  <a:lnTo>
                    <a:pt x="836" y="217"/>
                  </a:lnTo>
                  <a:lnTo>
                    <a:pt x="855" y="226"/>
                  </a:lnTo>
                  <a:lnTo>
                    <a:pt x="874" y="236"/>
                  </a:lnTo>
                  <a:lnTo>
                    <a:pt x="892" y="245"/>
                  </a:lnTo>
                  <a:lnTo>
                    <a:pt x="930" y="255"/>
                  </a:lnTo>
                  <a:lnTo>
                    <a:pt x="986" y="273"/>
                  </a:lnTo>
                  <a:lnTo>
                    <a:pt x="1014" y="273"/>
                  </a:lnTo>
                  <a:lnTo>
                    <a:pt x="1024" y="273"/>
                  </a:lnTo>
                  <a:lnTo>
                    <a:pt x="1061" y="283"/>
                  </a:lnTo>
                  <a:lnTo>
                    <a:pt x="1080" y="283"/>
                  </a:lnTo>
                  <a:lnTo>
                    <a:pt x="1099" y="292"/>
                  </a:lnTo>
                  <a:lnTo>
                    <a:pt x="1127" y="302"/>
                  </a:lnTo>
                  <a:lnTo>
                    <a:pt x="1146" y="311"/>
                  </a:lnTo>
                  <a:lnTo>
                    <a:pt x="1165" y="321"/>
                  </a:lnTo>
                  <a:lnTo>
                    <a:pt x="1174" y="330"/>
                  </a:lnTo>
                  <a:lnTo>
                    <a:pt x="1184" y="339"/>
                  </a:lnTo>
                  <a:lnTo>
                    <a:pt x="1193" y="349"/>
                  </a:lnTo>
                  <a:lnTo>
                    <a:pt x="1193" y="368"/>
                  </a:lnTo>
                  <a:lnTo>
                    <a:pt x="1193" y="377"/>
                  </a:lnTo>
                  <a:lnTo>
                    <a:pt x="1193" y="387"/>
                  </a:lnTo>
                  <a:lnTo>
                    <a:pt x="1184" y="415"/>
                  </a:lnTo>
                  <a:lnTo>
                    <a:pt x="1174" y="434"/>
                  </a:lnTo>
                  <a:lnTo>
                    <a:pt x="1165" y="443"/>
                  </a:lnTo>
                  <a:lnTo>
                    <a:pt x="1155" y="462"/>
                  </a:lnTo>
                  <a:lnTo>
                    <a:pt x="1146" y="481"/>
                  </a:lnTo>
                  <a:lnTo>
                    <a:pt x="1118" y="519"/>
                  </a:lnTo>
                  <a:lnTo>
                    <a:pt x="1090" y="566"/>
                  </a:lnTo>
                  <a:lnTo>
                    <a:pt x="1071" y="594"/>
                  </a:lnTo>
                  <a:lnTo>
                    <a:pt x="1061" y="604"/>
                  </a:lnTo>
                  <a:lnTo>
                    <a:pt x="1052" y="632"/>
                  </a:lnTo>
                  <a:lnTo>
                    <a:pt x="1014" y="679"/>
                  </a:lnTo>
                  <a:lnTo>
                    <a:pt x="996" y="698"/>
                  </a:lnTo>
                  <a:lnTo>
                    <a:pt x="986" y="726"/>
                  </a:lnTo>
                  <a:lnTo>
                    <a:pt x="996" y="745"/>
                  </a:lnTo>
                  <a:lnTo>
                    <a:pt x="996" y="755"/>
                  </a:lnTo>
                  <a:lnTo>
                    <a:pt x="1005" y="773"/>
                  </a:lnTo>
                  <a:lnTo>
                    <a:pt x="1024" y="811"/>
                  </a:lnTo>
                  <a:lnTo>
                    <a:pt x="1043" y="839"/>
                  </a:lnTo>
                  <a:lnTo>
                    <a:pt x="1071" y="877"/>
                  </a:lnTo>
                  <a:lnTo>
                    <a:pt x="1080" y="887"/>
                  </a:lnTo>
                  <a:lnTo>
                    <a:pt x="1099" y="905"/>
                  </a:lnTo>
                  <a:lnTo>
                    <a:pt x="1127" y="943"/>
                  </a:lnTo>
                  <a:lnTo>
                    <a:pt x="1146" y="971"/>
                  </a:lnTo>
                  <a:lnTo>
                    <a:pt x="1174" y="1009"/>
                  </a:lnTo>
                  <a:lnTo>
                    <a:pt x="1193" y="1038"/>
                  </a:lnTo>
                  <a:lnTo>
                    <a:pt x="1212" y="1066"/>
                  </a:lnTo>
                  <a:lnTo>
                    <a:pt x="1221" y="1085"/>
                  </a:lnTo>
                  <a:lnTo>
                    <a:pt x="1240" y="1122"/>
                  </a:lnTo>
                  <a:lnTo>
                    <a:pt x="1240" y="1132"/>
                  </a:lnTo>
                  <a:lnTo>
                    <a:pt x="1249" y="1160"/>
                  </a:lnTo>
                  <a:lnTo>
                    <a:pt x="1268" y="1207"/>
                  </a:lnTo>
                  <a:lnTo>
                    <a:pt x="1287" y="1264"/>
                  </a:lnTo>
                  <a:lnTo>
                    <a:pt x="1306" y="1330"/>
                  </a:lnTo>
                  <a:lnTo>
                    <a:pt x="1306" y="1349"/>
                  </a:lnTo>
                  <a:lnTo>
                    <a:pt x="1306" y="1358"/>
                  </a:lnTo>
                  <a:lnTo>
                    <a:pt x="1315" y="1387"/>
                  </a:lnTo>
                  <a:lnTo>
                    <a:pt x="1324" y="1434"/>
                  </a:lnTo>
                  <a:lnTo>
                    <a:pt x="1324" y="1462"/>
                  </a:lnTo>
                  <a:lnTo>
                    <a:pt x="1324" y="1509"/>
                  </a:lnTo>
                  <a:lnTo>
                    <a:pt x="1334" y="1566"/>
                  </a:lnTo>
                  <a:lnTo>
                    <a:pt x="1334" y="1613"/>
                  </a:lnTo>
                  <a:lnTo>
                    <a:pt x="1334" y="1660"/>
                  </a:lnTo>
                  <a:lnTo>
                    <a:pt x="1334" y="1688"/>
                  </a:lnTo>
                  <a:lnTo>
                    <a:pt x="1334" y="1717"/>
                  </a:lnTo>
                  <a:lnTo>
                    <a:pt x="1334" y="1773"/>
                  </a:lnTo>
                  <a:lnTo>
                    <a:pt x="1334" y="1820"/>
                  </a:lnTo>
                  <a:lnTo>
                    <a:pt x="1334" y="1868"/>
                  </a:lnTo>
                  <a:lnTo>
                    <a:pt x="1334" y="1905"/>
                  </a:lnTo>
                  <a:lnTo>
                    <a:pt x="1334" y="1934"/>
                  </a:lnTo>
                  <a:lnTo>
                    <a:pt x="1334" y="1962"/>
                  </a:lnTo>
                  <a:lnTo>
                    <a:pt x="1334" y="1990"/>
                  </a:lnTo>
                  <a:lnTo>
                    <a:pt x="1334" y="2000"/>
                  </a:lnTo>
                  <a:lnTo>
                    <a:pt x="1334" y="2019"/>
                  </a:lnTo>
                  <a:lnTo>
                    <a:pt x="1324" y="2056"/>
                  </a:lnTo>
                  <a:lnTo>
                    <a:pt x="1306" y="2085"/>
                  </a:lnTo>
                  <a:lnTo>
                    <a:pt x="1287" y="2094"/>
                  </a:lnTo>
                  <a:lnTo>
                    <a:pt x="1268" y="2103"/>
                  </a:lnTo>
                  <a:lnTo>
                    <a:pt x="1259" y="2113"/>
                  </a:lnTo>
                  <a:lnTo>
                    <a:pt x="1249" y="2113"/>
                  </a:lnTo>
                  <a:lnTo>
                    <a:pt x="1221" y="2122"/>
                  </a:lnTo>
                  <a:lnTo>
                    <a:pt x="1212" y="2122"/>
                  </a:lnTo>
                  <a:lnTo>
                    <a:pt x="1193" y="2113"/>
                  </a:lnTo>
                  <a:lnTo>
                    <a:pt x="1174" y="2103"/>
                  </a:lnTo>
                  <a:lnTo>
                    <a:pt x="1165" y="2094"/>
                  </a:lnTo>
                  <a:lnTo>
                    <a:pt x="1155" y="2085"/>
                  </a:lnTo>
                  <a:lnTo>
                    <a:pt x="1146" y="2066"/>
                  </a:lnTo>
                  <a:lnTo>
                    <a:pt x="1137" y="2047"/>
                  </a:lnTo>
                  <a:lnTo>
                    <a:pt x="1137" y="2037"/>
                  </a:lnTo>
                  <a:lnTo>
                    <a:pt x="1127" y="2009"/>
                  </a:lnTo>
                  <a:lnTo>
                    <a:pt x="1127" y="1990"/>
                  </a:lnTo>
                  <a:lnTo>
                    <a:pt x="1127" y="1981"/>
                  </a:lnTo>
                  <a:lnTo>
                    <a:pt x="1118" y="1943"/>
                  </a:lnTo>
                  <a:lnTo>
                    <a:pt x="1118" y="1924"/>
                  </a:lnTo>
                  <a:lnTo>
                    <a:pt x="1118" y="1896"/>
                  </a:lnTo>
                  <a:lnTo>
                    <a:pt x="1108" y="1849"/>
                  </a:lnTo>
                  <a:lnTo>
                    <a:pt x="1108" y="1830"/>
                  </a:lnTo>
                  <a:lnTo>
                    <a:pt x="1108" y="1792"/>
                  </a:lnTo>
                  <a:lnTo>
                    <a:pt x="1099" y="1736"/>
                  </a:lnTo>
                  <a:lnTo>
                    <a:pt x="1099" y="1698"/>
                  </a:lnTo>
                  <a:lnTo>
                    <a:pt x="1099" y="1679"/>
                  </a:lnTo>
                  <a:lnTo>
                    <a:pt x="1099" y="1641"/>
                  </a:lnTo>
                  <a:lnTo>
                    <a:pt x="1090" y="1547"/>
                  </a:lnTo>
                  <a:lnTo>
                    <a:pt x="1080" y="1471"/>
                  </a:lnTo>
                  <a:lnTo>
                    <a:pt x="1071" y="1405"/>
                  </a:lnTo>
                  <a:lnTo>
                    <a:pt x="1061" y="1349"/>
                  </a:lnTo>
                  <a:lnTo>
                    <a:pt x="1043" y="1292"/>
                  </a:lnTo>
                  <a:lnTo>
                    <a:pt x="1033" y="1245"/>
                  </a:lnTo>
                  <a:lnTo>
                    <a:pt x="1014" y="1207"/>
                  </a:lnTo>
                  <a:lnTo>
                    <a:pt x="1005" y="1188"/>
                  </a:lnTo>
                  <a:lnTo>
                    <a:pt x="986" y="1151"/>
                  </a:lnTo>
                  <a:lnTo>
                    <a:pt x="949" y="1094"/>
                  </a:lnTo>
                  <a:lnTo>
                    <a:pt x="911" y="1047"/>
                  </a:lnTo>
                  <a:lnTo>
                    <a:pt x="864" y="1000"/>
                  </a:lnTo>
                  <a:lnTo>
                    <a:pt x="836" y="981"/>
                  </a:lnTo>
                  <a:lnTo>
                    <a:pt x="808" y="962"/>
                  </a:lnTo>
                  <a:lnTo>
                    <a:pt x="770" y="934"/>
                  </a:lnTo>
                  <a:lnTo>
                    <a:pt x="723" y="896"/>
                  </a:lnTo>
                  <a:lnTo>
                    <a:pt x="676" y="849"/>
                  </a:lnTo>
                  <a:lnTo>
                    <a:pt x="657" y="830"/>
                  </a:lnTo>
                  <a:lnTo>
                    <a:pt x="648" y="821"/>
                  </a:lnTo>
                  <a:lnTo>
                    <a:pt x="629" y="802"/>
                  </a:lnTo>
                  <a:lnTo>
                    <a:pt x="620" y="792"/>
                  </a:lnTo>
                  <a:lnTo>
                    <a:pt x="610" y="773"/>
                  </a:lnTo>
                  <a:lnTo>
                    <a:pt x="601" y="755"/>
                  </a:lnTo>
                  <a:lnTo>
                    <a:pt x="592" y="736"/>
                  </a:lnTo>
                  <a:lnTo>
                    <a:pt x="592" y="726"/>
                  </a:lnTo>
                  <a:lnTo>
                    <a:pt x="592" y="717"/>
                  </a:lnTo>
                  <a:lnTo>
                    <a:pt x="592" y="707"/>
                  </a:lnTo>
                  <a:lnTo>
                    <a:pt x="592" y="698"/>
                  </a:lnTo>
                  <a:lnTo>
                    <a:pt x="610" y="660"/>
                  </a:lnTo>
                  <a:lnTo>
                    <a:pt x="629" y="632"/>
                  </a:lnTo>
                  <a:lnTo>
                    <a:pt x="667" y="585"/>
                  </a:lnTo>
                  <a:lnTo>
                    <a:pt x="686" y="566"/>
                  </a:lnTo>
                  <a:lnTo>
                    <a:pt x="695" y="556"/>
                  </a:lnTo>
                  <a:lnTo>
                    <a:pt x="714" y="528"/>
                  </a:lnTo>
                  <a:lnTo>
                    <a:pt x="723" y="509"/>
                  </a:lnTo>
                  <a:lnTo>
                    <a:pt x="723" y="500"/>
                  </a:lnTo>
                  <a:lnTo>
                    <a:pt x="714" y="472"/>
                  </a:lnTo>
                  <a:lnTo>
                    <a:pt x="704" y="453"/>
                  </a:lnTo>
                  <a:lnTo>
                    <a:pt x="676" y="443"/>
                  </a:lnTo>
                  <a:lnTo>
                    <a:pt x="657" y="434"/>
                  </a:lnTo>
                  <a:lnTo>
                    <a:pt x="639" y="424"/>
                  </a:lnTo>
                  <a:lnTo>
                    <a:pt x="573" y="405"/>
                  </a:lnTo>
                  <a:lnTo>
                    <a:pt x="441" y="358"/>
                  </a:lnTo>
                  <a:lnTo>
                    <a:pt x="376" y="330"/>
                  </a:lnTo>
                  <a:lnTo>
                    <a:pt x="319" y="311"/>
                  </a:lnTo>
                  <a:lnTo>
                    <a:pt x="197" y="273"/>
                  </a:lnTo>
                  <a:lnTo>
                    <a:pt x="131" y="255"/>
                  </a:lnTo>
                  <a:lnTo>
                    <a:pt x="122" y="255"/>
                  </a:lnTo>
                  <a:lnTo>
                    <a:pt x="94" y="245"/>
                  </a:lnTo>
                  <a:lnTo>
                    <a:pt x="75" y="236"/>
                  </a:lnTo>
                  <a:lnTo>
                    <a:pt x="47" y="217"/>
                  </a:lnTo>
                  <a:lnTo>
                    <a:pt x="28" y="207"/>
                  </a:lnTo>
                  <a:lnTo>
                    <a:pt x="19" y="189"/>
                  </a:lnTo>
                  <a:lnTo>
                    <a:pt x="9" y="170"/>
                  </a:lnTo>
                  <a:lnTo>
                    <a:pt x="0" y="160"/>
                  </a:lnTo>
                  <a:lnTo>
                    <a:pt x="0" y="151"/>
                  </a:lnTo>
                  <a:lnTo>
                    <a:pt x="0" y="141"/>
                  </a:lnTo>
                  <a:lnTo>
                    <a:pt x="0" y="132"/>
                  </a:lnTo>
                  <a:lnTo>
                    <a:pt x="0" y="104"/>
                  </a:lnTo>
                  <a:lnTo>
                    <a:pt x="0" y="94"/>
                  </a:lnTo>
                  <a:lnTo>
                    <a:pt x="9" y="75"/>
                  </a:lnTo>
                  <a:lnTo>
                    <a:pt x="19" y="56"/>
                  </a:lnTo>
                  <a:lnTo>
                    <a:pt x="28" y="56"/>
                  </a:lnTo>
                  <a:lnTo>
                    <a:pt x="47" y="47"/>
                  </a:lnTo>
                  <a:lnTo>
                    <a:pt x="56" y="38"/>
                  </a:lnTo>
                  <a:lnTo>
                    <a:pt x="75" y="28"/>
                  </a:lnTo>
                  <a:lnTo>
                    <a:pt x="113" y="19"/>
                  </a:lnTo>
                  <a:lnTo>
                    <a:pt x="141" y="9"/>
                  </a:lnTo>
                  <a:lnTo>
                    <a:pt x="150" y="9"/>
                  </a:lnTo>
                  <a:lnTo>
                    <a:pt x="160" y="9"/>
                  </a:lnTo>
                </a:path>
              </a:pathLst>
            </a:custGeom>
            <a:solidFill>
              <a:srgbClr val="CB4350"/>
            </a:solidFill>
            <a:ln>
              <a:noFill/>
            </a:ln>
            <a:effectLst/>
            <a:extLst>
              <a:ext uri="{91240B29-F687-4F45-9708-019B960494DF}">
                <a14:hiddenLine xmlns:a14="http://schemas.microsoft.com/office/drawing/2010/main" w="14288">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10" name="Oval 9"/>
            <p:cNvSpPr>
              <a:spLocks noChangeArrowheads="1"/>
            </p:cNvSpPr>
            <p:nvPr/>
          </p:nvSpPr>
          <p:spPr bwMode="auto">
            <a:xfrm>
              <a:off x="1793" y="2265"/>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1" name="Oval 10"/>
            <p:cNvSpPr>
              <a:spLocks noChangeArrowheads="1"/>
            </p:cNvSpPr>
            <p:nvPr/>
          </p:nvSpPr>
          <p:spPr bwMode="auto">
            <a:xfrm>
              <a:off x="4198" y="2567"/>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2" name="Oval 11"/>
            <p:cNvSpPr>
              <a:spLocks noChangeArrowheads="1"/>
            </p:cNvSpPr>
            <p:nvPr/>
          </p:nvSpPr>
          <p:spPr bwMode="auto">
            <a:xfrm>
              <a:off x="4010" y="3227"/>
              <a:ext cx="11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3" name="Oval 12"/>
            <p:cNvSpPr>
              <a:spLocks noChangeArrowheads="1"/>
            </p:cNvSpPr>
            <p:nvPr/>
          </p:nvSpPr>
          <p:spPr bwMode="auto">
            <a:xfrm>
              <a:off x="4038" y="2859"/>
              <a:ext cx="66" cy="6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4" name="Oval 13"/>
            <p:cNvSpPr>
              <a:spLocks noChangeArrowheads="1"/>
            </p:cNvSpPr>
            <p:nvPr/>
          </p:nvSpPr>
          <p:spPr bwMode="auto">
            <a:xfrm>
              <a:off x="4639" y="3227"/>
              <a:ext cx="104"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5" name="Oval 14"/>
            <p:cNvSpPr>
              <a:spLocks noChangeArrowheads="1"/>
            </p:cNvSpPr>
            <p:nvPr/>
          </p:nvSpPr>
          <p:spPr bwMode="auto">
            <a:xfrm>
              <a:off x="4329" y="3227"/>
              <a:ext cx="104"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6" name="Oval 15"/>
            <p:cNvSpPr>
              <a:spLocks noChangeArrowheads="1"/>
            </p:cNvSpPr>
            <p:nvPr/>
          </p:nvSpPr>
          <p:spPr bwMode="auto">
            <a:xfrm>
              <a:off x="4517" y="2859"/>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7" name="Line 16"/>
            <p:cNvSpPr>
              <a:spLocks noChangeShapeType="1"/>
            </p:cNvSpPr>
            <p:nvPr/>
          </p:nvSpPr>
          <p:spPr bwMode="auto">
            <a:xfrm flipH="1">
              <a:off x="4066" y="2671"/>
              <a:ext cx="151" cy="19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 name="Line 17"/>
            <p:cNvSpPr>
              <a:spLocks noChangeShapeType="1"/>
            </p:cNvSpPr>
            <p:nvPr/>
          </p:nvSpPr>
          <p:spPr bwMode="auto">
            <a:xfrm>
              <a:off x="4282" y="2652"/>
              <a:ext cx="254" cy="20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9" name="Line 18"/>
            <p:cNvSpPr>
              <a:spLocks noChangeShapeType="1"/>
            </p:cNvSpPr>
            <p:nvPr/>
          </p:nvSpPr>
          <p:spPr bwMode="auto">
            <a:xfrm>
              <a:off x="4066" y="2916"/>
              <a:ext cx="1" cy="30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0" name="Line 19"/>
            <p:cNvSpPr>
              <a:spLocks noChangeShapeType="1"/>
            </p:cNvSpPr>
            <p:nvPr/>
          </p:nvSpPr>
          <p:spPr bwMode="auto">
            <a:xfrm>
              <a:off x="4564" y="2907"/>
              <a:ext cx="113"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1" name="Line 20"/>
            <p:cNvSpPr>
              <a:spLocks noChangeShapeType="1"/>
            </p:cNvSpPr>
            <p:nvPr/>
          </p:nvSpPr>
          <p:spPr bwMode="auto">
            <a:xfrm flipH="1">
              <a:off x="4386" y="2916"/>
              <a:ext cx="141" cy="32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2" name="Oval 21"/>
            <p:cNvSpPr>
              <a:spLocks noChangeArrowheads="1"/>
            </p:cNvSpPr>
            <p:nvPr/>
          </p:nvSpPr>
          <p:spPr bwMode="auto">
            <a:xfrm>
              <a:off x="1135" y="2567"/>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3" name="Oval 22"/>
            <p:cNvSpPr>
              <a:spLocks noChangeArrowheads="1"/>
            </p:cNvSpPr>
            <p:nvPr/>
          </p:nvSpPr>
          <p:spPr bwMode="auto">
            <a:xfrm>
              <a:off x="985"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4" name="Oval 23"/>
            <p:cNvSpPr>
              <a:spLocks noChangeArrowheads="1"/>
            </p:cNvSpPr>
            <p:nvPr/>
          </p:nvSpPr>
          <p:spPr bwMode="auto">
            <a:xfrm>
              <a:off x="675"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5" name="Oval 24"/>
            <p:cNvSpPr>
              <a:spLocks noChangeArrowheads="1"/>
            </p:cNvSpPr>
            <p:nvPr/>
          </p:nvSpPr>
          <p:spPr bwMode="auto">
            <a:xfrm>
              <a:off x="863" y="2859"/>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6" name="Oval 25"/>
            <p:cNvSpPr>
              <a:spLocks noChangeArrowheads="1"/>
            </p:cNvSpPr>
            <p:nvPr/>
          </p:nvSpPr>
          <p:spPr bwMode="auto">
            <a:xfrm>
              <a:off x="1267"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7" name="Oval 26"/>
            <p:cNvSpPr>
              <a:spLocks noChangeArrowheads="1"/>
            </p:cNvSpPr>
            <p:nvPr/>
          </p:nvSpPr>
          <p:spPr bwMode="auto">
            <a:xfrm>
              <a:off x="1455" y="2859"/>
              <a:ext cx="65"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8" name="Line 27"/>
            <p:cNvSpPr>
              <a:spLocks noChangeShapeType="1"/>
            </p:cNvSpPr>
            <p:nvPr/>
          </p:nvSpPr>
          <p:spPr bwMode="auto">
            <a:xfrm flipH="1">
              <a:off x="900" y="2661"/>
              <a:ext cx="235"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9" name="Line 28"/>
            <p:cNvSpPr>
              <a:spLocks noChangeShapeType="1"/>
            </p:cNvSpPr>
            <p:nvPr/>
          </p:nvSpPr>
          <p:spPr bwMode="auto">
            <a:xfrm>
              <a:off x="1220" y="2661"/>
              <a:ext cx="253" cy="19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0" name="Line 29"/>
            <p:cNvSpPr>
              <a:spLocks noChangeShapeType="1"/>
            </p:cNvSpPr>
            <p:nvPr/>
          </p:nvSpPr>
          <p:spPr bwMode="auto">
            <a:xfrm flipH="1">
              <a:off x="731" y="2907"/>
              <a:ext cx="141"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1" name="Line 30"/>
            <p:cNvSpPr>
              <a:spLocks noChangeShapeType="1"/>
            </p:cNvSpPr>
            <p:nvPr/>
          </p:nvSpPr>
          <p:spPr bwMode="auto">
            <a:xfrm>
              <a:off x="900" y="2907"/>
              <a:ext cx="123"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2" name="Line 31"/>
            <p:cNvSpPr>
              <a:spLocks noChangeShapeType="1"/>
            </p:cNvSpPr>
            <p:nvPr/>
          </p:nvSpPr>
          <p:spPr bwMode="auto">
            <a:xfrm flipH="1">
              <a:off x="1323" y="2916"/>
              <a:ext cx="141" cy="32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3" name="Oval 32"/>
            <p:cNvSpPr>
              <a:spLocks noChangeArrowheads="1"/>
            </p:cNvSpPr>
            <p:nvPr/>
          </p:nvSpPr>
          <p:spPr bwMode="auto">
            <a:xfrm>
              <a:off x="2065" y="2567"/>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4" name="Oval 33"/>
            <p:cNvSpPr>
              <a:spLocks noChangeArrowheads="1"/>
            </p:cNvSpPr>
            <p:nvPr/>
          </p:nvSpPr>
          <p:spPr bwMode="auto">
            <a:xfrm>
              <a:off x="1887" y="3227"/>
              <a:ext cx="11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5" name="Oval 34"/>
            <p:cNvSpPr>
              <a:spLocks noChangeArrowheads="1"/>
            </p:cNvSpPr>
            <p:nvPr/>
          </p:nvSpPr>
          <p:spPr bwMode="auto">
            <a:xfrm>
              <a:off x="1605"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6" name="Oval 35"/>
            <p:cNvSpPr>
              <a:spLocks noChangeArrowheads="1"/>
            </p:cNvSpPr>
            <p:nvPr/>
          </p:nvSpPr>
          <p:spPr bwMode="auto">
            <a:xfrm>
              <a:off x="1915" y="2859"/>
              <a:ext cx="56" cy="6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7" name="Oval 36"/>
            <p:cNvSpPr>
              <a:spLocks noChangeArrowheads="1"/>
            </p:cNvSpPr>
            <p:nvPr/>
          </p:nvSpPr>
          <p:spPr bwMode="auto">
            <a:xfrm>
              <a:off x="2507"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8" name="Oval 37"/>
            <p:cNvSpPr>
              <a:spLocks noChangeArrowheads="1"/>
            </p:cNvSpPr>
            <p:nvPr/>
          </p:nvSpPr>
          <p:spPr bwMode="auto">
            <a:xfrm>
              <a:off x="2197" y="3227"/>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9" name="Oval 38"/>
            <p:cNvSpPr>
              <a:spLocks noChangeArrowheads="1"/>
            </p:cNvSpPr>
            <p:nvPr/>
          </p:nvSpPr>
          <p:spPr bwMode="auto">
            <a:xfrm>
              <a:off x="2385" y="2859"/>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0" name="Line 39"/>
            <p:cNvSpPr>
              <a:spLocks noChangeShapeType="1"/>
            </p:cNvSpPr>
            <p:nvPr/>
          </p:nvSpPr>
          <p:spPr bwMode="auto">
            <a:xfrm flipH="1">
              <a:off x="1953" y="2661"/>
              <a:ext cx="122"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1" name="Line 40"/>
            <p:cNvSpPr>
              <a:spLocks noChangeShapeType="1"/>
            </p:cNvSpPr>
            <p:nvPr/>
          </p:nvSpPr>
          <p:spPr bwMode="auto">
            <a:xfrm>
              <a:off x="2150" y="2661"/>
              <a:ext cx="254" cy="19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2" name="Line 41"/>
            <p:cNvSpPr>
              <a:spLocks noChangeShapeType="1"/>
            </p:cNvSpPr>
            <p:nvPr/>
          </p:nvSpPr>
          <p:spPr bwMode="auto">
            <a:xfrm>
              <a:off x="1934" y="2916"/>
              <a:ext cx="1" cy="31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3" name="Line 42"/>
            <p:cNvSpPr>
              <a:spLocks noChangeShapeType="1"/>
            </p:cNvSpPr>
            <p:nvPr/>
          </p:nvSpPr>
          <p:spPr bwMode="auto">
            <a:xfrm>
              <a:off x="2432" y="2907"/>
              <a:ext cx="112"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4" name="Line 43"/>
            <p:cNvSpPr>
              <a:spLocks noChangeShapeType="1"/>
            </p:cNvSpPr>
            <p:nvPr/>
          </p:nvSpPr>
          <p:spPr bwMode="auto">
            <a:xfrm flipH="1">
              <a:off x="2253" y="2916"/>
              <a:ext cx="141" cy="32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5" name="Oval 44"/>
            <p:cNvSpPr>
              <a:spLocks noChangeArrowheads="1"/>
            </p:cNvSpPr>
            <p:nvPr/>
          </p:nvSpPr>
          <p:spPr bwMode="auto">
            <a:xfrm>
              <a:off x="3249" y="2567"/>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grpSp>
          <p:nvGrpSpPr>
            <p:cNvPr id="46" name="Group 623"/>
            <p:cNvGrpSpPr/>
            <p:nvPr/>
          </p:nvGrpSpPr>
          <p:grpSpPr bwMode="auto">
            <a:xfrm>
              <a:off x="2789" y="2859"/>
              <a:ext cx="413" cy="482"/>
              <a:chOff x="2949" y="2556"/>
              <a:chExt cx="413" cy="482"/>
            </a:xfrm>
          </p:grpSpPr>
          <p:sp>
            <p:nvSpPr>
              <p:cNvPr id="203" name="Oval 46"/>
              <p:cNvSpPr>
                <a:spLocks noChangeArrowheads="1"/>
              </p:cNvSpPr>
              <p:nvPr/>
            </p:nvSpPr>
            <p:spPr bwMode="auto">
              <a:xfrm>
                <a:off x="3259" y="2924"/>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04" name="Oval 47"/>
              <p:cNvSpPr>
                <a:spLocks noChangeArrowheads="1"/>
              </p:cNvSpPr>
              <p:nvPr/>
            </p:nvSpPr>
            <p:spPr bwMode="auto">
              <a:xfrm>
                <a:off x="2949" y="2924"/>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05" name="Oval 48"/>
              <p:cNvSpPr>
                <a:spLocks noChangeArrowheads="1"/>
              </p:cNvSpPr>
              <p:nvPr/>
            </p:nvSpPr>
            <p:spPr bwMode="auto">
              <a:xfrm>
                <a:off x="3137" y="2556"/>
                <a:ext cx="65"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grpSp>
        <p:grpSp>
          <p:nvGrpSpPr>
            <p:cNvPr id="47" name="Group 627"/>
            <p:cNvGrpSpPr/>
            <p:nvPr/>
          </p:nvGrpSpPr>
          <p:grpSpPr bwMode="auto">
            <a:xfrm>
              <a:off x="3381" y="2859"/>
              <a:ext cx="413" cy="482"/>
              <a:chOff x="3541" y="2556"/>
              <a:chExt cx="413" cy="482"/>
            </a:xfrm>
          </p:grpSpPr>
          <p:sp>
            <p:nvSpPr>
              <p:cNvPr id="200" name="Oval 50"/>
              <p:cNvSpPr>
                <a:spLocks noChangeArrowheads="1"/>
              </p:cNvSpPr>
              <p:nvPr/>
            </p:nvSpPr>
            <p:spPr bwMode="auto">
              <a:xfrm>
                <a:off x="3851" y="2924"/>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01" name="Oval 51"/>
              <p:cNvSpPr>
                <a:spLocks noChangeArrowheads="1"/>
              </p:cNvSpPr>
              <p:nvPr/>
            </p:nvSpPr>
            <p:spPr bwMode="auto">
              <a:xfrm>
                <a:off x="3541" y="2924"/>
                <a:ext cx="103" cy="114"/>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02" name="Oval 52"/>
              <p:cNvSpPr>
                <a:spLocks noChangeArrowheads="1"/>
              </p:cNvSpPr>
              <p:nvPr/>
            </p:nvSpPr>
            <p:spPr bwMode="auto">
              <a:xfrm>
                <a:off x="3728" y="2556"/>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grpSp>
        <p:sp>
          <p:nvSpPr>
            <p:cNvPr id="48" name="Line 53"/>
            <p:cNvSpPr>
              <a:spLocks noChangeShapeType="1"/>
            </p:cNvSpPr>
            <p:nvPr/>
          </p:nvSpPr>
          <p:spPr bwMode="auto">
            <a:xfrm flipH="1">
              <a:off x="3014" y="2661"/>
              <a:ext cx="235"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9" name="Line 54"/>
            <p:cNvSpPr>
              <a:spLocks noChangeShapeType="1"/>
            </p:cNvSpPr>
            <p:nvPr/>
          </p:nvSpPr>
          <p:spPr bwMode="auto">
            <a:xfrm>
              <a:off x="3334" y="2661"/>
              <a:ext cx="253" cy="19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0" name="Line 55"/>
            <p:cNvSpPr>
              <a:spLocks noChangeShapeType="1"/>
            </p:cNvSpPr>
            <p:nvPr/>
          </p:nvSpPr>
          <p:spPr bwMode="auto">
            <a:xfrm flipH="1">
              <a:off x="2845" y="2907"/>
              <a:ext cx="141"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1" name="Line 56"/>
            <p:cNvSpPr>
              <a:spLocks noChangeShapeType="1"/>
            </p:cNvSpPr>
            <p:nvPr/>
          </p:nvSpPr>
          <p:spPr bwMode="auto">
            <a:xfrm>
              <a:off x="3014" y="2907"/>
              <a:ext cx="122"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2" name="Line 57"/>
            <p:cNvSpPr>
              <a:spLocks noChangeShapeType="1"/>
            </p:cNvSpPr>
            <p:nvPr/>
          </p:nvSpPr>
          <p:spPr bwMode="auto">
            <a:xfrm>
              <a:off x="3615" y="2907"/>
              <a:ext cx="113" cy="32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3" name="Line 58"/>
            <p:cNvSpPr>
              <a:spLocks noChangeShapeType="1"/>
            </p:cNvSpPr>
            <p:nvPr/>
          </p:nvSpPr>
          <p:spPr bwMode="auto">
            <a:xfrm flipH="1">
              <a:off x="3437" y="2916"/>
              <a:ext cx="141" cy="32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4" name="Oval 59"/>
            <p:cNvSpPr>
              <a:spLocks noChangeArrowheads="1"/>
            </p:cNvSpPr>
            <p:nvPr/>
          </p:nvSpPr>
          <p:spPr bwMode="auto">
            <a:xfrm>
              <a:off x="2657" y="1973"/>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55" name="Oval 60"/>
            <p:cNvSpPr>
              <a:spLocks noChangeArrowheads="1"/>
            </p:cNvSpPr>
            <p:nvPr/>
          </p:nvSpPr>
          <p:spPr bwMode="auto">
            <a:xfrm>
              <a:off x="3568" y="2265"/>
              <a:ext cx="66" cy="57"/>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56" name="Line 61"/>
            <p:cNvSpPr>
              <a:spLocks noChangeShapeType="1"/>
            </p:cNvSpPr>
            <p:nvPr/>
          </p:nvSpPr>
          <p:spPr bwMode="auto">
            <a:xfrm flipH="1">
              <a:off x="1849" y="2048"/>
              <a:ext cx="808" cy="22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7" name="Line 62"/>
            <p:cNvSpPr>
              <a:spLocks noChangeShapeType="1"/>
            </p:cNvSpPr>
            <p:nvPr/>
          </p:nvSpPr>
          <p:spPr bwMode="auto">
            <a:xfrm>
              <a:off x="2751" y="2048"/>
              <a:ext cx="827" cy="22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8" name="Line 63"/>
            <p:cNvSpPr>
              <a:spLocks noChangeShapeType="1"/>
            </p:cNvSpPr>
            <p:nvPr/>
          </p:nvSpPr>
          <p:spPr bwMode="auto">
            <a:xfrm>
              <a:off x="1830" y="2312"/>
              <a:ext cx="245" cy="26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9" name="Line 64"/>
            <p:cNvSpPr>
              <a:spLocks noChangeShapeType="1"/>
            </p:cNvSpPr>
            <p:nvPr/>
          </p:nvSpPr>
          <p:spPr bwMode="auto">
            <a:xfrm flipH="1">
              <a:off x="1220" y="2303"/>
              <a:ext cx="573" cy="283"/>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0" name="Line 65"/>
            <p:cNvSpPr>
              <a:spLocks noChangeShapeType="1"/>
            </p:cNvSpPr>
            <p:nvPr/>
          </p:nvSpPr>
          <p:spPr bwMode="auto">
            <a:xfrm>
              <a:off x="3615" y="2303"/>
              <a:ext cx="592" cy="283"/>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1" name="Line 66"/>
            <p:cNvSpPr>
              <a:spLocks noChangeShapeType="1"/>
            </p:cNvSpPr>
            <p:nvPr/>
          </p:nvSpPr>
          <p:spPr bwMode="auto">
            <a:xfrm flipH="1">
              <a:off x="3334" y="2312"/>
              <a:ext cx="244" cy="27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2" name="Line 67"/>
            <p:cNvSpPr>
              <a:spLocks noChangeShapeType="1"/>
            </p:cNvSpPr>
            <p:nvPr/>
          </p:nvSpPr>
          <p:spPr bwMode="auto">
            <a:xfrm>
              <a:off x="1492" y="2907"/>
              <a:ext cx="151" cy="33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3" name="Oval 68"/>
            <p:cNvSpPr>
              <a:spLocks noChangeArrowheads="1"/>
            </p:cNvSpPr>
            <p:nvPr/>
          </p:nvSpPr>
          <p:spPr bwMode="auto">
            <a:xfrm>
              <a:off x="769" y="3831"/>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4" name="Oval 69"/>
            <p:cNvSpPr>
              <a:spLocks noChangeArrowheads="1"/>
            </p:cNvSpPr>
            <p:nvPr/>
          </p:nvSpPr>
          <p:spPr bwMode="auto">
            <a:xfrm>
              <a:off x="1013" y="3831"/>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5" name="Oval 70"/>
            <p:cNvSpPr>
              <a:spLocks noChangeArrowheads="1"/>
            </p:cNvSpPr>
            <p:nvPr/>
          </p:nvSpPr>
          <p:spPr bwMode="auto">
            <a:xfrm>
              <a:off x="1257" y="3831"/>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6" name="Oval 71"/>
            <p:cNvSpPr>
              <a:spLocks noChangeArrowheads="1"/>
            </p:cNvSpPr>
            <p:nvPr/>
          </p:nvSpPr>
          <p:spPr bwMode="auto">
            <a:xfrm>
              <a:off x="1502" y="3831"/>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7" name="Oval 72"/>
            <p:cNvSpPr>
              <a:spLocks noChangeArrowheads="1"/>
            </p:cNvSpPr>
            <p:nvPr/>
          </p:nvSpPr>
          <p:spPr bwMode="auto">
            <a:xfrm>
              <a:off x="1746" y="3831"/>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8" name="Oval 73"/>
            <p:cNvSpPr>
              <a:spLocks noChangeArrowheads="1"/>
            </p:cNvSpPr>
            <p:nvPr/>
          </p:nvSpPr>
          <p:spPr bwMode="auto">
            <a:xfrm>
              <a:off x="1990" y="3831"/>
              <a:ext cx="104"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9" name="Oval 74"/>
            <p:cNvSpPr>
              <a:spLocks noChangeArrowheads="1"/>
            </p:cNvSpPr>
            <p:nvPr/>
          </p:nvSpPr>
          <p:spPr bwMode="auto">
            <a:xfrm>
              <a:off x="2263" y="3822"/>
              <a:ext cx="112"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0" name="Oval 75"/>
            <p:cNvSpPr>
              <a:spLocks noChangeArrowheads="1"/>
            </p:cNvSpPr>
            <p:nvPr/>
          </p:nvSpPr>
          <p:spPr bwMode="auto">
            <a:xfrm>
              <a:off x="2507" y="3831"/>
              <a:ext cx="11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1" name="Oval 76"/>
            <p:cNvSpPr>
              <a:spLocks noChangeArrowheads="1"/>
            </p:cNvSpPr>
            <p:nvPr/>
          </p:nvSpPr>
          <p:spPr bwMode="auto">
            <a:xfrm>
              <a:off x="2732" y="3831"/>
              <a:ext cx="11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2" name="Oval 77"/>
            <p:cNvSpPr>
              <a:spLocks noChangeArrowheads="1"/>
            </p:cNvSpPr>
            <p:nvPr/>
          </p:nvSpPr>
          <p:spPr bwMode="auto">
            <a:xfrm>
              <a:off x="2995" y="3831"/>
              <a:ext cx="11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3" name="Oval 78"/>
            <p:cNvSpPr>
              <a:spLocks noChangeArrowheads="1"/>
            </p:cNvSpPr>
            <p:nvPr/>
          </p:nvSpPr>
          <p:spPr bwMode="auto">
            <a:xfrm>
              <a:off x="3240" y="3831"/>
              <a:ext cx="112"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4" name="Oval 79"/>
            <p:cNvSpPr>
              <a:spLocks noChangeArrowheads="1"/>
            </p:cNvSpPr>
            <p:nvPr/>
          </p:nvSpPr>
          <p:spPr bwMode="auto">
            <a:xfrm>
              <a:off x="3484" y="3831"/>
              <a:ext cx="11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5" name="Oval 80"/>
            <p:cNvSpPr>
              <a:spLocks noChangeArrowheads="1"/>
            </p:cNvSpPr>
            <p:nvPr/>
          </p:nvSpPr>
          <p:spPr bwMode="auto">
            <a:xfrm>
              <a:off x="3728" y="3831"/>
              <a:ext cx="11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6" name="Oval 81"/>
            <p:cNvSpPr>
              <a:spLocks noChangeArrowheads="1"/>
            </p:cNvSpPr>
            <p:nvPr/>
          </p:nvSpPr>
          <p:spPr bwMode="auto">
            <a:xfrm>
              <a:off x="4480" y="3831"/>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7" name="Oval 82"/>
            <p:cNvSpPr>
              <a:spLocks noChangeArrowheads="1"/>
            </p:cNvSpPr>
            <p:nvPr/>
          </p:nvSpPr>
          <p:spPr bwMode="auto">
            <a:xfrm>
              <a:off x="4724" y="3831"/>
              <a:ext cx="103" cy="11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8" name="Oval 83"/>
            <p:cNvSpPr>
              <a:spLocks noChangeArrowheads="1"/>
            </p:cNvSpPr>
            <p:nvPr/>
          </p:nvSpPr>
          <p:spPr bwMode="auto">
            <a:xfrm>
              <a:off x="1267" y="3539"/>
              <a:ext cx="66"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9" name="Oval 84"/>
            <p:cNvSpPr>
              <a:spLocks noChangeArrowheads="1"/>
            </p:cNvSpPr>
            <p:nvPr/>
          </p:nvSpPr>
          <p:spPr bwMode="auto">
            <a:xfrm>
              <a:off x="957" y="3539"/>
              <a:ext cx="56"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80" name="Line 85"/>
            <p:cNvSpPr>
              <a:spLocks noChangeShapeType="1"/>
            </p:cNvSpPr>
            <p:nvPr/>
          </p:nvSpPr>
          <p:spPr bwMode="auto">
            <a:xfrm flipH="1">
              <a:off x="985" y="3331"/>
              <a:ext cx="47" cy="21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1" name="Line 86"/>
            <p:cNvSpPr>
              <a:spLocks noChangeShapeType="1"/>
            </p:cNvSpPr>
            <p:nvPr/>
          </p:nvSpPr>
          <p:spPr bwMode="auto">
            <a:xfrm flipH="1">
              <a:off x="825" y="3595"/>
              <a:ext cx="151"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2" name="Line 87"/>
            <p:cNvSpPr>
              <a:spLocks noChangeShapeType="1"/>
            </p:cNvSpPr>
            <p:nvPr/>
          </p:nvSpPr>
          <p:spPr bwMode="auto">
            <a:xfrm>
              <a:off x="994" y="3595"/>
              <a:ext cx="66"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3" name="Line 88"/>
            <p:cNvSpPr>
              <a:spLocks noChangeShapeType="1"/>
            </p:cNvSpPr>
            <p:nvPr/>
          </p:nvSpPr>
          <p:spPr bwMode="auto">
            <a:xfrm flipH="1">
              <a:off x="1295" y="3331"/>
              <a:ext cx="19"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4" name="Line 89"/>
            <p:cNvSpPr>
              <a:spLocks noChangeShapeType="1"/>
            </p:cNvSpPr>
            <p:nvPr/>
          </p:nvSpPr>
          <p:spPr bwMode="auto">
            <a:xfrm>
              <a:off x="1295" y="3595"/>
              <a:ext cx="1"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5" name="Oval 90"/>
            <p:cNvSpPr>
              <a:spLocks noChangeArrowheads="1"/>
            </p:cNvSpPr>
            <p:nvPr/>
          </p:nvSpPr>
          <p:spPr bwMode="auto">
            <a:xfrm>
              <a:off x="1643" y="3539"/>
              <a:ext cx="56"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86" name="Line 91"/>
            <p:cNvSpPr>
              <a:spLocks noChangeShapeType="1"/>
            </p:cNvSpPr>
            <p:nvPr/>
          </p:nvSpPr>
          <p:spPr bwMode="auto">
            <a:xfrm>
              <a:off x="1652" y="3331"/>
              <a:ext cx="9"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7" name="Line 92"/>
            <p:cNvSpPr>
              <a:spLocks noChangeShapeType="1"/>
            </p:cNvSpPr>
            <p:nvPr/>
          </p:nvSpPr>
          <p:spPr bwMode="auto">
            <a:xfrm flipH="1">
              <a:off x="1558" y="3586"/>
              <a:ext cx="94"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8" name="Line 93"/>
            <p:cNvSpPr>
              <a:spLocks noChangeShapeType="1"/>
            </p:cNvSpPr>
            <p:nvPr/>
          </p:nvSpPr>
          <p:spPr bwMode="auto">
            <a:xfrm>
              <a:off x="1680" y="3586"/>
              <a:ext cx="94"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9" name="Oval 94"/>
            <p:cNvSpPr>
              <a:spLocks noChangeArrowheads="1"/>
            </p:cNvSpPr>
            <p:nvPr/>
          </p:nvSpPr>
          <p:spPr bwMode="auto">
            <a:xfrm>
              <a:off x="2169" y="3529"/>
              <a:ext cx="65"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90" name="Line 95"/>
            <p:cNvSpPr>
              <a:spLocks noChangeShapeType="1"/>
            </p:cNvSpPr>
            <p:nvPr/>
          </p:nvSpPr>
          <p:spPr bwMode="auto">
            <a:xfrm flipH="1">
              <a:off x="2197" y="3331"/>
              <a:ext cx="37"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1" name="Line 96"/>
            <p:cNvSpPr>
              <a:spLocks noChangeShapeType="1"/>
            </p:cNvSpPr>
            <p:nvPr/>
          </p:nvSpPr>
          <p:spPr bwMode="auto">
            <a:xfrm flipH="1">
              <a:off x="2056" y="3567"/>
              <a:ext cx="131" cy="26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2" name="Line 97"/>
            <p:cNvSpPr>
              <a:spLocks noChangeShapeType="1"/>
            </p:cNvSpPr>
            <p:nvPr/>
          </p:nvSpPr>
          <p:spPr bwMode="auto">
            <a:xfrm>
              <a:off x="2206" y="3576"/>
              <a:ext cx="94"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3" name="Oval 98"/>
            <p:cNvSpPr>
              <a:spLocks noChangeArrowheads="1"/>
            </p:cNvSpPr>
            <p:nvPr/>
          </p:nvSpPr>
          <p:spPr bwMode="auto">
            <a:xfrm>
              <a:off x="2526" y="3539"/>
              <a:ext cx="65"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94" name="Line 99"/>
            <p:cNvSpPr>
              <a:spLocks noChangeShapeType="1"/>
            </p:cNvSpPr>
            <p:nvPr/>
          </p:nvSpPr>
          <p:spPr bwMode="auto">
            <a:xfrm>
              <a:off x="2554" y="3341"/>
              <a:ext cx="1" cy="18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5" name="Line 100"/>
            <p:cNvSpPr>
              <a:spLocks noChangeShapeType="1"/>
            </p:cNvSpPr>
            <p:nvPr/>
          </p:nvSpPr>
          <p:spPr bwMode="auto">
            <a:xfrm>
              <a:off x="2554" y="3595"/>
              <a:ext cx="1"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6" name="Oval 101"/>
            <p:cNvSpPr>
              <a:spLocks noChangeArrowheads="1"/>
            </p:cNvSpPr>
            <p:nvPr/>
          </p:nvSpPr>
          <p:spPr bwMode="auto">
            <a:xfrm>
              <a:off x="2807" y="3539"/>
              <a:ext cx="66" cy="5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97" name="Line 102"/>
            <p:cNvSpPr>
              <a:spLocks noChangeShapeType="1"/>
            </p:cNvSpPr>
            <p:nvPr/>
          </p:nvSpPr>
          <p:spPr bwMode="auto">
            <a:xfrm>
              <a:off x="2836" y="3331"/>
              <a:ext cx="1" cy="19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8" name="Line 103"/>
            <p:cNvSpPr>
              <a:spLocks noChangeShapeType="1"/>
            </p:cNvSpPr>
            <p:nvPr/>
          </p:nvSpPr>
          <p:spPr bwMode="auto">
            <a:xfrm flipH="1">
              <a:off x="2789" y="3586"/>
              <a:ext cx="28" cy="23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9" name="Oval 104"/>
            <p:cNvSpPr>
              <a:spLocks noChangeArrowheads="1"/>
            </p:cNvSpPr>
            <p:nvPr/>
          </p:nvSpPr>
          <p:spPr bwMode="auto">
            <a:xfrm>
              <a:off x="3371" y="3529"/>
              <a:ext cx="66"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0" name="Line 105"/>
            <p:cNvSpPr>
              <a:spLocks noChangeShapeType="1"/>
            </p:cNvSpPr>
            <p:nvPr/>
          </p:nvSpPr>
          <p:spPr bwMode="auto">
            <a:xfrm>
              <a:off x="2845" y="3576"/>
              <a:ext cx="179"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1" name="Line 106"/>
            <p:cNvSpPr>
              <a:spLocks noChangeShapeType="1"/>
            </p:cNvSpPr>
            <p:nvPr/>
          </p:nvSpPr>
          <p:spPr bwMode="auto">
            <a:xfrm flipH="1">
              <a:off x="3399" y="3331"/>
              <a:ext cx="29"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2" name="Line 107"/>
            <p:cNvSpPr>
              <a:spLocks noChangeShapeType="1"/>
            </p:cNvSpPr>
            <p:nvPr/>
          </p:nvSpPr>
          <p:spPr bwMode="auto">
            <a:xfrm flipH="1">
              <a:off x="3305" y="3586"/>
              <a:ext cx="85"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3" name="Line 108"/>
            <p:cNvSpPr>
              <a:spLocks noChangeShapeType="1"/>
            </p:cNvSpPr>
            <p:nvPr/>
          </p:nvSpPr>
          <p:spPr bwMode="auto">
            <a:xfrm>
              <a:off x="3409" y="3586"/>
              <a:ext cx="122"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4" name="Oval 109"/>
            <p:cNvSpPr>
              <a:spLocks noChangeArrowheads="1"/>
            </p:cNvSpPr>
            <p:nvPr/>
          </p:nvSpPr>
          <p:spPr bwMode="auto">
            <a:xfrm>
              <a:off x="4668" y="3529"/>
              <a:ext cx="65"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5" name="Line 110"/>
            <p:cNvSpPr>
              <a:spLocks noChangeShapeType="1"/>
            </p:cNvSpPr>
            <p:nvPr/>
          </p:nvSpPr>
          <p:spPr bwMode="auto">
            <a:xfrm>
              <a:off x="4696" y="3331"/>
              <a:ext cx="1" cy="20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6" name="Line 111"/>
            <p:cNvSpPr>
              <a:spLocks noChangeShapeType="1"/>
            </p:cNvSpPr>
            <p:nvPr/>
          </p:nvSpPr>
          <p:spPr bwMode="auto">
            <a:xfrm>
              <a:off x="4705" y="3586"/>
              <a:ext cx="57"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7" name="Line 112"/>
            <p:cNvSpPr>
              <a:spLocks noChangeShapeType="1"/>
            </p:cNvSpPr>
            <p:nvPr/>
          </p:nvSpPr>
          <p:spPr bwMode="auto">
            <a:xfrm flipH="1">
              <a:off x="4555" y="3576"/>
              <a:ext cx="131" cy="26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8" name="Oval 113"/>
            <p:cNvSpPr>
              <a:spLocks noChangeArrowheads="1"/>
            </p:cNvSpPr>
            <p:nvPr/>
          </p:nvSpPr>
          <p:spPr bwMode="auto">
            <a:xfrm>
              <a:off x="3709" y="3539"/>
              <a:ext cx="66" cy="66"/>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9" name="Line 114"/>
            <p:cNvSpPr>
              <a:spLocks noChangeShapeType="1"/>
            </p:cNvSpPr>
            <p:nvPr/>
          </p:nvSpPr>
          <p:spPr bwMode="auto">
            <a:xfrm>
              <a:off x="3738" y="3331"/>
              <a:ext cx="1" cy="22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0" name="Line 115"/>
            <p:cNvSpPr>
              <a:spLocks noChangeShapeType="1"/>
            </p:cNvSpPr>
            <p:nvPr/>
          </p:nvSpPr>
          <p:spPr bwMode="auto">
            <a:xfrm>
              <a:off x="3738" y="3586"/>
              <a:ext cx="37"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1" name="Line 116"/>
            <p:cNvSpPr>
              <a:spLocks noChangeShapeType="1"/>
            </p:cNvSpPr>
            <p:nvPr/>
          </p:nvSpPr>
          <p:spPr bwMode="auto">
            <a:xfrm>
              <a:off x="844" y="3925"/>
              <a:ext cx="28" cy="7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2" name="Line 117"/>
            <p:cNvSpPr>
              <a:spLocks noChangeShapeType="1"/>
            </p:cNvSpPr>
            <p:nvPr/>
          </p:nvSpPr>
          <p:spPr bwMode="auto">
            <a:xfrm>
              <a:off x="1060" y="3935"/>
              <a:ext cx="1" cy="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3" name="Line 118"/>
            <p:cNvSpPr>
              <a:spLocks noChangeShapeType="1"/>
            </p:cNvSpPr>
            <p:nvPr/>
          </p:nvSpPr>
          <p:spPr bwMode="auto">
            <a:xfrm flipH="1">
              <a:off x="722" y="3916"/>
              <a:ext cx="56" cy="7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4" name="Line 119"/>
            <p:cNvSpPr>
              <a:spLocks noChangeShapeType="1"/>
            </p:cNvSpPr>
            <p:nvPr/>
          </p:nvSpPr>
          <p:spPr bwMode="auto">
            <a:xfrm flipH="1">
              <a:off x="684" y="4010"/>
              <a:ext cx="19" cy="29"/>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5" name="Line 120"/>
            <p:cNvSpPr>
              <a:spLocks noChangeShapeType="1"/>
            </p:cNvSpPr>
            <p:nvPr/>
          </p:nvSpPr>
          <p:spPr bwMode="auto">
            <a:xfrm flipH="1">
              <a:off x="647" y="4067"/>
              <a:ext cx="19" cy="2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6" name="Line 121"/>
            <p:cNvSpPr>
              <a:spLocks noChangeShapeType="1"/>
            </p:cNvSpPr>
            <p:nvPr/>
          </p:nvSpPr>
          <p:spPr bwMode="auto">
            <a:xfrm>
              <a:off x="872" y="4020"/>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7" name="Line 122"/>
            <p:cNvSpPr>
              <a:spLocks noChangeShapeType="1"/>
            </p:cNvSpPr>
            <p:nvPr/>
          </p:nvSpPr>
          <p:spPr bwMode="auto">
            <a:xfrm>
              <a:off x="900" y="4076"/>
              <a:ext cx="10"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8" name="Line 123"/>
            <p:cNvSpPr>
              <a:spLocks noChangeShapeType="1"/>
            </p:cNvSpPr>
            <p:nvPr/>
          </p:nvSpPr>
          <p:spPr bwMode="auto">
            <a:xfrm>
              <a:off x="1060" y="4020"/>
              <a:ext cx="1"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9" name="Line 124"/>
            <p:cNvSpPr>
              <a:spLocks noChangeShapeType="1"/>
            </p:cNvSpPr>
            <p:nvPr/>
          </p:nvSpPr>
          <p:spPr bwMode="auto">
            <a:xfrm>
              <a:off x="1060" y="4095"/>
              <a:ext cx="10"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0" name="Line 125"/>
            <p:cNvSpPr>
              <a:spLocks noChangeShapeType="1"/>
            </p:cNvSpPr>
            <p:nvPr/>
          </p:nvSpPr>
          <p:spPr bwMode="auto">
            <a:xfrm flipH="1">
              <a:off x="1473" y="3925"/>
              <a:ext cx="47" cy="8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1" name="Line 126"/>
            <p:cNvSpPr>
              <a:spLocks noChangeShapeType="1"/>
            </p:cNvSpPr>
            <p:nvPr/>
          </p:nvSpPr>
          <p:spPr bwMode="auto">
            <a:xfrm>
              <a:off x="1577" y="3925"/>
              <a:ext cx="28" cy="8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2" name="Line 127"/>
            <p:cNvSpPr>
              <a:spLocks noChangeShapeType="1"/>
            </p:cNvSpPr>
            <p:nvPr/>
          </p:nvSpPr>
          <p:spPr bwMode="auto">
            <a:xfrm>
              <a:off x="1624" y="4039"/>
              <a:ext cx="19"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3" name="Line 128"/>
            <p:cNvSpPr>
              <a:spLocks noChangeShapeType="1"/>
            </p:cNvSpPr>
            <p:nvPr/>
          </p:nvSpPr>
          <p:spPr bwMode="auto">
            <a:xfrm>
              <a:off x="1652" y="4124"/>
              <a:ext cx="19" cy="2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4" name="Line 129"/>
            <p:cNvSpPr>
              <a:spLocks noChangeShapeType="1"/>
            </p:cNvSpPr>
            <p:nvPr/>
          </p:nvSpPr>
          <p:spPr bwMode="auto">
            <a:xfrm flipH="1">
              <a:off x="1436" y="4029"/>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5" name="Line 130"/>
            <p:cNvSpPr>
              <a:spLocks noChangeShapeType="1"/>
            </p:cNvSpPr>
            <p:nvPr/>
          </p:nvSpPr>
          <p:spPr bwMode="auto">
            <a:xfrm flipH="1">
              <a:off x="1398" y="4095"/>
              <a:ext cx="29" cy="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6" name="Line 131"/>
            <p:cNvSpPr>
              <a:spLocks noChangeShapeType="1"/>
            </p:cNvSpPr>
            <p:nvPr/>
          </p:nvSpPr>
          <p:spPr bwMode="auto">
            <a:xfrm>
              <a:off x="1793" y="3935"/>
              <a:ext cx="9" cy="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7" name="Line 132"/>
            <p:cNvSpPr>
              <a:spLocks noChangeShapeType="1"/>
            </p:cNvSpPr>
            <p:nvPr/>
          </p:nvSpPr>
          <p:spPr bwMode="auto">
            <a:xfrm>
              <a:off x="1802" y="4048"/>
              <a:ext cx="1"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8" name="Line 133"/>
            <p:cNvSpPr>
              <a:spLocks noChangeShapeType="1"/>
            </p:cNvSpPr>
            <p:nvPr/>
          </p:nvSpPr>
          <p:spPr bwMode="auto">
            <a:xfrm>
              <a:off x="1802" y="4133"/>
              <a:ext cx="1"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9" name="Line 134"/>
            <p:cNvSpPr>
              <a:spLocks noChangeShapeType="1"/>
            </p:cNvSpPr>
            <p:nvPr/>
          </p:nvSpPr>
          <p:spPr bwMode="auto">
            <a:xfrm flipH="1">
              <a:off x="2253" y="3925"/>
              <a:ext cx="38" cy="7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0" name="Line 135"/>
            <p:cNvSpPr>
              <a:spLocks noChangeShapeType="1"/>
            </p:cNvSpPr>
            <p:nvPr/>
          </p:nvSpPr>
          <p:spPr bwMode="auto">
            <a:xfrm flipH="1">
              <a:off x="2225" y="4029"/>
              <a:ext cx="19"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1" name="Line 136"/>
            <p:cNvSpPr>
              <a:spLocks noChangeShapeType="1"/>
            </p:cNvSpPr>
            <p:nvPr/>
          </p:nvSpPr>
          <p:spPr bwMode="auto">
            <a:xfrm flipH="1">
              <a:off x="2178" y="4105"/>
              <a:ext cx="28"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2" name="Line 137"/>
            <p:cNvSpPr>
              <a:spLocks noChangeShapeType="1"/>
            </p:cNvSpPr>
            <p:nvPr/>
          </p:nvSpPr>
          <p:spPr bwMode="auto">
            <a:xfrm>
              <a:off x="2338" y="3925"/>
              <a:ext cx="37" cy="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3" name="Line 138"/>
            <p:cNvSpPr>
              <a:spLocks noChangeShapeType="1"/>
            </p:cNvSpPr>
            <p:nvPr/>
          </p:nvSpPr>
          <p:spPr bwMode="auto">
            <a:xfrm>
              <a:off x="2394" y="4020"/>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4" name="Line 139"/>
            <p:cNvSpPr>
              <a:spLocks noChangeShapeType="1"/>
            </p:cNvSpPr>
            <p:nvPr/>
          </p:nvSpPr>
          <p:spPr bwMode="auto">
            <a:xfrm>
              <a:off x="2432" y="4095"/>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5" name="Line 140"/>
            <p:cNvSpPr>
              <a:spLocks noChangeShapeType="1"/>
            </p:cNvSpPr>
            <p:nvPr/>
          </p:nvSpPr>
          <p:spPr bwMode="auto">
            <a:xfrm>
              <a:off x="2779" y="3935"/>
              <a:ext cx="1" cy="7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6" name="Line 141"/>
            <p:cNvSpPr>
              <a:spLocks noChangeShapeType="1"/>
            </p:cNvSpPr>
            <p:nvPr/>
          </p:nvSpPr>
          <p:spPr bwMode="auto">
            <a:xfrm>
              <a:off x="2779" y="4039"/>
              <a:ext cx="1" cy="3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7" name="Line 142"/>
            <p:cNvSpPr>
              <a:spLocks noChangeShapeType="1"/>
            </p:cNvSpPr>
            <p:nvPr/>
          </p:nvSpPr>
          <p:spPr bwMode="auto">
            <a:xfrm>
              <a:off x="2779" y="4114"/>
              <a:ext cx="1" cy="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8" name="Line 143"/>
            <p:cNvSpPr>
              <a:spLocks noChangeShapeType="1"/>
            </p:cNvSpPr>
            <p:nvPr/>
          </p:nvSpPr>
          <p:spPr bwMode="auto">
            <a:xfrm flipH="1">
              <a:off x="3014" y="3935"/>
              <a:ext cx="19" cy="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9" name="Line 144"/>
            <p:cNvSpPr>
              <a:spLocks noChangeShapeType="1"/>
            </p:cNvSpPr>
            <p:nvPr/>
          </p:nvSpPr>
          <p:spPr bwMode="auto">
            <a:xfrm flipH="1">
              <a:off x="2986" y="4010"/>
              <a:ext cx="19" cy="4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0" name="Line 145"/>
            <p:cNvSpPr>
              <a:spLocks noChangeShapeType="1"/>
            </p:cNvSpPr>
            <p:nvPr/>
          </p:nvSpPr>
          <p:spPr bwMode="auto">
            <a:xfrm flipH="1">
              <a:off x="2958" y="4095"/>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1" name="Line 146"/>
            <p:cNvSpPr>
              <a:spLocks noChangeShapeType="1"/>
            </p:cNvSpPr>
            <p:nvPr/>
          </p:nvSpPr>
          <p:spPr bwMode="auto">
            <a:xfrm>
              <a:off x="3071" y="3925"/>
              <a:ext cx="37" cy="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2" name="Line 147"/>
            <p:cNvSpPr>
              <a:spLocks noChangeShapeType="1"/>
            </p:cNvSpPr>
            <p:nvPr/>
          </p:nvSpPr>
          <p:spPr bwMode="auto">
            <a:xfrm>
              <a:off x="3127" y="4010"/>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3" name="Line 148"/>
            <p:cNvSpPr>
              <a:spLocks noChangeShapeType="1"/>
            </p:cNvSpPr>
            <p:nvPr/>
          </p:nvSpPr>
          <p:spPr bwMode="auto">
            <a:xfrm>
              <a:off x="3155" y="4086"/>
              <a:ext cx="28"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4" name="Line 149"/>
            <p:cNvSpPr>
              <a:spLocks noChangeShapeType="1"/>
            </p:cNvSpPr>
            <p:nvPr/>
          </p:nvSpPr>
          <p:spPr bwMode="auto">
            <a:xfrm>
              <a:off x="3531" y="3935"/>
              <a:ext cx="1" cy="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5" name="Line 150"/>
            <p:cNvSpPr>
              <a:spLocks noChangeShapeType="1"/>
            </p:cNvSpPr>
            <p:nvPr/>
          </p:nvSpPr>
          <p:spPr bwMode="auto">
            <a:xfrm>
              <a:off x="3540" y="4029"/>
              <a:ext cx="1"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6" name="Line 151"/>
            <p:cNvSpPr>
              <a:spLocks noChangeShapeType="1"/>
            </p:cNvSpPr>
            <p:nvPr/>
          </p:nvSpPr>
          <p:spPr bwMode="auto">
            <a:xfrm>
              <a:off x="3540" y="4086"/>
              <a:ext cx="1" cy="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7" name="Line 152"/>
            <p:cNvSpPr>
              <a:spLocks noChangeShapeType="1"/>
            </p:cNvSpPr>
            <p:nvPr/>
          </p:nvSpPr>
          <p:spPr bwMode="auto">
            <a:xfrm>
              <a:off x="4799" y="3925"/>
              <a:ext cx="56" cy="7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8" name="Line 153"/>
            <p:cNvSpPr>
              <a:spLocks noChangeShapeType="1"/>
            </p:cNvSpPr>
            <p:nvPr/>
          </p:nvSpPr>
          <p:spPr bwMode="auto">
            <a:xfrm>
              <a:off x="4865" y="4020"/>
              <a:ext cx="28" cy="2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9" name="Line 154"/>
            <p:cNvSpPr>
              <a:spLocks noChangeShapeType="1"/>
            </p:cNvSpPr>
            <p:nvPr/>
          </p:nvSpPr>
          <p:spPr bwMode="auto">
            <a:xfrm>
              <a:off x="4902" y="4067"/>
              <a:ext cx="19" cy="2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0" name="Line 155"/>
            <p:cNvSpPr>
              <a:spLocks noChangeShapeType="1"/>
            </p:cNvSpPr>
            <p:nvPr/>
          </p:nvSpPr>
          <p:spPr bwMode="auto">
            <a:xfrm flipH="1">
              <a:off x="4715" y="3925"/>
              <a:ext cx="28" cy="9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1" name="Line 156"/>
            <p:cNvSpPr>
              <a:spLocks noChangeShapeType="1"/>
            </p:cNvSpPr>
            <p:nvPr/>
          </p:nvSpPr>
          <p:spPr bwMode="auto">
            <a:xfrm flipH="1">
              <a:off x="4696" y="4048"/>
              <a:ext cx="19" cy="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2" name="Line 157"/>
            <p:cNvSpPr>
              <a:spLocks noChangeShapeType="1"/>
            </p:cNvSpPr>
            <p:nvPr/>
          </p:nvSpPr>
          <p:spPr bwMode="auto">
            <a:xfrm flipH="1">
              <a:off x="4677" y="4124"/>
              <a:ext cx="19" cy="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3" name="Line 158"/>
            <p:cNvSpPr>
              <a:spLocks noChangeShapeType="1"/>
            </p:cNvSpPr>
            <p:nvPr/>
          </p:nvSpPr>
          <p:spPr bwMode="auto">
            <a:xfrm>
              <a:off x="4545" y="3935"/>
              <a:ext cx="19" cy="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4" name="Line 159"/>
            <p:cNvSpPr>
              <a:spLocks noChangeShapeType="1"/>
            </p:cNvSpPr>
            <p:nvPr/>
          </p:nvSpPr>
          <p:spPr bwMode="auto">
            <a:xfrm>
              <a:off x="4574" y="4010"/>
              <a:ext cx="18" cy="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5" name="Line 160"/>
            <p:cNvSpPr>
              <a:spLocks noChangeShapeType="1"/>
            </p:cNvSpPr>
            <p:nvPr/>
          </p:nvSpPr>
          <p:spPr bwMode="auto">
            <a:xfrm>
              <a:off x="4602" y="4095"/>
              <a:ext cx="19" cy="29"/>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6" name="Line 161"/>
            <p:cNvSpPr>
              <a:spLocks noChangeShapeType="1"/>
            </p:cNvSpPr>
            <p:nvPr/>
          </p:nvSpPr>
          <p:spPr bwMode="auto">
            <a:xfrm flipH="1">
              <a:off x="4461" y="3916"/>
              <a:ext cx="28" cy="7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7" name="Line 162"/>
            <p:cNvSpPr>
              <a:spLocks noChangeShapeType="1"/>
            </p:cNvSpPr>
            <p:nvPr/>
          </p:nvSpPr>
          <p:spPr bwMode="auto">
            <a:xfrm flipH="1">
              <a:off x="4442" y="4020"/>
              <a:ext cx="19" cy="3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8" name="Line 163"/>
            <p:cNvSpPr>
              <a:spLocks noChangeShapeType="1"/>
            </p:cNvSpPr>
            <p:nvPr/>
          </p:nvSpPr>
          <p:spPr bwMode="auto">
            <a:xfrm flipH="1">
              <a:off x="4423" y="4076"/>
              <a:ext cx="19" cy="48"/>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9" name="Rectangle 164"/>
            <p:cNvSpPr>
              <a:spLocks noChangeArrowheads="1"/>
            </p:cNvSpPr>
            <p:nvPr/>
          </p:nvSpPr>
          <p:spPr bwMode="auto">
            <a:xfrm>
              <a:off x="2009" y="3831"/>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60" name="Rectangle 165"/>
            <p:cNvSpPr>
              <a:spLocks noChangeArrowheads="1"/>
            </p:cNvSpPr>
            <p:nvPr/>
          </p:nvSpPr>
          <p:spPr bwMode="auto">
            <a:xfrm>
              <a:off x="2535" y="3831"/>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61" name="Rectangle 166"/>
            <p:cNvSpPr>
              <a:spLocks noChangeArrowheads="1"/>
            </p:cNvSpPr>
            <p:nvPr/>
          </p:nvSpPr>
          <p:spPr bwMode="auto">
            <a:xfrm>
              <a:off x="3268" y="3840"/>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62" name="Rectangle 167"/>
            <p:cNvSpPr>
              <a:spLocks noChangeArrowheads="1"/>
            </p:cNvSpPr>
            <p:nvPr/>
          </p:nvSpPr>
          <p:spPr bwMode="auto">
            <a:xfrm>
              <a:off x="3756" y="3831"/>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63" name="Rectangle 168"/>
            <p:cNvSpPr>
              <a:spLocks noChangeArrowheads="1"/>
            </p:cNvSpPr>
            <p:nvPr/>
          </p:nvSpPr>
          <p:spPr bwMode="auto">
            <a:xfrm>
              <a:off x="1276" y="3831"/>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64" name="Rectangle 169"/>
            <p:cNvSpPr>
              <a:spLocks noChangeArrowheads="1"/>
            </p:cNvSpPr>
            <p:nvPr/>
          </p:nvSpPr>
          <p:spPr bwMode="auto">
            <a:xfrm>
              <a:off x="694" y="3237"/>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65" name="Rectangle 170"/>
            <p:cNvSpPr>
              <a:spLocks noChangeArrowheads="1"/>
            </p:cNvSpPr>
            <p:nvPr/>
          </p:nvSpPr>
          <p:spPr bwMode="auto">
            <a:xfrm>
              <a:off x="1915" y="3227"/>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66" name="Rectangle 171"/>
            <p:cNvSpPr>
              <a:spLocks noChangeArrowheads="1"/>
            </p:cNvSpPr>
            <p:nvPr/>
          </p:nvSpPr>
          <p:spPr bwMode="auto">
            <a:xfrm>
              <a:off x="3127" y="3237"/>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67" name="Rectangle 172"/>
            <p:cNvSpPr>
              <a:spLocks noChangeArrowheads="1"/>
            </p:cNvSpPr>
            <p:nvPr/>
          </p:nvSpPr>
          <p:spPr bwMode="auto">
            <a:xfrm>
              <a:off x="4038" y="3237"/>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68" name="Rectangle 173"/>
            <p:cNvSpPr>
              <a:spLocks noChangeArrowheads="1"/>
            </p:cNvSpPr>
            <p:nvPr/>
          </p:nvSpPr>
          <p:spPr bwMode="auto">
            <a:xfrm>
              <a:off x="4348" y="3237"/>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graphicFrame>
          <p:nvGraphicFramePr>
            <p:cNvPr id="169" name="Object 175"/>
            <p:cNvGraphicFramePr/>
            <p:nvPr/>
          </p:nvGraphicFramePr>
          <p:xfrm>
            <a:off x="2642" y="1784"/>
            <a:ext cx="260" cy="359"/>
          </p:xfrm>
          <a:graphic>
            <a:graphicData uri="http://schemas.openxmlformats.org/presentationml/2006/ole">
              <mc:AlternateContent xmlns:mc="http://schemas.openxmlformats.org/markup-compatibility/2006">
                <mc:Choice xmlns:v="urn:schemas-microsoft-com:vml" Requires="v">
                  <p:oleObj name="Equation" r:id="rId4" imgW="123825" imgH="171450" progId="Equation.3">
                    <p:embed/>
                  </p:oleObj>
                </mc:Choice>
                <mc:Fallback>
                  <p:oleObj name="Equation" r:id="rId4" imgW="123825" imgH="171450" progId="Equation.3">
                    <p:embed/>
                    <p:pic>
                      <p:nvPicPr>
                        <p:cNvPr id="0" name="Object 17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2" y="1784"/>
                          <a:ext cx="260" cy="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1" name="Group 753"/>
            <p:cNvGrpSpPr/>
            <p:nvPr/>
          </p:nvGrpSpPr>
          <p:grpSpPr bwMode="auto">
            <a:xfrm>
              <a:off x="2472" y="3775"/>
              <a:ext cx="160" cy="184"/>
              <a:chOff x="4504" y="2916"/>
              <a:chExt cx="160" cy="184"/>
            </a:xfrm>
          </p:grpSpPr>
          <p:sp>
            <p:nvSpPr>
              <p:cNvPr id="198" name="Rectangle 177"/>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99" name="Rectangle 178"/>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2" name="Group 756"/>
            <p:cNvGrpSpPr/>
            <p:nvPr/>
          </p:nvGrpSpPr>
          <p:grpSpPr bwMode="auto">
            <a:xfrm>
              <a:off x="3216" y="3803"/>
              <a:ext cx="160" cy="184"/>
              <a:chOff x="4504" y="2916"/>
              <a:chExt cx="160" cy="184"/>
            </a:xfrm>
          </p:grpSpPr>
          <p:sp>
            <p:nvSpPr>
              <p:cNvPr id="196" name="Rectangle 180"/>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97" name="Rectangle 181"/>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3" name="Group 759"/>
            <p:cNvGrpSpPr/>
            <p:nvPr/>
          </p:nvGrpSpPr>
          <p:grpSpPr bwMode="auto">
            <a:xfrm>
              <a:off x="1864" y="3207"/>
              <a:ext cx="160" cy="184"/>
              <a:chOff x="4504" y="2916"/>
              <a:chExt cx="160" cy="184"/>
            </a:xfrm>
          </p:grpSpPr>
          <p:sp>
            <p:nvSpPr>
              <p:cNvPr id="194" name="Rectangle 183"/>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95" name="Rectangle 184"/>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4" name="Group 762"/>
            <p:cNvGrpSpPr/>
            <p:nvPr/>
          </p:nvGrpSpPr>
          <p:grpSpPr bwMode="auto">
            <a:xfrm>
              <a:off x="3072" y="3207"/>
              <a:ext cx="160" cy="184"/>
              <a:chOff x="4504" y="2916"/>
              <a:chExt cx="160" cy="184"/>
            </a:xfrm>
          </p:grpSpPr>
          <p:sp>
            <p:nvSpPr>
              <p:cNvPr id="192" name="Rectangle 186"/>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93" name="Rectangle 187"/>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5" name="Group 765"/>
            <p:cNvGrpSpPr/>
            <p:nvPr/>
          </p:nvGrpSpPr>
          <p:grpSpPr bwMode="auto">
            <a:xfrm>
              <a:off x="1968" y="3799"/>
              <a:ext cx="160" cy="184"/>
              <a:chOff x="4504" y="2916"/>
              <a:chExt cx="160" cy="184"/>
            </a:xfrm>
          </p:grpSpPr>
          <p:sp>
            <p:nvSpPr>
              <p:cNvPr id="190" name="Rectangle 189"/>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91" name="Rectangle 190"/>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6" name="Group 768"/>
            <p:cNvGrpSpPr/>
            <p:nvPr/>
          </p:nvGrpSpPr>
          <p:grpSpPr bwMode="auto">
            <a:xfrm>
              <a:off x="1220" y="3799"/>
              <a:ext cx="160" cy="184"/>
              <a:chOff x="4504" y="2916"/>
              <a:chExt cx="160" cy="184"/>
            </a:xfrm>
          </p:grpSpPr>
          <p:sp>
            <p:nvSpPr>
              <p:cNvPr id="188" name="Rectangle 192"/>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89" name="Rectangle 193"/>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7" name="Group 771"/>
            <p:cNvGrpSpPr/>
            <p:nvPr/>
          </p:nvGrpSpPr>
          <p:grpSpPr bwMode="auto">
            <a:xfrm>
              <a:off x="3700" y="3779"/>
              <a:ext cx="160" cy="184"/>
              <a:chOff x="4504" y="2916"/>
              <a:chExt cx="160" cy="184"/>
            </a:xfrm>
          </p:grpSpPr>
          <p:sp>
            <p:nvSpPr>
              <p:cNvPr id="186" name="Rectangle 195"/>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87" name="Rectangle 196"/>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8" name="Group 774"/>
            <p:cNvGrpSpPr/>
            <p:nvPr/>
          </p:nvGrpSpPr>
          <p:grpSpPr bwMode="auto">
            <a:xfrm>
              <a:off x="3988" y="3199"/>
              <a:ext cx="160" cy="184"/>
              <a:chOff x="4504" y="2916"/>
              <a:chExt cx="160" cy="184"/>
            </a:xfrm>
          </p:grpSpPr>
          <p:sp>
            <p:nvSpPr>
              <p:cNvPr id="184" name="Rectangle 198"/>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85" name="Rectangle 199"/>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79" name="Group 777"/>
            <p:cNvGrpSpPr/>
            <p:nvPr/>
          </p:nvGrpSpPr>
          <p:grpSpPr bwMode="auto">
            <a:xfrm>
              <a:off x="4300" y="3199"/>
              <a:ext cx="160" cy="184"/>
              <a:chOff x="4504" y="2916"/>
              <a:chExt cx="160" cy="184"/>
            </a:xfrm>
          </p:grpSpPr>
          <p:sp>
            <p:nvSpPr>
              <p:cNvPr id="182" name="Rectangle 201"/>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83" name="Rectangle 202"/>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80" name="Group 780"/>
            <p:cNvGrpSpPr/>
            <p:nvPr/>
          </p:nvGrpSpPr>
          <p:grpSpPr bwMode="auto">
            <a:xfrm>
              <a:off x="660" y="3199"/>
              <a:ext cx="160" cy="184"/>
              <a:chOff x="4504" y="2916"/>
              <a:chExt cx="160" cy="184"/>
            </a:xfrm>
          </p:grpSpPr>
          <p:sp>
            <p:nvSpPr>
              <p:cNvPr id="181" name="Rectangle 204"/>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06" name="Rectangle 205"/>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spTree>
  </p:cSld>
  <p:clrMapOvr>
    <a:masterClrMapping/>
  </p:clrMapOvr>
  <p:transition spd="slow" advTm="18981">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框架表示法</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2" name="Rectangle 691"/>
          <p:cNvSpPr txBox="1">
            <a:spLocks noChangeArrowheads="1"/>
          </p:cNvSpPr>
          <p:nvPr/>
        </p:nvSpPr>
        <p:spPr>
          <a:xfrm>
            <a:off x="2251509" y="1732807"/>
            <a:ext cx="7262348" cy="4995451"/>
          </a:xfrm>
          <a:prstGeom prst="rect">
            <a:avLst/>
          </a:prstGeom>
          <a:gradFill rotWithShape="0">
            <a:gsLst>
              <a:gs pos="0">
                <a:srgbClr val="FFFFFF"/>
              </a:gs>
              <a:gs pos="100000">
                <a:srgbClr val="CCFFFF"/>
              </a:gs>
            </a:gsLst>
            <a:path path="shape">
              <a:fillToRect l="50000" t="50000" r="50000" b="50000"/>
            </a:path>
          </a:gradFill>
          <a:ln cap="flat" algn="ctr">
            <a:solidFill>
              <a:srgbClr val="000000"/>
            </a:solidFill>
            <a:miter lim="800000"/>
            <a:headEnd type="none" w="med" len="med"/>
            <a:tailEnd type="none" w="med" len="med"/>
          </a:ln>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spcBef>
                <a:spcPct val="0"/>
              </a:spcBef>
              <a:buFont typeface="Wingdings" panose="05000000000000000000" pitchFamily="2" charset="2"/>
              <a:buNone/>
            </a:pPr>
            <a:r>
              <a:rPr lang="ru-RU" altLang="zh-CN" sz="2205" b="1">
                <a:ea typeface="新宋体" panose="02010609030101010101" pitchFamily="49" charset="-122"/>
              </a:rPr>
              <a:t>  </a:t>
            </a:r>
            <a:r>
              <a:rPr lang="zh-CN" altLang="ru-RU" sz="2205" b="1">
                <a:ea typeface="新宋体" panose="02010609030101010101" pitchFamily="49" charset="-122"/>
              </a:rPr>
              <a:t>框架名：</a:t>
            </a:r>
            <a:r>
              <a:rPr lang="ru-RU" altLang="zh-CN" sz="2205" b="1">
                <a:ea typeface="新宋体" panose="02010609030101010101" pitchFamily="49" charset="-122"/>
              </a:rPr>
              <a:t>〈</a:t>
            </a:r>
            <a:r>
              <a:rPr lang="zh-CN" altLang="ru-RU" sz="2205" b="1">
                <a:ea typeface="新宋体" panose="02010609030101010101" pitchFamily="49" charset="-122"/>
              </a:rPr>
              <a:t>教师</a:t>
            </a:r>
            <a:r>
              <a:rPr lang="ru-RU" altLang="zh-CN" sz="2205" b="1">
                <a:ea typeface="新宋体" panose="02010609030101010101" pitchFamily="49" charset="-122"/>
              </a:rPr>
              <a:t>〉</a:t>
            </a:r>
          </a:p>
          <a:p>
            <a:pPr>
              <a:lnSpc>
                <a:spcPct val="110000"/>
              </a:lnSpc>
              <a:spcBef>
                <a:spcPct val="0"/>
              </a:spcBef>
              <a:buFont typeface="Wingdings" panose="05000000000000000000" pitchFamily="2" charset="2"/>
              <a:buNone/>
            </a:pPr>
            <a:r>
              <a:rPr lang="ru-RU" altLang="zh-CN" sz="2205" b="1">
                <a:ea typeface="新宋体" panose="02010609030101010101" pitchFamily="49" charset="-122"/>
              </a:rPr>
              <a:t>      </a:t>
            </a:r>
            <a:r>
              <a:rPr lang="zh-CN" altLang="ru-RU" sz="2205" b="1">
                <a:ea typeface="新宋体" panose="02010609030101010101" pitchFamily="49" charset="-122"/>
              </a:rPr>
              <a:t>姓名：单位（姓、名）</a:t>
            </a:r>
          </a:p>
          <a:p>
            <a:pPr>
              <a:lnSpc>
                <a:spcPct val="110000"/>
              </a:lnSpc>
              <a:spcBef>
                <a:spcPct val="0"/>
              </a:spcBef>
              <a:buFont typeface="Wingdings" panose="05000000000000000000" pitchFamily="2" charset="2"/>
              <a:buNone/>
            </a:pPr>
            <a:r>
              <a:rPr lang="zh-CN" altLang="ru-RU" sz="2205" b="1">
                <a:ea typeface="新宋体" panose="02010609030101010101" pitchFamily="49" charset="-122"/>
              </a:rPr>
              <a:t>      年龄：单位（岁）</a:t>
            </a:r>
          </a:p>
          <a:p>
            <a:pPr>
              <a:lnSpc>
                <a:spcPct val="110000"/>
              </a:lnSpc>
              <a:spcBef>
                <a:spcPct val="0"/>
              </a:spcBef>
              <a:buFont typeface="Wingdings" panose="05000000000000000000" pitchFamily="2" charset="2"/>
              <a:buNone/>
            </a:pPr>
            <a:r>
              <a:rPr lang="zh-CN" altLang="ru-RU" sz="2205" b="1">
                <a:ea typeface="新宋体" panose="02010609030101010101" pitchFamily="49" charset="-122"/>
              </a:rPr>
              <a:t>      性别：范围（男、女）</a:t>
            </a:r>
          </a:p>
          <a:p>
            <a:pPr>
              <a:lnSpc>
                <a:spcPct val="110000"/>
              </a:lnSpc>
              <a:spcBef>
                <a:spcPct val="0"/>
              </a:spcBef>
              <a:buFont typeface="Wingdings" panose="05000000000000000000" pitchFamily="2" charset="2"/>
              <a:buNone/>
            </a:pPr>
            <a:r>
              <a:rPr lang="zh-CN" altLang="ru-RU" sz="2205" b="1">
                <a:ea typeface="新宋体" panose="02010609030101010101" pitchFamily="49" charset="-122"/>
              </a:rPr>
              <a:t>      缺省：男</a:t>
            </a:r>
          </a:p>
          <a:p>
            <a:pPr>
              <a:lnSpc>
                <a:spcPct val="110000"/>
              </a:lnSpc>
              <a:spcBef>
                <a:spcPct val="0"/>
              </a:spcBef>
              <a:buFont typeface="Wingdings" panose="05000000000000000000" pitchFamily="2" charset="2"/>
              <a:buNone/>
            </a:pPr>
            <a:r>
              <a:rPr lang="zh-CN" altLang="ru-RU" sz="2205" b="1">
                <a:ea typeface="新宋体" panose="02010609030101010101" pitchFamily="49" charset="-122"/>
              </a:rPr>
              <a:t>      职称：范围（教授，副教授，讲师，助教）</a:t>
            </a:r>
          </a:p>
          <a:p>
            <a:pPr>
              <a:lnSpc>
                <a:spcPct val="110000"/>
              </a:lnSpc>
              <a:spcBef>
                <a:spcPct val="0"/>
              </a:spcBef>
              <a:buFont typeface="Wingdings" panose="05000000000000000000" pitchFamily="2" charset="2"/>
              <a:buNone/>
            </a:pPr>
            <a:r>
              <a:rPr lang="zh-CN" altLang="ru-RU" sz="2205" b="1">
                <a:ea typeface="新宋体" panose="02010609030101010101" pitchFamily="49" charset="-122"/>
              </a:rPr>
              <a:t>                     缺省：讲师</a:t>
            </a:r>
          </a:p>
          <a:p>
            <a:pPr>
              <a:lnSpc>
                <a:spcPct val="110000"/>
              </a:lnSpc>
              <a:spcBef>
                <a:spcPct val="0"/>
              </a:spcBef>
              <a:buFont typeface="Wingdings" panose="05000000000000000000" pitchFamily="2" charset="2"/>
              <a:buNone/>
            </a:pPr>
            <a:r>
              <a:rPr lang="zh-CN" altLang="ru-RU" sz="2205" b="1">
                <a:ea typeface="新宋体" panose="02010609030101010101" pitchFamily="49" charset="-122"/>
              </a:rPr>
              <a:t>      部门：单位（系，教研室）</a:t>
            </a:r>
          </a:p>
          <a:p>
            <a:pPr>
              <a:lnSpc>
                <a:spcPct val="110000"/>
              </a:lnSpc>
              <a:spcBef>
                <a:spcPct val="0"/>
              </a:spcBef>
              <a:buFont typeface="Wingdings" panose="05000000000000000000" pitchFamily="2" charset="2"/>
              <a:buNone/>
            </a:pPr>
            <a:r>
              <a:rPr lang="zh-CN" altLang="ru-RU" sz="2205" b="1">
                <a:ea typeface="新宋体" panose="02010609030101010101" pitchFamily="49" charset="-122"/>
              </a:rPr>
              <a:t>      住址：</a:t>
            </a:r>
            <a:r>
              <a:rPr lang="ru-RU" altLang="zh-CN" sz="2205" b="1">
                <a:ea typeface="新宋体" panose="02010609030101010101" pitchFamily="49" charset="-122"/>
              </a:rPr>
              <a:t>〈</a:t>
            </a:r>
            <a:r>
              <a:rPr lang="zh-CN" altLang="ru-RU" sz="2205" b="1">
                <a:ea typeface="新宋体" panose="02010609030101010101" pitchFamily="49" charset="-122"/>
              </a:rPr>
              <a:t>住址框架</a:t>
            </a:r>
            <a:r>
              <a:rPr lang="ru-RU" altLang="zh-CN" sz="2205" b="1">
                <a:ea typeface="新宋体" panose="02010609030101010101" pitchFamily="49" charset="-122"/>
              </a:rPr>
              <a:t>〉</a:t>
            </a:r>
          </a:p>
          <a:p>
            <a:pPr>
              <a:lnSpc>
                <a:spcPct val="110000"/>
              </a:lnSpc>
              <a:spcBef>
                <a:spcPct val="0"/>
              </a:spcBef>
              <a:buFont typeface="Wingdings" panose="05000000000000000000" pitchFamily="2" charset="2"/>
              <a:buNone/>
            </a:pPr>
            <a:r>
              <a:rPr lang="ru-RU" altLang="zh-CN" sz="2205" b="1">
                <a:ea typeface="新宋体" panose="02010609030101010101" pitchFamily="49" charset="-122"/>
              </a:rPr>
              <a:t>      </a:t>
            </a:r>
            <a:r>
              <a:rPr lang="zh-CN" altLang="ru-RU" sz="2205" b="1">
                <a:ea typeface="新宋体" panose="02010609030101010101" pitchFamily="49" charset="-122"/>
              </a:rPr>
              <a:t>工资：</a:t>
            </a:r>
            <a:r>
              <a:rPr lang="ru-RU" altLang="zh-CN" sz="2205" b="1">
                <a:ea typeface="新宋体" panose="02010609030101010101" pitchFamily="49" charset="-122"/>
              </a:rPr>
              <a:t>〈</a:t>
            </a:r>
            <a:r>
              <a:rPr lang="zh-CN" altLang="ru-RU" sz="2205" b="1">
                <a:ea typeface="新宋体" panose="02010609030101010101" pitchFamily="49" charset="-122"/>
              </a:rPr>
              <a:t>工资框架</a:t>
            </a:r>
            <a:r>
              <a:rPr lang="ru-RU" altLang="zh-CN" sz="2205" b="1">
                <a:ea typeface="新宋体" panose="02010609030101010101" pitchFamily="49" charset="-122"/>
              </a:rPr>
              <a:t>〉</a:t>
            </a:r>
          </a:p>
          <a:p>
            <a:pPr>
              <a:lnSpc>
                <a:spcPct val="110000"/>
              </a:lnSpc>
              <a:spcBef>
                <a:spcPct val="0"/>
              </a:spcBef>
              <a:buFont typeface="Wingdings" panose="05000000000000000000" pitchFamily="2" charset="2"/>
              <a:buNone/>
            </a:pPr>
            <a:r>
              <a:rPr lang="ru-RU" altLang="zh-CN" sz="2205" b="1">
                <a:ea typeface="新宋体" panose="02010609030101010101" pitchFamily="49" charset="-122"/>
              </a:rPr>
              <a:t>      </a:t>
            </a:r>
            <a:r>
              <a:rPr lang="zh-CN" altLang="ru-RU" sz="2205" b="1">
                <a:ea typeface="新宋体" panose="02010609030101010101" pitchFamily="49" charset="-122"/>
              </a:rPr>
              <a:t>开始工作时间：单位（年、月）</a:t>
            </a:r>
          </a:p>
          <a:p>
            <a:pPr>
              <a:lnSpc>
                <a:spcPct val="110000"/>
              </a:lnSpc>
              <a:spcBef>
                <a:spcPct val="0"/>
              </a:spcBef>
              <a:buFont typeface="Wingdings" panose="05000000000000000000" pitchFamily="2" charset="2"/>
              <a:buNone/>
            </a:pPr>
            <a:r>
              <a:rPr lang="zh-CN" altLang="ru-RU" sz="2205" b="1">
                <a:ea typeface="新宋体" panose="02010609030101010101" pitchFamily="49" charset="-122"/>
              </a:rPr>
              <a:t>      截止时间：单位（年、月）</a:t>
            </a:r>
          </a:p>
          <a:p>
            <a:pPr>
              <a:lnSpc>
                <a:spcPct val="110000"/>
              </a:lnSpc>
              <a:spcBef>
                <a:spcPct val="0"/>
              </a:spcBef>
              <a:buFont typeface="Wingdings" panose="05000000000000000000" pitchFamily="2" charset="2"/>
              <a:buNone/>
            </a:pPr>
            <a:r>
              <a:rPr lang="zh-CN" altLang="ru-RU" sz="2205" b="1">
                <a:ea typeface="新宋体" panose="02010609030101010101" pitchFamily="49" charset="-122"/>
              </a:rPr>
              <a:t>                        缺省：现在 </a:t>
            </a:r>
          </a:p>
        </p:txBody>
      </p:sp>
      <p:sp>
        <p:nvSpPr>
          <p:cNvPr id="3" name="Rectangle 692"/>
          <p:cNvSpPr>
            <a:spLocks noChangeArrowheads="1"/>
          </p:cNvSpPr>
          <p:nvPr/>
        </p:nvSpPr>
        <p:spPr bwMode="auto">
          <a:xfrm>
            <a:off x="1816914" y="1118325"/>
            <a:ext cx="3331893" cy="56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20000"/>
              </a:spcBef>
              <a:buClr>
                <a:schemeClr val="accent2"/>
              </a:buClr>
              <a:buSzPct val="65000"/>
              <a:buFont typeface="Wingdings" panose="05000000000000000000" pitchFamily="2" charset="2"/>
              <a:buBlip>
                <a:blip r:embed="rId3"/>
              </a:buBlip>
            </a:pPr>
            <a:r>
              <a:rPr lang="ru-RU" altLang="zh-CN" sz="2810" b="1">
                <a:latin typeface="Arial" panose="020B0604020202020204" pitchFamily="34" charset="0"/>
                <a:ea typeface="新宋体" panose="02010609030101010101" pitchFamily="49" charset="-122"/>
              </a:rPr>
              <a:t>  </a:t>
            </a:r>
            <a:r>
              <a:rPr lang="zh-CN" altLang="ru-RU" sz="2810" b="1">
                <a:latin typeface="Times New Roman" panose="02020603050405020304" pitchFamily="18" charset="0"/>
                <a:ea typeface="新宋体" panose="02010609030101010101" pitchFamily="49" charset="-122"/>
              </a:rPr>
              <a:t>例</a:t>
            </a:r>
            <a:r>
              <a:rPr lang="ru-RU" altLang="zh-CN" sz="2810" b="1">
                <a:latin typeface="Times New Roman" panose="02020603050405020304" pitchFamily="18" charset="0"/>
                <a:ea typeface="新宋体" panose="02010609030101010101" pitchFamily="49" charset="-122"/>
              </a:rPr>
              <a:t>1</a:t>
            </a:r>
            <a:r>
              <a:rPr lang="ru-RU" altLang="zh-CN" sz="2810" b="1">
                <a:latin typeface="Arial" panose="020B0604020202020204" pitchFamily="34" charset="0"/>
                <a:ea typeface="新宋体" panose="02010609030101010101" pitchFamily="49" charset="-122"/>
              </a:rPr>
              <a:t>  </a:t>
            </a:r>
            <a:r>
              <a:rPr lang="zh-CN" altLang="ru-RU" sz="2810" b="1">
                <a:latin typeface="Arial" panose="020B0604020202020204" pitchFamily="34" charset="0"/>
                <a:ea typeface="新宋体" panose="02010609030101010101" pitchFamily="49" charset="-122"/>
              </a:rPr>
              <a:t>教师框架</a:t>
            </a:r>
          </a:p>
        </p:txBody>
      </p:sp>
    </p:spTree>
  </p:cSld>
  <p:clrMapOvr>
    <a:masterClrMapping/>
  </p:clrMapOvr>
  <p:transition spd="slow" advTm="18981">
    <p:push di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170</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蒙特卡罗方法 </a:t>
            </a:r>
            <a:r>
              <a:rPr lang="en-GB" altLang="zh-CN" b="1" kern="1200" dirty="0">
                <a:solidFill>
                  <a:prstClr val="white"/>
                </a:solidFill>
                <a:latin typeface="黑体" panose="02010609060101010101" pitchFamily="49" charset="-122"/>
                <a:ea typeface="黑体" panose="02010609060101010101" pitchFamily="49" charset="-122"/>
                <a:cs typeface="+mn-cs"/>
              </a:rPr>
              <a:t>Monte Carlo</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3" name="Rectangle 4"/>
          <p:cNvSpPr>
            <a:spLocks noChangeArrowheads="1"/>
          </p:cNvSpPr>
          <p:nvPr/>
        </p:nvSpPr>
        <p:spPr bwMode="auto">
          <a:xfrm>
            <a:off x="2129990" y="752070"/>
            <a:ext cx="7794050" cy="1308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spcBef>
                <a:spcPct val="20000"/>
              </a:spcBef>
              <a:buClr>
                <a:srgbClr val="FF0000"/>
              </a:buClr>
              <a:buSzPct val="70000"/>
              <a:buFont typeface="Wingdings" panose="05000000000000000000" pitchFamily="2" charset="2"/>
              <a:buChar char="l"/>
            </a:pPr>
            <a:r>
              <a:rPr lang="en-US" altLang="en-US" sz="1905" b="1" i="1" dirty="0">
                <a:latin typeface="Arial" panose="020B0604020202020204" pitchFamily="34" charset="0"/>
              </a:rPr>
              <a:t>Goal:</a:t>
            </a:r>
            <a:r>
              <a:rPr lang="en-US" altLang="en-US" sz="1905" b="1" dirty="0">
                <a:latin typeface="Arial" panose="020B0604020202020204" pitchFamily="34" charset="0"/>
              </a:rPr>
              <a:t> learn </a:t>
            </a:r>
            <a:r>
              <a:rPr lang="en-US" altLang="en-US" sz="1905" b="1" i="1" dirty="0" err="1">
                <a:latin typeface="Arial" panose="020B0604020202020204" pitchFamily="34" charset="0"/>
              </a:rPr>
              <a:t>V</a:t>
            </a:r>
            <a:r>
              <a:rPr lang="en-US" altLang="en-US" sz="1905" b="1" i="1" baseline="30000" dirty="0" err="1">
                <a:latin typeface="Symbol" panose="05050102010706020507" pitchFamily="2" charset="2"/>
              </a:rPr>
              <a:t>p</a:t>
            </a:r>
            <a:r>
              <a:rPr lang="en-US" altLang="en-US" sz="1905" b="1" i="1" dirty="0">
                <a:latin typeface="Arial" panose="020B0604020202020204" pitchFamily="34" charset="0"/>
              </a:rPr>
              <a:t>(s)</a:t>
            </a:r>
            <a:r>
              <a:rPr lang="en-US" altLang="zh-CN" sz="1905" b="1" i="1" dirty="0">
                <a:latin typeface="Arial" panose="020B0604020202020204" pitchFamily="34" charset="0"/>
              </a:rPr>
              <a:t> </a:t>
            </a:r>
            <a:r>
              <a:rPr lang="en-US" altLang="zh-CN" sz="1905" b="1" dirty="0">
                <a:latin typeface="Arial" panose="020B0604020202020204" pitchFamily="34" charset="0"/>
              </a:rPr>
              <a:t>under</a:t>
            </a:r>
            <a:r>
              <a:rPr lang="en-US" altLang="zh-CN" sz="1905" b="1" i="1" dirty="0">
                <a:latin typeface="Arial" panose="020B0604020202020204" pitchFamily="34" charset="0"/>
              </a:rPr>
              <a:t> P </a:t>
            </a:r>
            <a:r>
              <a:rPr lang="en-US" altLang="zh-CN" sz="1905" b="1" dirty="0">
                <a:latin typeface="Arial" panose="020B0604020202020204" pitchFamily="34" charset="0"/>
              </a:rPr>
              <a:t>and</a:t>
            </a:r>
            <a:r>
              <a:rPr lang="en-US" altLang="zh-CN" sz="1905" b="1" i="1" dirty="0">
                <a:latin typeface="Arial" panose="020B0604020202020204" pitchFamily="34" charset="0"/>
              </a:rPr>
              <a:t> R </a:t>
            </a:r>
            <a:r>
              <a:rPr lang="en-US" altLang="zh-CN" sz="1905" b="1" dirty="0">
                <a:latin typeface="Arial" panose="020B0604020202020204" pitchFamily="34" charset="0"/>
              </a:rPr>
              <a:t>are unknown in advance</a:t>
            </a:r>
          </a:p>
          <a:p>
            <a:pPr algn="l" eaLnBrk="1" hangingPunct="1">
              <a:spcBef>
                <a:spcPct val="20000"/>
              </a:spcBef>
              <a:buClr>
                <a:srgbClr val="FF0000"/>
              </a:buClr>
              <a:buSzPct val="70000"/>
              <a:buFont typeface="Wingdings" panose="05000000000000000000" pitchFamily="2" charset="2"/>
              <a:buChar char="l"/>
            </a:pPr>
            <a:r>
              <a:rPr lang="en-US" altLang="en-US" sz="1905" b="1" i="1" dirty="0">
                <a:latin typeface="Arial" panose="020B0604020202020204" pitchFamily="34" charset="0"/>
              </a:rPr>
              <a:t>Given:</a:t>
            </a:r>
            <a:r>
              <a:rPr lang="en-US" altLang="en-US" sz="1905" b="1" dirty="0">
                <a:latin typeface="Arial" panose="020B0604020202020204" pitchFamily="34" charset="0"/>
              </a:rPr>
              <a:t> </a:t>
            </a:r>
            <a:r>
              <a:rPr lang="en-US" altLang="en-US" sz="1905" b="1" u="sng" dirty="0">
                <a:latin typeface="Arial" panose="020B0604020202020204" pitchFamily="34" charset="0"/>
              </a:rPr>
              <a:t>some number of episodes</a:t>
            </a:r>
            <a:r>
              <a:rPr lang="en-US" altLang="en-US" sz="1905" b="1" dirty="0">
                <a:latin typeface="Arial" panose="020B0604020202020204" pitchFamily="34" charset="0"/>
              </a:rPr>
              <a:t> under </a:t>
            </a:r>
            <a:r>
              <a:rPr lang="en-US" altLang="en-US" sz="1905" b="1" i="1" dirty="0">
                <a:latin typeface="Symbol" panose="05050102010706020507" pitchFamily="2" charset="2"/>
              </a:rPr>
              <a:t>p</a:t>
            </a:r>
            <a:r>
              <a:rPr lang="en-US" altLang="en-US" sz="1905" b="1" dirty="0">
                <a:latin typeface="Arial" panose="020B0604020202020204" pitchFamily="34" charset="0"/>
              </a:rPr>
              <a:t> which contain </a:t>
            </a:r>
            <a:r>
              <a:rPr lang="en-US" altLang="en-US" sz="1905" b="1" i="1" dirty="0">
                <a:latin typeface="Arial" panose="020B0604020202020204" pitchFamily="34" charset="0"/>
              </a:rPr>
              <a:t>s</a:t>
            </a:r>
          </a:p>
          <a:p>
            <a:pPr algn="l" eaLnBrk="1" hangingPunct="1">
              <a:spcBef>
                <a:spcPct val="20000"/>
              </a:spcBef>
              <a:buClr>
                <a:srgbClr val="FF0000"/>
              </a:buClr>
              <a:buSzPct val="70000"/>
              <a:buFont typeface="Wingdings" panose="05000000000000000000" pitchFamily="2" charset="2"/>
              <a:buChar char="l"/>
            </a:pPr>
            <a:r>
              <a:rPr lang="en-US" altLang="en-US" sz="1905" b="1" i="1" dirty="0">
                <a:latin typeface="Arial" panose="020B0604020202020204" pitchFamily="34" charset="0"/>
              </a:rPr>
              <a:t>Idea:</a:t>
            </a:r>
            <a:r>
              <a:rPr lang="en-US" altLang="en-US" sz="1905" b="1" dirty="0">
                <a:latin typeface="Arial" panose="020B0604020202020204" pitchFamily="34" charset="0"/>
              </a:rPr>
              <a:t> Average returns observed after visits to </a:t>
            </a:r>
            <a:r>
              <a:rPr lang="en-US" altLang="en-US" sz="1905" b="1" i="1" dirty="0">
                <a:latin typeface="Arial" panose="020B0604020202020204" pitchFamily="34" charset="0"/>
              </a:rPr>
              <a:t>s</a:t>
            </a:r>
          </a:p>
          <a:p>
            <a:pPr algn="l" eaLnBrk="1" hangingPunct="1">
              <a:spcBef>
                <a:spcPct val="20000"/>
              </a:spcBef>
              <a:buClr>
                <a:srgbClr val="FF0000"/>
              </a:buClr>
              <a:buSzPct val="70000"/>
              <a:buFont typeface="Wingdings" panose="05000000000000000000" pitchFamily="2" charset="2"/>
              <a:buChar char="l"/>
            </a:pPr>
            <a:r>
              <a:rPr lang="en-US" altLang="en-US" sz="1905" b="1" i="1" dirty="0">
                <a:latin typeface="Arial" panose="020B0604020202020204" pitchFamily="34" charset="0"/>
              </a:rPr>
              <a:t>目标：提前了解P和R下的Vp</a:t>
            </a:r>
          </a:p>
          <a:p>
            <a:pPr algn="l" eaLnBrk="1" hangingPunct="1">
              <a:spcBef>
                <a:spcPct val="20000"/>
              </a:spcBef>
              <a:buClr>
                <a:srgbClr val="FF0000"/>
              </a:buClr>
              <a:buSzPct val="70000"/>
              <a:buFont typeface="Wingdings" panose="05000000000000000000" pitchFamily="2" charset="2"/>
              <a:buChar char="l"/>
            </a:pPr>
            <a:r>
              <a:rPr lang="en-US" altLang="en-US" sz="1905" b="1" i="1" dirty="0">
                <a:latin typeface="Arial" panose="020B0604020202020204" pitchFamily="34" charset="0"/>
              </a:rPr>
              <a:t>给定：p下包含s的若干集</a:t>
            </a:r>
          </a:p>
          <a:p>
            <a:pPr algn="l" eaLnBrk="1" hangingPunct="1">
              <a:spcBef>
                <a:spcPct val="20000"/>
              </a:spcBef>
              <a:buClr>
                <a:srgbClr val="FF0000"/>
              </a:buClr>
              <a:buSzPct val="70000"/>
              <a:buFont typeface="Wingdings" panose="05000000000000000000" pitchFamily="2" charset="2"/>
              <a:buChar char="l"/>
            </a:pPr>
            <a:r>
              <a:rPr lang="en-US" altLang="en-US" sz="1905" b="1" i="1" dirty="0">
                <a:latin typeface="Arial" panose="020B0604020202020204" pitchFamily="34" charset="0"/>
              </a:rPr>
              <a:t>想法：访问s后观察到的平均回报</a:t>
            </a:r>
          </a:p>
        </p:txBody>
      </p:sp>
      <p:grpSp>
        <p:nvGrpSpPr>
          <p:cNvPr id="206" name="Group 792"/>
          <p:cNvGrpSpPr/>
          <p:nvPr/>
        </p:nvGrpSpPr>
        <p:grpSpPr bwMode="auto">
          <a:xfrm>
            <a:off x="3653992" y="3005549"/>
            <a:ext cx="4619758" cy="953562"/>
            <a:chOff x="1110" y="1765"/>
            <a:chExt cx="2902" cy="599"/>
          </a:xfrm>
        </p:grpSpPr>
        <p:sp>
          <p:nvSpPr>
            <p:cNvPr id="207" name="Oval 7"/>
            <p:cNvSpPr>
              <a:spLocks noChangeArrowheads="1"/>
            </p:cNvSpPr>
            <p:nvPr/>
          </p:nvSpPr>
          <p:spPr bwMode="auto">
            <a:xfrm>
              <a:off x="1110" y="2160"/>
              <a:ext cx="202" cy="204"/>
            </a:xfrm>
            <a:prstGeom prst="ellipse">
              <a:avLst/>
            </a:prstGeom>
            <a:noFill/>
            <a:ln w="15875" cap="flat" algn="ctr">
              <a:solidFill>
                <a:srgbClr val="9933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r>
                <a:rPr lang="en-US" altLang="en-US" sz="2405">
                  <a:latin typeface="Times New Roman" panose="02020603050405020304" pitchFamily="18" charset="0"/>
                </a:rPr>
                <a:t>1</a:t>
              </a:r>
            </a:p>
          </p:txBody>
        </p:sp>
        <p:sp>
          <p:nvSpPr>
            <p:cNvPr id="208" name="Oval 8"/>
            <p:cNvSpPr>
              <a:spLocks noChangeArrowheads="1"/>
            </p:cNvSpPr>
            <p:nvPr/>
          </p:nvSpPr>
          <p:spPr bwMode="auto">
            <a:xfrm>
              <a:off x="1785" y="2160"/>
              <a:ext cx="202" cy="204"/>
            </a:xfrm>
            <a:prstGeom prst="ellipse">
              <a:avLst/>
            </a:prstGeom>
            <a:noFill/>
            <a:ln w="15875" cap="flat" algn="ctr">
              <a:solidFill>
                <a:srgbClr val="9933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r>
                <a:rPr lang="en-US" altLang="en-US" sz="2405">
                  <a:latin typeface="Times New Roman" panose="02020603050405020304" pitchFamily="18" charset="0"/>
                </a:rPr>
                <a:t>2</a:t>
              </a:r>
            </a:p>
          </p:txBody>
        </p:sp>
        <p:sp>
          <p:nvSpPr>
            <p:cNvPr id="209" name="Oval 9"/>
            <p:cNvSpPr>
              <a:spLocks noChangeArrowheads="1"/>
            </p:cNvSpPr>
            <p:nvPr/>
          </p:nvSpPr>
          <p:spPr bwMode="auto">
            <a:xfrm>
              <a:off x="2460" y="2160"/>
              <a:ext cx="202" cy="204"/>
            </a:xfrm>
            <a:prstGeom prst="ellipse">
              <a:avLst/>
            </a:prstGeom>
            <a:noFill/>
            <a:ln w="15875" cap="flat" algn="ctr">
              <a:solidFill>
                <a:srgbClr val="9933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r>
                <a:rPr lang="en-US" altLang="en-US" sz="2405">
                  <a:latin typeface="Times New Roman" panose="02020603050405020304" pitchFamily="18" charset="0"/>
                </a:rPr>
                <a:t>3</a:t>
              </a:r>
            </a:p>
          </p:txBody>
        </p:sp>
        <p:sp>
          <p:nvSpPr>
            <p:cNvPr id="210" name="Oval 10"/>
            <p:cNvSpPr>
              <a:spLocks noChangeArrowheads="1"/>
            </p:cNvSpPr>
            <p:nvPr/>
          </p:nvSpPr>
          <p:spPr bwMode="auto">
            <a:xfrm>
              <a:off x="3135" y="2160"/>
              <a:ext cx="202" cy="204"/>
            </a:xfrm>
            <a:prstGeom prst="ellipse">
              <a:avLst/>
            </a:prstGeom>
            <a:noFill/>
            <a:ln w="15875" cap="flat" algn="ctr">
              <a:solidFill>
                <a:srgbClr val="9933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r>
                <a:rPr lang="en-US" altLang="en-US" sz="2405">
                  <a:latin typeface="Times New Roman" panose="02020603050405020304" pitchFamily="18" charset="0"/>
                </a:rPr>
                <a:t>4</a:t>
              </a:r>
            </a:p>
          </p:txBody>
        </p:sp>
        <p:sp>
          <p:nvSpPr>
            <p:cNvPr id="211" name="Oval 11"/>
            <p:cNvSpPr>
              <a:spLocks noChangeArrowheads="1"/>
            </p:cNvSpPr>
            <p:nvPr/>
          </p:nvSpPr>
          <p:spPr bwMode="auto">
            <a:xfrm>
              <a:off x="3810" y="2160"/>
              <a:ext cx="202" cy="204"/>
            </a:xfrm>
            <a:prstGeom prst="ellipse">
              <a:avLst/>
            </a:prstGeom>
            <a:noFill/>
            <a:ln w="15875" cap="flat" algn="ctr">
              <a:solidFill>
                <a:srgbClr val="993366"/>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r>
                <a:rPr lang="en-US" altLang="en-US" sz="2405">
                  <a:latin typeface="Times New Roman" panose="02020603050405020304" pitchFamily="18" charset="0"/>
                </a:rPr>
                <a:t>5</a:t>
              </a:r>
            </a:p>
          </p:txBody>
        </p:sp>
        <p:sp>
          <p:nvSpPr>
            <p:cNvPr id="212" name="Line 12"/>
            <p:cNvSpPr>
              <a:spLocks noChangeShapeType="1"/>
            </p:cNvSpPr>
            <p:nvPr/>
          </p:nvSpPr>
          <p:spPr bwMode="auto">
            <a:xfrm>
              <a:off x="1311" y="2259"/>
              <a:ext cx="477" cy="0"/>
            </a:xfrm>
            <a:prstGeom prst="line">
              <a:avLst/>
            </a:prstGeom>
            <a:noFill/>
            <a:ln w="15875" cap="flat" algn="ctr">
              <a:solidFill>
                <a:srgbClr val="99336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1805"/>
            </a:p>
          </p:txBody>
        </p:sp>
        <p:sp>
          <p:nvSpPr>
            <p:cNvPr id="213" name="Line 13"/>
            <p:cNvSpPr>
              <a:spLocks noChangeShapeType="1"/>
            </p:cNvSpPr>
            <p:nvPr/>
          </p:nvSpPr>
          <p:spPr bwMode="auto">
            <a:xfrm>
              <a:off x="1989" y="2262"/>
              <a:ext cx="477" cy="0"/>
            </a:xfrm>
            <a:prstGeom prst="line">
              <a:avLst/>
            </a:prstGeom>
            <a:noFill/>
            <a:ln w="15875" cap="flat" algn="ctr">
              <a:solidFill>
                <a:srgbClr val="99336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1805"/>
            </a:p>
          </p:txBody>
        </p:sp>
        <p:sp>
          <p:nvSpPr>
            <p:cNvPr id="214" name="Line 14"/>
            <p:cNvSpPr>
              <a:spLocks noChangeShapeType="1"/>
            </p:cNvSpPr>
            <p:nvPr/>
          </p:nvSpPr>
          <p:spPr bwMode="auto">
            <a:xfrm>
              <a:off x="3336" y="2262"/>
              <a:ext cx="477" cy="0"/>
            </a:xfrm>
            <a:prstGeom prst="line">
              <a:avLst/>
            </a:prstGeom>
            <a:noFill/>
            <a:ln w="15875" cap="flat" algn="ctr">
              <a:solidFill>
                <a:srgbClr val="99336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1805"/>
            </a:p>
          </p:txBody>
        </p:sp>
        <p:sp>
          <p:nvSpPr>
            <p:cNvPr id="215" name="Freeform 15"/>
            <p:cNvSpPr/>
            <p:nvPr/>
          </p:nvSpPr>
          <p:spPr bwMode="auto">
            <a:xfrm>
              <a:off x="1551" y="1765"/>
              <a:ext cx="1356" cy="467"/>
            </a:xfrm>
            <a:custGeom>
              <a:avLst/>
              <a:gdLst>
                <a:gd name="T0" fmla="*/ 1107 w 1356"/>
                <a:gd name="T1" fmla="*/ 467 h 467"/>
                <a:gd name="T2" fmla="*/ 1293 w 1356"/>
                <a:gd name="T3" fmla="*/ 281 h 467"/>
                <a:gd name="T4" fmla="*/ 729 w 1356"/>
                <a:gd name="T5" fmla="*/ 5 h 467"/>
                <a:gd name="T6" fmla="*/ 81 w 1356"/>
                <a:gd name="T7" fmla="*/ 251 h 467"/>
                <a:gd name="T8" fmla="*/ 243 w 1356"/>
                <a:gd name="T9" fmla="*/ 461 h 467"/>
              </a:gdLst>
              <a:ahLst/>
              <a:cxnLst>
                <a:cxn ang="0">
                  <a:pos x="T0" y="T1"/>
                </a:cxn>
                <a:cxn ang="0">
                  <a:pos x="T2" y="T3"/>
                </a:cxn>
                <a:cxn ang="0">
                  <a:pos x="T4" y="T5"/>
                </a:cxn>
                <a:cxn ang="0">
                  <a:pos x="T6" y="T7"/>
                </a:cxn>
                <a:cxn ang="0">
                  <a:pos x="T8" y="T9"/>
                </a:cxn>
              </a:cxnLst>
              <a:rect l="0" t="0" r="r" b="b"/>
              <a:pathLst>
                <a:path w="1356" h="467">
                  <a:moveTo>
                    <a:pt x="1107" y="467"/>
                  </a:moveTo>
                  <a:cubicBezTo>
                    <a:pt x="1231" y="412"/>
                    <a:pt x="1356" y="358"/>
                    <a:pt x="1293" y="281"/>
                  </a:cubicBezTo>
                  <a:cubicBezTo>
                    <a:pt x="1230" y="204"/>
                    <a:pt x="931" y="10"/>
                    <a:pt x="729" y="5"/>
                  </a:cubicBezTo>
                  <a:cubicBezTo>
                    <a:pt x="527" y="0"/>
                    <a:pt x="162" y="175"/>
                    <a:pt x="81" y="251"/>
                  </a:cubicBezTo>
                  <a:cubicBezTo>
                    <a:pt x="0" y="327"/>
                    <a:pt x="121" y="394"/>
                    <a:pt x="243" y="461"/>
                  </a:cubicBezTo>
                </a:path>
              </a:pathLst>
            </a:custGeom>
            <a:noFill/>
            <a:ln w="15875" cap="flat" algn="ctr">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sz="1805"/>
            </a:p>
          </p:txBody>
        </p:sp>
        <p:sp>
          <p:nvSpPr>
            <p:cNvPr id="216" name="Line 16"/>
            <p:cNvSpPr>
              <a:spLocks noChangeShapeType="1"/>
            </p:cNvSpPr>
            <p:nvPr/>
          </p:nvSpPr>
          <p:spPr bwMode="auto">
            <a:xfrm>
              <a:off x="2673" y="2280"/>
              <a:ext cx="477" cy="0"/>
            </a:xfrm>
            <a:prstGeom prst="line">
              <a:avLst/>
            </a:prstGeom>
            <a:noFill/>
            <a:ln w="15875" cap="flat" algn="ctr">
              <a:solidFill>
                <a:srgbClr val="993366"/>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sz="1805"/>
            </a:p>
          </p:txBody>
        </p:sp>
      </p:grpSp>
      <p:sp>
        <p:nvSpPr>
          <p:cNvPr id="217" name="Rectangle 5"/>
          <p:cNvSpPr>
            <a:spLocks noChangeArrowheads="1"/>
          </p:cNvSpPr>
          <p:nvPr/>
        </p:nvSpPr>
        <p:spPr bwMode="auto">
          <a:xfrm>
            <a:off x="2258260" y="4001899"/>
            <a:ext cx="7794050" cy="2177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spcBef>
                <a:spcPct val="20000"/>
              </a:spcBef>
              <a:buClr>
                <a:srgbClr val="FF0000"/>
              </a:buClr>
              <a:buSzPct val="70000"/>
              <a:buFont typeface="Wingdings" panose="05000000000000000000" pitchFamily="2" charset="2"/>
              <a:buChar char="l"/>
            </a:pPr>
            <a:r>
              <a:rPr lang="en-US" altLang="en-US" sz="1905" b="1" i="1" dirty="0">
                <a:solidFill>
                  <a:srgbClr val="FF0000"/>
                </a:solidFill>
                <a:latin typeface="Arial" panose="020B0604020202020204" pitchFamily="34" charset="0"/>
              </a:rPr>
              <a:t>Every-Visit MC:</a:t>
            </a:r>
            <a:r>
              <a:rPr lang="en-US" altLang="en-US" sz="1905" b="1" dirty="0">
                <a:latin typeface="Arial" panose="020B0604020202020204" pitchFamily="34" charset="0"/>
              </a:rPr>
              <a:t> average returns for </a:t>
            </a:r>
            <a:r>
              <a:rPr lang="en-US" altLang="en-US" sz="1905" b="1" i="1" dirty="0">
                <a:solidFill>
                  <a:srgbClr val="FF0000"/>
                </a:solidFill>
                <a:latin typeface="Arial" panose="020B0604020202020204" pitchFamily="34" charset="0"/>
              </a:rPr>
              <a:t>every</a:t>
            </a:r>
            <a:r>
              <a:rPr lang="en-US" altLang="en-US" sz="1905" b="1" dirty="0">
                <a:latin typeface="Arial" panose="020B0604020202020204" pitchFamily="34" charset="0"/>
              </a:rPr>
              <a:t> time </a:t>
            </a:r>
            <a:r>
              <a:rPr lang="en-US" altLang="en-US" sz="1905" b="1" i="1" dirty="0">
                <a:latin typeface="Arial" panose="020B0604020202020204" pitchFamily="34" charset="0"/>
              </a:rPr>
              <a:t>s</a:t>
            </a:r>
            <a:r>
              <a:rPr lang="en-US" altLang="en-US" sz="1905" b="1" dirty="0">
                <a:latin typeface="Arial" panose="020B0604020202020204" pitchFamily="34" charset="0"/>
              </a:rPr>
              <a:t> is visited in an episode</a:t>
            </a:r>
          </a:p>
          <a:p>
            <a:pPr algn="l" eaLnBrk="1" hangingPunct="1">
              <a:spcBef>
                <a:spcPct val="20000"/>
              </a:spcBef>
              <a:buClr>
                <a:srgbClr val="FF0000"/>
              </a:buClr>
              <a:buSzPct val="70000"/>
              <a:buFont typeface="Wingdings" panose="05000000000000000000" pitchFamily="2" charset="2"/>
              <a:buChar char="l"/>
            </a:pPr>
            <a:r>
              <a:rPr lang="en-US" altLang="en-US" sz="1905" b="1" i="1" dirty="0">
                <a:solidFill>
                  <a:srgbClr val="FF0000"/>
                </a:solidFill>
                <a:latin typeface="Arial" panose="020B0604020202020204" pitchFamily="34" charset="0"/>
              </a:rPr>
              <a:t>First-visit MC:</a:t>
            </a:r>
            <a:r>
              <a:rPr lang="en-US" altLang="en-US" sz="1905" b="1" dirty="0">
                <a:latin typeface="Arial" panose="020B0604020202020204" pitchFamily="34" charset="0"/>
              </a:rPr>
              <a:t> average returns only for </a:t>
            </a:r>
            <a:r>
              <a:rPr lang="en-US" altLang="en-US" sz="1905" b="1" i="1" dirty="0">
                <a:solidFill>
                  <a:srgbClr val="FF0000"/>
                </a:solidFill>
                <a:latin typeface="Arial" panose="020B0604020202020204" pitchFamily="34" charset="0"/>
              </a:rPr>
              <a:t>first</a:t>
            </a:r>
            <a:r>
              <a:rPr lang="en-US" altLang="en-US" sz="1905" b="1" dirty="0">
                <a:latin typeface="Arial" panose="020B0604020202020204" pitchFamily="34" charset="0"/>
              </a:rPr>
              <a:t> time </a:t>
            </a:r>
            <a:r>
              <a:rPr lang="en-US" altLang="en-US" sz="1905" b="1" i="1" dirty="0">
                <a:latin typeface="Arial" panose="020B0604020202020204" pitchFamily="34" charset="0"/>
              </a:rPr>
              <a:t>s</a:t>
            </a:r>
            <a:r>
              <a:rPr lang="en-US" altLang="en-US" sz="1905" b="1" dirty="0">
                <a:latin typeface="Arial" panose="020B0604020202020204" pitchFamily="34" charset="0"/>
              </a:rPr>
              <a:t> is visited in an episode</a:t>
            </a:r>
          </a:p>
          <a:p>
            <a:pPr algn="l" eaLnBrk="1" hangingPunct="1">
              <a:spcBef>
                <a:spcPct val="20000"/>
              </a:spcBef>
              <a:buClr>
                <a:srgbClr val="FF0000"/>
              </a:buClr>
              <a:buSzPct val="70000"/>
              <a:buFont typeface="Wingdings" panose="05000000000000000000" pitchFamily="2" charset="2"/>
              <a:buChar char="l"/>
            </a:pPr>
            <a:r>
              <a:rPr lang="en-US" altLang="en-US" sz="1905" b="1" dirty="0">
                <a:latin typeface="Arial" panose="020B0604020202020204" pitchFamily="34" charset="0"/>
              </a:rPr>
              <a:t>Both converge asymptotically</a:t>
            </a:r>
          </a:p>
          <a:p>
            <a:pPr algn="l" eaLnBrk="1" hangingPunct="1">
              <a:spcBef>
                <a:spcPct val="20000"/>
              </a:spcBef>
              <a:buClr>
                <a:srgbClr val="FF0000"/>
              </a:buClr>
              <a:buSzPct val="70000"/>
              <a:buFont typeface="Wingdings" panose="05000000000000000000" pitchFamily="2" charset="2"/>
              <a:buChar char="l"/>
            </a:pPr>
            <a:r>
              <a:rPr lang="en-US" altLang="en-US" sz="1905" b="1" dirty="0">
                <a:latin typeface="Arial" panose="020B0604020202020204" pitchFamily="34" charset="0"/>
              </a:rPr>
              <a:t>每次访问MC：一集中每次访问s的平均回报</a:t>
            </a:r>
          </a:p>
          <a:p>
            <a:pPr algn="l" eaLnBrk="1" hangingPunct="1">
              <a:spcBef>
                <a:spcPct val="20000"/>
              </a:spcBef>
              <a:buClr>
                <a:srgbClr val="FF0000"/>
              </a:buClr>
              <a:buSzPct val="70000"/>
              <a:buFont typeface="Wingdings" panose="05000000000000000000" pitchFamily="2" charset="2"/>
              <a:buChar char="l"/>
            </a:pPr>
            <a:r>
              <a:rPr lang="en-US" altLang="en-US" sz="1905" b="1" dirty="0">
                <a:latin typeface="Arial" panose="020B0604020202020204" pitchFamily="34" charset="0"/>
              </a:rPr>
              <a:t>首次访问MC：仅在一集中首次访问s时的平均回报率</a:t>
            </a:r>
          </a:p>
          <a:p>
            <a:pPr algn="l" eaLnBrk="1" hangingPunct="1">
              <a:spcBef>
                <a:spcPct val="20000"/>
              </a:spcBef>
              <a:buClr>
                <a:srgbClr val="FF0000"/>
              </a:buClr>
              <a:buSzPct val="70000"/>
              <a:buFont typeface="Wingdings" panose="05000000000000000000" pitchFamily="2" charset="2"/>
              <a:buChar char="l"/>
            </a:pPr>
            <a:r>
              <a:rPr lang="en-US" altLang="en-US" sz="1905" b="1" dirty="0">
                <a:latin typeface="Arial" panose="020B0604020202020204" pitchFamily="34" charset="0"/>
              </a:rPr>
              <a:t>两者渐近收敛</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childTnLst>
                                    <p:set>
                                      <p:cBhvr additive="base">
                                        <p:cTn id="6" dur="1" fill="hold">
                                          <p:stCondLst>
                                            <p:cond delay="0"/>
                                          </p:stCondLst>
                                        </p:cTn>
                                        <p:tgtEl>
                                          <p:spTgt spid="206"/>
                                        </p:tgtEl>
                                        <p:attrNameLst>
                                          <p:attrName>style.visibility</p:attrName>
                                        </p:attrNameLst>
                                      </p:cBhvr>
                                      <p:to>
                                        <p:strVal val="visible"/>
                                      </p:to>
                                    </p:set>
                                    <p:anim calcmode="lin" valueType="num">
                                      <p:cBhvr additive="base">
                                        <p:cTn id="7" dur="500" fill="hold"/>
                                        <p:tgtEl>
                                          <p:spTgt spid="206"/>
                                        </p:tgtEl>
                                        <p:attrNameLst>
                                          <p:attrName>ppt_x</p:attrName>
                                        </p:attrNameLst>
                                      </p:cBhvr>
                                      <p:tavLst>
                                        <p:tav tm="0">
                                          <p:val>
                                            <p:strVal val="#ppt_x"/>
                                          </p:val>
                                        </p:tav>
                                        <p:tav tm="100000">
                                          <p:val>
                                            <p:strVal val="#ppt_x"/>
                                          </p:val>
                                        </p:tav>
                                      </p:tavLst>
                                    </p:anim>
                                    <p:anim calcmode="lin" valueType="num">
                                      <p:cBhvr additive="base">
                                        <p:cTn id="8" dur="500" fill="hold"/>
                                        <p:tgtEl>
                                          <p:spTgt spid="2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childTnLst>
                                    <p:set>
                                      <p:cBhvr additive="base">
                                        <p:cTn id="10" dur="1" fill="hold">
                                          <p:stCondLst>
                                            <p:cond delay="0"/>
                                          </p:stCondLst>
                                        </p:cTn>
                                        <p:tgtEl>
                                          <p:spTgt spid="217"/>
                                        </p:tgtEl>
                                        <p:attrNameLst>
                                          <p:attrName>style.visibility</p:attrName>
                                        </p:attrNameLst>
                                      </p:cBhvr>
                                      <p:to>
                                        <p:strVal val="visible"/>
                                      </p:to>
                                    </p:set>
                                    <p:anim calcmode="lin" valueType="num">
                                      <p:cBhvr additive="base">
                                        <p:cTn id="11" dur="500" fill="hold"/>
                                        <p:tgtEl>
                                          <p:spTgt spid="217"/>
                                        </p:tgtEl>
                                        <p:attrNameLst>
                                          <p:attrName>ppt_x</p:attrName>
                                        </p:attrNameLst>
                                      </p:cBhvr>
                                      <p:tavLst>
                                        <p:tav tm="0">
                                          <p:val>
                                            <p:strVal val="#ppt_x"/>
                                          </p:val>
                                        </p:tav>
                                        <p:tav tm="100000">
                                          <p:val>
                                            <p:strVal val="#ppt_x"/>
                                          </p:val>
                                        </p:tav>
                                      </p:tavLst>
                                    </p:anim>
                                    <p:anim calcmode="lin" valueType="num">
                                      <p:cBhvr additive="base">
                                        <p:cTn id="12"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bldLvl="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171</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时序差分学习</a:t>
            </a:r>
          </a:p>
        </p:txBody>
      </p:sp>
      <p:sp>
        <p:nvSpPr>
          <p:cNvPr id="2" name="矩形 1"/>
          <p:cNvSpPr>
            <a:spLocks noChangeArrowheads="1"/>
          </p:cNvSpPr>
          <p:nvPr/>
        </p:nvSpPr>
        <p:spPr bwMode="auto">
          <a:xfrm>
            <a:off x="2197384" y="1426954"/>
            <a:ext cx="7797234" cy="49644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marL="457200" indent="-457200" algn="l" eaLnBrk="1" hangingPunct="1">
              <a:lnSpc>
                <a:spcPts val="3800"/>
              </a:lnSpc>
              <a:buFont typeface="Arial" panose="020B0604020202020204" pitchFamily="34" charset="0"/>
              <a:buChar char="•"/>
            </a:pPr>
            <a:r>
              <a:rPr lang="zh-CN" altLang="zh-CN" sz="2810" dirty="0"/>
              <a:t>时序差分学习中没有环境模型，根据经验学习。每步进行迭代，不需要等任务完成。</a:t>
            </a:r>
            <a:endParaRPr lang="en-US" altLang="zh-CN" sz="2810" dirty="0"/>
          </a:p>
          <a:p>
            <a:pPr marL="457200" indent="-457200" algn="l" eaLnBrk="1" hangingPunct="1">
              <a:lnSpc>
                <a:spcPts val="3800"/>
              </a:lnSpc>
              <a:buFont typeface="Arial" panose="020B0604020202020204" pitchFamily="34" charset="0"/>
              <a:buChar char="•"/>
            </a:pPr>
            <a:r>
              <a:rPr lang="zh-CN" altLang="zh-CN" sz="2810" dirty="0"/>
              <a:t>预测模型的控制算法，根据历史信息判断将来的输入和输出，强调模型的函数而非模型的结构。</a:t>
            </a:r>
            <a:endParaRPr lang="en-US" altLang="zh-CN" sz="2810" dirty="0"/>
          </a:p>
          <a:p>
            <a:pPr marL="457200" indent="-457200" algn="l" eaLnBrk="1" hangingPunct="1">
              <a:lnSpc>
                <a:spcPts val="3800"/>
              </a:lnSpc>
              <a:buFont typeface="Arial" panose="020B0604020202020204" pitchFamily="34" charset="0"/>
              <a:buChar char="•"/>
            </a:pPr>
            <a:r>
              <a:rPr lang="zh-CN" altLang="zh-CN" sz="2810" dirty="0"/>
              <a:t>时序差分方法和蒙特卡罗方法类似，仍然采样一次学习循环中获得的瞬时奖惩反馈，但同时类似与动态规划方法采用自举方法估计状态的值函数。然后通过多次迭代学习，去逼近真实的状态值函数。</a:t>
            </a:r>
          </a:p>
        </p:txBody>
      </p:sp>
    </p:spTree>
  </p:cSld>
  <p:clrMapOvr>
    <a:masterClrMapping/>
  </p:clrMapOvr>
  <p:transition spd="slow" advTm="18981">
    <p:push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172</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时序差分学习</a:t>
            </a:r>
          </a:p>
        </p:txBody>
      </p:sp>
      <p:graphicFrame>
        <p:nvGraphicFramePr>
          <p:cNvPr id="3" name="Object 174"/>
          <p:cNvGraphicFramePr/>
          <p:nvPr/>
        </p:nvGraphicFramePr>
        <p:xfrm>
          <a:off x="2498256" y="1416811"/>
          <a:ext cx="5528746" cy="455290"/>
        </p:xfrm>
        <a:graphic>
          <a:graphicData uri="http://schemas.openxmlformats.org/presentationml/2006/ole">
            <mc:AlternateContent xmlns:mc="http://schemas.openxmlformats.org/markup-compatibility/2006">
              <mc:Choice xmlns:v="urn:schemas-microsoft-com:vml" Requires="v">
                <p:oleObj name="公式" r:id="rId2" imgW="57302400" imgH="4876800" progId="Equation.3">
                  <p:embed/>
                </p:oleObj>
              </mc:Choice>
              <mc:Fallback>
                <p:oleObj name="公式" r:id="rId2" imgW="57302400" imgH="4876800" progId="Equation.3">
                  <p:embed/>
                  <p:pic>
                    <p:nvPicPr>
                      <p:cNvPr id="0" name="Object 17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256" y="1416811"/>
                        <a:ext cx="5528746" cy="455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821"/>
          <p:cNvGrpSpPr/>
          <p:nvPr/>
        </p:nvGrpSpPr>
        <p:grpSpPr bwMode="auto">
          <a:xfrm>
            <a:off x="2714758" y="2139543"/>
            <a:ext cx="6872328" cy="3900209"/>
            <a:chOff x="703" y="1570"/>
            <a:chExt cx="4317" cy="2450"/>
          </a:xfrm>
        </p:grpSpPr>
        <p:sp>
          <p:nvSpPr>
            <p:cNvPr id="8" name="Freeform 3"/>
            <p:cNvSpPr/>
            <p:nvPr/>
          </p:nvSpPr>
          <p:spPr bwMode="auto">
            <a:xfrm>
              <a:off x="2771" y="1616"/>
              <a:ext cx="1167" cy="1031"/>
            </a:xfrm>
            <a:custGeom>
              <a:avLst/>
              <a:gdLst>
                <a:gd name="T0" fmla="*/ 57 w 1167"/>
                <a:gd name="T1" fmla="*/ 31 h 1031"/>
                <a:gd name="T2" fmla="*/ 245 w 1167"/>
                <a:gd name="T3" fmla="*/ 0 h 1031"/>
                <a:gd name="T4" fmla="*/ 414 w 1167"/>
                <a:gd name="T5" fmla="*/ 62 h 1031"/>
                <a:gd name="T6" fmla="*/ 819 w 1167"/>
                <a:gd name="T7" fmla="*/ 245 h 1031"/>
                <a:gd name="T8" fmla="*/ 1054 w 1167"/>
                <a:gd name="T9" fmla="*/ 307 h 1031"/>
                <a:gd name="T10" fmla="*/ 1167 w 1167"/>
                <a:gd name="T11" fmla="*/ 460 h 1031"/>
                <a:gd name="T12" fmla="*/ 988 w 1167"/>
                <a:gd name="T13" fmla="*/ 746 h 1031"/>
                <a:gd name="T14" fmla="*/ 800 w 1167"/>
                <a:gd name="T15" fmla="*/ 991 h 1031"/>
                <a:gd name="T16" fmla="*/ 631 w 1167"/>
                <a:gd name="T17" fmla="*/ 1031 h 1031"/>
                <a:gd name="T18" fmla="*/ 537 w 1167"/>
                <a:gd name="T19" fmla="*/ 960 h 1031"/>
                <a:gd name="T20" fmla="*/ 537 w 1167"/>
                <a:gd name="T21" fmla="*/ 746 h 1031"/>
                <a:gd name="T22" fmla="*/ 781 w 1167"/>
                <a:gd name="T23" fmla="*/ 541 h 1031"/>
                <a:gd name="T24" fmla="*/ 490 w 1167"/>
                <a:gd name="T25" fmla="*/ 490 h 1031"/>
                <a:gd name="T26" fmla="*/ 339 w 1167"/>
                <a:gd name="T27" fmla="*/ 470 h 1031"/>
                <a:gd name="T28" fmla="*/ 179 w 1167"/>
                <a:gd name="T29" fmla="*/ 388 h 1031"/>
                <a:gd name="T30" fmla="*/ 19 w 1167"/>
                <a:gd name="T31" fmla="*/ 296 h 1031"/>
                <a:gd name="T32" fmla="*/ 0 w 1167"/>
                <a:gd name="T33" fmla="*/ 143 h 1031"/>
                <a:gd name="T34" fmla="*/ 28 w 1167"/>
                <a:gd name="T35" fmla="*/ 82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7" h="1031">
                  <a:moveTo>
                    <a:pt x="57" y="31"/>
                  </a:moveTo>
                  <a:lnTo>
                    <a:pt x="245" y="0"/>
                  </a:lnTo>
                  <a:lnTo>
                    <a:pt x="414" y="62"/>
                  </a:lnTo>
                  <a:lnTo>
                    <a:pt x="819" y="245"/>
                  </a:lnTo>
                  <a:lnTo>
                    <a:pt x="1054" y="307"/>
                  </a:lnTo>
                  <a:lnTo>
                    <a:pt x="1167" y="460"/>
                  </a:lnTo>
                  <a:lnTo>
                    <a:pt x="988" y="746"/>
                  </a:lnTo>
                  <a:lnTo>
                    <a:pt x="800" y="991"/>
                  </a:lnTo>
                  <a:lnTo>
                    <a:pt x="631" y="1031"/>
                  </a:lnTo>
                  <a:lnTo>
                    <a:pt x="537" y="960"/>
                  </a:lnTo>
                  <a:lnTo>
                    <a:pt x="537" y="746"/>
                  </a:lnTo>
                  <a:lnTo>
                    <a:pt x="781" y="541"/>
                  </a:lnTo>
                  <a:lnTo>
                    <a:pt x="490" y="490"/>
                  </a:lnTo>
                  <a:lnTo>
                    <a:pt x="339" y="470"/>
                  </a:lnTo>
                  <a:lnTo>
                    <a:pt x="179" y="388"/>
                  </a:lnTo>
                  <a:lnTo>
                    <a:pt x="19" y="296"/>
                  </a:lnTo>
                  <a:lnTo>
                    <a:pt x="0" y="143"/>
                  </a:lnTo>
                  <a:lnTo>
                    <a:pt x="28" y="82"/>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4288">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9" name="Freeform 4"/>
            <p:cNvSpPr/>
            <p:nvPr/>
          </p:nvSpPr>
          <p:spPr bwMode="auto">
            <a:xfrm>
              <a:off x="2608" y="1570"/>
              <a:ext cx="1120" cy="1000"/>
            </a:xfrm>
            <a:custGeom>
              <a:avLst/>
              <a:gdLst>
                <a:gd name="T0" fmla="*/ 66 w 1120"/>
                <a:gd name="T1" fmla="*/ 10 h 1000"/>
                <a:gd name="T2" fmla="*/ 150 w 1120"/>
                <a:gd name="T3" fmla="*/ 0 h 1000"/>
                <a:gd name="T4" fmla="*/ 226 w 1120"/>
                <a:gd name="T5" fmla="*/ 0 h 1000"/>
                <a:gd name="T6" fmla="*/ 282 w 1120"/>
                <a:gd name="T7" fmla="*/ 0 h 1000"/>
                <a:gd name="T8" fmla="*/ 320 w 1120"/>
                <a:gd name="T9" fmla="*/ 10 h 1000"/>
                <a:gd name="T10" fmla="*/ 348 w 1120"/>
                <a:gd name="T11" fmla="*/ 20 h 1000"/>
                <a:gd name="T12" fmla="*/ 423 w 1120"/>
                <a:gd name="T13" fmla="*/ 51 h 1000"/>
                <a:gd name="T14" fmla="*/ 489 w 1120"/>
                <a:gd name="T15" fmla="*/ 81 h 1000"/>
                <a:gd name="T16" fmla="*/ 583 w 1120"/>
                <a:gd name="T17" fmla="*/ 122 h 1000"/>
                <a:gd name="T18" fmla="*/ 621 w 1120"/>
                <a:gd name="T19" fmla="*/ 143 h 1000"/>
                <a:gd name="T20" fmla="*/ 715 w 1120"/>
                <a:gd name="T21" fmla="*/ 184 h 1000"/>
                <a:gd name="T22" fmla="*/ 800 w 1120"/>
                <a:gd name="T23" fmla="*/ 214 h 1000"/>
                <a:gd name="T24" fmla="*/ 884 w 1120"/>
                <a:gd name="T25" fmla="*/ 245 h 1000"/>
                <a:gd name="T26" fmla="*/ 922 w 1120"/>
                <a:gd name="T27" fmla="*/ 255 h 1000"/>
                <a:gd name="T28" fmla="*/ 1007 w 1120"/>
                <a:gd name="T29" fmla="*/ 286 h 1000"/>
                <a:gd name="T30" fmla="*/ 1082 w 1120"/>
                <a:gd name="T31" fmla="*/ 337 h 1000"/>
                <a:gd name="T32" fmla="*/ 1110 w 1120"/>
                <a:gd name="T33" fmla="*/ 367 h 1000"/>
                <a:gd name="T34" fmla="*/ 1120 w 1120"/>
                <a:gd name="T35" fmla="*/ 408 h 1000"/>
                <a:gd name="T36" fmla="*/ 1120 w 1120"/>
                <a:gd name="T37" fmla="*/ 459 h 1000"/>
                <a:gd name="T38" fmla="*/ 1091 w 1120"/>
                <a:gd name="T39" fmla="*/ 531 h 1000"/>
                <a:gd name="T40" fmla="*/ 1063 w 1120"/>
                <a:gd name="T41" fmla="*/ 582 h 1000"/>
                <a:gd name="T42" fmla="*/ 931 w 1120"/>
                <a:gd name="T43" fmla="*/ 786 h 1000"/>
                <a:gd name="T44" fmla="*/ 875 w 1120"/>
                <a:gd name="T45" fmla="*/ 857 h 1000"/>
                <a:gd name="T46" fmla="*/ 818 w 1120"/>
                <a:gd name="T47" fmla="*/ 919 h 1000"/>
                <a:gd name="T48" fmla="*/ 790 w 1120"/>
                <a:gd name="T49" fmla="*/ 949 h 1000"/>
                <a:gd name="T50" fmla="*/ 734 w 1120"/>
                <a:gd name="T51" fmla="*/ 980 h 1000"/>
                <a:gd name="T52" fmla="*/ 706 w 1120"/>
                <a:gd name="T53" fmla="*/ 990 h 1000"/>
                <a:gd name="T54" fmla="*/ 640 w 1120"/>
                <a:gd name="T55" fmla="*/ 1000 h 1000"/>
                <a:gd name="T56" fmla="*/ 583 w 1120"/>
                <a:gd name="T57" fmla="*/ 980 h 1000"/>
                <a:gd name="T58" fmla="*/ 555 w 1120"/>
                <a:gd name="T59" fmla="*/ 959 h 1000"/>
                <a:gd name="T60" fmla="*/ 536 w 1120"/>
                <a:gd name="T61" fmla="*/ 908 h 1000"/>
                <a:gd name="T62" fmla="*/ 527 w 1120"/>
                <a:gd name="T63" fmla="*/ 827 h 1000"/>
                <a:gd name="T64" fmla="*/ 527 w 1120"/>
                <a:gd name="T65" fmla="*/ 796 h 1000"/>
                <a:gd name="T66" fmla="*/ 546 w 1120"/>
                <a:gd name="T67" fmla="*/ 745 h 1000"/>
                <a:gd name="T68" fmla="*/ 583 w 1120"/>
                <a:gd name="T69" fmla="*/ 694 h 1000"/>
                <a:gd name="T70" fmla="*/ 640 w 1120"/>
                <a:gd name="T71" fmla="*/ 633 h 1000"/>
                <a:gd name="T72" fmla="*/ 658 w 1120"/>
                <a:gd name="T73" fmla="*/ 612 h 1000"/>
                <a:gd name="T74" fmla="*/ 696 w 1120"/>
                <a:gd name="T75" fmla="*/ 571 h 1000"/>
                <a:gd name="T76" fmla="*/ 706 w 1120"/>
                <a:gd name="T77" fmla="*/ 531 h 1000"/>
                <a:gd name="T78" fmla="*/ 668 w 1120"/>
                <a:gd name="T79" fmla="*/ 500 h 1000"/>
                <a:gd name="T80" fmla="*/ 621 w 1120"/>
                <a:gd name="T81" fmla="*/ 490 h 1000"/>
                <a:gd name="T82" fmla="*/ 527 w 1120"/>
                <a:gd name="T83" fmla="*/ 480 h 1000"/>
                <a:gd name="T84" fmla="*/ 423 w 1120"/>
                <a:gd name="T85" fmla="*/ 459 h 1000"/>
                <a:gd name="T86" fmla="*/ 386 w 1120"/>
                <a:gd name="T87" fmla="*/ 459 h 1000"/>
                <a:gd name="T88" fmla="*/ 310 w 1120"/>
                <a:gd name="T89" fmla="*/ 439 h 1000"/>
                <a:gd name="T90" fmla="*/ 244 w 1120"/>
                <a:gd name="T91" fmla="*/ 408 h 1000"/>
                <a:gd name="T92" fmla="*/ 131 w 1120"/>
                <a:gd name="T93" fmla="*/ 347 h 1000"/>
                <a:gd name="T94" fmla="*/ 66 w 1120"/>
                <a:gd name="T95" fmla="*/ 306 h 1000"/>
                <a:gd name="T96" fmla="*/ 18 w 1120"/>
                <a:gd name="T97" fmla="*/ 255 h 1000"/>
                <a:gd name="T98" fmla="*/ 0 w 1120"/>
                <a:gd name="T99" fmla="*/ 194 h 1000"/>
                <a:gd name="T100" fmla="*/ 0 w 1120"/>
                <a:gd name="T101" fmla="*/ 143 h 1000"/>
                <a:gd name="T102" fmla="*/ 9 w 1120"/>
                <a:gd name="T103" fmla="*/ 81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0" h="1000">
                  <a:moveTo>
                    <a:pt x="47" y="10"/>
                  </a:moveTo>
                  <a:lnTo>
                    <a:pt x="66" y="10"/>
                  </a:lnTo>
                  <a:lnTo>
                    <a:pt x="122" y="0"/>
                  </a:lnTo>
                  <a:lnTo>
                    <a:pt x="150" y="0"/>
                  </a:lnTo>
                  <a:lnTo>
                    <a:pt x="188" y="0"/>
                  </a:lnTo>
                  <a:lnTo>
                    <a:pt x="226" y="0"/>
                  </a:lnTo>
                  <a:lnTo>
                    <a:pt x="263" y="0"/>
                  </a:lnTo>
                  <a:lnTo>
                    <a:pt x="282" y="0"/>
                  </a:lnTo>
                  <a:lnTo>
                    <a:pt x="310" y="10"/>
                  </a:lnTo>
                  <a:lnTo>
                    <a:pt x="320" y="10"/>
                  </a:lnTo>
                  <a:lnTo>
                    <a:pt x="329" y="10"/>
                  </a:lnTo>
                  <a:lnTo>
                    <a:pt x="348" y="20"/>
                  </a:lnTo>
                  <a:lnTo>
                    <a:pt x="376" y="30"/>
                  </a:lnTo>
                  <a:lnTo>
                    <a:pt x="423" y="51"/>
                  </a:lnTo>
                  <a:lnTo>
                    <a:pt x="442" y="61"/>
                  </a:lnTo>
                  <a:lnTo>
                    <a:pt x="489" y="81"/>
                  </a:lnTo>
                  <a:lnTo>
                    <a:pt x="536" y="102"/>
                  </a:lnTo>
                  <a:lnTo>
                    <a:pt x="583" y="122"/>
                  </a:lnTo>
                  <a:lnTo>
                    <a:pt x="602" y="133"/>
                  </a:lnTo>
                  <a:lnTo>
                    <a:pt x="621" y="143"/>
                  </a:lnTo>
                  <a:lnTo>
                    <a:pt x="668" y="163"/>
                  </a:lnTo>
                  <a:lnTo>
                    <a:pt x="715" y="184"/>
                  </a:lnTo>
                  <a:lnTo>
                    <a:pt x="771" y="204"/>
                  </a:lnTo>
                  <a:lnTo>
                    <a:pt x="800" y="214"/>
                  </a:lnTo>
                  <a:lnTo>
                    <a:pt x="847" y="235"/>
                  </a:lnTo>
                  <a:lnTo>
                    <a:pt x="884" y="245"/>
                  </a:lnTo>
                  <a:lnTo>
                    <a:pt x="913" y="255"/>
                  </a:lnTo>
                  <a:lnTo>
                    <a:pt x="922" y="255"/>
                  </a:lnTo>
                  <a:lnTo>
                    <a:pt x="960" y="265"/>
                  </a:lnTo>
                  <a:lnTo>
                    <a:pt x="1007" y="286"/>
                  </a:lnTo>
                  <a:lnTo>
                    <a:pt x="1044" y="306"/>
                  </a:lnTo>
                  <a:lnTo>
                    <a:pt x="1082" y="337"/>
                  </a:lnTo>
                  <a:lnTo>
                    <a:pt x="1101" y="357"/>
                  </a:lnTo>
                  <a:lnTo>
                    <a:pt x="1110" y="367"/>
                  </a:lnTo>
                  <a:lnTo>
                    <a:pt x="1120" y="398"/>
                  </a:lnTo>
                  <a:lnTo>
                    <a:pt x="1120" y="408"/>
                  </a:lnTo>
                  <a:lnTo>
                    <a:pt x="1120" y="449"/>
                  </a:lnTo>
                  <a:lnTo>
                    <a:pt x="1120" y="459"/>
                  </a:lnTo>
                  <a:lnTo>
                    <a:pt x="1110" y="490"/>
                  </a:lnTo>
                  <a:lnTo>
                    <a:pt x="1091" y="531"/>
                  </a:lnTo>
                  <a:lnTo>
                    <a:pt x="1073" y="571"/>
                  </a:lnTo>
                  <a:lnTo>
                    <a:pt x="1063" y="582"/>
                  </a:lnTo>
                  <a:lnTo>
                    <a:pt x="1026" y="653"/>
                  </a:lnTo>
                  <a:lnTo>
                    <a:pt x="931" y="786"/>
                  </a:lnTo>
                  <a:lnTo>
                    <a:pt x="884" y="847"/>
                  </a:lnTo>
                  <a:lnTo>
                    <a:pt x="875" y="857"/>
                  </a:lnTo>
                  <a:lnTo>
                    <a:pt x="847" y="898"/>
                  </a:lnTo>
                  <a:lnTo>
                    <a:pt x="818" y="919"/>
                  </a:lnTo>
                  <a:lnTo>
                    <a:pt x="800" y="939"/>
                  </a:lnTo>
                  <a:lnTo>
                    <a:pt x="790" y="949"/>
                  </a:lnTo>
                  <a:lnTo>
                    <a:pt x="753" y="970"/>
                  </a:lnTo>
                  <a:lnTo>
                    <a:pt x="734" y="980"/>
                  </a:lnTo>
                  <a:lnTo>
                    <a:pt x="715" y="990"/>
                  </a:lnTo>
                  <a:lnTo>
                    <a:pt x="706" y="990"/>
                  </a:lnTo>
                  <a:lnTo>
                    <a:pt x="677" y="1000"/>
                  </a:lnTo>
                  <a:lnTo>
                    <a:pt x="640" y="1000"/>
                  </a:lnTo>
                  <a:lnTo>
                    <a:pt x="611" y="990"/>
                  </a:lnTo>
                  <a:lnTo>
                    <a:pt x="583" y="980"/>
                  </a:lnTo>
                  <a:lnTo>
                    <a:pt x="574" y="970"/>
                  </a:lnTo>
                  <a:lnTo>
                    <a:pt x="555" y="959"/>
                  </a:lnTo>
                  <a:lnTo>
                    <a:pt x="546" y="939"/>
                  </a:lnTo>
                  <a:lnTo>
                    <a:pt x="536" y="908"/>
                  </a:lnTo>
                  <a:lnTo>
                    <a:pt x="527" y="857"/>
                  </a:lnTo>
                  <a:lnTo>
                    <a:pt x="527" y="827"/>
                  </a:lnTo>
                  <a:lnTo>
                    <a:pt x="527" y="816"/>
                  </a:lnTo>
                  <a:lnTo>
                    <a:pt x="527" y="796"/>
                  </a:lnTo>
                  <a:lnTo>
                    <a:pt x="536" y="765"/>
                  </a:lnTo>
                  <a:lnTo>
                    <a:pt x="546" y="745"/>
                  </a:lnTo>
                  <a:lnTo>
                    <a:pt x="564" y="714"/>
                  </a:lnTo>
                  <a:lnTo>
                    <a:pt x="583" y="694"/>
                  </a:lnTo>
                  <a:lnTo>
                    <a:pt x="611" y="653"/>
                  </a:lnTo>
                  <a:lnTo>
                    <a:pt x="640" y="633"/>
                  </a:lnTo>
                  <a:lnTo>
                    <a:pt x="649" y="623"/>
                  </a:lnTo>
                  <a:lnTo>
                    <a:pt x="658" y="612"/>
                  </a:lnTo>
                  <a:lnTo>
                    <a:pt x="687" y="582"/>
                  </a:lnTo>
                  <a:lnTo>
                    <a:pt x="696" y="571"/>
                  </a:lnTo>
                  <a:lnTo>
                    <a:pt x="706" y="541"/>
                  </a:lnTo>
                  <a:lnTo>
                    <a:pt x="706" y="531"/>
                  </a:lnTo>
                  <a:lnTo>
                    <a:pt x="687" y="510"/>
                  </a:lnTo>
                  <a:lnTo>
                    <a:pt x="668" y="500"/>
                  </a:lnTo>
                  <a:lnTo>
                    <a:pt x="640" y="490"/>
                  </a:lnTo>
                  <a:lnTo>
                    <a:pt x="621" y="490"/>
                  </a:lnTo>
                  <a:lnTo>
                    <a:pt x="593" y="490"/>
                  </a:lnTo>
                  <a:lnTo>
                    <a:pt x="527" y="480"/>
                  </a:lnTo>
                  <a:lnTo>
                    <a:pt x="470" y="469"/>
                  </a:lnTo>
                  <a:lnTo>
                    <a:pt x="423" y="459"/>
                  </a:lnTo>
                  <a:lnTo>
                    <a:pt x="404" y="459"/>
                  </a:lnTo>
                  <a:lnTo>
                    <a:pt x="386" y="459"/>
                  </a:lnTo>
                  <a:lnTo>
                    <a:pt x="348" y="449"/>
                  </a:lnTo>
                  <a:lnTo>
                    <a:pt x="310" y="439"/>
                  </a:lnTo>
                  <a:lnTo>
                    <a:pt x="263" y="418"/>
                  </a:lnTo>
                  <a:lnTo>
                    <a:pt x="244" y="408"/>
                  </a:lnTo>
                  <a:lnTo>
                    <a:pt x="207" y="388"/>
                  </a:lnTo>
                  <a:lnTo>
                    <a:pt x="131" y="347"/>
                  </a:lnTo>
                  <a:lnTo>
                    <a:pt x="84" y="316"/>
                  </a:lnTo>
                  <a:lnTo>
                    <a:pt x="66" y="306"/>
                  </a:lnTo>
                  <a:lnTo>
                    <a:pt x="37" y="286"/>
                  </a:lnTo>
                  <a:lnTo>
                    <a:pt x="18" y="255"/>
                  </a:lnTo>
                  <a:lnTo>
                    <a:pt x="0" y="214"/>
                  </a:lnTo>
                  <a:lnTo>
                    <a:pt x="0" y="194"/>
                  </a:lnTo>
                  <a:lnTo>
                    <a:pt x="0" y="184"/>
                  </a:lnTo>
                  <a:lnTo>
                    <a:pt x="0" y="143"/>
                  </a:lnTo>
                  <a:lnTo>
                    <a:pt x="0" y="112"/>
                  </a:lnTo>
                  <a:lnTo>
                    <a:pt x="9" y="81"/>
                  </a:lnTo>
                  <a:lnTo>
                    <a:pt x="18" y="61"/>
                  </a:lnTo>
                </a:path>
              </a:pathLst>
            </a:custGeom>
            <a:solidFill>
              <a:srgbClr val="CB4350"/>
            </a:solidFill>
            <a:ln>
              <a:noFill/>
            </a:ln>
            <a:effectLst/>
            <a:extLst>
              <a:ext uri="{91240B29-F687-4F45-9708-019B960494DF}">
                <a14:hiddenLine xmlns:a14="http://schemas.microsoft.com/office/drawing/2010/main" w="14288">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grpSp>
          <p:nvGrpSpPr>
            <p:cNvPr id="10" name="Group 824"/>
            <p:cNvGrpSpPr/>
            <p:nvPr/>
          </p:nvGrpSpPr>
          <p:grpSpPr bwMode="auto">
            <a:xfrm>
              <a:off x="703" y="1631"/>
              <a:ext cx="4282" cy="2389"/>
              <a:chOff x="757" y="1437"/>
              <a:chExt cx="4282" cy="2389"/>
            </a:xfrm>
          </p:grpSpPr>
          <p:sp>
            <p:nvSpPr>
              <p:cNvPr id="44" name="Oval 6"/>
              <p:cNvSpPr>
                <a:spLocks noChangeArrowheads="1"/>
              </p:cNvSpPr>
              <p:nvPr/>
            </p:nvSpPr>
            <p:spPr bwMode="auto">
              <a:xfrm>
                <a:off x="1905" y="1753"/>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5" name="Oval 7"/>
              <p:cNvSpPr>
                <a:spLocks noChangeArrowheads="1"/>
              </p:cNvSpPr>
              <p:nvPr/>
            </p:nvSpPr>
            <p:spPr bwMode="auto">
              <a:xfrm>
                <a:off x="4314" y="2080"/>
                <a:ext cx="104" cy="12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6" name="Oval 8"/>
              <p:cNvSpPr>
                <a:spLocks noChangeArrowheads="1"/>
              </p:cNvSpPr>
              <p:nvPr/>
            </p:nvSpPr>
            <p:spPr bwMode="auto">
              <a:xfrm>
                <a:off x="4126" y="2795"/>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7" name="Oval 9"/>
              <p:cNvSpPr>
                <a:spLocks noChangeArrowheads="1"/>
              </p:cNvSpPr>
              <p:nvPr/>
            </p:nvSpPr>
            <p:spPr bwMode="auto">
              <a:xfrm>
                <a:off x="4154" y="2396"/>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8" name="Oval 10"/>
              <p:cNvSpPr>
                <a:spLocks noChangeArrowheads="1"/>
              </p:cNvSpPr>
              <p:nvPr/>
            </p:nvSpPr>
            <p:spPr bwMode="auto">
              <a:xfrm>
                <a:off x="4757"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9" name="Oval 11"/>
              <p:cNvSpPr>
                <a:spLocks noChangeArrowheads="1"/>
              </p:cNvSpPr>
              <p:nvPr/>
            </p:nvSpPr>
            <p:spPr bwMode="auto">
              <a:xfrm>
                <a:off x="4446"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50" name="Oval 12"/>
              <p:cNvSpPr>
                <a:spLocks noChangeArrowheads="1"/>
              </p:cNvSpPr>
              <p:nvPr/>
            </p:nvSpPr>
            <p:spPr bwMode="auto">
              <a:xfrm>
                <a:off x="4634"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51" name="Line 13"/>
              <p:cNvSpPr>
                <a:spLocks noChangeShapeType="1"/>
              </p:cNvSpPr>
              <p:nvPr/>
            </p:nvSpPr>
            <p:spPr bwMode="auto">
              <a:xfrm flipH="1">
                <a:off x="4183" y="2192"/>
                <a:ext cx="150" cy="21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2" name="Line 14"/>
              <p:cNvSpPr>
                <a:spLocks noChangeShapeType="1"/>
              </p:cNvSpPr>
              <p:nvPr/>
            </p:nvSpPr>
            <p:spPr bwMode="auto">
              <a:xfrm>
                <a:off x="4399" y="2172"/>
                <a:ext cx="254"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3" name="Line 15"/>
              <p:cNvSpPr>
                <a:spLocks noChangeShapeType="1"/>
              </p:cNvSpPr>
              <p:nvPr/>
            </p:nvSpPr>
            <p:spPr bwMode="auto">
              <a:xfrm>
                <a:off x="4183" y="2458"/>
                <a:ext cx="1" cy="32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4" name="Line 16"/>
              <p:cNvSpPr>
                <a:spLocks noChangeShapeType="1"/>
              </p:cNvSpPr>
              <p:nvPr/>
            </p:nvSpPr>
            <p:spPr bwMode="auto">
              <a:xfrm>
                <a:off x="4682" y="2448"/>
                <a:ext cx="112"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5" name="Line 17"/>
              <p:cNvSpPr>
                <a:spLocks noChangeShapeType="1"/>
              </p:cNvSpPr>
              <p:nvPr/>
            </p:nvSpPr>
            <p:spPr bwMode="auto">
              <a:xfrm flipH="1">
                <a:off x="4503" y="2458"/>
                <a:ext cx="141"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56" name="Oval 18"/>
              <p:cNvSpPr>
                <a:spLocks noChangeArrowheads="1"/>
              </p:cNvSpPr>
              <p:nvPr/>
            </p:nvSpPr>
            <p:spPr bwMode="auto">
              <a:xfrm>
                <a:off x="1246" y="2080"/>
                <a:ext cx="104" cy="12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57" name="Oval 19"/>
              <p:cNvSpPr>
                <a:spLocks noChangeArrowheads="1"/>
              </p:cNvSpPr>
              <p:nvPr/>
            </p:nvSpPr>
            <p:spPr bwMode="auto">
              <a:xfrm>
                <a:off x="1096"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58" name="Oval 20"/>
              <p:cNvSpPr>
                <a:spLocks noChangeArrowheads="1"/>
              </p:cNvSpPr>
              <p:nvPr/>
            </p:nvSpPr>
            <p:spPr bwMode="auto">
              <a:xfrm>
                <a:off x="785"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59" name="Oval 21"/>
              <p:cNvSpPr>
                <a:spLocks noChangeArrowheads="1"/>
              </p:cNvSpPr>
              <p:nvPr/>
            </p:nvSpPr>
            <p:spPr bwMode="auto">
              <a:xfrm>
                <a:off x="973"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0" name="Oval 22"/>
              <p:cNvSpPr>
                <a:spLocks noChangeArrowheads="1"/>
              </p:cNvSpPr>
              <p:nvPr/>
            </p:nvSpPr>
            <p:spPr bwMode="auto">
              <a:xfrm>
                <a:off x="1378"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1" name="Oval 23"/>
              <p:cNvSpPr>
                <a:spLocks noChangeArrowheads="1"/>
              </p:cNvSpPr>
              <p:nvPr/>
            </p:nvSpPr>
            <p:spPr bwMode="auto">
              <a:xfrm>
                <a:off x="1566"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2" name="Line 24"/>
              <p:cNvSpPr>
                <a:spLocks noChangeShapeType="1"/>
              </p:cNvSpPr>
              <p:nvPr/>
            </p:nvSpPr>
            <p:spPr bwMode="auto">
              <a:xfrm flipH="1">
                <a:off x="1011" y="2182"/>
                <a:ext cx="235" cy="22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3" name="Line 25"/>
              <p:cNvSpPr>
                <a:spLocks noChangeShapeType="1"/>
              </p:cNvSpPr>
              <p:nvPr/>
            </p:nvSpPr>
            <p:spPr bwMode="auto">
              <a:xfrm>
                <a:off x="1331" y="2182"/>
                <a:ext cx="254" cy="21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4" name="Line 26"/>
              <p:cNvSpPr>
                <a:spLocks noChangeShapeType="1"/>
              </p:cNvSpPr>
              <p:nvPr/>
            </p:nvSpPr>
            <p:spPr bwMode="auto">
              <a:xfrm flipH="1">
                <a:off x="842" y="2448"/>
                <a:ext cx="141"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5" name="Line 27"/>
              <p:cNvSpPr>
                <a:spLocks noChangeShapeType="1"/>
              </p:cNvSpPr>
              <p:nvPr/>
            </p:nvSpPr>
            <p:spPr bwMode="auto">
              <a:xfrm>
                <a:off x="1011" y="2448"/>
                <a:ext cx="122"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6" name="Line 28"/>
              <p:cNvSpPr>
                <a:spLocks noChangeShapeType="1"/>
              </p:cNvSpPr>
              <p:nvPr/>
            </p:nvSpPr>
            <p:spPr bwMode="auto">
              <a:xfrm flipH="1">
                <a:off x="1434" y="2458"/>
                <a:ext cx="142"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67" name="Oval 29"/>
              <p:cNvSpPr>
                <a:spLocks noChangeArrowheads="1"/>
              </p:cNvSpPr>
              <p:nvPr/>
            </p:nvSpPr>
            <p:spPr bwMode="auto">
              <a:xfrm>
                <a:off x="2178" y="2080"/>
                <a:ext cx="104" cy="12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8" name="Oval 30"/>
              <p:cNvSpPr>
                <a:spLocks noChangeArrowheads="1"/>
              </p:cNvSpPr>
              <p:nvPr/>
            </p:nvSpPr>
            <p:spPr bwMode="auto">
              <a:xfrm>
                <a:off x="1999" y="2795"/>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69" name="Oval 31"/>
              <p:cNvSpPr>
                <a:spLocks noChangeArrowheads="1"/>
              </p:cNvSpPr>
              <p:nvPr/>
            </p:nvSpPr>
            <p:spPr bwMode="auto">
              <a:xfrm>
                <a:off x="1717"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0" name="Oval 32"/>
              <p:cNvSpPr>
                <a:spLocks noChangeArrowheads="1"/>
              </p:cNvSpPr>
              <p:nvPr/>
            </p:nvSpPr>
            <p:spPr bwMode="auto">
              <a:xfrm>
                <a:off x="2027" y="2396"/>
                <a:ext cx="57"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1" name="Oval 33"/>
              <p:cNvSpPr>
                <a:spLocks noChangeArrowheads="1"/>
              </p:cNvSpPr>
              <p:nvPr/>
            </p:nvSpPr>
            <p:spPr bwMode="auto">
              <a:xfrm>
                <a:off x="2620"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2" name="Oval 34"/>
              <p:cNvSpPr>
                <a:spLocks noChangeArrowheads="1"/>
              </p:cNvSpPr>
              <p:nvPr/>
            </p:nvSpPr>
            <p:spPr bwMode="auto">
              <a:xfrm>
                <a:off x="2310"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3" name="Oval 35"/>
              <p:cNvSpPr>
                <a:spLocks noChangeArrowheads="1"/>
              </p:cNvSpPr>
              <p:nvPr/>
            </p:nvSpPr>
            <p:spPr bwMode="auto">
              <a:xfrm>
                <a:off x="2498"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4" name="Line 36"/>
              <p:cNvSpPr>
                <a:spLocks noChangeShapeType="1"/>
              </p:cNvSpPr>
              <p:nvPr/>
            </p:nvSpPr>
            <p:spPr bwMode="auto">
              <a:xfrm flipH="1">
                <a:off x="2065" y="2182"/>
                <a:ext cx="122" cy="22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75" name="Line 37"/>
              <p:cNvSpPr>
                <a:spLocks noChangeShapeType="1"/>
              </p:cNvSpPr>
              <p:nvPr/>
            </p:nvSpPr>
            <p:spPr bwMode="auto">
              <a:xfrm>
                <a:off x="2263" y="2182"/>
                <a:ext cx="254" cy="21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76" name="Line 38"/>
              <p:cNvSpPr>
                <a:spLocks noChangeShapeType="1"/>
              </p:cNvSpPr>
              <p:nvPr/>
            </p:nvSpPr>
            <p:spPr bwMode="auto">
              <a:xfrm>
                <a:off x="2046" y="2458"/>
                <a:ext cx="1" cy="33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77" name="Line 39"/>
              <p:cNvSpPr>
                <a:spLocks noChangeShapeType="1"/>
              </p:cNvSpPr>
              <p:nvPr/>
            </p:nvSpPr>
            <p:spPr bwMode="auto">
              <a:xfrm>
                <a:off x="2545" y="2448"/>
                <a:ext cx="113"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78" name="Line 40"/>
              <p:cNvSpPr>
                <a:spLocks noChangeShapeType="1"/>
              </p:cNvSpPr>
              <p:nvPr/>
            </p:nvSpPr>
            <p:spPr bwMode="auto">
              <a:xfrm flipH="1">
                <a:off x="2366" y="2458"/>
                <a:ext cx="141"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79" name="Oval 41"/>
              <p:cNvSpPr>
                <a:spLocks noChangeArrowheads="1"/>
              </p:cNvSpPr>
              <p:nvPr/>
            </p:nvSpPr>
            <p:spPr bwMode="auto">
              <a:xfrm>
                <a:off x="3364" y="2080"/>
                <a:ext cx="103" cy="123"/>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grpSp>
            <p:nvGrpSpPr>
              <p:cNvPr id="80" name="Group 861"/>
              <p:cNvGrpSpPr/>
              <p:nvPr/>
            </p:nvGrpSpPr>
            <p:grpSpPr bwMode="auto">
              <a:xfrm>
                <a:off x="2903" y="2396"/>
                <a:ext cx="414" cy="521"/>
                <a:chOff x="2903" y="2396"/>
                <a:chExt cx="414" cy="521"/>
              </a:xfrm>
            </p:grpSpPr>
            <p:sp>
              <p:nvSpPr>
                <p:cNvPr id="206" name="Oval 43"/>
                <p:cNvSpPr>
                  <a:spLocks noChangeArrowheads="1"/>
                </p:cNvSpPr>
                <p:nvPr/>
              </p:nvSpPr>
              <p:spPr bwMode="auto">
                <a:xfrm>
                  <a:off x="3213"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07" name="Oval 44"/>
                <p:cNvSpPr>
                  <a:spLocks noChangeArrowheads="1"/>
                </p:cNvSpPr>
                <p:nvPr/>
              </p:nvSpPr>
              <p:spPr bwMode="auto">
                <a:xfrm>
                  <a:off x="2903"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08" name="Oval 45"/>
                <p:cNvSpPr>
                  <a:spLocks noChangeArrowheads="1"/>
                </p:cNvSpPr>
                <p:nvPr/>
              </p:nvSpPr>
              <p:spPr bwMode="auto">
                <a:xfrm>
                  <a:off x="3091"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grpSp>
          <p:grpSp>
            <p:nvGrpSpPr>
              <p:cNvPr id="81" name="Group 865"/>
              <p:cNvGrpSpPr/>
              <p:nvPr/>
            </p:nvGrpSpPr>
            <p:grpSpPr bwMode="auto">
              <a:xfrm>
                <a:off x="3496" y="2396"/>
                <a:ext cx="414" cy="521"/>
                <a:chOff x="3496" y="2396"/>
                <a:chExt cx="414" cy="521"/>
              </a:xfrm>
            </p:grpSpPr>
            <p:sp>
              <p:nvSpPr>
                <p:cNvPr id="203" name="Oval 47"/>
                <p:cNvSpPr>
                  <a:spLocks noChangeArrowheads="1"/>
                </p:cNvSpPr>
                <p:nvPr/>
              </p:nvSpPr>
              <p:spPr bwMode="auto">
                <a:xfrm>
                  <a:off x="3806" y="2795"/>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04" name="Oval 48"/>
                <p:cNvSpPr>
                  <a:spLocks noChangeArrowheads="1"/>
                </p:cNvSpPr>
                <p:nvPr/>
              </p:nvSpPr>
              <p:spPr bwMode="auto">
                <a:xfrm>
                  <a:off x="3496" y="2795"/>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05" name="Oval 49"/>
                <p:cNvSpPr>
                  <a:spLocks noChangeArrowheads="1"/>
                </p:cNvSpPr>
                <p:nvPr/>
              </p:nvSpPr>
              <p:spPr bwMode="auto">
                <a:xfrm>
                  <a:off x="3684" y="2396"/>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grpSp>
          <p:sp>
            <p:nvSpPr>
              <p:cNvPr id="82" name="Line 50"/>
              <p:cNvSpPr>
                <a:spLocks noChangeShapeType="1"/>
              </p:cNvSpPr>
              <p:nvPr/>
            </p:nvSpPr>
            <p:spPr bwMode="auto">
              <a:xfrm flipH="1">
                <a:off x="3129" y="2182"/>
                <a:ext cx="235" cy="22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3" name="Line 51"/>
              <p:cNvSpPr>
                <a:spLocks noChangeShapeType="1"/>
              </p:cNvSpPr>
              <p:nvPr/>
            </p:nvSpPr>
            <p:spPr bwMode="auto">
              <a:xfrm>
                <a:off x="3449" y="2182"/>
                <a:ext cx="254" cy="21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4" name="Line 52"/>
              <p:cNvSpPr>
                <a:spLocks noChangeShapeType="1"/>
              </p:cNvSpPr>
              <p:nvPr/>
            </p:nvSpPr>
            <p:spPr bwMode="auto">
              <a:xfrm flipH="1">
                <a:off x="2959" y="2448"/>
                <a:ext cx="141"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5" name="Line 53"/>
              <p:cNvSpPr>
                <a:spLocks noChangeShapeType="1"/>
              </p:cNvSpPr>
              <p:nvPr/>
            </p:nvSpPr>
            <p:spPr bwMode="auto">
              <a:xfrm>
                <a:off x="3129" y="2448"/>
                <a:ext cx="122"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6" name="Line 54"/>
              <p:cNvSpPr>
                <a:spLocks noChangeShapeType="1"/>
              </p:cNvSpPr>
              <p:nvPr/>
            </p:nvSpPr>
            <p:spPr bwMode="auto">
              <a:xfrm>
                <a:off x="3731" y="2448"/>
                <a:ext cx="113"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7" name="Line 55"/>
              <p:cNvSpPr>
                <a:spLocks noChangeShapeType="1"/>
              </p:cNvSpPr>
              <p:nvPr/>
            </p:nvSpPr>
            <p:spPr bwMode="auto">
              <a:xfrm flipH="1">
                <a:off x="3552" y="2458"/>
                <a:ext cx="141" cy="34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88" name="Oval 56"/>
              <p:cNvSpPr>
                <a:spLocks noChangeArrowheads="1"/>
              </p:cNvSpPr>
              <p:nvPr/>
            </p:nvSpPr>
            <p:spPr bwMode="auto">
              <a:xfrm>
                <a:off x="2771" y="1437"/>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89" name="Oval 57"/>
              <p:cNvSpPr>
                <a:spLocks noChangeArrowheads="1"/>
              </p:cNvSpPr>
              <p:nvPr/>
            </p:nvSpPr>
            <p:spPr bwMode="auto">
              <a:xfrm>
                <a:off x="3684" y="1753"/>
                <a:ext cx="66"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90" name="Line 58"/>
              <p:cNvSpPr>
                <a:spLocks noChangeShapeType="1"/>
              </p:cNvSpPr>
              <p:nvPr/>
            </p:nvSpPr>
            <p:spPr bwMode="auto">
              <a:xfrm flipH="1">
                <a:off x="1962" y="1519"/>
                <a:ext cx="809"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1" name="Line 59"/>
              <p:cNvSpPr>
                <a:spLocks noChangeShapeType="1"/>
              </p:cNvSpPr>
              <p:nvPr/>
            </p:nvSpPr>
            <p:spPr bwMode="auto">
              <a:xfrm>
                <a:off x="2865" y="1519"/>
                <a:ext cx="828"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2" name="Line 60"/>
              <p:cNvSpPr>
                <a:spLocks noChangeShapeType="1"/>
              </p:cNvSpPr>
              <p:nvPr/>
            </p:nvSpPr>
            <p:spPr bwMode="auto">
              <a:xfrm>
                <a:off x="1943" y="1804"/>
                <a:ext cx="244" cy="28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3" name="Line 61"/>
              <p:cNvSpPr>
                <a:spLocks noChangeShapeType="1"/>
              </p:cNvSpPr>
              <p:nvPr/>
            </p:nvSpPr>
            <p:spPr bwMode="auto">
              <a:xfrm flipH="1">
                <a:off x="1331" y="1794"/>
                <a:ext cx="574" cy="30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4" name="Line 62"/>
              <p:cNvSpPr>
                <a:spLocks noChangeShapeType="1"/>
              </p:cNvSpPr>
              <p:nvPr/>
            </p:nvSpPr>
            <p:spPr bwMode="auto">
              <a:xfrm>
                <a:off x="3731" y="1794"/>
                <a:ext cx="593" cy="30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5" name="Line 63"/>
              <p:cNvSpPr>
                <a:spLocks noChangeShapeType="1"/>
              </p:cNvSpPr>
              <p:nvPr/>
            </p:nvSpPr>
            <p:spPr bwMode="auto">
              <a:xfrm flipH="1">
                <a:off x="3449" y="1804"/>
                <a:ext cx="244" cy="29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6" name="Line 64"/>
              <p:cNvSpPr>
                <a:spLocks noChangeShapeType="1"/>
              </p:cNvSpPr>
              <p:nvPr/>
            </p:nvSpPr>
            <p:spPr bwMode="auto">
              <a:xfrm>
                <a:off x="1604" y="2448"/>
                <a:ext cx="150" cy="357"/>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7" name="Oval 65"/>
              <p:cNvSpPr>
                <a:spLocks noChangeArrowheads="1"/>
              </p:cNvSpPr>
              <p:nvPr/>
            </p:nvSpPr>
            <p:spPr bwMode="auto">
              <a:xfrm>
                <a:off x="879" y="3448"/>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98" name="Oval 66"/>
              <p:cNvSpPr>
                <a:spLocks noChangeArrowheads="1"/>
              </p:cNvSpPr>
              <p:nvPr/>
            </p:nvSpPr>
            <p:spPr bwMode="auto">
              <a:xfrm>
                <a:off x="1124" y="3448"/>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99" name="Oval 67"/>
              <p:cNvSpPr>
                <a:spLocks noChangeArrowheads="1"/>
              </p:cNvSpPr>
              <p:nvPr/>
            </p:nvSpPr>
            <p:spPr bwMode="auto">
              <a:xfrm>
                <a:off x="1369" y="3448"/>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0" name="Oval 68"/>
              <p:cNvSpPr>
                <a:spLocks noChangeArrowheads="1"/>
              </p:cNvSpPr>
              <p:nvPr/>
            </p:nvSpPr>
            <p:spPr bwMode="auto">
              <a:xfrm>
                <a:off x="1613" y="3448"/>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1" name="Oval 69"/>
              <p:cNvSpPr>
                <a:spLocks noChangeArrowheads="1"/>
              </p:cNvSpPr>
              <p:nvPr/>
            </p:nvSpPr>
            <p:spPr bwMode="auto">
              <a:xfrm>
                <a:off x="1858" y="3448"/>
                <a:ext cx="104"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2" name="Oval 70"/>
              <p:cNvSpPr>
                <a:spLocks noChangeArrowheads="1"/>
              </p:cNvSpPr>
              <p:nvPr/>
            </p:nvSpPr>
            <p:spPr bwMode="auto">
              <a:xfrm>
                <a:off x="2103" y="3448"/>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3" name="Oval 71"/>
              <p:cNvSpPr>
                <a:spLocks noChangeArrowheads="1"/>
              </p:cNvSpPr>
              <p:nvPr/>
            </p:nvSpPr>
            <p:spPr bwMode="auto">
              <a:xfrm>
                <a:off x="2376" y="343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4" name="Oval 72"/>
              <p:cNvSpPr>
                <a:spLocks noChangeArrowheads="1"/>
              </p:cNvSpPr>
              <p:nvPr/>
            </p:nvSpPr>
            <p:spPr bwMode="auto">
              <a:xfrm>
                <a:off x="2620"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5" name="Oval 73"/>
              <p:cNvSpPr>
                <a:spLocks noChangeArrowheads="1"/>
              </p:cNvSpPr>
              <p:nvPr/>
            </p:nvSpPr>
            <p:spPr bwMode="auto">
              <a:xfrm>
                <a:off x="2846"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6" name="Oval 74"/>
              <p:cNvSpPr>
                <a:spLocks noChangeArrowheads="1"/>
              </p:cNvSpPr>
              <p:nvPr/>
            </p:nvSpPr>
            <p:spPr bwMode="auto">
              <a:xfrm>
                <a:off x="3110"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7" name="Oval 75"/>
              <p:cNvSpPr>
                <a:spLocks noChangeArrowheads="1"/>
              </p:cNvSpPr>
              <p:nvPr/>
            </p:nvSpPr>
            <p:spPr bwMode="auto">
              <a:xfrm>
                <a:off x="3354"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8" name="Oval 76"/>
              <p:cNvSpPr>
                <a:spLocks noChangeArrowheads="1"/>
              </p:cNvSpPr>
              <p:nvPr/>
            </p:nvSpPr>
            <p:spPr bwMode="auto">
              <a:xfrm>
                <a:off x="3599"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09" name="Oval 77"/>
              <p:cNvSpPr>
                <a:spLocks noChangeArrowheads="1"/>
              </p:cNvSpPr>
              <p:nvPr/>
            </p:nvSpPr>
            <p:spPr bwMode="auto">
              <a:xfrm>
                <a:off x="3844" y="3448"/>
                <a:ext cx="11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10" name="Oval 78"/>
              <p:cNvSpPr>
                <a:spLocks noChangeArrowheads="1"/>
              </p:cNvSpPr>
              <p:nvPr/>
            </p:nvSpPr>
            <p:spPr bwMode="auto">
              <a:xfrm>
                <a:off x="4597" y="3448"/>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11" name="Oval 79"/>
              <p:cNvSpPr>
                <a:spLocks noChangeArrowheads="1"/>
              </p:cNvSpPr>
              <p:nvPr/>
            </p:nvSpPr>
            <p:spPr bwMode="auto">
              <a:xfrm>
                <a:off x="4842" y="3448"/>
                <a:ext cx="103" cy="122"/>
              </a:xfrm>
              <a:prstGeom prst="ellipse">
                <a:avLst/>
              </a:prstGeom>
              <a:solidFill>
                <a:srgbClr val="FFFFFF"/>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12" name="Oval 80"/>
              <p:cNvSpPr>
                <a:spLocks noChangeArrowheads="1"/>
              </p:cNvSpPr>
              <p:nvPr/>
            </p:nvSpPr>
            <p:spPr bwMode="auto">
              <a:xfrm>
                <a:off x="1378" y="3131"/>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13" name="Oval 81"/>
              <p:cNvSpPr>
                <a:spLocks noChangeArrowheads="1"/>
              </p:cNvSpPr>
              <p:nvPr/>
            </p:nvSpPr>
            <p:spPr bwMode="auto">
              <a:xfrm>
                <a:off x="1067" y="3131"/>
                <a:ext cx="57"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14" name="Line 82"/>
              <p:cNvSpPr>
                <a:spLocks noChangeShapeType="1"/>
              </p:cNvSpPr>
              <p:nvPr/>
            </p:nvSpPr>
            <p:spPr bwMode="auto">
              <a:xfrm flipH="1">
                <a:off x="1096" y="2907"/>
                <a:ext cx="47" cy="23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5" name="Line 83"/>
              <p:cNvSpPr>
                <a:spLocks noChangeShapeType="1"/>
              </p:cNvSpPr>
              <p:nvPr/>
            </p:nvSpPr>
            <p:spPr bwMode="auto">
              <a:xfrm flipH="1">
                <a:off x="936" y="3193"/>
                <a:ext cx="150"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6" name="Line 84"/>
              <p:cNvSpPr>
                <a:spLocks noChangeShapeType="1"/>
              </p:cNvSpPr>
              <p:nvPr/>
            </p:nvSpPr>
            <p:spPr bwMode="auto">
              <a:xfrm>
                <a:off x="1105" y="3193"/>
                <a:ext cx="66"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7" name="Line 85"/>
              <p:cNvSpPr>
                <a:spLocks noChangeShapeType="1"/>
              </p:cNvSpPr>
              <p:nvPr/>
            </p:nvSpPr>
            <p:spPr bwMode="auto">
              <a:xfrm flipH="1">
                <a:off x="1406" y="2907"/>
                <a:ext cx="19"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8" name="Line 86"/>
              <p:cNvSpPr>
                <a:spLocks noChangeShapeType="1"/>
              </p:cNvSpPr>
              <p:nvPr/>
            </p:nvSpPr>
            <p:spPr bwMode="auto">
              <a:xfrm>
                <a:off x="1406" y="3193"/>
                <a:ext cx="1"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19" name="Oval 87"/>
              <p:cNvSpPr>
                <a:spLocks noChangeArrowheads="1"/>
              </p:cNvSpPr>
              <p:nvPr/>
            </p:nvSpPr>
            <p:spPr bwMode="auto">
              <a:xfrm>
                <a:off x="1754" y="3131"/>
                <a:ext cx="57"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20" name="Line 88"/>
              <p:cNvSpPr>
                <a:spLocks noChangeShapeType="1"/>
              </p:cNvSpPr>
              <p:nvPr/>
            </p:nvSpPr>
            <p:spPr bwMode="auto">
              <a:xfrm>
                <a:off x="1764" y="2907"/>
                <a:ext cx="9"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1" name="Line 89"/>
              <p:cNvSpPr>
                <a:spLocks noChangeShapeType="1"/>
              </p:cNvSpPr>
              <p:nvPr/>
            </p:nvSpPr>
            <p:spPr bwMode="auto">
              <a:xfrm flipH="1">
                <a:off x="1670" y="3182"/>
                <a:ext cx="94" cy="2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2" name="Line 90"/>
              <p:cNvSpPr>
                <a:spLocks noChangeShapeType="1"/>
              </p:cNvSpPr>
              <p:nvPr/>
            </p:nvSpPr>
            <p:spPr bwMode="auto">
              <a:xfrm>
                <a:off x="1792" y="3182"/>
                <a:ext cx="94" cy="2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3" name="Oval 91"/>
              <p:cNvSpPr>
                <a:spLocks noChangeArrowheads="1"/>
              </p:cNvSpPr>
              <p:nvPr/>
            </p:nvSpPr>
            <p:spPr bwMode="auto">
              <a:xfrm>
                <a:off x="2282" y="3121"/>
                <a:ext cx="65"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24" name="Line 92"/>
              <p:cNvSpPr>
                <a:spLocks noChangeShapeType="1"/>
              </p:cNvSpPr>
              <p:nvPr/>
            </p:nvSpPr>
            <p:spPr bwMode="auto">
              <a:xfrm flipH="1">
                <a:off x="2310" y="2907"/>
                <a:ext cx="37"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5" name="Line 93"/>
              <p:cNvSpPr>
                <a:spLocks noChangeShapeType="1"/>
              </p:cNvSpPr>
              <p:nvPr/>
            </p:nvSpPr>
            <p:spPr bwMode="auto">
              <a:xfrm flipH="1">
                <a:off x="2169" y="3162"/>
                <a:ext cx="131" cy="28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6" name="Line 94"/>
              <p:cNvSpPr>
                <a:spLocks noChangeShapeType="1"/>
              </p:cNvSpPr>
              <p:nvPr/>
            </p:nvSpPr>
            <p:spPr bwMode="auto">
              <a:xfrm>
                <a:off x="2319" y="3172"/>
                <a:ext cx="94" cy="27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7" name="Oval 95"/>
              <p:cNvSpPr>
                <a:spLocks noChangeArrowheads="1"/>
              </p:cNvSpPr>
              <p:nvPr/>
            </p:nvSpPr>
            <p:spPr bwMode="auto">
              <a:xfrm>
                <a:off x="2639" y="3131"/>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28" name="Line 96"/>
              <p:cNvSpPr>
                <a:spLocks noChangeShapeType="1"/>
              </p:cNvSpPr>
              <p:nvPr/>
            </p:nvSpPr>
            <p:spPr bwMode="auto">
              <a:xfrm>
                <a:off x="2667" y="2917"/>
                <a:ext cx="1" cy="20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29" name="Line 97"/>
              <p:cNvSpPr>
                <a:spLocks noChangeShapeType="1"/>
              </p:cNvSpPr>
              <p:nvPr/>
            </p:nvSpPr>
            <p:spPr bwMode="auto">
              <a:xfrm>
                <a:off x="2667" y="3193"/>
                <a:ext cx="1" cy="25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0" name="Oval 98"/>
              <p:cNvSpPr>
                <a:spLocks noChangeArrowheads="1"/>
              </p:cNvSpPr>
              <p:nvPr/>
            </p:nvSpPr>
            <p:spPr bwMode="auto">
              <a:xfrm>
                <a:off x="2922" y="3131"/>
                <a:ext cx="65" cy="6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31" name="Line 99"/>
              <p:cNvSpPr>
                <a:spLocks noChangeShapeType="1"/>
              </p:cNvSpPr>
              <p:nvPr/>
            </p:nvSpPr>
            <p:spPr bwMode="auto">
              <a:xfrm>
                <a:off x="2950" y="2907"/>
                <a:ext cx="1" cy="21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2" name="Line 100"/>
              <p:cNvSpPr>
                <a:spLocks noChangeShapeType="1"/>
              </p:cNvSpPr>
              <p:nvPr/>
            </p:nvSpPr>
            <p:spPr bwMode="auto">
              <a:xfrm flipH="1">
                <a:off x="2903" y="3182"/>
                <a:ext cx="28" cy="25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3" name="Oval 101"/>
              <p:cNvSpPr>
                <a:spLocks noChangeArrowheads="1"/>
              </p:cNvSpPr>
              <p:nvPr/>
            </p:nvSpPr>
            <p:spPr bwMode="auto">
              <a:xfrm>
                <a:off x="3486" y="3121"/>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34" name="Line 102"/>
              <p:cNvSpPr>
                <a:spLocks noChangeShapeType="1"/>
              </p:cNvSpPr>
              <p:nvPr/>
            </p:nvSpPr>
            <p:spPr bwMode="auto">
              <a:xfrm>
                <a:off x="2959" y="3172"/>
                <a:ext cx="179" cy="27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5" name="Line 103"/>
              <p:cNvSpPr>
                <a:spLocks noChangeShapeType="1"/>
              </p:cNvSpPr>
              <p:nvPr/>
            </p:nvSpPr>
            <p:spPr bwMode="auto">
              <a:xfrm flipH="1">
                <a:off x="3514" y="2907"/>
                <a:ext cx="29"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6" name="Line 104"/>
              <p:cNvSpPr>
                <a:spLocks noChangeShapeType="1"/>
              </p:cNvSpPr>
              <p:nvPr/>
            </p:nvSpPr>
            <p:spPr bwMode="auto">
              <a:xfrm flipH="1">
                <a:off x="3420" y="3182"/>
                <a:ext cx="85" cy="2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7" name="Line 105"/>
              <p:cNvSpPr>
                <a:spLocks noChangeShapeType="1"/>
              </p:cNvSpPr>
              <p:nvPr/>
            </p:nvSpPr>
            <p:spPr bwMode="auto">
              <a:xfrm>
                <a:off x="3524" y="3182"/>
                <a:ext cx="122" cy="2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8" name="Oval 106"/>
              <p:cNvSpPr>
                <a:spLocks noChangeArrowheads="1"/>
              </p:cNvSpPr>
              <p:nvPr/>
            </p:nvSpPr>
            <p:spPr bwMode="auto">
              <a:xfrm>
                <a:off x="4785" y="3121"/>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39" name="Line 107"/>
              <p:cNvSpPr>
                <a:spLocks noChangeShapeType="1"/>
              </p:cNvSpPr>
              <p:nvPr/>
            </p:nvSpPr>
            <p:spPr bwMode="auto">
              <a:xfrm>
                <a:off x="4813" y="2907"/>
                <a:ext cx="1" cy="224"/>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0" name="Line 108"/>
              <p:cNvSpPr>
                <a:spLocks noChangeShapeType="1"/>
              </p:cNvSpPr>
              <p:nvPr/>
            </p:nvSpPr>
            <p:spPr bwMode="auto">
              <a:xfrm>
                <a:off x="4823" y="3182"/>
                <a:ext cx="56" cy="2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1" name="Line 109"/>
              <p:cNvSpPr>
                <a:spLocks noChangeShapeType="1"/>
              </p:cNvSpPr>
              <p:nvPr/>
            </p:nvSpPr>
            <p:spPr bwMode="auto">
              <a:xfrm flipH="1">
                <a:off x="4672" y="3172"/>
                <a:ext cx="132" cy="28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2" name="Oval 110"/>
              <p:cNvSpPr>
                <a:spLocks noChangeArrowheads="1"/>
              </p:cNvSpPr>
              <p:nvPr/>
            </p:nvSpPr>
            <p:spPr bwMode="auto">
              <a:xfrm>
                <a:off x="3825" y="3131"/>
                <a:ext cx="66" cy="72"/>
              </a:xfrm>
              <a:prstGeom prst="ellipse">
                <a:avLst/>
              </a:prstGeom>
              <a:solidFill>
                <a:srgbClr val="000000"/>
              </a:solidFill>
              <a:ln w="14288"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143" name="Line 111"/>
              <p:cNvSpPr>
                <a:spLocks noChangeShapeType="1"/>
              </p:cNvSpPr>
              <p:nvPr/>
            </p:nvSpPr>
            <p:spPr bwMode="auto">
              <a:xfrm>
                <a:off x="3853" y="2907"/>
                <a:ext cx="1" cy="245"/>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4" name="Line 112"/>
              <p:cNvSpPr>
                <a:spLocks noChangeShapeType="1"/>
              </p:cNvSpPr>
              <p:nvPr/>
            </p:nvSpPr>
            <p:spPr bwMode="auto">
              <a:xfrm>
                <a:off x="3853" y="3182"/>
                <a:ext cx="38" cy="266"/>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5" name="Line 113"/>
              <p:cNvSpPr>
                <a:spLocks noChangeShapeType="1"/>
              </p:cNvSpPr>
              <p:nvPr/>
            </p:nvSpPr>
            <p:spPr bwMode="auto">
              <a:xfrm>
                <a:off x="954" y="3550"/>
                <a:ext cx="29" cy="8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6" name="Line 114"/>
              <p:cNvSpPr>
                <a:spLocks noChangeShapeType="1"/>
              </p:cNvSpPr>
              <p:nvPr/>
            </p:nvSpPr>
            <p:spPr bwMode="auto">
              <a:xfrm>
                <a:off x="1171" y="3560"/>
                <a:ext cx="1"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7" name="Line 115"/>
              <p:cNvSpPr>
                <a:spLocks noChangeShapeType="1"/>
              </p:cNvSpPr>
              <p:nvPr/>
            </p:nvSpPr>
            <p:spPr bwMode="auto">
              <a:xfrm flipH="1">
                <a:off x="832" y="3540"/>
                <a:ext cx="57" cy="8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8" name="Line 116"/>
              <p:cNvSpPr>
                <a:spLocks noChangeShapeType="1"/>
              </p:cNvSpPr>
              <p:nvPr/>
            </p:nvSpPr>
            <p:spPr bwMode="auto">
              <a:xfrm flipH="1">
                <a:off x="794" y="3642"/>
                <a:ext cx="19" cy="3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9" name="Line 117"/>
              <p:cNvSpPr>
                <a:spLocks noChangeShapeType="1"/>
              </p:cNvSpPr>
              <p:nvPr/>
            </p:nvSpPr>
            <p:spPr bwMode="auto">
              <a:xfrm flipH="1">
                <a:off x="757" y="3703"/>
                <a:ext cx="19" cy="3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0" name="Line 118"/>
              <p:cNvSpPr>
                <a:spLocks noChangeShapeType="1"/>
              </p:cNvSpPr>
              <p:nvPr/>
            </p:nvSpPr>
            <p:spPr bwMode="auto">
              <a:xfrm>
                <a:off x="983" y="3652"/>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1" name="Line 119"/>
              <p:cNvSpPr>
                <a:spLocks noChangeShapeType="1"/>
              </p:cNvSpPr>
              <p:nvPr/>
            </p:nvSpPr>
            <p:spPr bwMode="auto">
              <a:xfrm>
                <a:off x="1011" y="3713"/>
                <a:ext cx="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2" name="Line 120"/>
              <p:cNvSpPr>
                <a:spLocks noChangeShapeType="1"/>
              </p:cNvSpPr>
              <p:nvPr/>
            </p:nvSpPr>
            <p:spPr bwMode="auto">
              <a:xfrm>
                <a:off x="1171" y="3652"/>
                <a:ext cx="1"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3" name="Line 121"/>
              <p:cNvSpPr>
                <a:spLocks noChangeShapeType="1"/>
              </p:cNvSpPr>
              <p:nvPr/>
            </p:nvSpPr>
            <p:spPr bwMode="auto">
              <a:xfrm>
                <a:off x="1171" y="3734"/>
                <a:ext cx="9"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4" name="Line 122"/>
              <p:cNvSpPr>
                <a:spLocks noChangeShapeType="1"/>
              </p:cNvSpPr>
              <p:nvPr/>
            </p:nvSpPr>
            <p:spPr bwMode="auto">
              <a:xfrm flipH="1">
                <a:off x="1585" y="3550"/>
                <a:ext cx="47" cy="9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5" name="Line 123"/>
              <p:cNvSpPr>
                <a:spLocks noChangeShapeType="1"/>
              </p:cNvSpPr>
              <p:nvPr/>
            </p:nvSpPr>
            <p:spPr bwMode="auto">
              <a:xfrm>
                <a:off x="1689" y="3550"/>
                <a:ext cx="28" cy="9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6" name="Line 124"/>
              <p:cNvSpPr>
                <a:spLocks noChangeShapeType="1"/>
              </p:cNvSpPr>
              <p:nvPr/>
            </p:nvSpPr>
            <p:spPr bwMode="auto">
              <a:xfrm>
                <a:off x="1736" y="3672"/>
                <a:ext cx="18" cy="5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7" name="Line 125"/>
              <p:cNvSpPr>
                <a:spLocks noChangeShapeType="1"/>
              </p:cNvSpPr>
              <p:nvPr/>
            </p:nvSpPr>
            <p:spPr bwMode="auto">
              <a:xfrm>
                <a:off x="1764" y="3764"/>
                <a:ext cx="19" cy="3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8" name="Line 126"/>
              <p:cNvSpPr>
                <a:spLocks noChangeShapeType="1"/>
              </p:cNvSpPr>
              <p:nvPr/>
            </p:nvSpPr>
            <p:spPr bwMode="auto">
              <a:xfrm flipH="1">
                <a:off x="1547" y="3662"/>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9" name="Line 127"/>
              <p:cNvSpPr>
                <a:spLocks noChangeShapeType="1"/>
              </p:cNvSpPr>
              <p:nvPr/>
            </p:nvSpPr>
            <p:spPr bwMode="auto">
              <a:xfrm flipH="1">
                <a:off x="1510" y="3734"/>
                <a:ext cx="28"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0" name="Line 128"/>
              <p:cNvSpPr>
                <a:spLocks noChangeShapeType="1"/>
              </p:cNvSpPr>
              <p:nvPr/>
            </p:nvSpPr>
            <p:spPr bwMode="auto">
              <a:xfrm>
                <a:off x="1905" y="3560"/>
                <a:ext cx="9" cy="7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1" name="Line 129"/>
              <p:cNvSpPr>
                <a:spLocks noChangeShapeType="1"/>
              </p:cNvSpPr>
              <p:nvPr/>
            </p:nvSpPr>
            <p:spPr bwMode="auto">
              <a:xfrm>
                <a:off x="1914" y="3683"/>
                <a:ext cx="1"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2" name="Line 130"/>
              <p:cNvSpPr>
                <a:spLocks noChangeShapeType="1"/>
              </p:cNvSpPr>
              <p:nvPr/>
            </p:nvSpPr>
            <p:spPr bwMode="auto">
              <a:xfrm>
                <a:off x="1914" y="3775"/>
                <a:ext cx="1" cy="4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3" name="Line 131"/>
              <p:cNvSpPr>
                <a:spLocks noChangeShapeType="1"/>
              </p:cNvSpPr>
              <p:nvPr/>
            </p:nvSpPr>
            <p:spPr bwMode="auto">
              <a:xfrm flipH="1">
                <a:off x="2366" y="3550"/>
                <a:ext cx="38" cy="8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4" name="Line 132"/>
              <p:cNvSpPr>
                <a:spLocks noChangeShapeType="1"/>
              </p:cNvSpPr>
              <p:nvPr/>
            </p:nvSpPr>
            <p:spPr bwMode="auto">
              <a:xfrm flipH="1">
                <a:off x="2338" y="3662"/>
                <a:ext cx="19"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5" name="Line 133"/>
              <p:cNvSpPr>
                <a:spLocks noChangeShapeType="1"/>
              </p:cNvSpPr>
              <p:nvPr/>
            </p:nvSpPr>
            <p:spPr bwMode="auto">
              <a:xfrm flipH="1">
                <a:off x="2291" y="3744"/>
                <a:ext cx="28"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6" name="Line 134"/>
              <p:cNvSpPr>
                <a:spLocks noChangeShapeType="1"/>
              </p:cNvSpPr>
              <p:nvPr/>
            </p:nvSpPr>
            <p:spPr bwMode="auto">
              <a:xfrm>
                <a:off x="2451" y="3550"/>
                <a:ext cx="38" cy="7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7" name="Line 135"/>
              <p:cNvSpPr>
                <a:spLocks noChangeShapeType="1"/>
              </p:cNvSpPr>
              <p:nvPr/>
            </p:nvSpPr>
            <p:spPr bwMode="auto">
              <a:xfrm>
                <a:off x="2507" y="3652"/>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8" name="Line 136"/>
              <p:cNvSpPr>
                <a:spLocks noChangeShapeType="1"/>
              </p:cNvSpPr>
              <p:nvPr/>
            </p:nvSpPr>
            <p:spPr bwMode="auto">
              <a:xfrm>
                <a:off x="2545" y="3734"/>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9" name="Line 137"/>
              <p:cNvSpPr>
                <a:spLocks noChangeShapeType="1"/>
              </p:cNvSpPr>
              <p:nvPr/>
            </p:nvSpPr>
            <p:spPr bwMode="auto">
              <a:xfrm>
                <a:off x="2893" y="3560"/>
                <a:ext cx="1" cy="8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70" name="Line 138"/>
              <p:cNvSpPr>
                <a:spLocks noChangeShapeType="1"/>
              </p:cNvSpPr>
              <p:nvPr/>
            </p:nvSpPr>
            <p:spPr bwMode="auto">
              <a:xfrm>
                <a:off x="2893" y="3672"/>
                <a:ext cx="1"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71" name="Line 139"/>
              <p:cNvSpPr>
                <a:spLocks noChangeShapeType="1"/>
              </p:cNvSpPr>
              <p:nvPr/>
            </p:nvSpPr>
            <p:spPr bwMode="auto">
              <a:xfrm>
                <a:off x="2893" y="3754"/>
                <a:ext cx="1"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72" name="Line 140"/>
              <p:cNvSpPr>
                <a:spLocks noChangeShapeType="1"/>
              </p:cNvSpPr>
              <p:nvPr/>
            </p:nvSpPr>
            <p:spPr bwMode="auto">
              <a:xfrm flipH="1">
                <a:off x="3129" y="3560"/>
                <a:ext cx="18"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73" name="Line 141"/>
              <p:cNvSpPr>
                <a:spLocks noChangeShapeType="1"/>
              </p:cNvSpPr>
              <p:nvPr/>
            </p:nvSpPr>
            <p:spPr bwMode="auto">
              <a:xfrm flipH="1">
                <a:off x="3100" y="3642"/>
                <a:ext cx="19"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74" name="Line 142"/>
              <p:cNvSpPr>
                <a:spLocks noChangeShapeType="1"/>
              </p:cNvSpPr>
              <p:nvPr/>
            </p:nvSpPr>
            <p:spPr bwMode="auto">
              <a:xfrm flipH="1">
                <a:off x="3072" y="3734"/>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75" name="Line 143"/>
              <p:cNvSpPr>
                <a:spLocks noChangeShapeType="1"/>
              </p:cNvSpPr>
              <p:nvPr/>
            </p:nvSpPr>
            <p:spPr bwMode="auto">
              <a:xfrm>
                <a:off x="3185" y="3550"/>
                <a:ext cx="38"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76" name="Line 144"/>
              <p:cNvSpPr>
                <a:spLocks noChangeShapeType="1"/>
              </p:cNvSpPr>
              <p:nvPr/>
            </p:nvSpPr>
            <p:spPr bwMode="auto">
              <a:xfrm>
                <a:off x="3242" y="3642"/>
                <a:ext cx="18"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77" name="Line 145"/>
              <p:cNvSpPr>
                <a:spLocks noChangeShapeType="1"/>
              </p:cNvSpPr>
              <p:nvPr/>
            </p:nvSpPr>
            <p:spPr bwMode="auto">
              <a:xfrm>
                <a:off x="3270" y="3724"/>
                <a:ext cx="28" cy="4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78" name="Line 146"/>
              <p:cNvSpPr>
                <a:spLocks noChangeShapeType="1"/>
              </p:cNvSpPr>
              <p:nvPr/>
            </p:nvSpPr>
            <p:spPr bwMode="auto">
              <a:xfrm>
                <a:off x="3646" y="3560"/>
                <a:ext cx="1"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79" name="Line 147"/>
              <p:cNvSpPr>
                <a:spLocks noChangeShapeType="1"/>
              </p:cNvSpPr>
              <p:nvPr/>
            </p:nvSpPr>
            <p:spPr bwMode="auto">
              <a:xfrm>
                <a:off x="3656" y="3662"/>
                <a:ext cx="1"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0" name="Line 148"/>
              <p:cNvSpPr>
                <a:spLocks noChangeShapeType="1"/>
              </p:cNvSpPr>
              <p:nvPr/>
            </p:nvSpPr>
            <p:spPr bwMode="auto">
              <a:xfrm>
                <a:off x="3656" y="3724"/>
                <a:ext cx="1"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1" name="Line 149"/>
              <p:cNvSpPr>
                <a:spLocks noChangeShapeType="1"/>
              </p:cNvSpPr>
              <p:nvPr/>
            </p:nvSpPr>
            <p:spPr bwMode="auto">
              <a:xfrm>
                <a:off x="4917" y="3550"/>
                <a:ext cx="56" cy="8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2" name="Line 150"/>
              <p:cNvSpPr>
                <a:spLocks noChangeShapeType="1"/>
              </p:cNvSpPr>
              <p:nvPr/>
            </p:nvSpPr>
            <p:spPr bwMode="auto">
              <a:xfrm>
                <a:off x="4983" y="3652"/>
                <a:ext cx="28" cy="3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3" name="Line 151"/>
              <p:cNvSpPr>
                <a:spLocks noChangeShapeType="1"/>
              </p:cNvSpPr>
              <p:nvPr/>
            </p:nvSpPr>
            <p:spPr bwMode="auto">
              <a:xfrm>
                <a:off x="5020" y="3703"/>
                <a:ext cx="19" cy="3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4" name="Line 152"/>
              <p:cNvSpPr>
                <a:spLocks noChangeShapeType="1"/>
              </p:cNvSpPr>
              <p:nvPr/>
            </p:nvSpPr>
            <p:spPr bwMode="auto">
              <a:xfrm flipH="1">
                <a:off x="4832" y="3550"/>
                <a:ext cx="28" cy="10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5" name="Line 153"/>
              <p:cNvSpPr>
                <a:spLocks noChangeShapeType="1"/>
              </p:cNvSpPr>
              <p:nvPr/>
            </p:nvSpPr>
            <p:spPr bwMode="auto">
              <a:xfrm flipH="1">
                <a:off x="4813" y="3683"/>
                <a:ext cx="19"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6" name="Line 154"/>
              <p:cNvSpPr>
                <a:spLocks noChangeShapeType="1"/>
              </p:cNvSpPr>
              <p:nvPr/>
            </p:nvSpPr>
            <p:spPr bwMode="auto">
              <a:xfrm flipH="1">
                <a:off x="4794" y="3764"/>
                <a:ext cx="19" cy="62"/>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7" name="Line 155"/>
              <p:cNvSpPr>
                <a:spLocks noChangeShapeType="1"/>
              </p:cNvSpPr>
              <p:nvPr/>
            </p:nvSpPr>
            <p:spPr bwMode="auto">
              <a:xfrm>
                <a:off x="4663" y="3560"/>
                <a:ext cx="19"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8" name="Line 156"/>
              <p:cNvSpPr>
                <a:spLocks noChangeShapeType="1"/>
              </p:cNvSpPr>
              <p:nvPr/>
            </p:nvSpPr>
            <p:spPr bwMode="auto">
              <a:xfrm>
                <a:off x="4691" y="3642"/>
                <a:ext cx="19" cy="6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9" name="Line 157"/>
              <p:cNvSpPr>
                <a:spLocks noChangeShapeType="1"/>
              </p:cNvSpPr>
              <p:nvPr/>
            </p:nvSpPr>
            <p:spPr bwMode="auto">
              <a:xfrm>
                <a:off x="4719" y="3734"/>
                <a:ext cx="19" cy="30"/>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90" name="Line 158"/>
              <p:cNvSpPr>
                <a:spLocks noChangeShapeType="1"/>
              </p:cNvSpPr>
              <p:nvPr/>
            </p:nvSpPr>
            <p:spPr bwMode="auto">
              <a:xfrm flipH="1">
                <a:off x="4578" y="3540"/>
                <a:ext cx="28" cy="8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91" name="Line 159"/>
              <p:cNvSpPr>
                <a:spLocks noChangeShapeType="1"/>
              </p:cNvSpPr>
              <p:nvPr/>
            </p:nvSpPr>
            <p:spPr bwMode="auto">
              <a:xfrm flipH="1">
                <a:off x="4559" y="3652"/>
                <a:ext cx="19" cy="4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92" name="Line 160"/>
              <p:cNvSpPr>
                <a:spLocks noChangeShapeType="1"/>
              </p:cNvSpPr>
              <p:nvPr/>
            </p:nvSpPr>
            <p:spPr bwMode="auto">
              <a:xfrm flipH="1">
                <a:off x="4540" y="3713"/>
                <a:ext cx="19" cy="51"/>
              </a:xfrm>
              <a:prstGeom prst="line">
                <a:avLst/>
              </a:prstGeom>
              <a:noFill/>
              <a:ln w="14288"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93" name="Rectangle 161"/>
              <p:cNvSpPr>
                <a:spLocks noChangeArrowheads="1"/>
              </p:cNvSpPr>
              <p:nvPr/>
            </p:nvSpPr>
            <p:spPr bwMode="auto">
              <a:xfrm>
                <a:off x="2122" y="3448"/>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94" name="Rectangle 162"/>
              <p:cNvSpPr>
                <a:spLocks noChangeArrowheads="1"/>
              </p:cNvSpPr>
              <p:nvPr/>
            </p:nvSpPr>
            <p:spPr bwMode="auto">
              <a:xfrm>
                <a:off x="2649" y="3448"/>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95" name="Rectangle 163"/>
              <p:cNvSpPr>
                <a:spLocks noChangeArrowheads="1"/>
              </p:cNvSpPr>
              <p:nvPr/>
            </p:nvSpPr>
            <p:spPr bwMode="auto">
              <a:xfrm>
                <a:off x="3383" y="3458"/>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96" name="Rectangle 164"/>
              <p:cNvSpPr>
                <a:spLocks noChangeArrowheads="1"/>
              </p:cNvSpPr>
              <p:nvPr/>
            </p:nvSpPr>
            <p:spPr bwMode="auto">
              <a:xfrm>
                <a:off x="3872" y="3448"/>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97" name="Rectangle 165"/>
              <p:cNvSpPr>
                <a:spLocks noChangeArrowheads="1"/>
              </p:cNvSpPr>
              <p:nvPr/>
            </p:nvSpPr>
            <p:spPr bwMode="auto">
              <a:xfrm>
                <a:off x="1387" y="3448"/>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98" name="Rectangle 166"/>
              <p:cNvSpPr>
                <a:spLocks noChangeArrowheads="1"/>
              </p:cNvSpPr>
              <p:nvPr/>
            </p:nvSpPr>
            <p:spPr bwMode="auto">
              <a:xfrm>
                <a:off x="804" y="2805"/>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199" name="Rectangle 167"/>
              <p:cNvSpPr>
                <a:spLocks noChangeArrowheads="1"/>
              </p:cNvSpPr>
              <p:nvPr/>
            </p:nvSpPr>
            <p:spPr bwMode="auto">
              <a:xfrm>
                <a:off x="2027" y="2794"/>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200" name="Rectangle 168"/>
              <p:cNvSpPr>
                <a:spLocks noChangeArrowheads="1"/>
              </p:cNvSpPr>
              <p:nvPr/>
            </p:nvSpPr>
            <p:spPr bwMode="auto">
              <a:xfrm>
                <a:off x="3242" y="2805"/>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201" name="Rectangle 169"/>
              <p:cNvSpPr>
                <a:spLocks noChangeArrowheads="1"/>
              </p:cNvSpPr>
              <p:nvPr/>
            </p:nvSpPr>
            <p:spPr bwMode="auto">
              <a:xfrm>
                <a:off x="4154" y="2805"/>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sp>
            <p:nvSpPr>
              <p:cNvPr id="202" name="Rectangle 170"/>
              <p:cNvSpPr>
                <a:spLocks noChangeArrowheads="1"/>
              </p:cNvSpPr>
              <p:nvPr/>
            </p:nvSpPr>
            <p:spPr bwMode="auto">
              <a:xfrm>
                <a:off x="4465" y="2805"/>
                <a:ext cx="59"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205" b="1">
                    <a:solidFill>
                      <a:srgbClr val="000000"/>
                    </a:solidFill>
                    <a:latin typeface="Helvetica" pitchFamily="2" charset="0"/>
                  </a:rPr>
                  <a:t>T</a:t>
                </a:r>
              </a:p>
            </p:txBody>
          </p:sp>
        </p:grpSp>
        <p:graphicFrame>
          <p:nvGraphicFramePr>
            <p:cNvPr id="11" name="Object 171"/>
            <p:cNvGraphicFramePr/>
            <p:nvPr/>
          </p:nvGraphicFramePr>
          <p:xfrm>
            <a:off x="3132" y="2290"/>
            <a:ext cx="384" cy="329"/>
          </p:xfrm>
          <a:graphic>
            <a:graphicData uri="http://schemas.openxmlformats.org/presentationml/2006/ole">
              <mc:AlternateContent xmlns:mc="http://schemas.openxmlformats.org/markup-compatibility/2006">
                <mc:Choice xmlns:v="urn:schemas-microsoft-com:vml" Requires="v">
                  <p:oleObj name="Equation" r:id="rId4" imgW="180975" imgH="142875" progId="Equation.3">
                    <p:embed/>
                  </p:oleObj>
                </mc:Choice>
                <mc:Fallback>
                  <p:oleObj name="Equation" r:id="rId4" imgW="180975" imgH="142875" progId="Equation.3">
                    <p:embed/>
                    <p:pic>
                      <p:nvPicPr>
                        <p:cNvPr id="0" name="Object 17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 y="2290"/>
                          <a:ext cx="384" cy="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72"/>
            <p:cNvGraphicFramePr/>
            <p:nvPr/>
          </p:nvGraphicFramePr>
          <p:xfrm>
            <a:off x="3668" y="2107"/>
            <a:ext cx="1352" cy="418"/>
          </p:xfrm>
          <a:graphic>
            <a:graphicData uri="http://schemas.openxmlformats.org/presentationml/2006/ole">
              <mc:AlternateContent xmlns:mc="http://schemas.openxmlformats.org/markup-compatibility/2006">
                <mc:Choice xmlns:v="urn:schemas-microsoft-com:vml" Requires="v">
                  <p:oleObj name="Equation" r:id="rId6" imgW="628650" imgH="180975" progId="Equation.3">
                    <p:embed/>
                  </p:oleObj>
                </mc:Choice>
                <mc:Fallback>
                  <p:oleObj name="Equation" r:id="rId6" imgW="628650" imgH="180975" progId="Equation.3">
                    <p:embed/>
                    <p:pic>
                      <p:nvPicPr>
                        <p:cNvPr id="0" name="Object 17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8" y="2107"/>
                          <a:ext cx="1352" cy="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73"/>
            <p:cNvGraphicFramePr/>
            <p:nvPr/>
          </p:nvGraphicFramePr>
          <p:xfrm>
            <a:off x="2611" y="1628"/>
            <a:ext cx="260" cy="396"/>
          </p:xfrm>
          <a:graphic>
            <a:graphicData uri="http://schemas.openxmlformats.org/presentationml/2006/ole">
              <mc:AlternateContent xmlns:mc="http://schemas.openxmlformats.org/markup-compatibility/2006">
                <mc:Choice xmlns:v="urn:schemas-microsoft-com:vml" Requires="v">
                  <p:oleObj name="Equation" r:id="rId8" imgW="123825" imgH="171450" progId="Equation.3">
                    <p:embed/>
                  </p:oleObj>
                </mc:Choice>
                <mc:Fallback>
                  <p:oleObj name="Equation" r:id="rId8" imgW="123825" imgH="171450" progId="Equation.3">
                    <p:embed/>
                    <p:pic>
                      <p:nvPicPr>
                        <p:cNvPr id="0" name="Object 17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1" y="1628"/>
                          <a:ext cx="260" cy="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 name="Group 993"/>
            <p:cNvGrpSpPr/>
            <p:nvPr/>
          </p:nvGrpSpPr>
          <p:grpSpPr bwMode="auto">
            <a:xfrm>
              <a:off x="4501" y="3062"/>
              <a:ext cx="160" cy="184"/>
              <a:chOff x="4504" y="2916"/>
              <a:chExt cx="160" cy="184"/>
            </a:xfrm>
          </p:grpSpPr>
          <p:sp>
            <p:nvSpPr>
              <p:cNvPr id="42" name="Rectangle 176"/>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3" name="Rectangle 177"/>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8" name="Group 996"/>
            <p:cNvGrpSpPr/>
            <p:nvPr/>
          </p:nvGrpSpPr>
          <p:grpSpPr bwMode="auto">
            <a:xfrm>
              <a:off x="4193" y="3066"/>
              <a:ext cx="160" cy="184"/>
              <a:chOff x="4504" y="2916"/>
              <a:chExt cx="160" cy="184"/>
            </a:xfrm>
          </p:grpSpPr>
          <p:sp>
            <p:nvSpPr>
              <p:cNvPr id="40" name="Rectangle 179"/>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1" name="Rectangle 180"/>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19" name="Group 999"/>
            <p:cNvGrpSpPr/>
            <p:nvPr/>
          </p:nvGrpSpPr>
          <p:grpSpPr bwMode="auto">
            <a:xfrm>
              <a:off x="3269" y="3074"/>
              <a:ext cx="160" cy="184"/>
              <a:chOff x="4504" y="2916"/>
              <a:chExt cx="160" cy="184"/>
            </a:xfrm>
          </p:grpSpPr>
          <p:sp>
            <p:nvSpPr>
              <p:cNvPr id="38" name="Rectangle 182"/>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9" name="Rectangle 183"/>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20" name="Group 1002"/>
            <p:cNvGrpSpPr/>
            <p:nvPr/>
          </p:nvGrpSpPr>
          <p:grpSpPr bwMode="auto">
            <a:xfrm>
              <a:off x="2053" y="3082"/>
              <a:ext cx="160" cy="184"/>
              <a:chOff x="4504" y="2916"/>
              <a:chExt cx="160" cy="184"/>
            </a:xfrm>
          </p:grpSpPr>
          <p:sp>
            <p:nvSpPr>
              <p:cNvPr id="36" name="Rectangle 185"/>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7" name="Rectangle 186"/>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21" name="Group 1005"/>
            <p:cNvGrpSpPr/>
            <p:nvPr/>
          </p:nvGrpSpPr>
          <p:grpSpPr bwMode="auto">
            <a:xfrm>
              <a:off x="837" y="3074"/>
              <a:ext cx="160" cy="184"/>
              <a:chOff x="4504" y="2916"/>
              <a:chExt cx="160" cy="184"/>
            </a:xfrm>
          </p:grpSpPr>
          <p:sp>
            <p:nvSpPr>
              <p:cNvPr id="34" name="Rectangle 188"/>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5" name="Rectangle 189"/>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22" name="Group 1008"/>
            <p:cNvGrpSpPr/>
            <p:nvPr/>
          </p:nvGrpSpPr>
          <p:grpSpPr bwMode="auto">
            <a:xfrm>
              <a:off x="1425" y="3726"/>
              <a:ext cx="160" cy="184"/>
              <a:chOff x="4504" y="2916"/>
              <a:chExt cx="160" cy="184"/>
            </a:xfrm>
          </p:grpSpPr>
          <p:sp>
            <p:nvSpPr>
              <p:cNvPr id="32" name="Rectangle 191"/>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3" name="Rectangle 192"/>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23" name="Group 1011"/>
            <p:cNvGrpSpPr/>
            <p:nvPr/>
          </p:nvGrpSpPr>
          <p:grpSpPr bwMode="auto">
            <a:xfrm>
              <a:off x="2169" y="3730"/>
              <a:ext cx="160" cy="184"/>
              <a:chOff x="4504" y="2916"/>
              <a:chExt cx="160" cy="184"/>
            </a:xfrm>
          </p:grpSpPr>
          <p:sp>
            <p:nvSpPr>
              <p:cNvPr id="30" name="Rectangle 194"/>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31" name="Rectangle 195"/>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24" name="Group 1014"/>
            <p:cNvGrpSpPr/>
            <p:nvPr/>
          </p:nvGrpSpPr>
          <p:grpSpPr bwMode="auto">
            <a:xfrm>
              <a:off x="2673" y="3738"/>
              <a:ext cx="160" cy="184"/>
              <a:chOff x="4504" y="2916"/>
              <a:chExt cx="160" cy="184"/>
            </a:xfrm>
          </p:grpSpPr>
          <p:sp>
            <p:nvSpPr>
              <p:cNvPr id="28" name="Rectangle 197"/>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9" name="Rectangle 198"/>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25" name="Group 1017"/>
            <p:cNvGrpSpPr/>
            <p:nvPr/>
          </p:nvGrpSpPr>
          <p:grpSpPr bwMode="auto">
            <a:xfrm>
              <a:off x="3425" y="3738"/>
              <a:ext cx="160" cy="184"/>
              <a:chOff x="4504" y="2916"/>
              <a:chExt cx="160" cy="184"/>
            </a:xfrm>
          </p:grpSpPr>
          <p:sp>
            <p:nvSpPr>
              <p:cNvPr id="26" name="Rectangle 200"/>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7" name="Rectangle 201"/>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nvGrpSpPr>
            <p:cNvPr id="209" name="Group 1020"/>
            <p:cNvGrpSpPr/>
            <p:nvPr/>
          </p:nvGrpSpPr>
          <p:grpSpPr bwMode="auto">
            <a:xfrm>
              <a:off x="3901" y="3734"/>
              <a:ext cx="160" cy="184"/>
              <a:chOff x="4504" y="2916"/>
              <a:chExt cx="160" cy="184"/>
            </a:xfrm>
          </p:grpSpPr>
          <p:sp>
            <p:nvSpPr>
              <p:cNvPr id="210" name="Rectangle 203"/>
              <p:cNvSpPr>
                <a:spLocks noChangeArrowheads="1"/>
              </p:cNvSpPr>
              <p:nvPr/>
            </p:nvSpPr>
            <p:spPr bwMode="auto">
              <a:xfrm>
                <a:off x="4504" y="2916"/>
                <a:ext cx="160" cy="184"/>
              </a:xfrm>
              <a:prstGeom prst="rect">
                <a:avLst/>
              </a:prstGeom>
              <a:solidFill>
                <a:srgbClr val="CCCC00"/>
              </a:solidFill>
              <a:ln w="9525" cap="flat" algn="ctr">
                <a:solidFill>
                  <a:srgbClr val="000000"/>
                </a:solidFill>
                <a:prstDash val="solid"/>
                <a:miter lim="800000"/>
                <a:headEnd type="none" w="med" len="med"/>
                <a:tailEnd type="none" w="med" len="med"/>
              </a:ln>
            </p:spPr>
            <p:txBody>
              <a:bodyPr wrap="none" anchor="ct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211" name="Rectangle 204"/>
              <p:cNvSpPr>
                <a:spLocks noChangeArrowheads="1"/>
              </p:cNvSpPr>
              <p:nvPr/>
            </p:nvSpPr>
            <p:spPr bwMode="auto">
              <a:xfrm>
                <a:off x="4547" y="2941"/>
                <a:ext cx="64"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en-US" altLang="en-US" sz="1305" b="1">
                    <a:solidFill>
                      <a:srgbClr val="000000"/>
                    </a:solidFill>
                    <a:latin typeface="Helvetica" pitchFamily="2" charset="0"/>
                  </a:rPr>
                  <a:t>T</a:t>
                </a:r>
              </a:p>
            </p:txBody>
          </p:sp>
        </p:grpSp>
      </p:grpSp>
    </p:spTree>
  </p:cSld>
  <p:clrMapOvr>
    <a:masterClrMapping/>
  </p:clrMapOvr>
  <p:transition spd="slow" advTm="18981">
    <p:push di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173</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Q-</a:t>
            </a:r>
            <a:r>
              <a:rPr lang="zh-CN" altLang="en-US" b="1" kern="1200" dirty="0">
                <a:solidFill>
                  <a:prstClr val="white"/>
                </a:solidFill>
                <a:latin typeface="黑体" panose="02010609060101010101" pitchFamily="49" charset="-122"/>
                <a:ea typeface="黑体" panose="02010609060101010101" pitchFamily="49" charset="-122"/>
                <a:cs typeface="+mn-cs"/>
              </a:rPr>
              <a:t>学习</a:t>
            </a:r>
          </a:p>
        </p:txBody>
      </p:sp>
      <p:sp>
        <p:nvSpPr>
          <p:cNvPr id="2" name="矩形 2"/>
          <p:cNvSpPr>
            <a:spLocks noChangeArrowheads="1"/>
          </p:cNvSpPr>
          <p:nvPr/>
        </p:nvSpPr>
        <p:spPr bwMode="auto">
          <a:xfrm>
            <a:off x="2152650" y="1108225"/>
            <a:ext cx="8231828" cy="5277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lnSpc>
                <a:spcPct val="150000"/>
              </a:lnSpc>
            </a:pPr>
            <a:r>
              <a:rPr lang="en-US" altLang="zh-CN" sz="2810" dirty="0">
                <a:solidFill>
                  <a:srgbClr val="0000FF"/>
                </a:solidFill>
              </a:rPr>
              <a:t>Watkins, 1989</a:t>
            </a:r>
          </a:p>
          <a:p>
            <a:pPr algn="l" eaLnBrk="1" hangingPunct="1">
              <a:lnSpc>
                <a:spcPct val="150000"/>
              </a:lnSpc>
            </a:pPr>
            <a:r>
              <a:rPr lang="zh-CN" altLang="zh-CN" sz="2810" dirty="0">
                <a:latin typeface="宋体" panose="02010600030101010101" pitchFamily="2" charset="-122"/>
              </a:rPr>
              <a:t>在</a:t>
            </a:r>
            <a:r>
              <a:rPr lang="en-US" altLang="zh-CN" sz="2810" dirty="0">
                <a:latin typeface="宋体" panose="02010600030101010101" pitchFamily="2" charset="-122"/>
              </a:rPr>
              <a:t>Q</a:t>
            </a:r>
            <a:r>
              <a:rPr lang="zh-CN" altLang="zh-CN" sz="2810" dirty="0">
                <a:latin typeface="宋体" panose="02010600030101010101" pitchFamily="2" charset="-122"/>
              </a:rPr>
              <a:t>学习中，回溯从动作结点开始，最大化下一个状态的所有可能动作和它们的奖励。在完全递归定义的</a:t>
            </a:r>
            <a:r>
              <a:rPr lang="en-US" altLang="zh-CN" sz="2810" dirty="0">
                <a:latin typeface="宋体" panose="02010600030101010101" pitchFamily="2" charset="-122"/>
              </a:rPr>
              <a:t>Q</a:t>
            </a:r>
            <a:r>
              <a:rPr lang="zh-CN" altLang="zh-CN" sz="2810" dirty="0">
                <a:latin typeface="宋体" panose="02010600030101010101" pitchFamily="2" charset="-122"/>
              </a:rPr>
              <a:t>学习中，回溯树的底部结点一个从根结点开始的动作和它们的后继动作的奖励的序列可以到达的所有终端结点。联机的</a:t>
            </a:r>
            <a:r>
              <a:rPr lang="en-US" altLang="zh-CN" sz="2810" dirty="0">
                <a:latin typeface="宋体" panose="02010600030101010101" pitchFamily="2" charset="-122"/>
              </a:rPr>
              <a:t>Q</a:t>
            </a:r>
            <a:r>
              <a:rPr lang="zh-CN" altLang="zh-CN" sz="2810" dirty="0">
                <a:latin typeface="宋体" panose="02010600030101010101" pitchFamily="2" charset="-122"/>
              </a:rPr>
              <a:t>学习，从可能的动作向前扩展，不需要建立一个完全的世界模型。</a:t>
            </a:r>
            <a:r>
              <a:rPr lang="en-US" altLang="zh-CN" sz="2810" dirty="0">
                <a:latin typeface="宋体" panose="02010600030101010101" pitchFamily="2" charset="-122"/>
              </a:rPr>
              <a:t>Q</a:t>
            </a:r>
            <a:r>
              <a:rPr lang="zh-CN" altLang="zh-CN" sz="2810" dirty="0">
                <a:latin typeface="宋体" panose="02010600030101010101" pitchFamily="2" charset="-122"/>
              </a:rPr>
              <a:t>学习还可以脱机执行。我们可以看到，</a:t>
            </a:r>
            <a:r>
              <a:rPr lang="en-US" altLang="zh-CN" sz="2810" dirty="0">
                <a:latin typeface="宋体" panose="02010600030101010101" pitchFamily="2" charset="-122"/>
              </a:rPr>
              <a:t>Q</a:t>
            </a:r>
            <a:r>
              <a:rPr lang="zh-CN" altLang="zh-CN" sz="2810" dirty="0">
                <a:latin typeface="宋体" panose="02010600030101010101" pitchFamily="2" charset="-122"/>
              </a:rPr>
              <a:t>学习是一种时序差分的方法。</a:t>
            </a:r>
          </a:p>
        </p:txBody>
      </p:sp>
    </p:spTree>
  </p:cSld>
  <p:clrMapOvr>
    <a:masterClrMapping/>
  </p:clrMapOvr>
  <p:transition spd="slow" advTm="18981">
    <p:push dir="u"/>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174</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Q-</a:t>
            </a:r>
            <a:r>
              <a:rPr lang="zh-CN" altLang="en-US" b="1" kern="1200" dirty="0">
                <a:solidFill>
                  <a:prstClr val="white"/>
                </a:solidFill>
                <a:latin typeface="黑体" panose="02010609060101010101" pitchFamily="49" charset="-122"/>
                <a:ea typeface="黑体" panose="02010609060101010101" pitchFamily="49" charset="-122"/>
                <a:cs typeface="+mn-cs"/>
              </a:rPr>
              <a:t>学习</a:t>
            </a:r>
          </a:p>
        </p:txBody>
      </p:sp>
      <p:sp>
        <p:nvSpPr>
          <p:cNvPr id="3" name="Rectangle 15"/>
          <p:cNvSpPr>
            <a:spLocks noChangeArrowheads="1"/>
          </p:cNvSpPr>
          <p:nvPr/>
        </p:nvSpPr>
        <p:spPr bwMode="auto">
          <a:xfrm>
            <a:off x="1933124" y="1283089"/>
            <a:ext cx="8016919" cy="31488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indent="266700"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eaLnBrk="1" hangingPunct="1">
              <a:lnSpc>
                <a:spcPct val="150000"/>
              </a:lnSpc>
            </a:pPr>
            <a:endParaRPr lang="en-US" altLang="zh-CN" sz="2405" dirty="0">
              <a:latin typeface="宋体" panose="02010600030101010101" pitchFamily="2" charset="-122"/>
              <a:cs typeface="Times New Roman" panose="02020603050405020304" pitchFamily="18" charset="0"/>
            </a:endParaRPr>
          </a:p>
          <a:p>
            <a:pPr algn="l" eaLnBrk="1" hangingPunct="1">
              <a:lnSpc>
                <a:spcPct val="150000"/>
              </a:lnSpc>
            </a:pPr>
            <a:r>
              <a:rPr lang="zh-CN" altLang="en-US" sz="2405" dirty="0">
                <a:latin typeface="宋体" panose="02010600030101010101" pitchFamily="2" charset="-122"/>
                <a:cs typeface="Times New Roman" panose="02020603050405020304" pitchFamily="18" charset="0"/>
              </a:rPr>
              <a:t>在</a:t>
            </a:r>
            <a:r>
              <a:rPr lang="en-US" altLang="zh-CN" sz="2405" dirty="0">
                <a:latin typeface="宋体" panose="02010600030101010101" pitchFamily="2" charset="-122"/>
                <a:cs typeface="Times New Roman" panose="02020603050405020304" pitchFamily="18" charset="0"/>
              </a:rPr>
              <a:t>Q</a:t>
            </a:r>
            <a:r>
              <a:rPr lang="zh-CN" altLang="en-US" sz="2405" dirty="0">
                <a:latin typeface="宋体" panose="02010600030101010101" pitchFamily="2" charset="-122"/>
                <a:cs typeface="Times New Roman" panose="02020603050405020304" pitchFamily="18" charset="0"/>
              </a:rPr>
              <a:t>学习中，</a:t>
            </a:r>
            <a:r>
              <a:rPr lang="en-US" altLang="zh-CN" sz="2405" i="1" dirty="0">
                <a:latin typeface="宋体" panose="02010600030101010101" pitchFamily="2" charset="-122"/>
                <a:cs typeface="Times New Roman" panose="02020603050405020304" pitchFamily="18" charset="0"/>
              </a:rPr>
              <a:t>Q</a:t>
            </a:r>
            <a:r>
              <a:rPr lang="zh-CN" altLang="en-US" sz="2405" dirty="0">
                <a:latin typeface="宋体" panose="02010600030101010101" pitchFamily="2" charset="-122"/>
                <a:cs typeface="Times New Roman" panose="02020603050405020304" pitchFamily="18" charset="0"/>
              </a:rPr>
              <a:t>是状态</a:t>
            </a:r>
            <a:r>
              <a:rPr lang="en-US" altLang="zh-CN" sz="2405" dirty="0">
                <a:latin typeface="宋体" panose="02010600030101010101" pitchFamily="2" charset="-122"/>
                <a:cs typeface="Times New Roman" panose="02020603050405020304" pitchFamily="18" charset="0"/>
              </a:rPr>
              <a:t>-</a:t>
            </a:r>
            <a:r>
              <a:rPr lang="zh-CN" altLang="en-US" sz="2405" dirty="0">
                <a:latin typeface="宋体" panose="02010600030101010101" pitchFamily="2" charset="-122"/>
                <a:cs typeface="Times New Roman" panose="02020603050405020304" pitchFamily="18" charset="0"/>
              </a:rPr>
              <a:t>动作对到学习到的值的一个函数。</a:t>
            </a:r>
          </a:p>
          <a:p>
            <a:pPr algn="l" eaLnBrk="1" hangingPunct="1">
              <a:lnSpc>
                <a:spcPct val="150000"/>
              </a:lnSpc>
            </a:pPr>
            <a:r>
              <a:rPr lang="zh-CN" altLang="en-US" sz="2405" dirty="0">
                <a:latin typeface="宋体" panose="02010600030101010101" pitchFamily="2" charset="-122"/>
                <a:cs typeface="Times New Roman" panose="02020603050405020304" pitchFamily="18" charset="0"/>
              </a:rPr>
              <a:t>对所有的状态和动作：</a:t>
            </a:r>
          </a:p>
          <a:p>
            <a:pPr algn="l">
              <a:lnSpc>
                <a:spcPct val="150000"/>
              </a:lnSpc>
            </a:pPr>
            <a:r>
              <a:rPr lang="en-US" altLang="zh-CN" sz="2405" i="1" dirty="0">
                <a:latin typeface="宋体" panose="02010600030101010101" pitchFamily="2" charset="-122"/>
                <a:cs typeface="Times New Roman" panose="02020603050405020304" pitchFamily="18" charset="0"/>
              </a:rPr>
              <a:t>     Q</a:t>
            </a:r>
            <a:r>
              <a:rPr lang="en-US" altLang="zh-CN" sz="2405" dirty="0">
                <a:latin typeface="宋体" panose="02010600030101010101" pitchFamily="2" charset="-122"/>
                <a:cs typeface="Times New Roman" panose="02020603050405020304" pitchFamily="18" charset="0"/>
              </a:rPr>
              <a:t>: (state </a:t>
            </a:r>
            <a:r>
              <a:rPr lang="en-US" altLang="zh-CN" sz="2405" i="1" dirty="0">
                <a:latin typeface="宋体" panose="02010600030101010101" pitchFamily="2" charset="-122"/>
                <a:cs typeface="Times New Roman" panose="02020603050405020304" pitchFamily="18" charset="0"/>
              </a:rPr>
              <a:t>x </a:t>
            </a:r>
            <a:r>
              <a:rPr lang="en-US" altLang="zh-CN" sz="2405" dirty="0">
                <a:latin typeface="宋体" panose="02010600030101010101" pitchFamily="2" charset="-122"/>
                <a:cs typeface="Times New Roman" panose="02020603050405020304" pitchFamily="18" charset="0"/>
              </a:rPr>
              <a:t>action) → value</a:t>
            </a:r>
          </a:p>
          <a:p>
            <a:pPr algn="l">
              <a:lnSpc>
                <a:spcPct val="150000"/>
              </a:lnSpc>
            </a:pPr>
            <a:r>
              <a:rPr lang="zh-CN" altLang="en-US" sz="2405" dirty="0">
                <a:latin typeface="宋体" panose="02010600030101010101" pitchFamily="2" charset="-122"/>
                <a:cs typeface="Times New Roman" panose="02020603050405020304" pitchFamily="18" charset="0"/>
              </a:rPr>
              <a:t> 对</a:t>
            </a:r>
            <a:r>
              <a:rPr lang="en-US" altLang="zh-CN" sz="2405" dirty="0">
                <a:latin typeface="宋体" panose="02010600030101010101" pitchFamily="2" charset="-122"/>
                <a:cs typeface="Times New Roman" panose="02020603050405020304" pitchFamily="18" charset="0"/>
              </a:rPr>
              <a:t>Q</a:t>
            </a:r>
            <a:r>
              <a:rPr lang="zh-CN" altLang="en-US" sz="2405" dirty="0">
                <a:latin typeface="宋体" panose="02010600030101010101" pitchFamily="2" charset="-122"/>
                <a:cs typeface="Times New Roman" panose="02020603050405020304" pitchFamily="18" charset="0"/>
              </a:rPr>
              <a:t>学习中的一步：</a:t>
            </a:r>
          </a:p>
          <a:p>
            <a:pPr algn="l"/>
            <a:endParaRPr lang="zh-CN" altLang="en-US" sz="1805" dirty="0">
              <a:latin typeface="Arial" panose="020B0604020202020204" pitchFamily="34" charset="0"/>
            </a:endParaRPr>
          </a:p>
        </p:txBody>
      </p:sp>
      <p:graphicFrame>
        <p:nvGraphicFramePr>
          <p:cNvPr id="7" name="对象 3"/>
          <p:cNvGraphicFramePr>
            <a:graphicFrameLocks noChangeAspect="1"/>
          </p:cNvGraphicFramePr>
          <p:nvPr/>
        </p:nvGraphicFramePr>
        <p:xfrm>
          <a:off x="2249916" y="4677067"/>
          <a:ext cx="7725598" cy="493496"/>
        </p:xfrm>
        <a:graphic>
          <a:graphicData uri="http://schemas.openxmlformats.org/presentationml/2006/ole">
            <mc:AlternateContent xmlns:mc="http://schemas.openxmlformats.org/markup-compatibility/2006">
              <mc:Choice xmlns:v="urn:schemas-microsoft-com:vml" Requires="v">
                <p:oleObj name="公式" r:id="rId2" imgW="103632000" imgH="6705600" progId="Equation.3">
                  <p:embed/>
                </p:oleObj>
              </mc:Choice>
              <mc:Fallback>
                <p:oleObj name="公式" r:id="rId2" imgW="103632000" imgH="6705600" progId="Equation.3">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916" y="4677067"/>
                        <a:ext cx="7725598" cy="493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5"/>
          <p:cNvSpPr>
            <a:spLocks noChangeArrowheads="1"/>
          </p:cNvSpPr>
          <p:nvPr/>
        </p:nvSpPr>
        <p:spPr bwMode="auto">
          <a:xfrm>
            <a:off x="2353392" y="5267670"/>
            <a:ext cx="6065223" cy="46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133350"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r>
              <a:rPr lang="zh-CN" altLang="en-US" sz="2405">
                <a:solidFill>
                  <a:srgbClr val="000000"/>
                </a:solidFill>
                <a:latin typeface="宋体" panose="02010600030101010101" pitchFamily="2" charset="-122"/>
                <a:cs typeface="Times New Roman" panose="02020603050405020304" pitchFamily="18" charset="0"/>
              </a:rPr>
              <a:t>其中</a:t>
            </a:r>
            <a:r>
              <a:rPr lang="en-US" altLang="zh-CN" sz="2405" i="1">
                <a:solidFill>
                  <a:srgbClr val="000000"/>
                </a:solidFill>
                <a:latin typeface="宋体" panose="02010600030101010101" pitchFamily="2" charset="-122"/>
                <a:cs typeface="Times New Roman" panose="02020603050405020304" pitchFamily="18" charset="0"/>
              </a:rPr>
              <a:t>c</a:t>
            </a:r>
            <a:r>
              <a:rPr lang="zh-CN" altLang="en-US" sz="2405">
                <a:solidFill>
                  <a:srgbClr val="000000"/>
                </a:solidFill>
                <a:latin typeface="宋体" panose="02010600030101010101" pitchFamily="2" charset="-122"/>
                <a:cs typeface="Times New Roman" panose="02020603050405020304" pitchFamily="18" charset="0"/>
              </a:rPr>
              <a:t>和</a:t>
            </a:r>
            <a:r>
              <a:rPr lang="en-US" altLang="zh-CN" sz="2405">
                <a:solidFill>
                  <a:srgbClr val="000000"/>
                </a:solidFill>
                <a:latin typeface="宋体" panose="02010600030101010101" pitchFamily="2" charset="-122"/>
                <a:cs typeface="Times New Roman" panose="02020603050405020304" pitchFamily="18" charset="0"/>
              </a:rPr>
              <a:t>γ</a:t>
            </a:r>
            <a:r>
              <a:rPr lang="zh-CN" altLang="en-US" sz="2405">
                <a:solidFill>
                  <a:srgbClr val="000000"/>
                </a:solidFill>
                <a:latin typeface="宋体" panose="02010600030101010101" pitchFamily="2" charset="-122"/>
                <a:cs typeface="Times New Roman" panose="02020603050405020304" pitchFamily="18" charset="0"/>
              </a:rPr>
              <a:t>都≤</a:t>
            </a:r>
            <a:r>
              <a:rPr lang="en-US" altLang="zh-CN" sz="2405">
                <a:solidFill>
                  <a:srgbClr val="000000"/>
                </a:solidFill>
                <a:latin typeface="宋体" panose="02010600030101010101" pitchFamily="2" charset="-122"/>
                <a:cs typeface="Times New Roman" panose="02020603050405020304" pitchFamily="18" charset="0"/>
              </a:rPr>
              <a:t>1</a:t>
            </a:r>
            <a:r>
              <a:rPr lang="zh-CN" altLang="en-US" sz="2405">
                <a:solidFill>
                  <a:srgbClr val="000000"/>
                </a:solidFill>
                <a:latin typeface="宋体" panose="02010600030101010101" pitchFamily="2" charset="-122"/>
                <a:cs typeface="Times New Roman" panose="02020603050405020304" pitchFamily="18" charset="0"/>
              </a:rPr>
              <a:t>，</a:t>
            </a:r>
            <a:r>
              <a:rPr lang="en-US" altLang="zh-CN" sz="2405" i="1">
                <a:solidFill>
                  <a:srgbClr val="000000"/>
                </a:solidFill>
                <a:latin typeface="宋体" panose="02010600030101010101" pitchFamily="2" charset="-122"/>
                <a:cs typeface="Times New Roman" panose="02020603050405020304" pitchFamily="18" charset="0"/>
              </a:rPr>
              <a:t>r</a:t>
            </a:r>
            <a:r>
              <a:rPr lang="en-US" altLang="zh-CN" sz="2405" baseline="-30000">
                <a:solidFill>
                  <a:srgbClr val="000000"/>
                </a:solidFill>
                <a:latin typeface="宋体" panose="02010600030101010101" pitchFamily="2" charset="-122"/>
                <a:cs typeface="Times New Roman" panose="02020603050405020304" pitchFamily="18" charset="0"/>
              </a:rPr>
              <a:t>t+1</a:t>
            </a:r>
            <a:r>
              <a:rPr lang="zh-CN" altLang="en-US" sz="2405">
                <a:solidFill>
                  <a:srgbClr val="000000"/>
                </a:solidFill>
                <a:latin typeface="宋体" panose="02010600030101010101" pitchFamily="2" charset="-122"/>
                <a:cs typeface="Times New Roman" panose="02020603050405020304" pitchFamily="18" charset="0"/>
              </a:rPr>
              <a:t>是状态</a:t>
            </a:r>
            <a:r>
              <a:rPr lang="en-US" altLang="zh-CN" sz="2405" i="1">
                <a:solidFill>
                  <a:srgbClr val="000000"/>
                </a:solidFill>
                <a:latin typeface="宋体" panose="02010600030101010101" pitchFamily="2" charset="-122"/>
                <a:cs typeface="Times New Roman" panose="02020603050405020304" pitchFamily="18" charset="0"/>
              </a:rPr>
              <a:t>s</a:t>
            </a:r>
            <a:r>
              <a:rPr lang="en-US" altLang="zh-CN" sz="2405" baseline="-30000">
                <a:solidFill>
                  <a:srgbClr val="000000"/>
                </a:solidFill>
                <a:latin typeface="宋体" panose="02010600030101010101" pitchFamily="2" charset="-122"/>
                <a:cs typeface="Times New Roman" panose="02020603050405020304" pitchFamily="18" charset="0"/>
              </a:rPr>
              <a:t>t+1</a:t>
            </a:r>
            <a:r>
              <a:rPr lang="zh-CN" altLang="en-US" sz="2405">
                <a:solidFill>
                  <a:srgbClr val="000000"/>
                </a:solidFill>
                <a:latin typeface="宋体" panose="02010600030101010101" pitchFamily="2" charset="-122"/>
                <a:cs typeface="Times New Roman" panose="02020603050405020304" pitchFamily="18" charset="0"/>
              </a:rPr>
              <a:t>的奖励。</a:t>
            </a:r>
            <a:r>
              <a:rPr lang="zh-CN" altLang="en-US" sz="2405">
                <a:solidFill>
                  <a:srgbClr val="000000"/>
                </a:solidFill>
                <a:latin typeface="宋体" panose="02010600030101010101" pitchFamily="2" charset="-122"/>
              </a:rPr>
              <a:t> </a:t>
            </a:r>
          </a:p>
        </p:txBody>
      </p:sp>
    </p:spTree>
  </p:cSld>
  <p:clrMapOvr>
    <a:masterClrMapping/>
  </p:clrMapOvr>
  <p:transition spd="slow" advTm="18981">
    <p:push dir="u"/>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175</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Q-</a:t>
            </a:r>
            <a:r>
              <a:rPr lang="zh-CN" altLang="en-US" b="1" kern="1200" dirty="0">
                <a:solidFill>
                  <a:prstClr val="white"/>
                </a:solidFill>
                <a:latin typeface="黑体" panose="02010609060101010101" pitchFamily="49" charset="-122"/>
                <a:ea typeface="黑体" panose="02010609060101010101" pitchFamily="49" charset="-122"/>
                <a:cs typeface="+mn-cs"/>
              </a:rPr>
              <a:t>学习</a:t>
            </a:r>
          </a:p>
        </p:txBody>
      </p:sp>
      <p:sp>
        <p:nvSpPr>
          <p:cNvPr id="2" name="Rectangle 3"/>
          <p:cNvSpPr txBox="1">
            <a:spLocks noChangeArrowheads="1"/>
          </p:cNvSpPr>
          <p:nvPr/>
        </p:nvSpPr>
        <p:spPr>
          <a:xfrm>
            <a:off x="2136890" y="1704949"/>
            <a:ext cx="7902459" cy="4543345"/>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r>
              <a:rPr lang="en-US" altLang="zh-CN" sz="2405"/>
              <a:t>使用一些近似器（例如，线性回归或神经网络或决策树等）估计Q函数。</a:t>
            </a:r>
          </a:p>
          <a:p>
            <a:endParaRPr lang="en-US" altLang="zh-CN" sz="2405"/>
          </a:p>
          <a:p>
            <a:r>
              <a:rPr lang="en-US" altLang="zh-CN" sz="2405"/>
              <a:t>导出估计的策略作为估计的Q函数的最大值的自变量。</a:t>
            </a:r>
          </a:p>
          <a:p>
            <a:endParaRPr lang="en-US" altLang="zh-CN" sz="2405"/>
          </a:p>
          <a:p>
            <a:r>
              <a:rPr lang="en-US" altLang="zh-CN" sz="2405"/>
              <a:t>允许在不同的时间点使用不同的参数矢量。</a:t>
            </a:r>
          </a:p>
          <a:p>
            <a:endParaRPr lang="en-US" altLang="zh-CN" sz="2405"/>
          </a:p>
          <a:p>
            <a:r>
              <a:rPr lang="en-US" altLang="zh-CN" sz="2405"/>
              <a:t>让我们用线性回归作为逼近器，当然，用平方误差作为适当的损失函数来说明算法。</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childTnLst>
                                    <p:set>
                                      <p:cBhvr additive="base">
                                        <p:cTn id="6" dur="1" fill="hold">
                                          <p:stCondLst>
                                            <p:cond delay="0"/>
                                          </p:stCondLst>
                                        </p:cTn>
                                        <p:tgtEl>
                                          <p:spTgt spid="2">
                                            <p:txEl>
                                              <p:pRg st="0" end="0"/>
                                            </p:txEl>
                                          </p:spTgt>
                                        </p:tgtEl>
                                        <p:attrNameLst>
                                          <p:attrName>style.visibility</p:attrName>
                                        </p:attrNameLst>
                                      </p:cBhvr>
                                      <p:to>
                                        <p:strVal val="visible"/>
                                      </p:to>
                                    </p:set>
                                    <p:animEffect transition="in" filter="fade">
                                      <p:cBhvr additive="base">
                                        <p:cTn id="7" dur="1000"/>
                                        <p:tgtEl>
                                          <p:spTgt spid="2">
                                            <p:txEl>
                                              <p:pRg st="0" end="0"/>
                                            </p:txEl>
                                          </p:spTgt>
                                        </p:tgtEl>
                                      </p:cBhvr>
                                    </p:animEffect>
                                    <p:anim calcmode="lin" valueType="num">
                                      <p:cBhvr additive="base">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childTnLst>
                                    <p:set>
                                      <p:cBhvr additive="base">
                                        <p:cTn id="13" dur="1" fill="hold">
                                          <p:stCondLst>
                                            <p:cond delay="0"/>
                                          </p:stCondLst>
                                        </p:cTn>
                                        <p:tgtEl>
                                          <p:spTgt spid="2">
                                            <p:txEl>
                                              <p:pRg st="2" end="2"/>
                                            </p:txEl>
                                          </p:spTgt>
                                        </p:tgtEl>
                                        <p:attrNameLst>
                                          <p:attrName>style.visibility</p:attrName>
                                        </p:attrNameLst>
                                      </p:cBhvr>
                                      <p:to>
                                        <p:strVal val="visible"/>
                                      </p:to>
                                    </p:set>
                                    <p:animEffect transition="in" filter="fade">
                                      <p:cBhvr additive="base">
                                        <p:cTn id="14" dur="1000"/>
                                        <p:tgtEl>
                                          <p:spTgt spid="2">
                                            <p:txEl>
                                              <p:pRg st="2" end="2"/>
                                            </p:txEl>
                                          </p:spTgt>
                                        </p:tgtEl>
                                      </p:cBhvr>
                                    </p:animEffect>
                                    <p:anim calcmode="lin" valueType="num">
                                      <p:cBhvr additive="base">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childTnLst>
                                    <p:set>
                                      <p:cBhvr additive="base">
                                        <p:cTn id="20" dur="1" fill="hold">
                                          <p:stCondLst>
                                            <p:cond delay="0"/>
                                          </p:stCondLst>
                                        </p:cTn>
                                        <p:tgtEl>
                                          <p:spTgt spid="2">
                                            <p:txEl>
                                              <p:pRg st="4" end="4"/>
                                            </p:txEl>
                                          </p:spTgt>
                                        </p:tgtEl>
                                        <p:attrNameLst>
                                          <p:attrName>style.visibility</p:attrName>
                                        </p:attrNameLst>
                                      </p:cBhvr>
                                      <p:to>
                                        <p:strVal val="visible"/>
                                      </p:to>
                                    </p:set>
                                    <p:animEffect transition="in" filter="fade">
                                      <p:cBhvr additive="base">
                                        <p:cTn id="21" dur="1000"/>
                                        <p:tgtEl>
                                          <p:spTgt spid="2">
                                            <p:txEl>
                                              <p:pRg st="4" end="4"/>
                                            </p:txEl>
                                          </p:spTgt>
                                        </p:tgtEl>
                                      </p:cBhvr>
                                    </p:animEffect>
                                    <p:anim calcmode="lin" valueType="num">
                                      <p:cBhvr additive="base">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childTnLst>
                                    <p:set>
                                      <p:cBhvr additive="base">
                                        <p:cTn id="27" dur="1" fill="hold">
                                          <p:stCondLst>
                                            <p:cond delay="0"/>
                                          </p:stCondLst>
                                        </p:cTn>
                                        <p:tgtEl>
                                          <p:spTgt spid="2">
                                            <p:txEl>
                                              <p:pRg st="6" end="6"/>
                                            </p:txEl>
                                          </p:spTgt>
                                        </p:tgtEl>
                                        <p:attrNameLst>
                                          <p:attrName>style.visibility</p:attrName>
                                        </p:attrNameLst>
                                      </p:cBhvr>
                                      <p:to>
                                        <p:strVal val="visible"/>
                                      </p:to>
                                    </p:set>
                                    <p:animEffect transition="in" filter="fade">
                                      <p:cBhvr additive="base">
                                        <p:cTn id="28" dur="1000"/>
                                        <p:tgtEl>
                                          <p:spTgt spid="2">
                                            <p:txEl>
                                              <p:pRg st="6" end="6"/>
                                            </p:txEl>
                                          </p:spTgt>
                                        </p:tgtEl>
                                      </p:cBhvr>
                                    </p:animEffect>
                                    <p:anim calcmode="lin" valueType="num">
                                      <p:cBhvr additive="base">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176</a:t>
            </a:fld>
            <a:endParaRPr lang="zh-CN" altLang="en-US" sz="1205" dirty="0"/>
          </a:p>
        </p:txBody>
      </p:sp>
      <p:sp>
        <p:nvSpPr>
          <p:cNvPr id="6"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Q-</a:t>
            </a:r>
            <a:r>
              <a:rPr lang="zh-CN" altLang="en-US" b="1" kern="1200" dirty="0">
                <a:solidFill>
                  <a:prstClr val="white"/>
                </a:solidFill>
                <a:latin typeface="黑体" panose="02010609060101010101" pitchFamily="49" charset="-122"/>
                <a:ea typeface="黑体" panose="02010609060101010101" pitchFamily="49" charset="-122"/>
                <a:cs typeface="+mn-cs"/>
              </a:rPr>
              <a:t>学习</a:t>
            </a:r>
          </a:p>
        </p:txBody>
      </p:sp>
      <p:sp>
        <p:nvSpPr>
          <p:cNvPr id="2" name="文本占位符 1"/>
          <p:cNvSpPr txBox="1">
            <a:spLocks noChangeArrowheads="1"/>
          </p:cNvSpPr>
          <p:nvPr/>
        </p:nvSpPr>
        <p:spPr>
          <a:xfrm>
            <a:off x="1993617" y="1488448"/>
            <a:ext cx="8241380" cy="3683708"/>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None/>
            </a:pPr>
            <a:r>
              <a:rPr lang="en-US" altLang="zh-CN" sz="2800" dirty="0"/>
              <a:t>Q</a:t>
            </a:r>
            <a:r>
              <a:rPr lang="zh-CN" altLang="zh-CN" sz="2800" dirty="0"/>
              <a:t>学习算法</a:t>
            </a:r>
          </a:p>
          <a:p>
            <a:r>
              <a:rPr lang="en-US" altLang="zh-CN" sz="2405" dirty="0"/>
              <a:t>Initialize </a:t>
            </a:r>
            <a:r>
              <a:rPr lang="en-US" altLang="zh-CN" sz="2405" i="1" dirty="0"/>
              <a:t>Q</a:t>
            </a:r>
            <a:r>
              <a:rPr lang="en-US" altLang="zh-CN" sz="2405" dirty="0"/>
              <a:t>(</a:t>
            </a:r>
            <a:r>
              <a:rPr lang="en-US" altLang="zh-CN" sz="2405" i="1" dirty="0" err="1"/>
              <a:t>s</a:t>
            </a:r>
            <a:r>
              <a:rPr lang="en-US" altLang="zh-CN" sz="2405" dirty="0" err="1"/>
              <a:t>,</a:t>
            </a:r>
            <a:r>
              <a:rPr lang="en-US" altLang="zh-CN" sz="2405" i="1" dirty="0" err="1"/>
              <a:t>a</a:t>
            </a:r>
            <a:r>
              <a:rPr lang="en-US" altLang="zh-CN" sz="2405" dirty="0"/>
              <a:t>) arbitrarily</a:t>
            </a:r>
            <a:endParaRPr lang="zh-CN" altLang="zh-CN" sz="2405" dirty="0"/>
          </a:p>
          <a:p>
            <a:r>
              <a:rPr lang="en-US" altLang="zh-CN" sz="2405" dirty="0"/>
              <a:t>Repeat (for each episode)</a:t>
            </a:r>
            <a:endParaRPr lang="zh-CN" altLang="zh-CN" sz="2405" dirty="0"/>
          </a:p>
          <a:p>
            <a:r>
              <a:rPr lang="en-US" altLang="zh-CN" sz="2405" dirty="0"/>
              <a:t>  Initialize </a:t>
            </a:r>
            <a:r>
              <a:rPr lang="en-US" altLang="zh-CN" sz="2405" i="1" dirty="0"/>
              <a:t>s</a:t>
            </a:r>
            <a:endParaRPr lang="zh-CN" altLang="zh-CN" sz="2405" dirty="0"/>
          </a:p>
          <a:p>
            <a:r>
              <a:rPr lang="en-US" altLang="zh-CN" sz="2405" dirty="0"/>
              <a:t>  Repeat (for each step of episode)</a:t>
            </a:r>
            <a:endParaRPr lang="zh-CN" altLang="zh-CN" sz="2405" dirty="0"/>
          </a:p>
          <a:p>
            <a:r>
              <a:rPr lang="en-US" altLang="zh-CN" sz="2405" dirty="0"/>
              <a:t>  Choose </a:t>
            </a:r>
            <a:r>
              <a:rPr lang="en-US" altLang="zh-CN" sz="2405" i="1" dirty="0"/>
              <a:t>a</a:t>
            </a:r>
            <a:r>
              <a:rPr lang="en-US" altLang="zh-CN" sz="2405" dirty="0"/>
              <a:t> from </a:t>
            </a:r>
            <a:r>
              <a:rPr lang="en-US" altLang="zh-CN" sz="2405" i="1" dirty="0"/>
              <a:t>s</a:t>
            </a:r>
            <a:r>
              <a:rPr lang="en-US" altLang="zh-CN" sz="2405" dirty="0"/>
              <a:t> using policy derived from Q (e.g., </a:t>
            </a:r>
            <a:r>
              <a:rPr lang="zh-CN" altLang="zh-CN" sz="2405" dirty="0"/>
              <a:t>ε</a:t>
            </a:r>
            <a:r>
              <a:rPr lang="en-US" altLang="zh-CN" sz="2405" dirty="0"/>
              <a:t>-greedy)</a:t>
            </a:r>
            <a:endParaRPr lang="zh-CN" altLang="zh-CN" sz="2405" dirty="0"/>
          </a:p>
          <a:p>
            <a:r>
              <a:rPr lang="en-US" altLang="zh-CN" sz="2405" dirty="0"/>
              <a:t>Take action </a:t>
            </a:r>
            <a:r>
              <a:rPr lang="en-US" altLang="zh-CN" sz="2405" i="1" dirty="0"/>
              <a:t>a</a:t>
            </a:r>
            <a:r>
              <a:rPr lang="en-US" altLang="zh-CN" sz="2405" dirty="0"/>
              <a:t>, observer </a:t>
            </a:r>
            <a:r>
              <a:rPr lang="en-US" altLang="zh-CN" sz="2405" i="1" dirty="0"/>
              <a:t>r</a:t>
            </a:r>
            <a:r>
              <a:rPr lang="en-US" altLang="zh-CN" sz="2405" dirty="0"/>
              <a:t>, </a:t>
            </a:r>
            <a:r>
              <a:rPr lang="en-US" altLang="zh-CN" sz="2405" i="1" dirty="0"/>
              <a:t>s</a:t>
            </a:r>
            <a:r>
              <a:rPr lang="zh-CN" altLang="zh-CN" sz="2405" dirty="0"/>
              <a:t>′</a:t>
            </a:r>
            <a:endParaRPr lang="en-US" altLang="zh-CN" sz="2405" dirty="0"/>
          </a:p>
          <a:p>
            <a:endParaRPr lang="zh-CN" altLang="zh-CN" sz="2405" dirty="0"/>
          </a:p>
          <a:p>
            <a:pPr>
              <a:buFont typeface="Wingdings" panose="05000000000000000000" pitchFamily="2" charset="2"/>
              <a:buNone/>
            </a:pPr>
            <a:r>
              <a:rPr lang="zh-CN" altLang="zh-CN" sz="2800" dirty="0"/>
              <a:t> </a:t>
            </a:r>
          </a:p>
          <a:p>
            <a:r>
              <a:rPr lang="en-US" altLang="zh-CN" sz="2405" dirty="0"/>
              <a:t>Until </a:t>
            </a:r>
            <a:r>
              <a:rPr lang="en-US" altLang="zh-CN" sz="2405" i="1" dirty="0"/>
              <a:t>s</a:t>
            </a:r>
            <a:r>
              <a:rPr lang="en-US" altLang="zh-CN" sz="2405" dirty="0"/>
              <a:t> is terminal</a:t>
            </a:r>
            <a:endParaRPr lang="zh-CN" altLang="zh-CN" sz="2405" dirty="0"/>
          </a:p>
          <a:p>
            <a:pPr>
              <a:buFont typeface="Wingdings" panose="05000000000000000000" pitchFamily="2" charset="2"/>
              <a:buNone/>
            </a:pPr>
            <a:endParaRPr lang="zh-CN" altLang="en-US" sz="2800" dirty="0"/>
          </a:p>
        </p:txBody>
      </p:sp>
      <p:graphicFrame>
        <p:nvGraphicFramePr>
          <p:cNvPr id="3" name="对象 5"/>
          <p:cNvGraphicFramePr>
            <a:graphicFrameLocks noChangeAspect="1"/>
          </p:cNvGraphicFramePr>
          <p:nvPr/>
        </p:nvGraphicFramePr>
        <p:xfrm>
          <a:off x="2485571" y="4969883"/>
          <a:ext cx="5667242" cy="794370"/>
        </p:xfrm>
        <a:graphic>
          <a:graphicData uri="http://schemas.openxmlformats.org/presentationml/2006/ole">
            <mc:AlternateContent xmlns:mc="http://schemas.openxmlformats.org/markup-compatibility/2006">
              <mc:Choice xmlns:v="urn:schemas-microsoft-com:vml" Requires="v">
                <p:oleObj r:id="rId2" imgW="60350400" imgH="8534400" progId="Equation.DSMT4">
                  <p:embed/>
                </p:oleObj>
              </mc:Choice>
              <mc:Fallback>
                <p:oleObj r:id="rId2" imgW="60350400" imgH="8534400" progId="Equation.DSMT4">
                  <p:embed/>
                  <p:pic>
                    <p:nvPicPr>
                      <p:cNvPr id="0"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571" y="4969883"/>
                        <a:ext cx="5667242" cy="79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177</a:t>
            </a:fld>
            <a:endParaRPr lang="zh-CN" altLang="en-US" sz="1205"/>
          </a:p>
        </p:txBody>
      </p:sp>
      <p:pic>
        <p:nvPicPr>
          <p:cNvPr id="6" name="图片 5"/>
          <p:cNvPicPr>
            <a:picLocks noChangeAspect="1"/>
          </p:cNvPicPr>
          <p:nvPr/>
        </p:nvPicPr>
        <p:blipFill>
          <a:blip r:embed="rId2"/>
          <a:stretch>
            <a:fillRect/>
          </a:stretch>
        </p:blipFill>
        <p:spPr>
          <a:xfrm>
            <a:off x="1603936" y="1550022"/>
            <a:ext cx="8918181" cy="3973027"/>
          </a:xfrm>
          <a:prstGeom prst="rect">
            <a:avLst/>
          </a:prstGeom>
        </p:spPr>
      </p:pic>
      <p:sp>
        <p:nvSpPr>
          <p:cNvPr id="7"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深度强化学习</a:t>
            </a:r>
            <a:r>
              <a:rPr lang="en-US" altLang="zh-CN" b="1" kern="1200" dirty="0">
                <a:solidFill>
                  <a:prstClr val="white"/>
                </a:solidFill>
                <a:latin typeface="黑体" panose="02010609060101010101" pitchFamily="49" charset="-122"/>
                <a:ea typeface="黑体" panose="02010609060101010101" pitchFamily="49" charset="-122"/>
                <a:cs typeface="+mn-cs"/>
              </a:rPr>
              <a:t>——DQN</a:t>
            </a:r>
            <a:r>
              <a:rPr lang="zh-CN" altLang="en-US" b="1" kern="1200" dirty="0">
                <a:solidFill>
                  <a:prstClr val="white"/>
                </a:solidFill>
                <a:latin typeface="黑体" panose="02010609060101010101" pitchFamily="49" charset="-122"/>
                <a:ea typeface="黑体" panose="02010609060101010101" pitchFamily="49" charset="-122"/>
                <a:cs typeface="+mn-cs"/>
              </a:rPr>
              <a:t>网络</a:t>
            </a:r>
          </a:p>
        </p:txBody>
      </p:sp>
    </p:spTree>
  </p:cSld>
  <p:clrMapOvr>
    <a:masterClrMapping/>
  </p:clrMapOvr>
  <p:transition spd="slow" advTm="18981">
    <p:push dir="u"/>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178</a:t>
            </a:fld>
            <a:endParaRPr lang="zh-CN" altLang="en-US" sz="1205"/>
          </a:p>
        </p:txBody>
      </p:sp>
      <p:sp>
        <p:nvSpPr>
          <p:cNvPr id="7"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Policy-Based</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&amp;</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Value</a:t>
            </a:r>
            <a:r>
              <a:rPr lang="en-US" altLang="zh-CN" b="1" dirty="0">
                <a:solidFill>
                  <a:prstClr val="white"/>
                </a:solidFill>
                <a:latin typeface="黑体" panose="02010609060101010101" pitchFamily="49" charset="-122"/>
                <a:ea typeface="黑体" panose="02010609060101010101" pitchFamily="49" charset="-122"/>
                <a:cs typeface="+mn-cs"/>
              </a:rPr>
              <a:t>-Based</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2" name="图片 1"/>
          <p:cNvPicPr>
            <a:picLocks noChangeAspect="1"/>
          </p:cNvPicPr>
          <p:nvPr/>
        </p:nvPicPr>
        <p:blipFill>
          <a:blip r:embed="rId2"/>
          <a:stretch>
            <a:fillRect/>
          </a:stretch>
        </p:blipFill>
        <p:spPr>
          <a:xfrm>
            <a:off x="1710464" y="1407160"/>
            <a:ext cx="8794413" cy="4404723"/>
          </a:xfrm>
          <a:prstGeom prst="rect">
            <a:avLst/>
          </a:prstGeom>
        </p:spPr>
      </p:pic>
    </p:spTree>
  </p:cSld>
  <p:clrMapOvr>
    <a:masterClrMapping/>
  </p:clrMapOvr>
  <p:transition spd="slow" advTm="18981">
    <p:push dir="u"/>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179</a:t>
            </a:fld>
            <a:endParaRPr lang="zh-CN" altLang="en-US" sz="1205"/>
          </a:p>
        </p:txBody>
      </p:sp>
      <p:sp>
        <p:nvSpPr>
          <p:cNvPr id="7"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Policy-Based</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&amp;</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Value</a:t>
            </a:r>
            <a:r>
              <a:rPr lang="en-US" altLang="zh-CN" b="1" dirty="0">
                <a:solidFill>
                  <a:prstClr val="white"/>
                </a:solidFill>
                <a:latin typeface="黑体" panose="02010609060101010101" pitchFamily="49" charset="-122"/>
                <a:ea typeface="黑体" panose="02010609060101010101" pitchFamily="49" charset="-122"/>
                <a:cs typeface="+mn-cs"/>
              </a:rPr>
              <a:t>-Based</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9" name="图片 8">
            <a:extLst>
              <a:ext uri="{FF2B5EF4-FFF2-40B4-BE49-F238E27FC236}">
                <a16:creationId xmlns:a16="http://schemas.microsoft.com/office/drawing/2014/main" id="{C540F1E9-3DE0-A656-F557-E88571CE22D7}"/>
              </a:ext>
            </a:extLst>
          </p:cNvPr>
          <p:cNvPicPr>
            <a:picLocks noChangeAspect="1"/>
          </p:cNvPicPr>
          <p:nvPr/>
        </p:nvPicPr>
        <p:blipFill>
          <a:blip r:embed="rId2"/>
          <a:stretch>
            <a:fillRect/>
          </a:stretch>
        </p:blipFill>
        <p:spPr>
          <a:xfrm>
            <a:off x="6606176" y="860054"/>
            <a:ext cx="5325263" cy="4875728"/>
          </a:xfrm>
          <a:prstGeom prst="rect">
            <a:avLst/>
          </a:prstGeom>
        </p:spPr>
      </p:pic>
      <p:pic>
        <p:nvPicPr>
          <p:cNvPr id="3" name="图片 2"/>
          <p:cNvPicPr>
            <a:picLocks noChangeAspect="1"/>
          </p:cNvPicPr>
          <p:nvPr/>
        </p:nvPicPr>
        <p:blipFill>
          <a:blip r:embed="rId3"/>
          <a:stretch>
            <a:fillRect/>
          </a:stretch>
        </p:blipFill>
        <p:spPr>
          <a:xfrm>
            <a:off x="-30104" y="1521540"/>
            <a:ext cx="6636280" cy="3680331"/>
          </a:xfrm>
          <a:prstGeom prst="rect">
            <a:avLst/>
          </a:prstGeom>
        </p:spPr>
      </p:pic>
    </p:spTree>
  </p:cSld>
  <p:clrMapOvr>
    <a:masterClrMapping/>
  </p:clrMapOvr>
  <p:transition spd="slow" advTm="18981">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框架表示法</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2" name="Rectangle 707"/>
          <p:cNvSpPr txBox="1">
            <a:spLocks noChangeArrowheads="1"/>
          </p:cNvSpPr>
          <p:nvPr/>
        </p:nvSpPr>
        <p:spPr>
          <a:xfrm>
            <a:off x="1775524" y="1118325"/>
            <a:ext cx="8462657" cy="541571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gn="just"/>
            <a:r>
              <a:rPr lang="zh-CN" altLang="ru-RU" sz="2605" b="1" dirty="0">
                <a:latin typeface="Times New Roman" panose="02020603050405020304" pitchFamily="18" charset="0"/>
                <a:ea typeface="新宋体" panose="02010609030101010101" pitchFamily="49" charset="-122"/>
              </a:rPr>
              <a:t>例</a:t>
            </a:r>
            <a:r>
              <a:rPr lang="en-US" altLang="zh-CN" sz="2605" b="1" dirty="0">
                <a:latin typeface="Times New Roman" panose="02020603050405020304" pitchFamily="18" charset="0"/>
                <a:ea typeface="新宋体" panose="02010609030101010101" pitchFamily="49" charset="-122"/>
              </a:rPr>
              <a:t>2</a:t>
            </a:r>
            <a:r>
              <a:rPr lang="ru-RU" altLang="zh-CN" sz="2605" b="1" dirty="0">
                <a:latin typeface="Times New Roman" panose="02020603050405020304" pitchFamily="18" charset="0"/>
                <a:ea typeface="新宋体" panose="02010609030101010101" pitchFamily="49" charset="-122"/>
              </a:rPr>
              <a:t> </a:t>
            </a:r>
            <a:r>
              <a:rPr lang="zh-CN" altLang="ru-RU" sz="2605" b="1" dirty="0">
                <a:latin typeface="Times New Roman" panose="02020603050405020304" pitchFamily="18" charset="0"/>
                <a:ea typeface="新宋体" panose="02010609030101010101" pitchFamily="49" charset="-122"/>
              </a:rPr>
              <a:t>将下列一则地震消息用框架表示：“某年某月某日，某地发生</a:t>
            </a:r>
            <a:r>
              <a:rPr lang="ru-RU" altLang="zh-CN" sz="2605" b="1" dirty="0">
                <a:latin typeface="Times New Roman" panose="02020603050405020304" pitchFamily="18" charset="0"/>
                <a:ea typeface="新宋体" panose="02010609030101010101" pitchFamily="49" charset="-122"/>
              </a:rPr>
              <a:t>6.0</a:t>
            </a:r>
            <a:r>
              <a:rPr lang="zh-CN" altLang="ru-RU" sz="2605" b="1" dirty="0">
                <a:latin typeface="Times New Roman" panose="02020603050405020304" pitchFamily="18" charset="0"/>
                <a:ea typeface="新宋体" panose="02010609030101010101" pitchFamily="49" charset="-122"/>
              </a:rPr>
              <a:t>级地震，若以膨胀注水孕震模式为标准，则三项地震前兆中的波速比为</a:t>
            </a:r>
            <a:r>
              <a:rPr lang="ru-RU" altLang="zh-CN" sz="2605" b="1" dirty="0">
                <a:latin typeface="Times New Roman" panose="02020603050405020304" pitchFamily="18" charset="0"/>
                <a:ea typeface="新宋体" panose="02010609030101010101" pitchFamily="49" charset="-122"/>
              </a:rPr>
              <a:t>0.45</a:t>
            </a:r>
            <a:r>
              <a:rPr lang="zh-CN" altLang="ru-RU" sz="2605" b="1" dirty="0">
                <a:latin typeface="Times New Roman" panose="02020603050405020304" pitchFamily="18" charset="0"/>
                <a:ea typeface="新宋体" panose="02010609030101010101" pitchFamily="49" charset="-122"/>
              </a:rPr>
              <a:t>，水氡含量为</a:t>
            </a:r>
            <a:r>
              <a:rPr lang="ru-RU" altLang="zh-CN" sz="2605" b="1" dirty="0">
                <a:latin typeface="Times New Roman" panose="02020603050405020304" pitchFamily="18" charset="0"/>
                <a:ea typeface="新宋体" panose="02010609030101010101" pitchFamily="49" charset="-122"/>
              </a:rPr>
              <a:t>0.43</a:t>
            </a:r>
            <a:r>
              <a:rPr lang="zh-CN" altLang="ru-RU" sz="2605" b="1" dirty="0">
                <a:latin typeface="Times New Roman" panose="02020603050405020304" pitchFamily="18" charset="0"/>
                <a:ea typeface="新宋体" panose="02010609030101010101" pitchFamily="49" charset="-122"/>
              </a:rPr>
              <a:t>，地形改变为</a:t>
            </a:r>
            <a:r>
              <a:rPr lang="ru-RU" altLang="zh-CN" sz="2605" b="1" dirty="0">
                <a:latin typeface="Times New Roman" panose="02020603050405020304" pitchFamily="18" charset="0"/>
                <a:ea typeface="新宋体" panose="02010609030101010101" pitchFamily="49" charset="-122"/>
              </a:rPr>
              <a:t>0.60</a:t>
            </a:r>
            <a:r>
              <a:rPr lang="zh-CN" altLang="ru-RU" sz="2605" b="1" dirty="0">
                <a:latin typeface="Times New Roman" panose="02020603050405020304" pitchFamily="18" charset="0"/>
                <a:ea typeface="新宋体" panose="02010609030101010101" pitchFamily="49" charset="-122"/>
              </a:rPr>
              <a:t>。”</a:t>
            </a:r>
          </a:p>
          <a:p>
            <a:pPr algn="just">
              <a:spcBef>
                <a:spcPct val="0"/>
              </a:spcBef>
            </a:pPr>
            <a:r>
              <a:rPr lang="zh-CN" altLang="ru-RU" sz="2605" b="1" dirty="0">
                <a:ea typeface="新宋体" panose="02010609030101010101" pitchFamily="49" charset="-122"/>
              </a:rPr>
              <a:t>解：地震消息用框架如下图所示。</a:t>
            </a:r>
          </a:p>
        </p:txBody>
      </p:sp>
      <p:sp>
        <p:nvSpPr>
          <p:cNvPr id="3" name="Rectangle 708"/>
          <p:cNvSpPr>
            <a:spLocks noChangeArrowheads="1"/>
          </p:cNvSpPr>
          <p:nvPr/>
        </p:nvSpPr>
        <p:spPr bwMode="auto">
          <a:xfrm>
            <a:off x="2975833" y="3590581"/>
            <a:ext cx="5194442" cy="3161557"/>
          </a:xfrm>
          <a:prstGeom prst="rect">
            <a:avLst/>
          </a:prstGeom>
          <a:gradFill rotWithShape="0">
            <a:gsLst>
              <a:gs pos="0">
                <a:srgbClr val="FFFFFF"/>
              </a:gs>
              <a:gs pos="100000">
                <a:srgbClr val="CCFFFF"/>
              </a:gs>
            </a:gsLst>
            <a:path path="shape">
              <a:fillToRect l="50000" t="50000" r="50000" b="50000"/>
            </a:path>
          </a:gradFill>
          <a:ln w="9525" cap="flat" algn="ctr">
            <a:solidFill>
              <a:srgbClr val="000000"/>
            </a:solidFill>
            <a:prstDash val="solid"/>
            <a:miter lim="800000"/>
            <a:headEnd type="none" w="med" len="med"/>
            <a:tailEnd type="none" w="med" len="med"/>
          </a:ln>
        </p:spPr>
        <p:txBody>
          <a:bodyPr/>
          <a:lstStyle>
            <a:lvl1pPr marL="469900" indent="-469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10000"/>
              </a:lnSpc>
              <a:buClr>
                <a:schemeClr val="accent2"/>
              </a:buClr>
              <a:buSzPct val="65000"/>
              <a:buFont typeface="Wingdings" panose="05000000000000000000" pitchFamily="2" charset="2"/>
              <a:buNone/>
            </a:pPr>
            <a:r>
              <a:rPr lang="ru-RU" altLang="zh-CN" sz="2605" b="1">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框架名：</a:t>
            </a:r>
            <a:r>
              <a:rPr lang="ru-RU" altLang="zh-CN" sz="2605" b="1">
                <a:latin typeface="Times New Roman" panose="02020603050405020304" pitchFamily="18" charset="0"/>
                <a:ea typeface="新宋体" panose="02010609030101010101" pitchFamily="49" charset="-122"/>
              </a:rPr>
              <a:t>〈</a:t>
            </a:r>
            <a:r>
              <a:rPr lang="zh-CN" altLang="ru-RU" sz="2605" b="1">
                <a:latin typeface="Times New Roman" panose="02020603050405020304" pitchFamily="18" charset="0"/>
                <a:ea typeface="新宋体" panose="02010609030101010101" pitchFamily="49" charset="-122"/>
              </a:rPr>
              <a:t>地震</a:t>
            </a:r>
            <a:r>
              <a:rPr lang="ru-RU" altLang="zh-CN" sz="2605" b="1">
                <a:latin typeface="Times New Roman" panose="02020603050405020304" pitchFamily="18" charset="0"/>
                <a:ea typeface="新宋体" panose="02010609030101010101" pitchFamily="49" charset="-122"/>
              </a:rPr>
              <a:t>〉</a:t>
            </a:r>
          </a:p>
          <a:p>
            <a:pPr>
              <a:lnSpc>
                <a:spcPct val="110000"/>
              </a:lnSpc>
              <a:buClr>
                <a:schemeClr val="accent2"/>
              </a:buClr>
              <a:buSzPct val="65000"/>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地       点：某地</a:t>
            </a:r>
          </a:p>
          <a:p>
            <a:pPr>
              <a:lnSpc>
                <a:spcPct val="110000"/>
              </a:lnSpc>
              <a:buClr>
                <a:schemeClr val="accent2"/>
              </a:buClr>
              <a:buSzPct val="65000"/>
              <a:buFont typeface="Wingdings" panose="05000000000000000000" pitchFamily="2" charset="2"/>
              <a:buNone/>
            </a:pPr>
            <a:r>
              <a:rPr lang="zh-CN" altLang="ru-RU" sz="2605" b="1">
                <a:latin typeface="Times New Roman" panose="02020603050405020304" pitchFamily="18" charset="0"/>
                <a:ea typeface="新宋体" panose="02010609030101010101" pitchFamily="49" charset="-122"/>
              </a:rPr>
              <a:t>      日       期：某年某月某日</a:t>
            </a:r>
          </a:p>
          <a:p>
            <a:pPr>
              <a:lnSpc>
                <a:spcPct val="110000"/>
              </a:lnSpc>
              <a:buClr>
                <a:schemeClr val="accent2"/>
              </a:buClr>
              <a:buSzPct val="65000"/>
              <a:buFont typeface="Wingdings" panose="05000000000000000000" pitchFamily="2" charset="2"/>
              <a:buNone/>
            </a:pPr>
            <a:r>
              <a:rPr lang="zh-CN" altLang="ru-RU" sz="2605" b="1">
                <a:latin typeface="Times New Roman" panose="02020603050405020304" pitchFamily="18" charset="0"/>
                <a:ea typeface="新宋体" panose="02010609030101010101" pitchFamily="49" charset="-122"/>
              </a:rPr>
              <a:t>      震       级：</a:t>
            </a:r>
            <a:r>
              <a:rPr lang="ru-RU" altLang="zh-CN" sz="2605" b="1">
                <a:latin typeface="Times New Roman" panose="02020603050405020304" pitchFamily="18" charset="0"/>
                <a:ea typeface="新宋体" panose="02010609030101010101" pitchFamily="49" charset="-122"/>
              </a:rPr>
              <a:t>6.0</a:t>
            </a:r>
          </a:p>
          <a:p>
            <a:pPr>
              <a:lnSpc>
                <a:spcPct val="110000"/>
              </a:lnSpc>
              <a:buClr>
                <a:schemeClr val="accent2"/>
              </a:buClr>
              <a:buSzPct val="65000"/>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波  速  比：</a:t>
            </a:r>
            <a:r>
              <a:rPr lang="ru-RU" altLang="zh-CN" sz="2605" b="1">
                <a:latin typeface="Times New Roman" panose="02020603050405020304" pitchFamily="18" charset="0"/>
                <a:ea typeface="新宋体" panose="02010609030101010101" pitchFamily="49" charset="-122"/>
              </a:rPr>
              <a:t>0.45</a:t>
            </a:r>
          </a:p>
          <a:p>
            <a:pPr>
              <a:lnSpc>
                <a:spcPct val="110000"/>
              </a:lnSpc>
              <a:buClr>
                <a:schemeClr val="accent2"/>
              </a:buClr>
              <a:buSzPct val="65000"/>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水氡含量：</a:t>
            </a:r>
            <a:r>
              <a:rPr lang="ru-RU" altLang="zh-CN" sz="2605" b="1">
                <a:latin typeface="Times New Roman" panose="02020603050405020304" pitchFamily="18" charset="0"/>
                <a:ea typeface="新宋体" panose="02010609030101010101" pitchFamily="49" charset="-122"/>
              </a:rPr>
              <a:t>0.43</a:t>
            </a:r>
          </a:p>
          <a:p>
            <a:pPr>
              <a:lnSpc>
                <a:spcPct val="110000"/>
              </a:lnSpc>
              <a:buClr>
                <a:schemeClr val="accent2"/>
              </a:buClr>
              <a:buSzPct val="65000"/>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地形改变：</a:t>
            </a:r>
            <a:r>
              <a:rPr lang="ru-RU" altLang="zh-CN" sz="2605" b="1">
                <a:latin typeface="Times New Roman" panose="02020603050405020304" pitchFamily="18" charset="0"/>
                <a:ea typeface="新宋体" panose="02010609030101010101" pitchFamily="49" charset="-122"/>
              </a:rPr>
              <a:t>0.60</a:t>
            </a:r>
            <a:r>
              <a:rPr lang="ru-RU" altLang="zh-CN" sz="2605" b="1">
                <a:ea typeface="新宋体" panose="02010609030101010101" pitchFamily="49" charset="-122"/>
              </a:rPr>
              <a:t>      </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childTnLst>
                                    <p:set>
                                      <p:cBhvr additive="base">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childTnLst>
                                    <p:set>
                                      <p:cBhvr additive="base">
                                        <p:cTn id="11" dur="1" fill="hold">
                                          <p:stCondLst>
                                            <p:cond delay="0"/>
                                          </p:stCondLst>
                                        </p:cTn>
                                        <p:tgtEl>
                                          <p:spTgt spid="3">
                                            <p:bg/>
                                          </p:spTgt>
                                        </p:tgtEl>
                                        <p:attrNameLst>
                                          <p:attrName>style.visibility</p:attrName>
                                        </p:attrNameLst>
                                      </p:cBhvr>
                                      <p:to>
                                        <p:strVal val="visible"/>
                                      </p:to>
                                    </p:set>
                                    <p:anim calcmode="lin" valueType="num">
                                      <p:cBhvr additive="base">
                                        <p:cTn id="12"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build="allAtOnce"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灯片编号占位符 4"/>
          <p:cNvSpPr>
            <a:spLocks noGrp="1"/>
          </p:cNvSpPr>
          <p:nvPr>
            <p:ph type="sldNum" sz="quarter" idx="12"/>
          </p:nvPr>
        </p:nvSpPr>
        <p:spPr/>
        <p:txBody>
          <a:bodyPr/>
          <a:lstStyle/>
          <a:p>
            <a:fld id="{B2A3831D-48B3-4F9C-8367-0C37AADCE304}" type="slidenum">
              <a:rPr lang="zh-CN" altLang="en-US" sz="1205" smtClean="0"/>
              <a:t>180</a:t>
            </a:fld>
            <a:endParaRPr lang="zh-CN" altLang="en-US" sz="1205"/>
          </a:p>
        </p:txBody>
      </p:sp>
      <p:sp>
        <p:nvSpPr>
          <p:cNvPr id="7"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en-US" altLang="zh-CN" b="1" kern="1200" dirty="0">
                <a:solidFill>
                  <a:prstClr val="white"/>
                </a:solidFill>
                <a:latin typeface="黑体" panose="02010609060101010101" pitchFamily="49" charset="-122"/>
                <a:ea typeface="黑体" panose="02010609060101010101" pitchFamily="49" charset="-122"/>
                <a:cs typeface="+mn-cs"/>
              </a:rPr>
              <a:t>Policy-Based</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&amp;</a:t>
            </a:r>
            <a:r>
              <a:rPr lang="zh-CN" altLang="en-US" b="1" kern="1200" dirty="0">
                <a:solidFill>
                  <a:prstClr val="white"/>
                </a:solidFill>
                <a:latin typeface="黑体" panose="02010609060101010101" pitchFamily="49" charset="-122"/>
                <a:ea typeface="黑体" panose="02010609060101010101" pitchFamily="49" charset="-122"/>
                <a:cs typeface="+mn-cs"/>
              </a:rPr>
              <a:t> </a:t>
            </a:r>
            <a:r>
              <a:rPr lang="en-US" altLang="zh-CN" b="1" kern="1200" dirty="0">
                <a:solidFill>
                  <a:prstClr val="white"/>
                </a:solidFill>
                <a:latin typeface="黑体" panose="02010609060101010101" pitchFamily="49" charset="-122"/>
                <a:ea typeface="黑体" panose="02010609060101010101" pitchFamily="49" charset="-122"/>
                <a:cs typeface="+mn-cs"/>
              </a:rPr>
              <a:t>Value</a:t>
            </a:r>
            <a:r>
              <a:rPr lang="en-US" altLang="zh-CN" b="1" dirty="0">
                <a:solidFill>
                  <a:prstClr val="white"/>
                </a:solidFill>
                <a:latin typeface="黑体" panose="02010609060101010101" pitchFamily="49" charset="-122"/>
                <a:ea typeface="黑体" panose="02010609060101010101" pitchFamily="49" charset="-122"/>
                <a:cs typeface="+mn-cs"/>
              </a:rPr>
              <a:t>-Based</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pic>
        <p:nvPicPr>
          <p:cNvPr id="434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42" y="1122280"/>
            <a:ext cx="5271226" cy="2741039"/>
          </a:xfrm>
          <a:prstGeom prst="rect">
            <a:avLst/>
          </a:prstGeom>
          <a:noFill/>
          <a:extLst>
            <a:ext uri="{909E8E84-426E-40DD-AFC4-6F175D3DCCD1}">
              <a14:hiddenFill xmlns:a14="http://schemas.microsoft.com/office/drawing/2010/main">
                <a:solidFill>
                  <a:srgbClr val="FFFFFF"/>
                </a:solidFill>
              </a14:hiddenFill>
            </a:ext>
          </a:extLst>
        </p:spPr>
      </p:pic>
      <p:pic>
        <p:nvPicPr>
          <p:cNvPr id="4341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030" y="4111327"/>
            <a:ext cx="5265723" cy="265065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CF76512-643C-B2E0-2CC5-E0FE2FD6CE4E}"/>
              </a:ext>
            </a:extLst>
          </p:cNvPr>
          <p:cNvPicPr>
            <a:picLocks noChangeAspect="1"/>
          </p:cNvPicPr>
          <p:nvPr/>
        </p:nvPicPr>
        <p:blipFill>
          <a:blip r:embed="rId4"/>
          <a:stretch>
            <a:fillRect/>
          </a:stretch>
        </p:blipFill>
        <p:spPr>
          <a:xfrm>
            <a:off x="5553694" y="671423"/>
            <a:ext cx="6418010" cy="5645343"/>
          </a:xfrm>
          <a:prstGeom prst="rect">
            <a:avLst/>
          </a:prstGeom>
        </p:spPr>
      </p:pic>
    </p:spTree>
  </p:cSld>
  <p:clrMapOvr>
    <a:masterClrMapping/>
  </p:clrMapOvr>
  <p:transition spd="slow" advTm="18981">
    <p:push dir="u"/>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p:cNvSpPr>
            <a:spLocks noGrp="1" noChangeArrowheads="1"/>
          </p:cNvSpPr>
          <p:nvPr>
            <p:ph type="title"/>
          </p:nvPr>
        </p:nvSpPr>
        <p:spPr>
          <a:xfrm>
            <a:off x="2152649" y="107405"/>
            <a:ext cx="7886701" cy="1325563"/>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1</a:t>
            </a:r>
            <a:r>
              <a:rPr lang="zh-CN" altLang="en-US" b="1" dirty="0">
                <a:solidFill>
                  <a:prstClr val="white"/>
                </a:solidFill>
                <a:latin typeface="黑体" panose="02010609060101010101" pitchFamily="49" charset="-122"/>
                <a:ea typeface="黑体" panose="02010609060101010101" pitchFamily="49" charset="-122"/>
                <a:cs typeface="+mn-cs"/>
              </a:rPr>
              <a:t>：井字过三关游戏</a:t>
            </a:r>
            <a:endParaRPr lang="en-US" altLang="zh-CN" b="1" dirty="0">
              <a:solidFill>
                <a:prstClr val="white"/>
              </a:solidFill>
              <a:latin typeface="黑体" panose="02010609060101010101" pitchFamily="49" charset="-122"/>
              <a:ea typeface="黑体" panose="02010609060101010101" pitchFamily="49" charset="-122"/>
              <a:cs typeface="+mn-cs"/>
            </a:endParaRPr>
          </a:p>
        </p:txBody>
      </p:sp>
      <p:pic>
        <p:nvPicPr>
          <p:cNvPr id="95234" name="内容占位符 -214748261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11964" y="2649539"/>
            <a:ext cx="1984375" cy="1925637"/>
          </a:xfrm>
        </p:spPr>
      </p:pic>
      <p:sp>
        <p:nvSpPr>
          <p:cNvPr id="95235" name="文本框 99"/>
          <p:cNvSpPr txBox="1">
            <a:spLocks noChangeArrowheads="1"/>
          </p:cNvSpPr>
          <p:nvPr/>
        </p:nvSpPr>
        <p:spPr bwMode="auto">
          <a:xfrm>
            <a:off x="2674939" y="2468563"/>
            <a:ext cx="31337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solidFill>
                  <a:srgbClr val="000000"/>
                </a:solidFill>
                <a:latin typeface="Times New Roman" panose="02020603050405020304" pitchFamily="18" charset="0"/>
                <a:ea typeface="楷体" panose="02010609060101010101" pitchFamily="49" charset="-122"/>
              </a:rPr>
              <a:t>TD</a:t>
            </a:r>
            <a:r>
              <a:rPr lang="zh-CN" altLang="en-US" sz="2400">
                <a:solidFill>
                  <a:srgbClr val="000000"/>
                </a:solidFill>
                <a:latin typeface="Times New Roman" panose="02020603050405020304" pitchFamily="18" charset="0"/>
                <a:ea typeface="楷体" panose="02010609060101010101" pitchFamily="49" charset="-122"/>
              </a:rPr>
              <a:t>法解决问题</a:t>
            </a:r>
          </a:p>
          <a:p>
            <a:pPr algn="just" eaLnBrk="1" hangingPunct="1"/>
            <a:r>
              <a:rPr lang="zh-CN" altLang="en-US" sz="2400">
                <a:solidFill>
                  <a:srgbClr val="000000"/>
                </a:solidFill>
                <a:latin typeface="Times New Roman" panose="02020603050405020304" pitchFamily="18" charset="0"/>
                <a:ea typeface="楷体" panose="02010609060101010101" pitchFamily="49" charset="-122"/>
              </a:rPr>
              <a:t>一个玩家划“</a:t>
            </a:r>
            <a:r>
              <a:rPr lang="en-US" altLang="zh-CN" sz="2400">
                <a:solidFill>
                  <a:srgbClr val="000000"/>
                </a:solidFill>
                <a:latin typeface="Times New Roman" panose="02020603050405020304" pitchFamily="18" charset="0"/>
                <a:ea typeface="楷体" panose="02010609060101010101" pitchFamily="49" charset="-122"/>
              </a:rPr>
              <a:t>×”</a:t>
            </a:r>
            <a:r>
              <a:rPr lang="zh-CN" altLang="en-US" sz="2400">
                <a:solidFill>
                  <a:srgbClr val="000000"/>
                </a:solidFill>
                <a:latin typeface="Times New Roman" panose="02020603050405020304" pitchFamily="18" charset="0"/>
                <a:ea typeface="楷体" panose="02010609060101010101" pitchFamily="49" charset="-122"/>
              </a:rPr>
              <a:t>而另一个划“</a:t>
            </a:r>
            <a:r>
              <a:rPr lang="en-US" altLang="zh-CN" sz="2400">
                <a:solidFill>
                  <a:srgbClr val="000000"/>
                </a:solidFill>
                <a:latin typeface="Times New Roman" panose="02020603050405020304" pitchFamily="18" charset="0"/>
                <a:ea typeface="楷体" panose="02010609060101010101" pitchFamily="49" charset="-122"/>
              </a:rPr>
              <a:t>O”</a:t>
            </a:r>
            <a:r>
              <a:rPr lang="zh-CN" altLang="en-US" sz="2400">
                <a:solidFill>
                  <a:srgbClr val="000000"/>
                </a:solidFill>
                <a:latin typeface="Times New Roman" panose="02020603050405020304" pitchFamily="18" charset="0"/>
                <a:ea typeface="楷体" panose="02010609060101010101" pitchFamily="49" charset="-122"/>
              </a:rPr>
              <a:t>，直到一个玩家在水平、垂直或对角线方向上划上三个标记成为一行为止。</a:t>
            </a:r>
          </a:p>
        </p:txBody>
      </p:sp>
    </p:spTree>
  </p:cSld>
  <p:clrMapOvr>
    <a:masterClrMapping/>
  </p:clrMapOvr>
  <p:transition spd="slow" advTm="18981">
    <p:push dir="u"/>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p:cNvSpPr>
            <a:spLocks noGrp="1" noChangeArrowheads="1"/>
          </p:cNvSpPr>
          <p:nvPr>
            <p:ph idx="1"/>
          </p:nvPr>
        </p:nvSpPr>
        <p:spPr>
          <a:xfrm>
            <a:off x="2209800" y="2044700"/>
            <a:ext cx="7772400" cy="4114800"/>
          </a:xfrm>
        </p:spPr>
        <p:txBody>
          <a:bodyPr/>
          <a:lstStyle/>
          <a:p>
            <a:pPr marL="0" indent="538480" algn="just">
              <a:spcBef>
                <a:spcPct val="0"/>
              </a:spcBef>
              <a:buNone/>
            </a:pPr>
            <a:r>
              <a:rPr lang="zh-CN" altLang="en-US" sz="2400">
                <a:solidFill>
                  <a:srgbClr val="000000"/>
                </a:solidFill>
                <a:latin typeface="Times New Roman" panose="02020603050405020304" pitchFamily="18" charset="0"/>
                <a:ea typeface="楷体" panose="02010609060101010101" pitchFamily="49" charset="-122"/>
              </a:rPr>
              <a:t>所有能在同一直线上形成三个“×”的状态的获胜概率为1；所有在同一直线上有三个“O”，或“填满”的状态，获胜的概率则为0；把所有其他状态的初始值设为0.5，表示有50%的机会可以获胜。</a:t>
            </a:r>
          </a:p>
          <a:p>
            <a:pPr marL="0" indent="538480" algn="just">
              <a:spcBef>
                <a:spcPct val="0"/>
              </a:spcBef>
              <a:buNone/>
            </a:pPr>
            <a:r>
              <a:rPr lang="zh-CN" altLang="en-US" sz="2400">
                <a:solidFill>
                  <a:srgbClr val="000000"/>
                </a:solidFill>
                <a:latin typeface="Times New Roman" panose="02020603050405020304" pitchFamily="18" charset="0"/>
                <a:ea typeface="楷体" panose="02010609060101010101" pitchFamily="49" charset="-122"/>
              </a:rPr>
              <a:t>令</a:t>
            </a:r>
            <a:r>
              <a:rPr lang="en-US" altLang="zh-CN" sz="2400">
                <a:solidFill>
                  <a:srgbClr val="000000"/>
                </a:solidFill>
                <a:latin typeface="Times New Roman" panose="02020603050405020304" pitchFamily="18" charset="0"/>
                <a:ea typeface="楷体" panose="02010609060101010101" pitchFamily="49" charset="-122"/>
              </a:rPr>
              <a:t>s</a:t>
            </a:r>
            <a:r>
              <a:rPr lang="zh-CN" altLang="en-US" sz="2400">
                <a:solidFill>
                  <a:srgbClr val="000000"/>
                </a:solidFill>
                <a:latin typeface="Times New Roman" panose="02020603050405020304" pitchFamily="18" charset="0"/>
                <a:ea typeface="楷体" panose="02010609060101010101" pitchFamily="49" charset="-122"/>
              </a:rPr>
              <a:t>表示贪心走棋之前的状态，</a:t>
            </a:r>
            <a:r>
              <a:rPr lang="en-US" altLang="zh-CN" sz="2400">
                <a:solidFill>
                  <a:srgbClr val="000000"/>
                </a:solidFill>
                <a:latin typeface="Times New Roman" panose="02020603050405020304" pitchFamily="18" charset="0"/>
                <a:ea typeface="楷体" panose="02010609060101010101" pitchFamily="49" charset="-122"/>
              </a:rPr>
              <a:t>s</a:t>
            </a:r>
            <a:r>
              <a:rPr lang="en-US" altLang="zh-CN" sz="2400" baseline="30000">
                <a:solidFill>
                  <a:srgbClr val="000000"/>
                </a:solidFill>
                <a:latin typeface="Times New Roman" panose="02020603050405020304" pitchFamily="18" charset="0"/>
                <a:ea typeface="楷体" panose="02010609060101010101" pitchFamily="49" charset="-122"/>
              </a:rPr>
              <a:t>'</a:t>
            </a:r>
            <a:r>
              <a:rPr lang="zh-CN" altLang="en-US" sz="2400">
                <a:solidFill>
                  <a:srgbClr val="000000"/>
                </a:solidFill>
                <a:latin typeface="Times New Roman" panose="02020603050405020304" pitchFamily="18" charset="0"/>
                <a:ea typeface="楷体" panose="02010609060101010101" pitchFamily="49" charset="-122"/>
              </a:rPr>
              <a:t>表示走棋之后的状态，对估计值的更新，记为</a:t>
            </a:r>
            <a:r>
              <a:rPr lang="en-US" altLang="zh-CN" sz="2400">
                <a:solidFill>
                  <a:srgbClr val="000000"/>
                </a:solidFill>
                <a:latin typeface="Times New Roman" panose="02020603050405020304" pitchFamily="18" charset="0"/>
                <a:ea typeface="楷体" panose="02010609060101010101" pitchFamily="49" charset="-122"/>
              </a:rPr>
              <a:t>V(s)</a:t>
            </a:r>
            <a:endParaRPr lang="zh-CN" altLang="en-US" sz="2400">
              <a:solidFill>
                <a:srgbClr val="000000"/>
              </a:solidFill>
              <a:latin typeface="Times New Roman" panose="02020603050405020304" pitchFamily="18" charset="0"/>
              <a:ea typeface="楷体" panose="02010609060101010101" pitchFamily="49" charset="-122"/>
            </a:endParaRPr>
          </a:p>
          <a:p>
            <a:pPr marL="0" indent="538480" algn="ctr">
              <a:spcBef>
                <a:spcPct val="0"/>
              </a:spcBef>
              <a:buNone/>
            </a:pPr>
            <a:r>
              <a:rPr lang="en-US" altLang="zh-CN" sz="2400">
                <a:solidFill>
                  <a:srgbClr val="000000"/>
                </a:solidFill>
                <a:latin typeface="Times New Roman" panose="02020603050405020304" pitchFamily="18" charset="0"/>
                <a:ea typeface="楷体" panose="02010609060101010101" pitchFamily="49" charset="-122"/>
              </a:rPr>
              <a:t>V(s)=V(s)+</a:t>
            </a:r>
            <a:r>
              <a:rPr lang="zh-CN" altLang="en-US" sz="2400">
                <a:solidFill>
                  <a:srgbClr val="000000"/>
                </a:solidFill>
                <a:latin typeface="Times New Roman" panose="02020603050405020304" pitchFamily="18" charset="0"/>
                <a:ea typeface="楷体" panose="02010609060101010101" pitchFamily="49" charset="-122"/>
              </a:rPr>
              <a:t>α</a:t>
            </a:r>
            <a:r>
              <a:rPr lang="en-US" altLang="zh-CN" sz="2400">
                <a:solidFill>
                  <a:srgbClr val="000000"/>
                </a:solidFill>
                <a:latin typeface="Times New Roman" panose="02020603050405020304" pitchFamily="18" charset="0"/>
                <a:ea typeface="楷体" panose="02010609060101010101" pitchFamily="49" charset="-122"/>
              </a:rPr>
              <a:t>[V(s</a:t>
            </a:r>
            <a:r>
              <a:rPr lang="en-US" altLang="zh-CN" sz="2400" baseline="30000">
                <a:solidFill>
                  <a:srgbClr val="000000"/>
                </a:solidFill>
                <a:latin typeface="Times New Roman" panose="02020603050405020304" pitchFamily="18" charset="0"/>
                <a:ea typeface="楷体" panose="02010609060101010101" pitchFamily="49" charset="-122"/>
              </a:rPr>
              <a:t>'</a:t>
            </a:r>
            <a:r>
              <a:rPr lang="en-US" altLang="zh-CN" sz="2400">
                <a:solidFill>
                  <a:srgbClr val="000000"/>
                </a:solidFill>
                <a:latin typeface="Times New Roman" panose="02020603050405020304" pitchFamily="18" charset="0"/>
                <a:ea typeface="楷体" panose="02010609060101010101" pitchFamily="49" charset="-122"/>
              </a:rPr>
              <a:t>)-V(s)]</a:t>
            </a:r>
          </a:p>
          <a:p>
            <a:pPr marL="0" indent="538480" algn="just">
              <a:spcBef>
                <a:spcPct val="0"/>
              </a:spcBef>
              <a:buNone/>
            </a:pPr>
            <a:r>
              <a:rPr lang="en-US" altLang="zh-CN" sz="2400">
                <a:solidFill>
                  <a:srgbClr val="000000"/>
                </a:solidFill>
                <a:latin typeface="Times New Roman" panose="02020603050405020304" pitchFamily="18" charset="0"/>
                <a:ea typeface="楷体" panose="02010609060101010101" pitchFamily="49" charset="-122"/>
              </a:rPr>
              <a:t>其中</a:t>
            </a:r>
            <a:r>
              <a:rPr lang="zh-CN" altLang="en-US" sz="2400">
                <a:solidFill>
                  <a:srgbClr val="000000"/>
                </a:solidFill>
                <a:latin typeface="Times New Roman" panose="02020603050405020304" pitchFamily="18" charset="0"/>
                <a:ea typeface="楷体" panose="02010609060101010101" pitchFamily="49" charset="-122"/>
              </a:rPr>
              <a:t>α</a:t>
            </a:r>
            <a:r>
              <a:rPr lang="en-US" altLang="zh-CN" sz="2400">
                <a:solidFill>
                  <a:srgbClr val="000000"/>
                </a:solidFill>
                <a:latin typeface="Times New Roman" panose="02020603050405020304" pitchFamily="18" charset="0"/>
                <a:ea typeface="楷体" panose="02010609060101010101" pitchFamily="49" charset="-122"/>
              </a:rPr>
              <a:t>是一个很小的正分数，称为步长参数，它能影响学习的速度</a:t>
            </a:r>
            <a:r>
              <a:rPr lang="zh-CN" altLang="en-US" sz="2400">
                <a:solidFill>
                  <a:srgbClr val="000000"/>
                </a:solidFill>
                <a:latin typeface="Times New Roman" panose="02020603050405020304" pitchFamily="18" charset="0"/>
                <a:ea typeface="楷体" panose="02010609060101010101" pitchFamily="49" charset="-122"/>
              </a:rPr>
              <a:t>。</a:t>
            </a:r>
          </a:p>
        </p:txBody>
      </p:sp>
      <p:sp>
        <p:nvSpPr>
          <p:cNvPr id="2" name="标题 1"/>
          <p:cNvSpPr>
            <a:spLocks noGrp="1" noChangeArrowheads="1"/>
          </p:cNvSpPr>
          <p:nvPr>
            <p:ph type="title"/>
          </p:nvPr>
        </p:nvSpPr>
        <p:spPr>
          <a:xfrm>
            <a:off x="2152649" y="107405"/>
            <a:ext cx="7886701" cy="1325563"/>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1</a:t>
            </a:r>
            <a:r>
              <a:rPr lang="zh-CN" altLang="en-US" b="1" dirty="0">
                <a:solidFill>
                  <a:prstClr val="white"/>
                </a:solidFill>
                <a:latin typeface="黑体" panose="02010609060101010101" pitchFamily="49" charset="-122"/>
                <a:ea typeface="黑体" panose="02010609060101010101" pitchFamily="49" charset="-122"/>
                <a:cs typeface="+mn-cs"/>
              </a:rPr>
              <a:t>：井字过三关游戏</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文本框 99"/>
          <p:cNvSpPr txBox="1">
            <a:spLocks noChangeArrowheads="1"/>
          </p:cNvSpPr>
          <p:nvPr/>
        </p:nvSpPr>
        <p:spPr bwMode="auto">
          <a:xfrm>
            <a:off x="2317750" y="2601914"/>
            <a:ext cx="755650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dirty="0">
                <a:solidFill>
                  <a:srgbClr val="000000"/>
                </a:solidFill>
                <a:latin typeface="Times New Roman" panose="02020603050405020304" pitchFamily="18" charset="0"/>
                <a:ea typeface="楷体" panose="02010609060101010101" pitchFamily="49" charset="-122"/>
              </a:rPr>
              <a:t>在大多数情况下我们采用贪心策略，选择会导致状态值最大的走棋方式，即有最高的估计获胜概率。但是有时候，我们也会随机选择一些其他走棋方式。这些称为探索（</a:t>
            </a:r>
            <a:r>
              <a:rPr lang="en-US" altLang="zh-CN" sz="2400" i="1" dirty="0">
                <a:solidFill>
                  <a:srgbClr val="000000"/>
                </a:solidFill>
                <a:latin typeface="Times New Roman" panose="02020603050405020304" pitchFamily="18" charset="0"/>
                <a:ea typeface="楷体" panose="02010609060101010101" pitchFamily="49" charset="-122"/>
              </a:rPr>
              <a:t>exploratory</a:t>
            </a:r>
            <a:r>
              <a:rPr lang="zh-CN" altLang="en-US" sz="2400" dirty="0">
                <a:solidFill>
                  <a:srgbClr val="000000"/>
                </a:solidFill>
                <a:latin typeface="Times New Roman" panose="02020603050405020304" pitchFamily="18" charset="0"/>
                <a:ea typeface="楷体" panose="02010609060101010101" pitchFamily="49" charset="-122"/>
              </a:rPr>
              <a:t>）走棋方式，因为它们会引导我们去经历一些以前没有遇到过的状态。</a:t>
            </a:r>
          </a:p>
        </p:txBody>
      </p:sp>
      <p:sp>
        <p:nvSpPr>
          <p:cNvPr id="2" name="标题 1"/>
          <p:cNvSpPr>
            <a:spLocks noGrp="1" noChangeArrowheads="1"/>
          </p:cNvSpPr>
          <p:nvPr>
            <p:ph type="title"/>
          </p:nvPr>
        </p:nvSpPr>
        <p:spPr>
          <a:xfrm>
            <a:off x="2152649" y="107405"/>
            <a:ext cx="7886701" cy="1325563"/>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1</a:t>
            </a:r>
            <a:r>
              <a:rPr lang="zh-CN" altLang="en-US" b="1" dirty="0">
                <a:solidFill>
                  <a:prstClr val="white"/>
                </a:solidFill>
                <a:latin typeface="黑体" panose="02010609060101010101" pitchFamily="49" charset="-122"/>
                <a:ea typeface="黑体" panose="02010609060101010101" pitchFamily="49" charset="-122"/>
                <a:cs typeface="+mn-cs"/>
              </a:rPr>
              <a:t>：井字过三关游戏</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文本框 99"/>
          <p:cNvSpPr txBox="1">
            <a:spLocks noChangeArrowheads="1"/>
          </p:cNvSpPr>
          <p:nvPr/>
        </p:nvSpPr>
        <p:spPr bwMode="auto">
          <a:xfrm>
            <a:off x="6365875" y="2479675"/>
            <a:ext cx="31750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975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a:solidFill>
                  <a:srgbClr val="000000"/>
                </a:solidFill>
                <a:latin typeface="Times New Roman" panose="02020603050405020304" pitchFamily="18" charset="0"/>
                <a:ea typeface="楷体" panose="02010609060101010101" pitchFamily="49" charset="-122"/>
              </a:rPr>
              <a:t>实线表示游戏中的走棋；虚线表示我们（强化学习玩家）考虑过但是没有做出的走棋。探索性走棋那一步不产生任何学习效果。</a:t>
            </a:r>
          </a:p>
        </p:txBody>
      </p:sp>
      <p:pic>
        <p:nvPicPr>
          <p:cNvPr id="98307" name="内容占位符 295116" descr="九宫游戏"/>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13050" y="1836739"/>
            <a:ext cx="3035300" cy="4664075"/>
          </a:xfrm>
        </p:spPr>
      </p:pic>
      <p:sp>
        <p:nvSpPr>
          <p:cNvPr id="2" name="标题 1"/>
          <p:cNvSpPr>
            <a:spLocks noGrp="1" noChangeArrowheads="1"/>
          </p:cNvSpPr>
          <p:nvPr>
            <p:ph type="title"/>
          </p:nvPr>
        </p:nvSpPr>
        <p:spPr>
          <a:xfrm>
            <a:off x="2152649" y="107405"/>
            <a:ext cx="7886701" cy="1325563"/>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1</a:t>
            </a:r>
            <a:r>
              <a:rPr lang="zh-CN" altLang="en-US" b="1" dirty="0">
                <a:solidFill>
                  <a:prstClr val="white"/>
                </a:solidFill>
                <a:latin typeface="黑体" panose="02010609060101010101" pitchFamily="49" charset="-122"/>
                <a:ea typeface="黑体" panose="02010609060101010101" pitchFamily="49" charset="-122"/>
                <a:cs typeface="+mn-cs"/>
              </a:rPr>
              <a:t>：井字过三关游戏</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Tree>
  </p:cSld>
  <p:clrMapOvr>
    <a:masterClrMapping/>
  </p:clrMapOvr>
  <p:transition spd="slow" advTm="18981">
    <p:push dir="u"/>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1917455" y="500624"/>
            <a:ext cx="7886701" cy="1325563"/>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pic>
        <p:nvPicPr>
          <p:cNvPr id="4" name="Picture 7"/>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1738" y="1994679"/>
            <a:ext cx="3538843" cy="2887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p:cNvSpPr txBox="1">
            <a:spLocks noChangeArrowheads="1"/>
          </p:cNvSpPr>
          <p:nvPr/>
        </p:nvSpPr>
        <p:spPr>
          <a:xfrm>
            <a:off x="1848752" y="1488448"/>
            <a:ext cx="4043482" cy="4904711"/>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None/>
            </a:pPr>
            <a:r>
              <a:rPr lang="zh-CN" altLang="en-US" sz="2005" dirty="0"/>
              <a:t>      前锋</a:t>
            </a:r>
            <a:r>
              <a:rPr lang="en-US" altLang="zh-CN" sz="2005" dirty="0"/>
              <a:t>A</a:t>
            </a:r>
            <a:r>
              <a:rPr lang="zh-CN" altLang="en-US" sz="2005" dirty="0"/>
              <a:t>控球，并且在可射门的区域内，但是</a:t>
            </a:r>
            <a:r>
              <a:rPr lang="en-US" altLang="zh-CN" sz="2005" dirty="0"/>
              <a:t>A</a:t>
            </a:r>
            <a:r>
              <a:rPr lang="zh-CN" altLang="en-US" sz="2005" dirty="0"/>
              <a:t>已经没有射门角度了；队友</a:t>
            </a:r>
            <a:r>
              <a:rPr lang="en-US" altLang="zh-CN" sz="2005" dirty="0"/>
              <a:t>B</a:t>
            </a:r>
            <a:r>
              <a:rPr lang="zh-CN" altLang="en-US" sz="2005" dirty="0"/>
              <a:t>也处于射门区域，并且</a:t>
            </a:r>
            <a:r>
              <a:rPr lang="en-US" altLang="zh-CN" sz="2005" dirty="0"/>
              <a:t>B</a:t>
            </a:r>
            <a:r>
              <a:rPr lang="zh-CN" altLang="en-US" sz="2005" dirty="0"/>
              <a:t>具有良好的射门角度。</a:t>
            </a:r>
            <a:r>
              <a:rPr lang="en-US" altLang="zh-CN" sz="2005" dirty="0"/>
              <a:t>A</a:t>
            </a:r>
            <a:r>
              <a:rPr lang="zh-CN" altLang="en-US" sz="2005" dirty="0"/>
              <a:t>传球给</a:t>
            </a:r>
            <a:r>
              <a:rPr lang="en-US" altLang="zh-CN" sz="2005" dirty="0"/>
              <a:t>B</a:t>
            </a:r>
            <a:r>
              <a:rPr lang="zh-CN" altLang="en-US" sz="2005" dirty="0"/>
              <a:t>，射门由</a:t>
            </a:r>
            <a:r>
              <a:rPr lang="en-US" altLang="zh-CN" sz="2005" dirty="0"/>
              <a:t>B</a:t>
            </a:r>
            <a:r>
              <a:rPr lang="zh-CN" altLang="en-US" sz="2005" dirty="0"/>
              <a:t>来完成，那么这次进攻配合就会很成功。通过</a:t>
            </a:r>
            <a:r>
              <a:rPr lang="en-US" altLang="zh-CN" sz="2005" dirty="0"/>
              <a:t>Q</a:t>
            </a:r>
            <a:r>
              <a:rPr lang="zh-CN" altLang="en-US" sz="2005" dirty="0"/>
              <a:t>学习的方法来进行</a:t>
            </a:r>
            <a:r>
              <a:rPr lang="en-US" altLang="zh-CN" sz="2005" dirty="0"/>
              <a:t>2 </a:t>
            </a:r>
            <a:r>
              <a:rPr lang="zh-CN" altLang="en-US" sz="2005" dirty="0"/>
              <a:t>对</a:t>
            </a:r>
            <a:r>
              <a:rPr lang="en-US" altLang="zh-CN" sz="2005" dirty="0"/>
              <a:t>1</a:t>
            </a:r>
            <a:r>
              <a:rPr lang="zh-CN" altLang="en-US" sz="2005" dirty="0"/>
              <a:t>的射门训练，让</a:t>
            </a:r>
            <a:r>
              <a:rPr lang="en-US" altLang="zh-CN" sz="2005" dirty="0"/>
              <a:t>A</a:t>
            </a:r>
            <a:r>
              <a:rPr lang="zh-CN" altLang="en-US" sz="2005" dirty="0"/>
              <a:t>掌握在这种状态情况下传球给</a:t>
            </a:r>
            <a:r>
              <a:rPr lang="en-US" altLang="zh-CN" sz="2005" dirty="0"/>
              <a:t>B</a:t>
            </a:r>
            <a:r>
              <a:rPr lang="zh-CN" altLang="en-US" sz="2005" dirty="0"/>
              <a:t>的动作是最优的策略；主体通过大量的学习训练（大数量级的状态量和重复相同状态）来获得策略，因此更具有适应性 。</a:t>
            </a:r>
            <a:endParaRPr lang="en-US" altLang="zh-CN" sz="2005" dirty="0"/>
          </a:p>
        </p:txBody>
      </p:sp>
      <p:sp>
        <p:nvSpPr>
          <p:cNvPr id="6" name="文本框 5">
            <a:extLst>
              <a:ext uri="{FF2B5EF4-FFF2-40B4-BE49-F238E27FC236}">
                <a16:creationId xmlns:a16="http://schemas.microsoft.com/office/drawing/2014/main" id="{4D40E4C2-AB93-5687-F031-40D1C20C4934}"/>
              </a:ext>
            </a:extLst>
          </p:cNvPr>
          <p:cNvSpPr txBox="1"/>
          <p:nvPr/>
        </p:nvSpPr>
        <p:spPr>
          <a:xfrm>
            <a:off x="2034639" y="525438"/>
            <a:ext cx="6096000" cy="923330"/>
          </a:xfrm>
          <a:prstGeom prst="rect">
            <a:avLst/>
          </a:prstGeom>
          <a:noFill/>
        </p:spPr>
        <p:txBody>
          <a:bodyPr wrap="square">
            <a:spAutoFit/>
          </a:bodyPr>
          <a:lstStyle/>
          <a:p>
            <a:r>
              <a:rPr lang="zh-CN" altLang="en-US" sz="1800" dirty="0"/>
              <a:t> 应用</a:t>
            </a:r>
            <a:r>
              <a:rPr lang="en-US" altLang="zh-CN" sz="1800" dirty="0"/>
              <a:t>Q</a:t>
            </a:r>
            <a:r>
              <a:rPr lang="zh-CN" altLang="en-US" sz="1800" dirty="0"/>
              <a:t>学习算法进行仿真机器人足球</a:t>
            </a:r>
            <a:r>
              <a:rPr lang="en-US" altLang="zh-CN" sz="1800" dirty="0"/>
              <a:t>2 </a:t>
            </a:r>
            <a:r>
              <a:rPr lang="zh-CN" altLang="en-US" sz="1800" dirty="0"/>
              <a:t>对</a:t>
            </a:r>
            <a:r>
              <a:rPr lang="en-US" altLang="zh-CN" sz="1800" dirty="0"/>
              <a:t>1 </a:t>
            </a:r>
            <a:r>
              <a:rPr lang="zh-CN" altLang="en-US" sz="1800" dirty="0"/>
              <a:t>训练，训练的目的是试图使主体学习获得到一种战略上的意识，能够在进攻中进行配合</a:t>
            </a:r>
            <a:r>
              <a:rPr lang="en-US" altLang="zh-CN" sz="1800" dirty="0"/>
              <a:t> </a:t>
            </a:r>
            <a:endParaRPr lang="zh-TW" altLang="en-US" dirty="0"/>
          </a:p>
        </p:txBody>
      </p:sp>
    </p:spTree>
  </p:cSld>
  <p:clrMapOvr>
    <a:masterClrMapping/>
  </p:clrMapOvr>
  <p:transition spd="slow" advTm="18981">
    <p:push dir="u"/>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2152649" y="107405"/>
            <a:ext cx="7886701" cy="1325563"/>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4" name="Rectangle 3"/>
          <p:cNvSpPr txBox="1">
            <a:spLocks noChangeArrowheads="1"/>
          </p:cNvSpPr>
          <p:nvPr/>
        </p:nvSpPr>
        <p:spPr>
          <a:xfrm>
            <a:off x="1470624" y="1286802"/>
            <a:ext cx="5632220" cy="4904711"/>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None/>
            </a:pPr>
            <a:r>
              <a:rPr lang="zh-CN" altLang="en-US" sz="1405" dirty="0"/>
              <a:t>       </a:t>
            </a:r>
            <a:r>
              <a:rPr lang="zh-CN" altLang="en-US" sz="1805" dirty="0"/>
              <a:t>状态描述，将进攻禁区划分为个小区域，每个小区域是边长为</a:t>
            </a:r>
            <a:r>
              <a:rPr lang="en-US" altLang="zh-CN" sz="1805" dirty="0"/>
              <a:t>2m</a:t>
            </a:r>
            <a:r>
              <a:rPr lang="zh-CN" altLang="en-US" sz="1805" dirty="0"/>
              <a:t>的正方形，一个二维数组</a:t>
            </a:r>
            <a:r>
              <a:rPr lang="en-US" altLang="zh-CN" sz="1805" dirty="0"/>
              <a:t>()</a:t>
            </a:r>
            <a:r>
              <a:rPr lang="zh-CN" altLang="en-US" sz="1805" dirty="0"/>
              <a:t>便可描述这个区域。使用三个</a:t>
            </a:r>
            <a:r>
              <a:rPr lang="en-US" altLang="zh-CN" sz="1805" dirty="0"/>
              <a:t>Agent</a:t>
            </a:r>
            <a:r>
              <a:rPr lang="zh-CN" altLang="en-US" sz="1805" dirty="0"/>
              <a:t>的位置来描述</a:t>
            </a:r>
            <a:r>
              <a:rPr lang="en-US" altLang="zh-CN" sz="1805" dirty="0"/>
              <a:t>2 </a:t>
            </a:r>
            <a:r>
              <a:rPr lang="zh-CN" altLang="en-US" sz="1805" dirty="0"/>
              <a:t>对 </a:t>
            </a:r>
            <a:r>
              <a:rPr lang="en-US" altLang="zh-CN" sz="1805" dirty="0"/>
              <a:t>1</a:t>
            </a:r>
            <a:r>
              <a:rPr lang="zh-CN" altLang="en-US" sz="1805" dirty="0"/>
              <a:t>进攻时的环境状态，利用图</a:t>
            </a:r>
            <a:r>
              <a:rPr lang="en-US" altLang="zh-CN" sz="1805" dirty="0"/>
              <a:t>10.11</a:t>
            </a:r>
            <a:r>
              <a:rPr lang="zh-CN" altLang="en-US" sz="1805" dirty="0"/>
              <a:t>所示的划分来泛化状态。可认为主体位于同一战略区域为相似状态，这样对状态的描述虽然不精确，但设计所需的是一种战略层次的描述，可认为</a:t>
            </a:r>
            <a:r>
              <a:rPr lang="en-US" altLang="zh-CN" sz="1805" dirty="0"/>
              <a:t>Agent</a:t>
            </a:r>
            <a:r>
              <a:rPr lang="zh-CN" altLang="en-US" sz="1805" dirty="0"/>
              <a:t>在战略区域内是积极跑动的，这种方法满足了需求。如此，便描述了一个特定的状态；其中，是进攻队员</a:t>
            </a:r>
            <a:r>
              <a:rPr lang="en-US" altLang="zh-CN" sz="1805" dirty="0"/>
              <a:t>A</a:t>
            </a:r>
            <a:r>
              <a:rPr lang="zh-CN" altLang="en-US" sz="1805" dirty="0"/>
              <a:t>的区域编号，是进攻队员</a:t>
            </a:r>
            <a:r>
              <a:rPr lang="en-US" altLang="zh-CN" sz="1805" dirty="0"/>
              <a:t>B</a:t>
            </a:r>
            <a:r>
              <a:rPr lang="zh-CN" altLang="en-US" sz="1805" dirty="0"/>
              <a:t>的区域编号，是守门员的区域编号。区域编号计算公式为：。相应的，所保存的状态值为三个区域编号组成的对。前锋</a:t>
            </a:r>
            <a:r>
              <a:rPr lang="en-US" altLang="zh-CN" sz="1805" dirty="0"/>
              <a:t>A</a:t>
            </a:r>
            <a:r>
              <a:rPr lang="zh-CN" altLang="en-US" sz="1805" dirty="0"/>
              <a:t>控球，并且在可射门的区域内，但是</a:t>
            </a:r>
            <a:r>
              <a:rPr lang="en-US" altLang="zh-CN" sz="1805" dirty="0"/>
              <a:t>A</a:t>
            </a:r>
            <a:r>
              <a:rPr lang="zh-CN" altLang="en-US" sz="1805" dirty="0"/>
              <a:t>已经没有射门角度了；队友</a:t>
            </a:r>
            <a:r>
              <a:rPr lang="en-US" altLang="zh-CN" sz="1805" dirty="0"/>
              <a:t>B</a:t>
            </a:r>
            <a:r>
              <a:rPr lang="zh-CN" altLang="en-US" sz="1805" dirty="0"/>
              <a:t>也处于射门区域，并且</a:t>
            </a:r>
            <a:r>
              <a:rPr lang="en-US" altLang="zh-CN" sz="1805" dirty="0"/>
              <a:t>B</a:t>
            </a:r>
            <a:r>
              <a:rPr lang="zh-CN" altLang="en-US" sz="1805" dirty="0"/>
              <a:t>具有良好的射门角度。</a:t>
            </a:r>
            <a:r>
              <a:rPr lang="en-US" altLang="zh-CN" sz="1805" dirty="0"/>
              <a:t>A</a:t>
            </a:r>
            <a:r>
              <a:rPr lang="zh-CN" altLang="en-US" sz="1805" dirty="0"/>
              <a:t>传球给</a:t>
            </a:r>
            <a:r>
              <a:rPr lang="en-US" altLang="zh-CN" sz="1805" dirty="0"/>
              <a:t>B</a:t>
            </a:r>
            <a:r>
              <a:rPr lang="zh-CN" altLang="en-US" sz="1805" dirty="0"/>
              <a:t>，射门由</a:t>
            </a:r>
            <a:r>
              <a:rPr lang="en-US" altLang="zh-CN" sz="1805" dirty="0"/>
              <a:t>B</a:t>
            </a:r>
            <a:r>
              <a:rPr lang="zh-CN" altLang="en-US" sz="1805" dirty="0"/>
              <a:t>来完成，那么这次进攻配合就会很成功。通过</a:t>
            </a:r>
            <a:r>
              <a:rPr lang="en-US" altLang="zh-CN" sz="1805" dirty="0"/>
              <a:t>Q</a:t>
            </a:r>
            <a:r>
              <a:rPr lang="zh-CN" altLang="en-US" sz="1805" dirty="0"/>
              <a:t>学习的方法来进行</a:t>
            </a:r>
            <a:r>
              <a:rPr lang="en-US" altLang="zh-CN" sz="1805" dirty="0"/>
              <a:t>2 </a:t>
            </a:r>
            <a:r>
              <a:rPr lang="zh-CN" altLang="en-US" sz="1805" dirty="0"/>
              <a:t>对</a:t>
            </a:r>
            <a:r>
              <a:rPr lang="en-US" altLang="zh-CN" sz="1805" dirty="0"/>
              <a:t>1</a:t>
            </a:r>
            <a:r>
              <a:rPr lang="zh-CN" altLang="en-US" sz="1805" dirty="0"/>
              <a:t>的射门训练，让</a:t>
            </a:r>
            <a:r>
              <a:rPr lang="en-US" altLang="zh-CN" sz="1805" dirty="0"/>
              <a:t>A</a:t>
            </a:r>
            <a:r>
              <a:rPr lang="zh-CN" altLang="en-US" sz="1805" dirty="0"/>
              <a:t>掌握在这种状态情况下传球给</a:t>
            </a:r>
            <a:r>
              <a:rPr lang="en-US" altLang="zh-CN" sz="1805" dirty="0"/>
              <a:t>B</a:t>
            </a:r>
            <a:r>
              <a:rPr lang="zh-CN" altLang="en-US" sz="1805" dirty="0"/>
              <a:t>的动作是最优的策略；主体通过大量的学习训练（大数量级的状态量和重复相同状态）来获得策略，因此更具有适应性 。</a:t>
            </a:r>
            <a:endParaRPr lang="en-US" altLang="zh-CN" sz="1805" dirty="0"/>
          </a:p>
        </p:txBody>
      </p:sp>
      <p:grpSp>
        <p:nvGrpSpPr>
          <p:cNvPr id="5" name="Group 370"/>
          <p:cNvGrpSpPr/>
          <p:nvPr/>
        </p:nvGrpSpPr>
        <p:grpSpPr bwMode="auto">
          <a:xfrm>
            <a:off x="6845710" y="2250157"/>
            <a:ext cx="3826981" cy="3177476"/>
            <a:chOff x="1800" y="2376"/>
            <a:chExt cx="8280" cy="3744"/>
          </a:xfrm>
        </p:grpSpPr>
        <p:sp>
          <p:nvSpPr>
            <p:cNvPr id="6" name="AutoShape 6"/>
            <p:cNvSpPr>
              <a:spLocks noChangeArrowheads="1"/>
            </p:cNvSpPr>
            <p:nvPr/>
          </p:nvSpPr>
          <p:spPr bwMode="auto">
            <a:xfrm>
              <a:off x="1800" y="2532"/>
              <a:ext cx="8280" cy="3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7" name="Text Box 7"/>
            <p:cNvSpPr>
              <a:spLocks noChangeArrowheads="1"/>
            </p:cNvSpPr>
            <p:nvPr/>
          </p:nvSpPr>
          <p:spPr bwMode="auto">
            <a:xfrm>
              <a:off x="2340" y="2376"/>
              <a:ext cx="1080" cy="624"/>
            </a:xfrm>
            <a:prstGeom prst="rect">
              <a:avLst/>
            </a:prstGeom>
            <a:solidFill>
              <a:srgbClr val="FFFFFF"/>
            </a:solidFill>
            <a:ln>
              <a:noFill/>
            </a:ln>
            <a:effectLst/>
            <a:extLs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just" eaLnBrk="1" hangingPunct="1"/>
              <a:r>
                <a:rPr lang="en-US" altLang="zh-CN" sz="1005">
                  <a:latin typeface="Times New Roman" panose="02020603050405020304" pitchFamily="18" charset="0"/>
                </a:rPr>
                <a:t>19</a:t>
              </a:r>
            </a:p>
          </p:txBody>
        </p:sp>
        <p:sp>
          <p:nvSpPr>
            <p:cNvPr id="8" name="Text Box 8"/>
            <p:cNvSpPr>
              <a:spLocks noChangeArrowheads="1"/>
            </p:cNvSpPr>
            <p:nvPr/>
          </p:nvSpPr>
          <p:spPr bwMode="auto">
            <a:xfrm>
              <a:off x="2700" y="5340"/>
              <a:ext cx="6120" cy="780"/>
            </a:xfrm>
            <a:prstGeom prst="rect">
              <a:avLst/>
            </a:prstGeom>
            <a:solidFill>
              <a:srgbClr val="FFFFFF"/>
            </a:solidFill>
            <a:ln>
              <a:noFill/>
            </a:ln>
            <a:effectLst/>
            <a:extLs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1005">
                  <a:latin typeface="Times New Roman" panose="02020603050405020304" pitchFamily="18" charset="0"/>
                </a:rPr>
                <a:t>图</a:t>
              </a:r>
              <a:r>
                <a:rPr lang="en-US" altLang="zh-CN" sz="1005">
                  <a:latin typeface="Times New Roman" panose="02020603050405020304" pitchFamily="18" charset="0"/>
                </a:rPr>
                <a:t>10.11   </a:t>
              </a:r>
              <a:r>
                <a:rPr lang="zh-CN" altLang="en-US" sz="1005">
                  <a:latin typeface="Times New Roman" panose="02020603050405020304" pitchFamily="18" charset="0"/>
                </a:rPr>
                <a:t>进攻禁区内的位置划分</a:t>
              </a:r>
            </a:p>
          </p:txBody>
        </p:sp>
        <p:grpSp>
          <p:nvGrpSpPr>
            <p:cNvPr id="9" name="Group 374"/>
            <p:cNvGrpSpPr/>
            <p:nvPr/>
          </p:nvGrpSpPr>
          <p:grpSpPr bwMode="auto">
            <a:xfrm>
              <a:off x="2160" y="2376"/>
              <a:ext cx="7740" cy="3432"/>
              <a:chOff x="2160" y="2376"/>
              <a:chExt cx="7740" cy="3432"/>
            </a:xfrm>
          </p:grpSpPr>
          <p:sp>
            <p:nvSpPr>
              <p:cNvPr id="10" name="Text Box 10"/>
              <p:cNvSpPr>
                <a:spLocks noChangeArrowheads="1"/>
              </p:cNvSpPr>
              <p:nvPr/>
            </p:nvSpPr>
            <p:spPr bwMode="auto">
              <a:xfrm>
                <a:off x="9000" y="2376"/>
                <a:ext cx="720" cy="468"/>
              </a:xfrm>
              <a:prstGeom prst="rect">
                <a:avLst/>
              </a:prstGeom>
              <a:solidFill>
                <a:srgbClr val="FFFFFF"/>
              </a:solidFill>
              <a:ln>
                <a:noFill/>
              </a:ln>
              <a:effectLst/>
              <a:extLs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just" eaLnBrk="1" hangingPunct="1"/>
                <a:r>
                  <a:rPr lang="en-US" altLang="zh-CN" sz="1005">
                    <a:latin typeface="Times New Roman" panose="02020603050405020304" pitchFamily="18" charset="0"/>
                  </a:rPr>
                  <a:t>0</a:t>
                </a:r>
              </a:p>
            </p:txBody>
          </p:sp>
          <p:sp>
            <p:nvSpPr>
              <p:cNvPr id="11" name="Text Box 11"/>
              <p:cNvSpPr>
                <a:spLocks noChangeArrowheads="1"/>
              </p:cNvSpPr>
              <p:nvPr/>
            </p:nvSpPr>
            <p:spPr bwMode="auto">
              <a:xfrm>
                <a:off x="9000" y="5340"/>
                <a:ext cx="900" cy="468"/>
              </a:xfrm>
              <a:prstGeom prst="rect">
                <a:avLst/>
              </a:prstGeom>
              <a:solidFill>
                <a:srgbClr val="FFFFFF"/>
              </a:solidFill>
              <a:ln>
                <a:noFill/>
              </a:ln>
              <a:effectLst/>
              <a:extLs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just" eaLnBrk="1" hangingPunct="1"/>
                <a:r>
                  <a:rPr lang="en-US" altLang="zh-CN" sz="1005">
                    <a:latin typeface="Times New Roman" panose="02020603050405020304" pitchFamily="18" charset="0"/>
                  </a:rPr>
                  <a:t>7</a:t>
                </a:r>
              </a:p>
            </p:txBody>
          </p:sp>
          <p:grpSp>
            <p:nvGrpSpPr>
              <p:cNvPr id="12" name="Group 377"/>
              <p:cNvGrpSpPr/>
              <p:nvPr/>
            </p:nvGrpSpPr>
            <p:grpSpPr bwMode="auto">
              <a:xfrm>
                <a:off x="2340" y="2844"/>
                <a:ext cx="7200" cy="2496"/>
                <a:chOff x="2340" y="2844"/>
                <a:chExt cx="7200" cy="2496"/>
              </a:xfrm>
            </p:grpSpPr>
            <p:sp>
              <p:nvSpPr>
                <p:cNvPr id="42" name="Rectangle 13"/>
                <p:cNvSpPr>
                  <a:spLocks noChangeArrowheads="1"/>
                </p:cNvSpPr>
                <p:nvPr/>
              </p:nvSpPr>
              <p:spPr bwMode="auto">
                <a:xfrm>
                  <a:off x="2340" y="2844"/>
                  <a:ext cx="7200" cy="2496"/>
                </a:xfrm>
                <a:prstGeom prst="rect">
                  <a:avLst/>
                </a:prstGeom>
                <a:solidFill>
                  <a:srgbClr val="FFFFFF"/>
                </a:solidFill>
                <a:ln w="19050" cap="flat" algn="ctr">
                  <a:solidFill>
                    <a:srgbClr val="000000"/>
                  </a:solidFill>
                  <a:prstDash val="solid"/>
                  <a:miter lim="800000"/>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grpSp>
              <p:nvGrpSpPr>
                <p:cNvPr id="43" name="Group 379"/>
                <p:cNvGrpSpPr/>
                <p:nvPr/>
              </p:nvGrpSpPr>
              <p:grpSpPr bwMode="auto">
                <a:xfrm>
                  <a:off x="3960" y="4248"/>
                  <a:ext cx="3961" cy="1091"/>
                  <a:chOff x="3960" y="4248"/>
                  <a:chExt cx="3961" cy="1091"/>
                </a:xfrm>
              </p:grpSpPr>
              <p:sp>
                <p:nvSpPr>
                  <p:cNvPr id="44" name="Line 15"/>
                  <p:cNvSpPr>
                    <a:spLocks noChangeShapeType="1"/>
                  </p:cNvSpPr>
                  <p:nvPr/>
                </p:nvSpPr>
                <p:spPr bwMode="auto">
                  <a:xfrm flipV="1">
                    <a:off x="3960" y="4248"/>
                    <a:ext cx="1" cy="1091"/>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5" name="Line 16"/>
                  <p:cNvSpPr>
                    <a:spLocks noChangeShapeType="1"/>
                  </p:cNvSpPr>
                  <p:nvPr/>
                </p:nvSpPr>
                <p:spPr bwMode="auto">
                  <a:xfrm>
                    <a:off x="3960" y="4248"/>
                    <a:ext cx="3960" cy="1"/>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6" name="Line 17"/>
                  <p:cNvSpPr>
                    <a:spLocks noChangeShapeType="1"/>
                  </p:cNvSpPr>
                  <p:nvPr/>
                </p:nvSpPr>
                <p:spPr bwMode="auto">
                  <a:xfrm>
                    <a:off x="7920" y="4248"/>
                    <a:ext cx="1" cy="1091"/>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grpSp>
          </p:grpSp>
          <p:sp>
            <p:nvSpPr>
              <p:cNvPr id="13" name="Line 18"/>
              <p:cNvSpPr>
                <a:spLocks noChangeShapeType="1"/>
              </p:cNvSpPr>
              <p:nvPr/>
            </p:nvSpPr>
            <p:spPr bwMode="auto">
              <a:xfrm>
                <a:off x="5940" y="2688"/>
                <a:ext cx="1" cy="2808"/>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 name="Line 19"/>
              <p:cNvSpPr>
                <a:spLocks noChangeShapeType="1"/>
              </p:cNvSpPr>
              <p:nvPr/>
            </p:nvSpPr>
            <p:spPr bwMode="auto">
              <a:xfrm>
                <a:off x="2340" y="3780"/>
                <a:ext cx="7200" cy="1"/>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 name="Line 20"/>
              <p:cNvSpPr>
                <a:spLocks noChangeShapeType="1"/>
              </p:cNvSpPr>
              <p:nvPr/>
            </p:nvSpPr>
            <p:spPr bwMode="auto">
              <a:xfrm>
                <a:off x="774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 name="Line 21"/>
              <p:cNvSpPr>
                <a:spLocks noChangeShapeType="1"/>
              </p:cNvSpPr>
              <p:nvPr/>
            </p:nvSpPr>
            <p:spPr bwMode="auto">
              <a:xfrm>
                <a:off x="414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7" name="Line 22"/>
              <p:cNvSpPr>
                <a:spLocks noChangeShapeType="1"/>
              </p:cNvSpPr>
              <p:nvPr/>
            </p:nvSpPr>
            <p:spPr bwMode="auto">
              <a:xfrm>
                <a:off x="630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8" name="Line 23"/>
              <p:cNvSpPr>
                <a:spLocks noChangeShapeType="1"/>
              </p:cNvSpPr>
              <p:nvPr/>
            </p:nvSpPr>
            <p:spPr bwMode="auto">
              <a:xfrm>
                <a:off x="666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9" name="Line 24"/>
              <p:cNvSpPr>
                <a:spLocks noChangeShapeType="1"/>
              </p:cNvSpPr>
              <p:nvPr/>
            </p:nvSpPr>
            <p:spPr bwMode="auto">
              <a:xfrm>
                <a:off x="702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0" name="Line 25"/>
              <p:cNvSpPr>
                <a:spLocks noChangeShapeType="1"/>
              </p:cNvSpPr>
              <p:nvPr/>
            </p:nvSpPr>
            <p:spPr bwMode="auto">
              <a:xfrm>
                <a:off x="738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1" name="Line 26"/>
              <p:cNvSpPr>
                <a:spLocks noChangeShapeType="1"/>
              </p:cNvSpPr>
              <p:nvPr/>
            </p:nvSpPr>
            <p:spPr bwMode="auto">
              <a:xfrm>
                <a:off x="8100" y="2844"/>
                <a:ext cx="16"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2" name="Line 27"/>
              <p:cNvSpPr>
                <a:spLocks noChangeShapeType="1"/>
              </p:cNvSpPr>
              <p:nvPr/>
            </p:nvSpPr>
            <p:spPr bwMode="auto">
              <a:xfrm>
                <a:off x="846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3" name="Line 28"/>
              <p:cNvSpPr>
                <a:spLocks noChangeShapeType="1"/>
              </p:cNvSpPr>
              <p:nvPr/>
            </p:nvSpPr>
            <p:spPr bwMode="auto">
              <a:xfrm>
                <a:off x="882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4" name="Line 29"/>
              <p:cNvSpPr>
                <a:spLocks noChangeShapeType="1"/>
              </p:cNvSpPr>
              <p:nvPr/>
            </p:nvSpPr>
            <p:spPr bwMode="auto">
              <a:xfrm>
                <a:off x="9180" y="2844"/>
                <a:ext cx="16"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5" name="Line 30"/>
              <p:cNvSpPr>
                <a:spLocks noChangeShapeType="1"/>
              </p:cNvSpPr>
              <p:nvPr/>
            </p:nvSpPr>
            <p:spPr bwMode="auto">
              <a:xfrm flipH="1">
                <a:off x="270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6" name="Line 31"/>
              <p:cNvSpPr>
                <a:spLocks noChangeShapeType="1"/>
              </p:cNvSpPr>
              <p:nvPr/>
            </p:nvSpPr>
            <p:spPr bwMode="auto">
              <a:xfrm>
                <a:off x="306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7" name="Line 32"/>
              <p:cNvSpPr>
                <a:spLocks noChangeShapeType="1"/>
              </p:cNvSpPr>
              <p:nvPr/>
            </p:nvSpPr>
            <p:spPr bwMode="auto">
              <a:xfrm>
                <a:off x="342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8" name="Line 33"/>
              <p:cNvSpPr>
                <a:spLocks noChangeShapeType="1"/>
              </p:cNvSpPr>
              <p:nvPr/>
            </p:nvSpPr>
            <p:spPr bwMode="auto">
              <a:xfrm>
                <a:off x="378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9" name="Line 34"/>
              <p:cNvSpPr>
                <a:spLocks noChangeShapeType="1"/>
              </p:cNvSpPr>
              <p:nvPr/>
            </p:nvSpPr>
            <p:spPr bwMode="auto">
              <a:xfrm>
                <a:off x="450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0" name="Line 35"/>
              <p:cNvSpPr>
                <a:spLocks noChangeShapeType="1"/>
              </p:cNvSpPr>
              <p:nvPr/>
            </p:nvSpPr>
            <p:spPr bwMode="auto">
              <a:xfrm>
                <a:off x="486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1" name="Line 36"/>
              <p:cNvSpPr>
                <a:spLocks noChangeShapeType="1"/>
              </p:cNvSpPr>
              <p:nvPr/>
            </p:nvSpPr>
            <p:spPr bwMode="auto">
              <a:xfrm>
                <a:off x="522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2" name="Line 37"/>
              <p:cNvSpPr>
                <a:spLocks noChangeShapeType="1"/>
              </p:cNvSpPr>
              <p:nvPr/>
            </p:nvSpPr>
            <p:spPr bwMode="auto">
              <a:xfrm>
                <a:off x="5580" y="2844"/>
                <a:ext cx="1" cy="2496"/>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3" name="Line 38"/>
              <p:cNvSpPr>
                <a:spLocks noChangeShapeType="1"/>
              </p:cNvSpPr>
              <p:nvPr/>
            </p:nvSpPr>
            <p:spPr bwMode="auto">
              <a:xfrm>
                <a:off x="2340" y="3154"/>
                <a:ext cx="7200" cy="1"/>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4" name="Line 39"/>
              <p:cNvSpPr>
                <a:spLocks noChangeShapeType="1"/>
              </p:cNvSpPr>
              <p:nvPr/>
            </p:nvSpPr>
            <p:spPr bwMode="auto">
              <a:xfrm>
                <a:off x="2340" y="3468"/>
                <a:ext cx="7200" cy="1"/>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5" name="Line 40"/>
              <p:cNvSpPr>
                <a:spLocks noChangeShapeType="1"/>
              </p:cNvSpPr>
              <p:nvPr/>
            </p:nvSpPr>
            <p:spPr bwMode="auto">
              <a:xfrm>
                <a:off x="2160" y="4092"/>
                <a:ext cx="7560" cy="1"/>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6" name="Line 41"/>
              <p:cNvSpPr>
                <a:spLocks noChangeShapeType="1"/>
              </p:cNvSpPr>
              <p:nvPr/>
            </p:nvSpPr>
            <p:spPr bwMode="auto">
              <a:xfrm>
                <a:off x="2340" y="4404"/>
                <a:ext cx="7200" cy="0"/>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7" name="Line 42"/>
              <p:cNvSpPr>
                <a:spLocks noChangeShapeType="1"/>
              </p:cNvSpPr>
              <p:nvPr/>
            </p:nvSpPr>
            <p:spPr bwMode="auto">
              <a:xfrm>
                <a:off x="2340" y="4716"/>
                <a:ext cx="7200" cy="0"/>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8" name="Line 43"/>
              <p:cNvSpPr>
                <a:spLocks noChangeShapeType="1"/>
              </p:cNvSpPr>
              <p:nvPr/>
            </p:nvSpPr>
            <p:spPr bwMode="auto">
              <a:xfrm>
                <a:off x="2340" y="5028"/>
                <a:ext cx="7200" cy="0"/>
              </a:xfrm>
              <a:prstGeom prst="line">
                <a:avLst/>
              </a:prstGeom>
              <a:noFill/>
              <a:ln w="9525" cap="flat" algn="ctr">
                <a:solidFill>
                  <a:srgbClr val="000000"/>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9" name="Oval 44"/>
              <p:cNvSpPr>
                <a:spLocks noChangeArrowheads="1"/>
              </p:cNvSpPr>
              <p:nvPr/>
            </p:nvSpPr>
            <p:spPr bwMode="auto">
              <a:xfrm>
                <a:off x="4993" y="3468"/>
                <a:ext cx="227" cy="227"/>
              </a:xfrm>
              <a:prstGeom prst="ellipse">
                <a:avLst/>
              </a:prstGeom>
              <a:solidFill>
                <a:srgbClr val="FFFFFF"/>
              </a:solidFill>
              <a:ln w="952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0" name="Oval 45"/>
              <p:cNvSpPr>
                <a:spLocks noChangeArrowheads="1"/>
              </p:cNvSpPr>
              <p:nvPr/>
            </p:nvSpPr>
            <p:spPr bwMode="auto">
              <a:xfrm>
                <a:off x="5713" y="4716"/>
                <a:ext cx="227" cy="227"/>
              </a:xfrm>
              <a:prstGeom prst="ellipse">
                <a:avLst/>
              </a:prstGeom>
              <a:solidFill>
                <a:srgbClr val="000000"/>
              </a:solidFill>
              <a:ln w="952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sp>
            <p:nvSpPr>
              <p:cNvPr id="41" name="Oval 46"/>
              <p:cNvSpPr>
                <a:spLocks noChangeArrowheads="1"/>
              </p:cNvSpPr>
              <p:nvPr/>
            </p:nvSpPr>
            <p:spPr bwMode="auto">
              <a:xfrm>
                <a:off x="5040" y="3712"/>
                <a:ext cx="85" cy="85"/>
              </a:xfrm>
              <a:prstGeom prst="ellipse">
                <a:avLst/>
              </a:prstGeom>
              <a:solidFill>
                <a:srgbClr val="000000"/>
              </a:solidFill>
              <a:ln w="9525" cap="flat" algn="ctr">
                <a:solidFill>
                  <a:srgbClr val="000000"/>
                </a:solidFill>
                <a:prstDash val="solid"/>
                <a:round/>
                <a:headEnd type="none" w="med" len="med"/>
                <a:tailEnd type="none" w="med" len="med"/>
              </a:ln>
            </p:spPr>
            <p:txBody>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endParaRPr lang="zh-CN" altLang="zh-CN" sz="1805"/>
              </a:p>
            </p:txBody>
          </p:sp>
        </p:grpSp>
      </p:grpSp>
    </p:spTree>
  </p:cSld>
  <p:clrMapOvr>
    <a:masterClrMapping/>
  </p:clrMapOvr>
  <p:transition spd="slow" advTm="18981">
    <p:push dir="u"/>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2152649" y="107405"/>
            <a:ext cx="7886701" cy="1325563"/>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4" name="Rectangle 3"/>
          <p:cNvSpPr txBox="1">
            <a:spLocks noChangeArrowheads="1"/>
          </p:cNvSpPr>
          <p:nvPr/>
        </p:nvSpPr>
        <p:spPr>
          <a:xfrm>
            <a:off x="1920389" y="1561676"/>
            <a:ext cx="8375101" cy="4904711"/>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ts val="3400"/>
              </a:lnSpc>
            </a:pPr>
            <a:r>
              <a:rPr lang="zh-CN" altLang="zh-CN" sz="2405"/>
              <a:t>可选动作集确定为</a:t>
            </a:r>
          </a:p>
          <a:p>
            <a:pPr>
              <a:lnSpc>
                <a:spcPts val="3400"/>
              </a:lnSpc>
            </a:pPr>
            <a:r>
              <a:rPr lang="zh-CN" altLang="en-US" sz="2405"/>
              <a:t>S</a:t>
            </a:r>
            <a:r>
              <a:rPr lang="en-US" altLang="zh-CN" sz="2405"/>
              <a:t>hoot </a:t>
            </a:r>
            <a:r>
              <a:rPr lang="zh-CN" altLang="zh-CN" sz="2405"/>
              <a:t>的策略通过基于概率的射门训练的学习来得到。</a:t>
            </a:r>
          </a:p>
          <a:p>
            <a:pPr>
              <a:lnSpc>
                <a:spcPts val="3400"/>
              </a:lnSpc>
            </a:pPr>
            <a:r>
              <a:rPr lang="zh-CN" altLang="en-US" sz="2405"/>
              <a:t>D</a:t>
            </a:r>
            <a:r>
              <a:rPr lang="en-US" altLang="zh-CN" sz="2405"/>
              <a:t>ribble </a:t>
            </a:r>
            <a:r>
              <a:rPr lang="zh-CN" altLang="zh-CN" sz="2405"/>
              <a:t>的策略是，始终向受到威胁小，并且射门成功率高的区域带球。为了实现这一策略目标，可划分进攻区域为多个战略区，在每个战略区进行射门评价，记录每个区域的射门成功率。</a:t>
            </a:r>
            <a:endParaRPr lang="zh-CN" altLang="en-US" sz="2405"/>
          </a:p>
          <a:p>
            <a:pPr>
              <a:lnSpc>
                <a:spcPts val="3400"/>
              </a:lnSpc>
            </a:pPr>
            <a:r>
              <a:rPr lang="en-US" altLang="zh-CN" sz="2405"/>
              <a:t>Pass</a:t>
            </a:r>
            <a:r>
              <a:rPr lang="zh-CN" altLang="en-US" sz="2405"/>
              <a:t>策略很简单，只需在两个</a:t>
            </a:r>
            <a:r>
              <a:rPr lang="en-US" altLang="zh-CN" sz="2405"/>
              <a:t>Agent</a:t>
            </a:r>
            <a:r>
              <a:rPr lang="zh-CN" altLang="en-US" sz="2405"/>
              <a:t>间进行传球，即不需要选择球传送的对象，也不需要判断传球路径。如果传球失败的话，则认为在这种状态下执行</a:t>
            </a:r>
            <a:r>
              <a:rPr lang="en-US" altLang="zh-CN" sz="2405"/>
              <a:t>Pass</a:t>
            </a:r>
            <a:r>
              <a:rPr lang="zh-CN" altLang="en-US" sz="2405"/>
              <a:t>策略是不成功的；经过此训练后，不可能的传球路径也不会被执行了。</a:t>
            </a:r>
            <a:endParaRPr lang="en-US" altLang="zh-CN" sz="2405" dirty="0"/>
          </a:p>
        </p:txBody>
      </p:sp>
      <p:graphicFrame>
        <p:nvGraphicFramePr>
          <p:cNvPr id="5" name="Object 46"/>
          <p:cNvGraphicFramePr>
            <a:graphicFrameLocks noChangeAspect="1"/>
          </p:cNvGraphicFramePr>
          <p:nvPr/>
        </p:nvGraphicFramePr>
        <p:xfrm>
          <a:off x="5132888" y="1633312"/>
          <a:ext cx="1951696" cy="393205"/>
        </p:xfrm>
        <a:graphic>
          <a:graphicData uri="http://schemas.openxmlformats.org/presentationml/2006/ole">
            <mc:AlternateContent xmlns:mc="http://schemas.openxmlformats.org/markup-compatibility/2006">
              <mc:Choice xmlns:v="urn:schemas-microsoft-com:vml" Requires="v">
                <p:oleObj name="Equation" r:id="rId2" imgW="32918400" imgH="6705600" progId="Equation.DSMT4">
                  <p:embed/>
                </p:oleObj>
              </mc:Choice>
              <mc:Fallback>
                <p:oleObj name="Equation" r:id="rId2" imgW="32918400" imgH="6705600" progId="Equation.DSMT4">
                  <p:embed/>
                  <p:pic>
                    <p:nvPicPr>
                      <p:cNvPr id="0" name="Object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888" y="1633312"/>
                        <a:ext cx="1951696" cy="393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2152649" y="107405"/>
            <a:ext cx="7886701" cy="1325563"/>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4" name="Rectangle 3"/>
          <p:cNvSpPr txBox="1">
            <a:spLocks noChangeArrowheads="1"/>
          </p:cNvSpPr>
          <p:nvPr/>
        </p:nvSpPr>
        <p:spPr>
          <a:xfrm>
            <a:off x="1920389" y="1849813"/>
            <a:ext cx="8375101" cy="3465615"/>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ts val="3400"/>
              </a:lnSpc>
            </a:pPr>
            <a:r>
              <a:rPr lang="zh-CN" altLang="zh-CN" sz="2405"/>
              <a:t>训练中的所有状态包含了四个吸收状态。假设进攻方在左半场，按照标准的</a:t>
            </a:r>
            <a:r>
              <a:rPr lang="en-US" altLang="zh-CN" sz="2405"/>
              <a:t>Soccer server</a:t>
            </a:r>
            <a:r>
              <a:rPr lang="zh-CN" altLang="en-US" sz="2405"/>
              <a:t>规范，这四个状态的比赛模式为</a:t>
            </a:r>
            <a:r>
              <a:rPr lang="en-US" altLang="zh-CN" sz="2405"/>
              <a:t>play_on</a:t>
            </a:r>
            <a:r>
              <a:rPr lang="zh-CN" altLang="en-US" sz="2405"/>
              <a:t>、</a:t>
            </a:r>
            <a:r>
              <a:rPr lang="en-US" altLang="zh-CN" sz="2405"/>
              <a:t>goal_left</a:t>
            </a:r>
            <a:r>
              <a:rPr lang="zh-CN" altLang="en-US" sz="2405"/>
              <a:t>、</a:t>
            </a:r>
            <a:r>
              <a:rPr lang="en-US" altLang="zh-CN" sz="2405"/>
              <a:t>goal_kick_right</a:t>
            </a:r>
            <a:r>
              <a:rPr lang="zh-CN" altLang="en-US" sz="2405"/>
              <a:t>和</a:t>
            </a:r>
            <a:r>
              <a:rPr lang="en-US" altLang="zh-CN" sz="2405"/>
              <a:t>free_kick_right</a:t>
            </a:r>
            <a:r>
              <a:rPr lang="zh-CN" altLang="en-US" sz="2405"/>
              <a:t>。当达到吸收状态时，给与主体最终奖励</a:t>
            </a:r>
            <a:r>
              <a:rPr lang="en-US" altLang="zh-CN" sz="2405"/>
              <a:t>r</a:t>
            </a:r>
            <a:r>
              <a:rPr lang="zh-CN" altLang="en-US" sz="2405"/>
              <a:t>。促使到达吸收状态的上一步动作获得的立即回报值为最终奖励值</a:t>
            </a:r>
            <a:r>
              <a:rPr lang="en-US" altLang="zh-CN" sz="2405"/>
              <a:t>r</a:t>
            </a:r>
            <a:r>
              <a:rPr lang="zh-CN" altLang="en-US" sz="2405"/>
              <a:t>，其他未直接促使到达吸收状态的动作均获得过程奖励值作为立即奖励；其中</a:t>
            </a:r>
            <a:r>
              <a:rPr lang="en-US" altLang="zh-CN" sz="2405"/>
              <a:t>goal_left</a:t>
            </a:r>
            <a:r>
              <a:rPr lang="zh-CN" altLang="en-US" sz="2405"/>
              <a:t>的</a:t>
            </a:r>
            <a:r>
              <a:rPr lang="en-US" altLang="zh-CN" sz="2405"/>
              <a:t>r</a:t>
            </a:r>
            <a:r>
              <a:rPr lang="zh-CN" altLang="en-US" sz="2405"/>
              <a:t>最大为</a:t>
            </a:r>
            <a:r>
              <a:rPr lang="en-US" altLang="zh-CN" sz="2405"/>
              <a:t>1</a:t>
            </a:r>
            <a:r>
              <a:rPr lang="zh-CN" altLang="en-US" sz="2405"/>
              <a:t>表示进球，其他状态下</a:t>
            </a:r>
            <a:r>
              <a:rPr lang="en-US" altLang="zh-CN" sz="2405"/>
              <a:t>r</a:t>
            </a:r>
            <a:r>
              <a:rPr lang="zh-CN" altLang="en-US" sz="2405"/>
              <a:t>为不同大小的负数。</a:t>
            </a:r>
            <a:endParaRPr lang="en-US" altLang="zh-CN" sz="2405" dirty="0"/>
          </a:p>
        </p:txBody>
      </p:sp>
    </p:spTree>
  </p:cSld>
  <p:clrMapOvr>
    <a:masterClrMapping/>
  </p:clrMapOvr>
  <p:transition spd="slow" advTm="18981">
    <p:push dir="u"/>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2152649" y="107405"/>
            <a:ext cx="7886701" cy="1325563"/>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4" name="Rectangle 3"/>
          <p:cNvSpPr txBox="1">
            <a:spLocks noChangeArrowheads="1"/>
          </p:cNvSpPr>
          <p:nvPr/>
        </p:nvSpPr>
        <p:spPr>
          <a:xfrm>
            <a:off x="1920389" y="1561676"/>
            <a:ext cx="8375101" cy="209496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ts val="3400"/>
              </a:lnSpc>
            </a:pPr>
            <a:r>
              <a:rPr lang="zh-CN" altLang="zh-CN" sz="2105"/>
              <a:t>主体在经过一定的状态和执行多个动作后获得了终态奖励（到达了吸收状态），这时就会对这个状态</a:t>
            </a:r>
            <a:r>
              <a:rPr lang="en-US" altLang="zh-CN" sz="2105"/>
              <a:t>-</a:t>
            </a:r>
            <a:r>
              <a:rPr lang="zh-CN" altLang="en-US" sz="2105"/>
              <a:t>动作序列分配奖励。</a:t>
            </a:r>
            <a:r>
              <a:rPr lang="en-US" altLang="zh-CN" sz="2105"/>
              <a:t>Q</a:t>
            </a:r>
            <a:r>
              <a:rPr lang="zh-CN" altLang="en-US" sz="2105"/>
              <a:t>学习算法的核心就是每一个状态和动作的组合都拥有一个</a:t>
            </a:r>
            <a:r>
              <a:rPr lang="en-US" altLang="zh-CN" sz="2105"/>
              <a:t>Q</a:t>
            </a:r>
            <a:r>
              <a:rPr lang="zh-CN" altLang="en-US" sz="2105"/>
              <a:t>值，每次获得最终回报后通过更新等式更新这个</a:t>
            </a:r>
            <a:r>
              <a:rPr lang="en-US" altLang="zh-CN" sz="2105"/>
              <a:t>Q</a:t>
            </a:r>
            <a:r>
              <a:rPr lang="zh-CN" altLang="en-US" sz="2105"/>
              <a:t>值。由于</a:t>
            </a:r>
            <a:r>
              <a:rPr lang="en-US" altLang="zh-CN" sz="2105"/>
              <a:t>Robocup</a:t>
            </a:r>
            <a:r>
              <a:rPr lang="zh-CN" altLang="en-US" sz="2105"/>
              <a:t>仿真平台在设计的时候在状态转换的时候加入了一个较小的随机噪音，所以该模型为非确定</a:t>
            </a:r>
            <a:r>
              <a:rPr lang="en-US" altLang="zh-CN" sz="2105"/>
              <a:t>MDP, </a:t>
            </a:r>
            <a:r>
              <a:rPr lang="zh-CN" altLang="en-US" sz="2105"/>
              <a:t>确定</a:t>
            </a:r>
            <a:r>
              <a:rPr lang="en-US" altLang="zh-CN" sz="2105"/>
              <a:t>Q</a:t>
            </a:r>
            <a:r>
              <a:rPr lang="zh-CN" altLang="en-US" sz="2105"/>
              <a:t>更新等式为：</a:t>
            </a:r>
          </a:p>
          <a:p>
            <a:pPr>
              <a:buFont typeface="Wingdings" panose="05000000000000000000" pitchFamily="2" charset="2"/>
              <a:buNone/>
            </a:pPr>
            <a:endParaRPr lang="en-US" altLang="zh-CN" sz="2405"/>
          </a:p>
        </p:txBody>
      </p:sp>
      <p:sp>
        <p:nvSpPr>
          <p:cNvPr id="5" name="Rectangle 5"/>
          <p:cNvSpPr>
            <a:spLocks noChangeArrowheads="1"/>
          </p:cNvSpPr>
          <p:nvPr/>
        </p:nvSpPr>
        <p:spPr bwMode="auto">
          <a:xfrm>
            <a:off x="2497234" y="5098927"/>
            <a:ext cx="2376170" cy="369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r" eaLnBrk="0" hangingPunct="0">
              <a:defRPr>
                <a:solidFill>
                  <a:schemeClr val="tx1"/>
                </a:solidFill>
                <a:latin typeface="Verdana" panose="020B0604030504040204" pitchFamily="34" charset="0"/>
                <a:ea typeface="宋体" panose="02010600030101010101" pitchFamily="2" charset="-122"/>
              </a:defRPr>
            </a:lvl1pPr>
            <a:lvl2pPr algn="r" eaLnBrk="0" hangingPunct="0">
              <a:defRPr>
                <a:solidFill>
                  <a:schemeClr val="tx1"/>
                </a:solidFill>
                <a:latin typeface="Verdana" panose="020B0604030504040204" pitchFamily="34" charset="0"/>
                <a:ea typeface="宋体" panose="02010600030101010101" pitchFamily="2" charset="-122"/>
              </a:defRPr>
            </a:lvl2pPr>
            <a:lvl3pPr algn="r" eaLnBrk="0" hangingPunct="0">
              <a:defRPr>
                <a:solidFill>
                  <a:schemeClr val="tx1"/>
                </a:solidFill>
                <a:latin typeface="Verdana" panose="020B0604030504040204" pitchFamily="34" charset="0"/>
                <a:ea typeface="宋体" panose="02010600030101010101" pitchFamily="2" charset="-122"/>
              </a:defRPr>
            </a:lvl3pPr>
            <a:lvl4pPr algn="r" eaLnBrk="0" hangingPunct="0">
              <a:defRPr>
                <a:solidFill>
                  <a:schemeClr val="tx1"/>
                </a:solidFill>
                <a:latin typeface="Verdana" panose="020B0604030504040204" pitchFamily="34" charset="0"/>
                <a:ea typeface="宋体" panose="02010600030101010101" pitchFamily="2" charset="-122"/>
              </a:defRPr>
            </a:lvl4pPr>
            <a:lvl5pPr algn="r" eaLnBrk="0" hangingPunct="0">
              <a:defRPr>
                <a:solidFill>
                  <a:schemeClr val="tx1"/>
                </a:solidFill>
                <a:latin typeface="Verdana" panose="020B0604030504040204" pitchFamily="34" charset="0"/>
                <a:ea typeface="宋体" panose="02010600030101010101" pitchFamily="2" charset="-122"/>
              </a:defRPr>
            </a:lvl5pPr>
            <a:lvl6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eaLnBrk="1" hangingPunct="1"/>
            <a:r>
              <a:rPr lang="zh-CN" altLang="en-US" sz="1805"/>
              <a:t>规定</a:t>
            </a:r>
            <a:r>
              <a:rPr lang="en-US" altLang="zh-CN" sz="1805"/>
              <a:t>=0.1</a:t>
            </a:r>
            <a:r>
              <a:rPr lang="zh-CN" altLang="en-US" sz="1805"/>
              <a:t>，</a:t>
            </a:r>
            <a:r>
              <a:rPr lang="en-US" altLang="zh-CN" sz="1805"/>
              <a:t>=0.95</a:t>
            </a:r>
            <a:r>
              <a:rPr lang="zh-CN" altLang="en-US" sz="1805"/>
              <a:t>。</a:t>
            </a:r>
          </a:p>
        </p:txBody>
      </p:sp>
      <p:graphicFrame>
        <p:nvGraphicFramePr>
          <p:cNvPr id="6" name="Object 6"/>
          <p:cNvGraphicFramePr>
            <a:graphicFrameLocks noChangeAspect="1"/>
          </p:cNvGraphicFramePr>
          <p:nvPr/>
        </p:nvGraphicFramePr>
        <p:xfrm>
          <a:off x="2493481" y="4439871"/>
          <a:ext cx="6932820" cy="659056"/>
        </p:xfrm>
        <a:graphic>
          <a:graphicData uri="http://schemas.openxmlformats.org/presentationml/2006/ole">
            <mc:AlternateContent xmlns:mc="http://schemas.openxmlformats.org/markup-compatibility/2006">
              <mc:Choice xmlns:v="urn:schemas-microsoft-com:vml" Requires="v">
                <p:oleObj name="Equation" r:id="rId2" imgW="67665600" imgH="7620000" progId="Equation.DSMT4">
                  <p:embed/>
                </p:oleObj>
              </mc:Choice>
              <mc:Fallback>
                <p:oleObj name="Equation" r:id="rId2" imgW="67665600" imgH="7620000" progId="Equation.DSMT4">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481" y="4439871"/>
                        <a:ext cx="6932820" cy="65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框架表示法</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graphicFrame>
        <p:nvGraphicFramePr>
          <p:cNvPr id="2" name="Object 712"/>
          <p:cNvGraphicFramePr>
            <a:graphicFrameLocks noChangeAspect="1"/>
          </p:cNvGraphicFramePr>
          <p:nvPr/>
        </p:nvGraphicFramePr>
        <p:xfrm>
          <a:off x="1619068" y="1052085"/>
          <a:ext cx="8945009" cy="5770718"/>
        </p:xfrm>
        <a:graphic>
          <a:graphicData uri="http://schemas.openxmlformats.org/presentationml/2006/ole">
            <mc:AlternateContent xmlns:mc="http://schemas.openxmlformats.org/markup-compatibility/2006">
              <mc:Choice xmlns:v="urn:schemas-microsoft-com:vml" Requires="v">
                <p:oleObj name="位图图像" r:id="rId3" imgW="6924675" imgH="5019675" progId="Paint.Picture">
                  <p:embed/>
                </p:oleObj>
              </mc:Choice>
              <mc:Fallback>
                <p:oleObj name="位图图像" r:id="rId3" imgW="6924675" imgH="5019675" progId="Paint.Picture">
                  <p:embed/>
                  <p:pic>
                    <p:nvPicPr>
                      <p:cNvPr id="0" name="Object 7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068" y="1052085"/>
                        <a:ext cx="8945009" cy="5770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p:nvPr>
        </p:nvSpPr>
        <p:spPr>
          <a:xfrm>
            <a:off x="2152649" y="107405"/>
            <a:ext cx="7886701" cy="1325563"/>
          </a:xfrm>
        </p:spPr>
        <p:txBody>
          <a:bodyPr>
            <a:normAutofit/>
          </a:bodyPr>
          <a:lstStyle/>
          <a:p>
            <a:pPr algn="ct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例</a:t>
            </a:r>
            <a:r>
              <a:rPr lang="en-US" altLang="zh-CN" b="1" dirty="0">
                <a:solidFill>
                  <a:prstClr val="white"/>
                </a:solidFill>
                <a:latin typeface="黑体" panose="02010609060101010101" pitchFamily="49" charset="-122"/>
                <a:ea typeface="黑体" panose="02010609060101010101" pitchFamily="49" charset="-122"/>
                <a:cs typeface="+mn-cs"/>
              </a:rPr>
              <a:t>2</a:t>
            </a:r>
            <a:r>
              <a:rPr lang="zh-CN" altLang="en-US" b="1" dirty="0">
                <a:solidFill>
                  <a:prstClr val="white"/>
                </a:solidFill>
                <a:latin typeface="黑体" panose="02010609060101010101" pitchFamily="49" charset="-122"/>
                <a:ea typeface="黑体" panose="02010609060101010101" pitchFamily="49" charset="-122"/>
                <a:cs typeface="+mn-cs"/>
              </a:rPr>
              <a:t>：仿真机器人足球</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4" name="Rectangle 3"/>
          <p:cNvSpPr txBox="1">
            <a:spLocks noChangeArrowheads="1"/>
          </p:cNvSpPr>
          <p:nvPr/>
        </p:nvSpPr>
        <p:spPr>
          <a:xfrm>
            <a:off x="1920389" y="1561676"/>
            <a:ext cx="8375101" cy="1370644"/>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ts val="3400"/>
              </a:lnSpc>
              <a:buFont typeface="Wingdings" panose="05000000000000000000" pitchFamily="2" charset="2"/>
              <a:buNone/>
            </a:pPr>
            <a:r>
              <a:rPr lang="zh-CN" altLang="en-US" sz="2105"/>
              <a:t>     </a:t>
            </a:r>
            <a:r>
              <a:rPr lang="zh-CN" altLang="en-US" sz="2405"/>
              <a:t>在实际的训练中，初始</a:t>
            </a:r>
            <a:r>
              <a:rPr lang="en-US" altLang="zh-CN" sz="2405"/>
              <a:t>Q</a:t>
            </a:r>
            <a:r>
              <a:rPr lang="zh-CN" altLang="en-US" sz="2405"/>
              <a:t>表各项的值为</a:t>
            </a:r>
            <a:r>
              <a:rPr lang="en-US" altLang="zh-CN" sz="2405"/>
              <a:t>1</a:t>
            </a:r>
            <a:r>
              <a:rPr lang="zh-CN" altLang="en-US" sz="2405"/>
              <a:t>。经过大约</a:t>
            </a:r>
            <a:r>
              <a:rPr lang="en-US" altLang="zh-CN" sz="2405"/>
              <a:t>2</a:t>
            </a:r>
            <a:r>
              <a:rPr lang="zh-CN" altLang="en-US" sz="2405"/>
              <a:t>万次的训练（到达吸收状态为一次），</a:t>
            </a:r>
            <a:r>
              <a:rPr lang="en-US" altLang="zh-CN" sz="2405"/>
              <a:t>Agent</a:t>
            </a:r>
            <a:r>
              <a:rPr lang="zh-CN" altLang="en-US" sz="2405"/>
              <a:t>的</a:t>
            </a:r>
            <a:r>
              <a:rPr lang="en-US" altLang="zh-CN" sz="2405"/>
              <a:t>Q</a:t>
            </a:r>
            <a:r>
              <a:rPr lang="zh-CN" altLang="en-US" sz="2405"/>
              <a:t>表中的绝大部分项发生了变化，并且已经区分开来。下表是某场景下的训练次数和动作选择的变化示意表。</a:t>
            </a:r>
          </a:p>
          <a:p>
            <a:pPr>
              <a:buFont typeface="Wingdings" panose="05000000000000000000" pitchFamily="2" charset="2"/>
              <a:buNone/>
            </a:pPr>
            <a:endParaRPr lang="en-US" altLang="zh-CN" sz="2405" dirty="0"/>
          </a:p>
        </p:txBody>
      </p:sp>
      <p:pic>
        <p:nvPicPr>
          <p:cNvPr id="5" name="Picture 9"/>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127" y="4016420"/>
            <a:ext cx="5560583" cy="20949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18981">
    <p:push dir="u"/>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E71C6A-4A09-DA41-BD05-9DFBC0B80876}" type="datetime1">
              <a:rPr lang="zh-CN" altLang="en-US" sz="1205"/>
              <a:t>2024/1/3</a:t>
            </a:fld>
            <a:endParaRPr lang="zh-CN" altLang="en-US" sz="1205"/>
          </a:p>
        </p:txBody>
      </p:sp>
      <p:sp>
        <p:nvSpPr>
          <p:cNvPr id="4" name="灯片编号占位符 3"/>
          <p:cNvSpPr>
            <a:spLocks noGrp="1"/>
          </p:cNvSpPr>
          <p:nvPr>
            <p:ph type="sldNum" sz="quarter" idx="12"/>
          </p:nvPr>
        </p:nvSpPr>
        <p:spPr/>
        <p:txBody>
          <a:bodyPr/>
          <a:lstStyle/>
          <a:p>
            <a:fld id="{2BB6A500-529A-6049-AA75-D3B4FE21978E}" type="slidenum">
              <a:rPr lang="zh-CN" altLang="en-US" sz="1205"/>
              <a:t>191</a:t>
            </a:fld>
            <a:endParaRPr lang="zh-CN" altLang="en-US" sz="1205"/>
          </a:p>
        </p:txBody>
      </p:sp>
      <p:grpSp>
        <p:nvGrpSpPr>
          <p:cNvPr id="6" name="组合 5"/>
          <p:cNvGrpSpPr/>
          <p:nvPr/>
        </p:nvGrpSpPr>
        <p:grpSpPr>
          <a:xfrm>
            <a:off x="2774405" y="1515703"/>
            <a:ext cx="6336914" cy="3028450"/>
            <a:chOff x="2477537" y="1983613"/>
            <a:chExt cx="4021049" cy="2202078"/>
          </a:xfrm>
        </p:grpSpPr>
        <p:pic>
          <p:nvPicPr>
            <p:cNvPr id="3358" name="Picture 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537" y="2700752"/>
              <a:ext cx="3470134" cy="1484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59" name="Rectangle 6"/>
            <p:cNvSpPr>
              <a:spLocks noChangeArrowheads="1"/>
            </p:cNvSpPr>
            <p:nvPr/>
          </p:nvSpPr>
          <p:spPr bwMode="auto">
            <a:xfrm>
              <a:off x="3554039" y="2916053"/>
              <a:ext cx="1106057" cy="2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219" tIns="22488" rIns="56219" bIns="22488">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lnSpc>
                  <a:spcPct val="85000"/>
                </a:lnSpc>
              </a:pPr>
              <a:r>
                <a:rPr lang="en-US" altLang="en-US" sz="2100" b="1">
                  <a:solidFill>
                    <a:schemeClr val="bg1"/>
                  </a:solidFill>
                  <a:latin typeface="Helvetica" pitchFamily="2" charset="0"/>
                </a:rPr>
                <a:t>Environment</a:t>
              </a:r>
            </a:p>
          </p:txBody>
        </p:sp>
        <p:sp>
          <p:nvSpPr>
            <p:cNvPr id="3360" name="Rectangle 7"/>
            <p:cNvSpPr>
              <a:spLocks noChangeArrowheads="1"/>
            </p:cNvSpPr>
            <p:nvPr/>
          </p:nvSpPr>
          <p:spPr bwMode="auto">
            <a:xfrm>
              <a:off x="5650050" y="3390980"/>
              <a:ext cx="570153" cy="2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219" tIns="22488" rIns="56219" bIns="22488">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lnSpc>
                  <a:spcPct val="85000"/>
                </a:lnSpc>
              </a:pPr>
              <a:r>
                <a:rPr lang="en-US" altLang="en-US" sz="2100" b="1">
                  <a:latin typeface="Helvetica" pitchFamily="2" charset="0"/>
                </a:rPr>
                <a:t>action</a:t>
              </a:r>
            </a:p>
          </p:txBody>
        </p:sp>
        <p:sp>
          <p:nvSpPr>
            <p:cNvPr id="3361" name="Rectangle 8"/>
            <p:cNvSpPr>
              <a:spLocks noChangeArrowheads="1"/>
            </p:cNvSpPr>
            <p:nvPr/>
          </p:nvSpPr>
          <p:spPr bwMode="auto">
            <a:xfrm>
              <a:off x="3072779" y="3447971"/>
              <a:ext cx="466599" cy="2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219" tIns="22488" rIns="56219" bIns="22488">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lnSpc>
                  <a:spcPct val="85000"/>
                </a:lnSpc>
              </a:pPr>
              <a:r>
                <a:rPr lang="en-US" altLang="en-US" sz="2100" b="1">
                  <a:latin typeface="Helvetica" pitchFamily="2" charset="0"/>
                </a:rPr>
                <a:t>state</a:t>
              </a:r>
            </a:p>
          </p:txBody>
        </p:sp>
        <p:sp>
          <p:nvSpPr>
            <p:cNvPr id="3362" name="Rectangle 9"/>
            <p:cNvSpPr>
              <a:spLocks noChangeArrowheads="1"/>
            </p:cNvSpPr>
            <p:nvPr/>
          </p:nvSpPr>
          <p:spPr bwMode="auto">
            <a:xfrm>
              <a:off x="2936633" y="3706015"/>
              <a:ext cx="626161" cy="2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6219" tIns="22488" rIns="56219" bIns="22488">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l">
                <a:lnSpc>
                  <a:spcPct val="85000"/>
                </a:lnSpc>
              </a:pPr>
              <a:r>
                <a:rPr lang="en-US" altLang="en-US" sz="2100" b="1">
                  <a:latin typeface="Helvetica" pitchFamily="2" charset="0"/>
                </a:rPr>
                <a:t>reward</a:t>
              </a:r>
            </a:p>
          </p:txBody>
        </p:sp>
        <p:sp>
          <p:nvSpPr>
            <p:cNvPr id="3363" name="Rectangle 10"/>
            <p:cNvSpPr>
              <a:spLocks noChangeArrowheads="1"/>
            </p:cNvSpPr>
            <p:nvPr/>
          </p:nvSpPr>
          <p:spPr bwMode="auto">
            <a:xfrm>
              <a:off x="3840577" y="3687017"/>
              <a:ext cx="989226" cy="3546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6219" tIns="22488" rIns="56219" bIns="22488">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lnSpc>
                  <a:spcPct val="85000"/>
                </a:lnSpc>
              </a:pPr>
              <a:r>
                <a:rPr lang="en-US" altLang="zh-CN" sz="1700" b="1" dirty="0">
                  <a:solidFill>
                    <a:schemeClr val="bg1"/>
                  </a:solidFill>
                  <a:latin typeface="Helvetica" pitchFamily="2" charset="0"/>
                </a:rPr>
                <a:t>RL</a:t>
              </a:r>
            </a:p>
            <a:p>
              <a:pPr algn="ctr">
                <a:lnSpc>
                  <a:spcPct val="85000"/>
                </a:lnSpc>
              </a:pPr>
              <a:r>
                <a:rPr lang="en-US" altLang="en-US" sz="1700" b="1" dirty="0">
                  <a:solidFill>
                    <a:schemeClr val="bg1"/>
                  </a:solidFill>
                  <a:latin typeface="Helvetica" pitchFamily="2" charset="0"/>
                </a:rPr>
                <a:t>Agent</a:t>
              </a:r>
            </a:p>
          </p:txBody>
        </p:sp>
        <p:sp>
          <p:nvSpPr>
            <p:cNvPr id="3364" name="Rectangle 18"/>
            <p:cNvSpPr>
              <a:spLocks noChangeArrowheads="1"/>
            </p:cNvSpPr>
            <p:nvPr/>
          </p:nvSpPr>
          <p:spPr bwMode="auto">
            <a:xfrm>
              <a:off x="5564563" y="1983613"/>
              <a:ext cx="934023" cy="431254"/>
            </a:xfrm>
            <a:prstGeom prst="rect">
              <a:avLst/>
            </a:prstGeom>
            <a:solidFill>
              <a:srgbClr val="669999"/>
            </a:solidFill>
            <a:ln>
              <a:noFill/>
            </a:ln>
            <a:effectLst/>
            <a:extLst>
              <a:ext uri="{91240B29-F687-4F45-9708-019B960494DF}">
                <a14:hiddenLine xmlns:a14="http://schemas.microsoft.com/office/drawing/2010/main" w="25400">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6219" tIns="22488" rIns="56219" bIns="22488">
              <a:spAutoFit/>
            </a:bodyPr>
            <a:lstStyle>
              <a:lvl1pPr algn="r" defTabSz="809625" eaLnBrk="0" hangingPunct="0">
                <a:defRPr>
                  <a:solidFill>
                    <a:schemeClr val="tx1"/>
                  </a:solidFill>
                  <a:latin typeface="Verdana" panose="020B0604030504040204" pitchFamily="34" charset="0"/>
                  <a:ea typeface="宋体" panose="02010600030101010101" pitchFamily="2" charset="-122"/>
                </a:defRPr>
              </a:lvl1pPr>
              <a:lvl2pPr algn="r" defTabSz="809625" eaLnBrk="0" hangingPunct="0">
                <a:defRPr>
                  <a:solidFill>
                    <a:schemeClr val="tx1"/>
                  </a:solidFill>
                  <a:latin typeface="Verdana" panose="020B0604030504040204" pitchFamily="34" charset="0"/>
                  <a:ea typeface="宋体" panose="02010600030101010101" pitchFamily="2" charset="-122"/>
                </a:defRPr>
              </a:lvl2pPr>
              <a:lvl3pPr algn="r" defTabSz="809625" eaLnBrk="0" hangingPunct="0">
                <a:defRPr>
                  <a:solidFill>
                    <a:schemeClr val="tx1"/>
                  </a:solidFill>
                  <a:latin typeface="Verdana" panose="020B0604030504040204" pitchFamily="34" charset="0"/>
                  <a:ea typeface="宋体" panose="02010600030101010101" pitchFamily="2" charset="-122"/>
                </a:defRPr>
              </a:lvl3pPr>
              <a:lvl4pPr algn="r" defTabSz="809625" eaLnBrk="0" hangingPunct="0">
                <a:defRPr>
                  <a:solidFill>
                    <a:schemeClr val="tx1"/>
                  </a:solidFill>
                  <a:latin typeface="Verdana" panose="020B0604030504040204" pitchFamily="34" charset="0"/>
                  <a:ea typeface="宋体" panose="02010600030101010101" pitchFamily="2" charset="-122"/>
                </a:defRPr>
              </a:lvl4pPr>
              <a:lvl5pPr algn="r" defTabSz="809625" eaLnBrk="0" hangingPunct="0">
                <a:defRPr>
                  <a:solidFill>
                    <a:schemeClr val="tx1"/>
                  </a:solidFill>
                  <a:latin typeface="Verdana" panose="020B0604030504040204" pitchFamily="34" charset="0"/>
                  <a:ea typeface="宋体" panose="02010600030101010101" pitchFamily="2" charset="-122"/>
                </a:defRPr>
              </a:lvl5pPr>
              <a:lvl6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6pPr>
              <a:lvl7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7pPr>
              <a:lvl8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8pPr>
              <a:lvl9pPr algn="r" defTabSz="809625" eaLnBrk="0" fontAlgn="base" hangingPunct="0">
                <a:spcBef>
                  <a:spcPct val="0"/>
                </a:spcBef>
                <a:spcAft>
                  <a:spcPct val="0"/>
                </a:spcAft>
                <a:buSzPct val="100000"/>
                <a:defRPr>
                  <a:solidFill>
                    <a:schemeClr val="tx1"/>
                  </a:solidFill>
                  <a:latin typeface="Verdana" panose="020B0604030504040204" pitchFamily="34" charset="0"/>
                  <a:ea typeface="宋体" panose="02010600030101010101" pitchFamily="2" charset="-122"/>
                </a:defRPr>
              </a:lvl9pPr>
            </a:lstStyle>
            <a:p>
              <a:pPr algn="ctr">
                <a:lnSpc>
                  <a:spcPct val="85000"/>
                </a:lnSpc>
              </a:pPr>
              <a:r>
                <a:rPr lang="en-US" altLang="zh-CN" sz="2100" b="1">
                  <a:latin typeface="Helvetica" pitchFamily="2" charset="0"/>
                </a:rPr>
                <a:t>RL</a:t>
              </a:r>
            </a:p>
            <a:p>
              <a:pPr algn="ctr">
                <a:lnSpc>
                  <a:spcPct val="85000"/>
                </a:lnSpc>
              </a:pPr>
              <a:r>
                <a:rPr lang="en-US" altLang="en-US" sz="2100" b="1">
                  <a:latin typeface="Helvetica" pitchFamily="2" charset="0"/>
                </a:rPr>
                <a:t>Agent</a:t>
              </a:r>
            </a:p>
          </p:txBody>
        </p:sp>
      </p:grpSp>
      <p:sp>
        <p:nvSpPr>
          <p:cNvPr id="5" name="Rectangle 3"/>
          <p:cNvSpPr txBox="1">
            <a:spLocks noChangeArrowheads="1"/>
          </p:cNvSpPr>
          <p:nvPr/>
        </p:nvSpPr>
        <p:spPr>
          <a:xfrm>
            <a:off x="1982474" y="1724052"/>
            <a:ext cx="8252524" cy="4423951"/>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endParaRPr lang="zh-CN" altLang="en-US" sz="3410"/>
          </a:p>
          <a:p>
            <a:endParaRPr lang="zh-CN" altLang="en-US" sz="3410"/>
          </a:p>
          <a:p>
            <a:endParaRPr lang="zh-CN" altLang="en-US" sz="3410"/>
          </a:p>
          <a:p>
            <a:endParaRPr lang="zh-CN" altLang="en-US" sz="3410"/>
          </a:p>
          <a:p>
            <a:endParaRPr lang="zh-CN" altLang="en-US" sz="3410"/>
          </a:p>
          <a:p>
            <a:r>
              <a:rPr lang="en-US" altLang="zh-CN" sz="2800"/>
              <a:t>Distributed RL</a:t>
            </a:r>
          </a:p>
          <a:p>
            <a:r>
              <a:rPr lang="en-US" altLang="zh-CN" sz="2800"/>
              <a:t>Markov Game</a:t>
            </a:r>
          </a:p>
          <a:p>
            <a:r>
              <a:rPr lang="en-US" altLang="zh-CN" sz="2800"/>
              <a:t>Best Response</a:t>
            </a:r>
            <a:endParaRPr lang="en-US" altLang="zh-CN" sz="2800" dirty="0"/>
          </a:p>
        </p:txBody>
      </p:sp>
      <p:sp>
        <p:nvSpPr>
          <p:cNvPr id="7" name="标题 1"/>
          <p:cNvSpPr txBox="1"/>
          <p:nvPr/>
        </p:nvSpPr>
        <p:spPr>
          <a:xfrm>
            <a:off x="2567609" y="96021"/>
            <a:ext cx="6918325"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lgn="ctr">
              <a:spcBef>
                <a:spcPts val="0"/>
              </a:spcBef>
              <a:defRPr/>
            </a:pPr>
            <a:r>
              <a:rPr lang="zh-CN" altLang="en-US" sz="4400" b="1" dirty="0">
                <a:solidFill>
                  <a:prstClr val="white"/>
                </a:solidFill>
                <a:latin typeface="黑体" panose="02010609060101010101" pitchFamily="49" charset="-122"/>
                <a:ea typeface="黑体" panose="02010609060101010101" pitchFamily="49" charset="-122"/>
                <a:cs typeface="+mn-cs"/>
              </a:rPr>
              <a:t>多智能体强化学习</a:t>
            </a:r>
          </a:p>
        </p:txBody>
      </p:sp>
    </p:spTree>
  </p:cSld>
  <p:clrMapOvr>
    <a:masterClrMapping/>
  </p:clrMapOvr>
  <p:transition spd="slow">
    <p:push dir="u"/>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250A3D-5E82-A843-9CE9-45BC6796543F}" type="datetime1">
              <a:rPr lang="zh-CN" altLang="en-US" sz="1205"/>
              <a:t>2024/1/3</a:t>
            </a:fld>
            <a:endParaRPr lang="zh-CN" altLang="en-US" sz="1205"/>
          </a:p>
        </p:txBody>
      </p:sp>
      <p:sp>
        <p:nvSpPr>
          <p:cNvPr id="4" name="灯片编号占位符 3"/>
          <p:cNvSpPr>
            <a:spLocks noGrp="1"/>
          </p:cNvSpPr>
          <p:nvPr>
            <p:ph type="sldNum" sz="quarter" idx="12"/>
          </p:nvPr>
        </p:nvSpPr>
        <p:spPr/>
        <p:txBody>
          <a:bodyPr/>
          <a:lstStyle/>
          <a:p>
            <a:fld id="{C1E3444C-A8D6-2549-865A-B68EE54DDD7A}" type="slidenum">
              <a:rPr lang="zh-CN" altLang="en-US" sz="1205"/>
              <a:t>192</a:t>
            </a:fld>
            <a:endParaRPr lang="zh-CN" altLang="en-US" sz="1205"/>
          </a:p>
        </p:txBody>
      </p:sp>
      <p:graphicFrame>
        <p:nvGraphicFramePr>
          <p:cNvPr id="3368" name="Group 268"/>
          <p:cNvGraphicFramePr>
            <a:graphicFrameLocks noGrp="1"/>
          </p:cNvGraphicFramePr>
          <p:nvPr/>
        </p:nvGraphicFramePr>
        <p:xfrm>
          <a:off x="2101850" y="2047876"/>
          <a:ext cx="8070215" cy="4044315"/>
        </p:xfrm>
        <a:graphic>
          <a:graphicData uri="http://schemas.openxmlformats.org/drawingml/2006/table">
            <a:tbl>
              <a:tblPr/>
              <a:tblGrid>
                <a:gridCol w="2221865">
                  <a:extLst>
                    <a:ext uri="{9D8B030D-6E8A-4147-A177-3AD203B41FA5}">
                      <a16:colId xmlns:a16="http://schemas.microsoft.com/office/drawing/2014/main" val="20000"/>
                    </a:ext>
                  </a:extLst>
                </a:gridCol>
                <a:gridCol w="1917700">
                  <a:extLst>
                    <a:ext uri="{9D8B030D-6E8A-4147-A177-3AD203B41FA5}">
                      <a16:colId xmlns:a16="http://schemas.microsoft.com/office/drawing/2014/main" val="20001"/>
                    </a:ext>
                  </a:extLst>
                </a:gridCol>
                <a:gridCol w="1711325">
                  <a:extLst>
                    <a:ext uri="{9D8B030D-6E8A-4147-A177-3AD203B41FA5}">
                      <a16:colId xmlns:a16="http://schemas.microsoft.com/office/drawing/2014/main" val="20002"/>
                    </a:ext>
                  </a:extLst>
                </a:gridCol>
                <a:gridCol w="2219325">
                  <a:extLst>
                    <a:ext uri="{9D8B030D-6E8A-4147-A177-3AD203B41FA5}">
                      <a16:colId xmlns:a16="http://schemas.microsoft.com/office/drawing/2014/main" val="20003"/>
                    </a:ext>
                  </a:extLst>
                </a:gridCol>
              </a:tblGrid>
              <a:tr h="554355">
                <a:tc>
                  <a:txBody>
                    <a:bodyPr/>
                    <a:lstStyle>
                      <a:lvl1pPr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FF0000"/>
                        </a:buClr>
                        <a:buSzPct val="70000"/>
                        <a:buFont typeface="Wingdings" panose="05000000000000000000" pitchFamily="2" charset="2"/>
                        <a:buNone/>
                      </a:pPr>
                      <a:endParaRPr kumimoji="0" lang="zh-CN" altLang="zh-CN" sz="1505"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905" b="0" i="0" u="none" strike="noStrike" cap="none" normalizeH="0" baseline="0">
                          <a:ln>
                            <a:noFill/>
                          </a:ln>
                          <a:solidFill>
                            <a:schemeClr val="tx1"/>
                          </a:solidFill>
                          <a:effectLst/>
                          <a:latin typeface="Times New Roman" panose="02020603050405020304" pitchFamily="18" charset="0"/>
                          <a:ea typeface="华文行楷" panose="02010800040101010101" pitchFamily="2" charset="-122"/>
                        </a:rPr>
                        <a:t>问题空间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905" b="0" i="0" u="none" strike="noStrike" cap="none" normalizeH="0" baseline="0">
                          <a:ln>
                            <a:noFill/>
                          </a:ln>
                          <a:solidFill>
                            <a:schemeClr val="tx1"/>
                          </a:solidFill>
                          <a:effectLst/>
                          <a:latin typeface="Times New Roman" panose="02020603050405020304" pitchFamily="18" charset="0"/>
                          <a:ea typeface="华文行楷" panose="02010800040101010101" pitchFamily="2" charset="-122"/>
                        </a:rPr>
                        <a:t>主要方法</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905" b="0" i="0" u="none" strike="noStrike" cap="none" normalizeH="0" baseline="0">
                          <a:ln>
                            <a:noFill/>
                          </a:ln>
                          <a:solidFill>
                            <a:schemeClr val="tx1"/>
                          </a:solidFill>
                          <a:effectLst/>
                          <a:latin typeface="Times New Roman" panose="02020603050405020304" pitchFamily="18" charset="0"/>
                          <a:ea typeface="华文行楷" panose="02010800040101010101" pitchFamily="2" charset="-122"/>
                        </a:rPr>
                        <a:t>算法准则</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extLst>
                  <a:ext uri="{0D108BD9-81ED-4DB2-BD59-A6C34878D82A}">
                    <a16:rowId xmlns:a16="http://schemas.microsoft.com/office/drawing/2014/main" val="10000"/>
                  </a:ext>
                </a:extLst>
              </a:tr>
              <a:tr h="290830">
                <a:tc rowSpan="4">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905"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合作多</a:t>
                      </a:r>
                      <a:r>
                        <a:rPr kumimoji="0" lang="fr-FR" altLang="zh-CN" sz="1905"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agent</a:t>
                      </a:r>
                    </a:p>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905"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强化学习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6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分布、同构、</a:t>
                      </a:r>
                    </a:p>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6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合作环境</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交换状态</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6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提高学习收敛速度</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extLst>
                  <a:ext uri="{0D108BD9-81ED-4DB2-BD59-A6C34878D82A}">
                    <a16:rowId xmlns:a16="http://schemas.microsoft.com/office/drawing/2014/main" val="10001"/>
                  </a:ext>
                </a:extLst>
              </a:tr>
              <a:tr h="290830">
                <a:tc vMerge="1">
                  <a:txBody>
                    <a:bodyPr/>
                    <a:lstStyle/>
                    <a:p>
                      <a:endParaRPr lang="zh-TW"/>
                    </a:p>
                  </a:txBody>
                  <a:tcPr/>
                </a:tc>
                <a:tc vMerge="1">
                  <a:txBody>
                    <a:bodyPr/>
                    <a:lstStyle/>
                    <a:p>
                      <a:endParaRPr lang="zh-TW"/>
                    </a:p>
                  </a:txBody>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交换经验</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TW"/>
                    </a:p>
                  </a:txBody>
                  <a:tcPr/>
                </a:tc>
                <a:extLst>
                  <a:ext uri="{0D108BD9-81ED-4DB2-BD59-A6C34878D82A}">
                    <a16:rowId xmlns:a16="http://schemas.microsoft.com/office/drawing/2014/main" val="10002"/>
                  </a:ext>
                </a:extLst>
              </a:tr>
              <a:tr h="290830">
                <a:tc vMerge="1">
                  <a:txBody>
                    <a:bodyPr/>
                    <a:lstStyle/>
                    <a:p>
                      <a:endParaRPr lang="zh-TW"/>
                    </a:p>
                  </a:txBody>
                  <a:tcPr/>
                </a:tc>
                <a:tc vMerge="1">
                  <a:txBody>
                    <a:bodyPr/>
                    <a:lstStyle/>
                    <a:p>
                      <a:endParaRPr lang="zh-TW"/>
                    </a:p>
                  </a:txBody>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交换策略</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TW"/>
                    </a:p>
                  </a:txBody>
                  <a:tcPr/>
                </a:tc>
                <a:extLst>
                  <a:ext uri="{0D108BD9-81ED-4DB2-BD59-A6C34878D82A}">
                    <a16:rowId xmlns:a16="http://schemas.microsoft.com/office/drawing/2014/main" val="10003"/>
                  </a:ext>
                </a:extLst>
              </a:tr>
              <a:tr h="290830">
                <a:tc vMerge="1">
                  <a:txBody>
                    <a:bodyPr/>
                    <a:lstStyle/>
                    <a:p>
                      <a:endParaRPr lang="zh-TW"/>
                    </a:p>
                  </a:txBody>
                  <a:tcPr/>
                </a:tc>
                <a:tc vMerge="1">
                  <a:txBody>
                    <a:bodyPr/>
                    <a:lstStyle/>
                    <a:p>
                      <a:endParaRPr lang="zh-TW"/>
                    </a:p>
                  </a:txBody>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交换建议</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TW"/>
                    </a:p>
                  </a:txBody>
                  <a:tcPr/>
                </a:tc>
                <a:extLst>
                  <a:ext uri="{0D108BD9-81ED-4DB2-BD59-A6C34878D82A}">
                    <a16:rowId xmlns:a16="http://schemas.microsoft.com/office/drawing/2014/main" val="10004"/>
                  </a:ext>
                </a:extLst>
              </a:tr>
              <a:tr h="290830">
                <a:tc rowSpan="4">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905"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基于平衡解</a:t>
                      </a:r>
                    </a:p>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905"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多</a:t>
                      </a:r>
                      <a:r>
                        <a:rPr kumimoji="0" lang="fr-FR" altLang="zh-CN" sz="1905"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agent</a:t>
                      </a:r>
                      <a:r>
                        <a:rPr kumimoji="0" lang="zh-CN" altLang="fr-FR" sz="1905"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强化学习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6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同构或异构、</a:t>
                      </a:r>
                    </a:p>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6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合作或竞争环境</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极小极大</a:t>
                      </a:r>
                      <a:r>
                        <a:rPr kumimoji="0" lang="fr-FR" altLang="zh-CN"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-Q</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6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理性和收敛性</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extLst>
                  <a:ext uri="{0D108BD9-81ED-4DB2-BD59-A6C34878D82A}">
                    <a16:rowId xmlns:a16="http://schemas.microsoft.com/office/drawing/2014/main" val="10005"/>
                  </a:ext>
                </a:extLst>
              </a:tr>
              <a:tr h="290830">
                <a:tc vMerge="1">
                  <a:txBody>
                    <a:bodyPr/>
                    <a:lstStyle/>
                    <a:p>
                      <a:endParaRPr lang="zh-TW"/>
                    </a:p>
                  </a:txBody>
                  <a:tcPr/>
                </a:tc>
                <a:tc vMerge="1">
                  <a:txBody>
                    <a:bodyPr/>
                    <a:lstStyle/>
                    <a:p>
                      <a:endParaRPr lang="zh-TW"/>
                    </a:p>
                  </a:txBody>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fr-FR" altLang="zh-CN"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NASH-Q</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TW"/>
                    </a:p>
                  </a:txBody>
                  <a:tcPr/>
                </a:tc>
                <a:extLst>
                  <a:ext uri="{0D108BD9-81ED-4DB2-BD59-A6C34878D82A}">
                    <a16:rowId xmlns:a16="http://schemas.microsoft.com/office/drawing/2014/main" val="10006"/>
                  </a:ext>
                </a:extLst>
              </a:tr>
              <a:tr h="290830">
                <a:tc vMerge="1">
                  <a:txBody>
                    <a:bodyPr/>
                    <a:lstStyle/>
                    <a:p>
                      <a:endParaRPr lang="zh-TW"/>
                    </a:p>
                  </a:txBody>
                  <a:tcPr/>
                </a:tc>
                <a:tc vMerge="1">
                  <a:txBody>
                    <a:bodyPr/>
                    <a:lstStyle/>
                    <a:p>
                      <a:endParaRPr lang="zh-TW"/>
                    </a:p>
                  </a:txBody>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fr-FR" altLang="zh-CN"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CE-Q</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TW"/>
                    </a:p>
                  </a:txBody>
                  <a:tcPr/>
                </a:tc>
                <a:extLst>
                  <a:ext uri="{0D108BD9-81ED-4DB2-BD59-A6C34878D82A}">
                    <a16:rowId xmlns:a16="http://schemas.microsoft.com/office/drawing/2014/main" val="10007"/>
                  </a:ext>
                </a:extLst>
              </a:tr>
              <a:tr h="290830">
                <a:tc vMerge="1">
                  <a:txBody>
                    <a:bodyPr/>
                    <a:lstStyle/>
                    <a:p>
                      <a:endParaRPr lang="zh-TW"/>
                    </a:p>
                  </a:txBody>
                  <a:tcPr/>
                </a:tc>
                <a:tc vMerge="1">
                  <a:txBody>
                    <a:bodyPr/>
                    <a:lstStyle/>
                    <a:p>
                      <a:endParaRPr lang="zh-TW"/>
                    </a:p>
                  </a:txBody>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fr-FR" altLang="zh-CN"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WoLF</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TW"/>
                    </a:p>
                  </a:txBody>
                  <a:tcPr/>
                </a:tc>
                <a:extLst>
                  <a:ext uri="{0D108BD9-81ED-4DB2-BD59-A6C34878D82A}">
                    <a16:rowId xmlns:a16="http://schemas.microsoft.com/office/drawing/2014/main" val="10008"/>
                  </a:ext>
                </a:extLst>
              </a:tr>
              <a:tr h="290830">
                <a:tc rowSpan="4">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905"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最佳响应</a:t>
                      </a:r>
                    </a:p>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905"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多</a:t>
                      </a:r>
                      <a:r>
                        <a:rPr kumimoji="0" lang="fr-FR" altLang="zh-CN" sz="1905"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agent</a:t>
                      </a:r>
                      <a:r>
                        <a:rPr kumimoji="0" lang="zh-CN" altLang="fr-FR" sz="1905" b="0" i="0" u="none" strike="noStrike" cap="none" normalizeH="0" baseline="0">
                          <a:ln>
                            <a:noFill/>
                          </a:ln>
                          <a:solidFill>
                            <a:schemeClr val="tx1"/>
                          </a:solidFill>
                          <a:effectLst/>
                          <a:latin typeface="华文行楷" panose="02010800040101010101" pitchFamily="2" charset="-122"/>
                          <a:ea typeface="华文行楷" panose="02010800040101010101" pitchFamily="2" charset="-122"/>
                        </a:rPr>
                        <a:t>强化学习</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6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异构、竞争环境</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fr-FR" altLang="zh-CN"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PHC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rowSpan="4">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zh-CN" altLang="fr-FR" sz="16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收敛性和不遗憾性</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extLst>
                  <a:ext uri="{0D108BD9-81ED-4DB2-BD59-A6C34878D82A}">
                    <a16:rowId xmlns:a16="http://schemas.microsoft.com/office/drawing/2014/main" val="10009"/>
                  </a:ext>
                </a:extLst>
              </a:tr>
              <a:tr h="290830">
                <a:tc vMerge="1">
                  <a:txBody>
                    <a:bodyPr/>
                    <a:lstStyle/>
                    <a:p>
                      <a:endParaRPr lang="zh-TW"/>
                    </a:p>
                  </a:txBody>
                  <a:tcPr/>
                </a:tc>
                <a:tc vMerge="1">
                  <a:txBody>
                    <a:bodyPr/>
                    <a:lstStyle/>
                    <a:p>
                      <a:endParaRPr lang="zh-TW"/>
                    </a:p>
                  </a:txBody>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fr-FR" altLang="zh-CN"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IGA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TW"/>
                    </a:p>
                  </a:txBody>
                  <a:tcPr/>
                </a:tc>
                <a:extLst>
                  <a:ext uri="{0D108BD9-81ED-4DB2-BD59-A6C34878D82A}">
                    <a16:rowId xmlns:a16="http://schemas.microsoft.com/office/drawing/2014/main" val="10010"/>
                  </a:ext>
                </a:extLst>
              </a:tr>
              <a:tr h="290830">
                <a:tc vMerge="1">
                  <a:txBody>
                    <a:bodyPr/>
                    <a:lstStyle/>
                    <a:p>
                      <a:endParaRPr lang="zh-TW"/>
                    </a:p>
                  </a:txBody>
                  <a:tcPr/>
                </a:tc>
                <a:tc vMerge="1">
                  <a:txBody>
                    <a:bodyPr/>
                    <a:lstStyle/>
                    <a:p>
                      <a:endParaRPr lang="zh-TW"/>
                    </a:p>
                  </a:txBody>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fr-FR" altLang="zh-CN"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GIGA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TW"/>
                    </a:p>
                  </a:txBody>
                  <a:tcPr/>
                </a:tc>
                <a:extLst>
                  <a:ext uri="{0D108BD9-81ED-4DB2-BD59-A6C34878D82A}">
                    <a16:rowId xmlns:a16="http://schemas.microsoft.com/office/drawing/2014/main" val="10011"/>
                  </a:ext>
                </a:extLst>
              </a:tr>
              <a:tr h="290830">
                <a:tc vMerge="1">
                  <a:txBody>
                    <a:bodyPr/>
                    <a:lstStyle/>
                    <a:p>
                      <a:endParaRPr lang="zh-TW"/>
                    </a:p>
                  </a:txBody>
                  <a:tcPr/>
                </a:tc>
                <a:tc vMerge="1">
                  <a:txBody>
                    <a:bodyPr/>
                    <a:lstStyle/>
                    <a:p>
                      <a:endParaRPr lang="zh-TW"/>
                    </a:p>
                  </a:txBody>
                  <a:tcPr/>
                </a:tc>
                <a:tc>
                  <a:txBody>
                    <a:bodyPr/>
                    <a:lstStyle>
                      <a:lvl1pPr marL="342900" indent="-342900" eaLnBrk="0" hangingPunct="0">
                        <a:spcBef>
                          <a:spcPct val="20000"/>
                        </a:spcBef>
                        <a:buClr>
                          <a:srgbClr val="FF0000"/>
                        </a:buClr>
                        <a:buSzPct val="70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100000"/>
                        <a:buFontTx/>
                        <a:buNone/>
                      </a:pPr>
                      <a:r>
                        <a:rPr kumimoji="0" lang="fr-FR" altLang="zh-CN" sz="1305" b="1"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GIGA-WoLF</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alpha val="50195"/>
                      </a:srgbClr>
                    </a:solidFill>
                  </a:tcPr>
                </a:tc>
                <a:tc vMerge="1">
                  <a:txBody>
                    <a:bodyPr/>
                    <a:lstStyle/>
                    <a:p>
                      <a:endParaRPr lang="zh-TW"/>
                    </a:p>
                  </a:txBody>
                  <a:tcPr/>
                </a:tc>
                <a:extLst>
                  <a:ext uri="{0D108BD9-81ED-4DB2-BD59-A6C34878D82A}">
                    <a16:rowId xmlns:a16="http://schemas.microsoft.com/office/drawing/2014/main" val="10012"/>
                  </a:ext>
                </a:extLst>
              </a:tr>
            </a:tbl>
          </a:graphicData>
        </a:graphic>
      </p:graphicFrame>
      <p:sp>
        <p:nvSpPr>
          <p:cNvPr id="5" name="标题 1"/>
          <p:cNvSpPr txBox="1"/>
          <p:nvPr/>
        </p:nvSpPr>
        <p:spPr>
          <a:xfrm>
            <a:off x="2567609" y="96021"/>
            <a:ext cx="6918325"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lgn="ctr">
              <a:spcBef>
                <a:spcPts val="0"/>
              </a:spcBef>
              <a:defRPr/>
            </a:pPr>
            <a:r>
              <a:rPr lang="zh-CN" altLang="en-US" sz="4400" b="1" dirty="0">
                <a:solidFill>
                  <a:prstClr val="white"/>
                </a:solidFill>
                <a:latin typeface="黑体" panose="02010609060101010101" pitchFamily="49" charset="-122"/>
                <a:ea typeface="黑体" panose="02010609060101010101" pitchFamily="49" charset="-122"/>
                <a:cs typeface="+mn-cs"/>
              </a:rPr>
              <a:t>多智能体强化学习</a:t>
            </a:r>
          </a:p>
        </p:txBody>
      </p:sp>
    </p:spTree>
  </p:cSld>
  <p:clrMapOvr>
    <a:masterClrMapping/>
  </p:clrMapOvr>
  <p:transition spd="slow">
    <p:push dir="u"/>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250A3D-5E82-A843-9CE9-45BC6796543F}" type="datetime1">
              <a:rPr lang="zh-CN" altLang="en-US" sz="1205"/>
              <a:t>2024/1/3</a:t>
            </a:fld>
            <a:endParaRPr lang="zh-CN" altLang="en-US" sz="1205"/>
          </a:p>
        </p:txBody>
      </p:sp>
      <p:sp>
        <p:nvSpPr>
          <p:cNvPr id="4" name="灯片编号占位符 3"/>
          <p:cNvSpPr>
            <a:spLocks noGrp="1"/>
          </p:cNvSpPr>
          <p:nvPr>
            <p:ph type="sldNum" sz="quarter" idx="12"/>
          </p:nvPr>
        </p:nvSpPr>
        <p:spPr/>
        <p:txBody>
          <a:bodyPr/>
          <a:lstStyle/>
          <a:p>
            <a:fld id="{C1E3444C-A8D6-2549-865A-B68EE54DDD7A}" type="slidenum">
              <a:rPr lang="zh-CN" altLang="en-US" sz="1205"/>
              <a:t>193</a:t>
            </a:fld>
            <a:endParaRPr lang="zh-CN" altLang="en-US" sz="1205"/>
          </a:p>
        </p:txBody>
      </p:sp>
      <p:sp>
        <p:nvSpPr>
          <p:cNvPr id="5" name="标题 1"/>
          <p:cNvSpPr txBox="1"/>
          <p:nvPr/>
        </p:nvSpPr>
        <p:spPr>
          <a:xfrm>
            <a:off x="2567609" y="96021"/>
            <a:ext cx="6918325"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lgn="ctr">
              <a:spcBef>
                <a:spcPts val="0"/>
              </a:spcBef>
              <a:defRPr/>
            </a:pPr>
            <a:r>
              <a:rPr lang="zh-CN" altLang="en-US" sz="4400" b="1" dirty="0">
                <a:solidFill>
                  <a:prstClr val="white"/>
                </a:solidFill>
                <a:latin typeface="黑体" panose="02010609060101010101" pitchFamily="49" charset="-122"/>
                <a:ea typeface="黑体" panose="02010609060101010101" pitchFamily="49" charset="-122"/>
                <a:cs typeface="+mn-cs"/>
              </a:rPr>
              <a:t>多智能体强化学习</a:t>
            </a:r>
          </a:p>
        </p:txBody>
      </p:sp>
      <p:sp>
        <p:nvSpPr>
          <p:cNvPr id="6" name="Rectangle 3"/>
          <p:cNvSpPr txBox="1">
            <a:spLocks noChangeArrowheads="1"/>
          </p:cNvSpPr>
          <p:nvPr/>
        </p:nvSpPr>
        <p:spPr>
          <a:xfrm>
            <a:off x="1982474" y="1724052"/>
            <a:ext cx="8254116" cy="4423951"/>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20000"/>
              </a:lnSpc>
            </a:pPr>
            <a:r>
              <a:rPr lang="zh-CN" altLang="en-US" sz="1705" b="1" dirty="0"/>
              <a:t>在</a:t>
            </a:r>
            <a:r>
              <a:rPr lang="en-US" altLang="zh-CN" sz="1705" b="1" i="1" dirty="0"/>
              <a:t>n</a:t>
            </a:r>
            <a:r>
              <a:rPr lang="zh-CN" altLang="en-US" sz="1705" b="1" dirty="0"/>
              <a:t>个</a:t>
            </a:r>
            <a:r>
              <a:rPr lang="en-US" altLang="zh-CN" sz="1705" b="1" dirty="0"/>
              <a:t>agent</a:t>
            </a:r>
            <a:r>
              <a:rPr lang="zh-CN" altLang="en-US" sz="1705" b="1" dirty="0"/>
              <a:t>的系统中，定义离散的状态集</a:t>
            </a:r>
            <a:r>
              <a:rPr lang="en-US" altLang="zh-CN" sz="1705" b="1" i="1" dirty="0"/>
              <a:t>S</a:t>
            </a:r>
            <a:r>
              <a:rPr lang="zh-CN" altLang="en-US" sz="1705" b="1" dirty="0"/>
              <a:t>（即对策集合</a:t>
            </a:r>
            <a:r>
              <a:rPr lang="en-US" altLang="zh-CN" sz="1705" b="1" i="1" dirty="0"/>
              <a:t>G</a:t>
            </a:r>
            <a:r>
              <a:rPr lang="zh-CN" altLang="en-US" sz="1705" b="1" dirty="0"/>
              <a:t>），</a:t>
            </a:r>
            <a:r>
              <a:rPr lang="en-US" altLang="zh-CN" sz="1705" b="1" dirty="0"/>
              <a:t>agent</a:t>
            </a:r>
            <a:r>
              <a:rPr lang="zh-CN" altLang="en-US" sz="1705" b="1" dirty="0"/>
              <a:t>动作集</a:t>
            </a:r>
            <a:r>
              <a:rPr lang="en-US" altLang="zh-CN" sz="1705" b="1" i="1" dirty="0"/>
              <a:t>A</a:t>
            </a:r>
            <a:r>
              <a:rPr lang="en-US" altLang="zh-CN" sz="1705" b="1" i="1" baseline="-25000" dirty="0"/>
              <a:t>i</a:t>
            </a:r>
            <a:r>
              <a:rPr lang="zh-CN" altLang="en-US" sz="1705" b="1" dirty="0"/>
              <a:t>的集合</a:t>
            </a:r>
            <a:r>
              <a:rPr lang="en-US" altLang="zh-CN" sz="1705" b="1" i="1" dirty="0"/>
              <a:t>A, </a:t>
            </a:r>
            <a:r>
              <a:rPr lang="zh-CN" altLang="en-US" sz="1705" b="1" dirty="0"/>
              <a:t>联合奖赏函数</a:t>
            </a:r>
            <a:r>
              <a:rPr lang="en-US" altLang="zh-CN" sz="1705" b="1" i="1" dirty="0"/>
              <a:t>R</a:t>
            </a:r>
            <a:r>
              <a:rPr lang="en-US" altLang="zh-CN" sz="1705" b="1" i="1" baseline="-25000" dirty="0"/>
              <a:t>i</a:t>
            </a:r>
            <a:r>
              <a:rPr lang="zh-CN" altLang="en-US" sz="1705" b="1" i="1" dirty="0"/>
              <a:t>：</a:t>
            </a:r>
            <a:r>
              <a:rPr lang="en-US" altLang="zh-CN" sz="1705" b="1" i="1" dirty="0"/>
              <a:t>S×A</a:t>
            </a:r>
            <a:r>
              <a:rPr lang="en-US" altLang="zh-CN" sz="1705" b="1" i="1" baseline="-25000" dirty="0"/>
              <a:t>1</a:t>
            </a:r>
            <a:r>
              <a:rPr lang="en-US" altLang="zh-CN" sz="1705" b="1" i="1" dirty="0"/>
              <a:t>×…×</a:t>
            </a:r>
            <a:r>
              <a:rPr lang="en-US" altLang="zh-CN" sz="1705" b="1" i="1" dirty="0" err="1"/>
              <a:t>A</a:t>
            </a:r>
            <a:r>
              <a:rPr lang="en-US" altLang="zh-CN" sz="1705" b="1" i="1" baseline="-25000" dirty="0" err="1"/>
              <a:t>n</a:t>
            </a:r>
            <a:r>
              <a:rPr lang="en-US" altLang="zh-CN" sz="1705" b="1" i="1" dirty="0" err="1"/>
              <a:t>→ℛ</a:t>
            </a:r>
            <a:r>
              <a:rPr lang="en-US" altLang="zh-CN" sz="1705" b="1" i="1" dirty="0"/>
              <a:t>   </a:t>
            </a:r>
            <a:r>
              <a:rPr lang="zh-CN" altLang="en-US" sz="1705" b="1" dirty="0"/>
              <a:t>和状态转移函数</a:t>
            </a:r>
            <a:r>
              <a:rPr lang="en-US" altLang="zh-CN" sz="1705" b="1" i="1" dirty="0"/>
              <a:t>P</a:t>
            </a:r>
            <a:r>
              <a:rPr lang="zh-CN" altLang="en-US" sz="1705" b="1" i="1" dirty="0"/>
              <a:t>：</a:t>
            </a:r>
            <a:r>
              <a:rPr lang="en-US" altLang="zh-CN" sz="1705" b="1" i="1" dirty="0"/>
              <a:t>S×A</a:t>
            </a:r>
            <a:r>
              <a:rPr lang="en-US" altLang="zh-CN" sz="1705" b="1" i="1" baseline="-25000" dirty="0"/>
              <a:t>1</a:t>
            </a:r>
            <a:r>
              <a:rPr lang="en-US" altLang="zh-CN" sz="1705" b="1" i="1" dirty="0"/>
              <a:t>×…×</a:t>
            </a:r>
            <a:r>
              <a:rPr lang="en-US" altLang="zh-CN" sz="1705" b="1" i="1" dirty="0" err="1"/>
              <a:t>A</a:t>
            </a:r>
            <a:r>
              <a:rPr lang="en-US" altLang="zh-CN" sz="1705" b="1" i="1" baseline="-25000" dirty="0" err="1"/>
              <a:t>n</a:t>
            </a:r>
            <a:r>
              <a:rPr lang="en-US" altLang="zh-CN" sz="1705" b="1" i="1" dirty="0" err="1"/>
              <a:t>→PD</a:t>
            </a:r>
            <a:r>
              <a:rPr lang="zh-CN" altLang="en-US" sz="1705" b="1" i="1" dirty="0"/>
              <a:t>（</a:t>
            </a:r>
            <a:r>
              <a:rPr lang="en-US" altLang="zh-CN" sz="1705" b="1" i="1" dirty="0"/>
              <a:t>S</a:t>
            </a:r>
            <a:r>
              <a:rPr lang="zh-CN" altLang="en-US" sz="1705" b="1" i="1" dirty="0"/>
              <a:t>）</a:t>
            </a:r>
            <a:r>
              <a:rPr lang="zh-CN" altLang="en-US" sz="1805" b="1" i="1" dirty="0"/>
              <a:t>。</a:t>
            </a:r>
            <a:r>
              <a:rPr lang="zh-CN" altLang="en-US" sz="2605" dirty="0"/>
              <a:t> </a:t>
            </a:r>
            <a:r>
              <a:rPr lang="en-US" altLang="zh-CN" sz="2605" dirty="0"/>
              <a:t> </a:t>
            </a:r>
            <a:endParaRPr lang="zh-CN" altLang="en-US" sz="2605" dirty="0"/>
          </a:p>
        </p:txBody>
      </p:sp>
      <p:graphicFrame>
        <p:nvGraphicFramePr>
          <p:cNvPr id="7" name="Object 4"/>
          <p:cNvGraphicFramePr>
            <a:graphicFrameLocks noChangeAspect="1"/>
          </p:cNvGraphicFramePr>
          <p:nvPr/>
        </p:nvGraphicFramePr>
        <p:xfrm>
          <a:off x="2662225" y="3215682"/>
          <a:ext cx="6792731" cy="2524788"/>
        </p:xfrm>
        <a:graphic>
          <a:graphicData uri="http://schemas.openxmlformats.org/presentationml/2006/ole">
            <mc:AlternateContent xmlns:mc="http://schemas.openxmlformats.org/markup-compatibility/2006">
              <mc:Choice xmlns:v="urn:schemas-microsoft-com:vml" Requires="v">
                <p:oleObj name="Visio" r:id="rId3" imgW="50815875" imgH="18478500" progId="Visio.Drawing.11">
                  <p:embed/>
                </p:oleObj>
              </mc:Choice>
              <mc:Fallback>
                <p:oleObj name="Visio" r:id="rId3" imgW="50815875" imgH="1847850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225" y="3215682"/>
                        <a:ext cx="6792731" cy="252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7"/>
                                        </p:tgtEl>
                                        <p:attrNameLst>
                                          <p:attrName>style.visibility</p:attrName>
                                        </p:attrNameLst>
                                      </p:cBhvr>
                                      <p:to>
                                        <p:strVal val="visible"/>
                                      </p:to>
                                    </p:set>
                                    <p:animEffect transition="in" filter="blinds(horizontal)">
                                      <p:cBhvr additive="base">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dirty="0">
                <a:solidFill>
                  <a:srgbClr val="000000"/>
                </a:solidFill>
                <a:latin typeface="Times New Roman" panose="02020603050405020304" pitchFamily="18" charset="0"/>
                <a:cs typeface="Times New Roman" panose="02020603050405020304" pitchFamily="18" charset="0"/>
              </a:rPr>
              <a:t>I</a:t>
            </a:r>
            <a:r>
              <a:rPr lang="en-US" altLang="zh-CN" b="0" i="0" dirty="0">
                <a:solidFill>
                  <a:srgbClr val="000000"/>
                </a:solidFill>
                <a:effectLst/>
                <a:latin typeface="Times New Roman" panose="02020603050405020304" pitchFamily="18" charset="0"/>
                <a:cs typeface="Times New Roman" panose="02020603050405020304" pitchFamily="18" charset="0"/>
              </a:rPr>
              <a:t>ntroduction</a:t>
            </a:r>
            <a:br>
              <a:rPr lang="en-US" altLang="zh-CN" dirty="0">
                <a:latin typeface="Times New Roman" panose="02020603050405020304" pitchFamily="18" charset="0"/>
                <a:cs typeface="Times New Roman" panose="02020603050405020304" pitchFamily="18" charset="0"/>
              </a:rPr>
            </a:br>
            <a:endParaRPr lang="zh-TW"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013806" y="902044"/>
            <a:ext cx="6713634" cy="460375"/>
          </a:xfrm>
          <a:prstGeom prst="rect">
            <a:avLst/>
          </a:prstGeom>
          <a:noFill/>
        </p:spPr>
        <p:txBody>
          <a:bodyPr wrap="square">
            <a:spAutoFit/>
          </a:bodyPr>
          <a:lstStyle/>
          <a:p>
            <a:r>
              <a:rPr lang="en-US" altLang="zh-CN" sz="2400" dirty="0"/>
              <a:t>•</a:t>
            </a:r>
            <a:r>
              <a:rPr lang="en-US" altLang="zh-CN" dirty="0"/>
              <a:t> </a:t>
            </a:r>
            <a:r>
              <a:rPr lang="en-US" altLang="zh-CN" sz="2400" b="1" dirty="0"/>
              <a:t>Machine learning framework</a:t>
            </a:r>
            <a:endParaRPr lang="zh-CN" altLang="en-US" sz="2400" b="1" dirty="0"/>
          </a:p>
        </p:txBody>
      </p:sp>
      <p:sp>
        <p:nvSpPr>
          <p:cNvPr id="4" name="Content Placeholder 2"/>
          <p:cNvSpPr>
            <a:spLocks noGrp="1"/>
          </p:cNvSpPr>
          <p:nvPr>
            <p:ph idx="1"/>
          </p:nvPr>
        </p:nvSpPr>
        <p:spPr>
          <a:xfrm>
            <a:off x="2013806" y="1594993"/>
            <a:ext cx="8229600" cy="4144963"/>
          </a:xfrm>
        </p:spPr>
        <p:txBody>
          <a:bodyPr/>
          <a:lstStyle/>
          <a:p>
            <a:r>
              <a:rPr lang="en-US" altLang="en-US" sz="2400" dirty="0"/>
              <a:t>将预测函数应用于图像的特征表示以获得所需输出：</a:t>
            </a:r>
          </a:p>
          <a:p>
            <a:pPr>
              <a:buFontTx/>
              <a:buNone/>
            </a:pPr>
            <a:r>
              <a:rPr lang="en-US" altLang="en-US" sz="2400" dirty="0">
                <a:solidFill>
                  <a:srgbClr val="0000FF"/>
                </a:solidFill>
              </a:rPr>
              <a:t>			</a:t>
            </a:r>
            <a:r>
              <a:rPr lang="en-US" altLang="en-US" sz="6000" dirty="0">
                <a:solidFill>
                  <a:srgbClr val="0000FF"/>
                </a:solidFill>
              </a:rPr>
              <a:t>f(    ) = “apple”</a:t>
            </a:r>
          </a:p>
          <a:p>
            <a:pPr>
              <a:buFontTx/>
              <a:buNone/>
            </a:pPr>
            <a:r>
              <a:rPr lang="en-US" altLang="en-US" sz="6000" dirty="0">
                <a:solidFill>
                  <a:srgbClr val="0000FF"/>
                </a:solidFill>
              </a:rPr>
              <a:t>			f(    ) = “tomato”</a:t>
            </a:r>
          </a:p>
          <a:p>
            <a:pPr>
              <a:buFontTx/>
              <a:buNone/>
            </a:pPr>
            <a:r>
              <a:rPr lang="en-US" altLang="en-US" sz="6000" dirty="0">
                <a:solidFill>
                  <a:srgbClr val="0000FF"/>
                </a:solidFill>
              </a:rPr>
              <a:t>			f(    ) = “cow”</a:t>
            </a:r>
          </a:p>
          <a:p>
            <a:pPr>
              <a:buFontTx/>
              <a:buNone/>
            </a:pPr>
            <a:endParaRPr lang="en-US" altLang="en-US" dirty="0"/>
          </a:p>
          <a:p>
            <a:pPr>
              <a:buFontTx/>
              <a:buNone/>
            </a:pPr>
            <a:endParaRPr lang="en-US" altLang="en-US" dirty="0"/>
          </a:p>
          <a:p>
            <a:pPr>
              <a:buFontTx/>
              <a:buNone/>
            </a:pPr>
            <a:endParaRPr lang="en-US"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455" y="2813397"/>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455" y="3793981"/>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105" y="4740553"/>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dirty="0">
                <a:solidFill>
                  <a:srgbClr val="000000"/>
                </a:solidFill>
                <a:latin typeface="Times New Roman" panose="02020603050405020304" pitchFamily="18" charset="0"/>
                <a:cs typeface="Times New Roman" panose="02020603050405020304" pitchFamily="18" charset="0"/>
              </a:rPr>
              <a:t>I</a:t>
            </a:r>
            <a:r>
              <a:rPr lang="en-US" altLang="zh-CN" b="0" i="0" dirty="0">
                <a:solidFill>
                  <a:srgbClr val="000000"/>
                </a:solidFill>
                <a:effectLst/>
                <a:latin typeface="Times New Roman" panose="02020603050405020304" pitchFamily="18" charset="0"/>
                <a:cs typeface="Times New Roman" panose="02020603050405020304" pitchFamily="18" charset="0"/>
              </a:rPr>
              <a:t>ntroduction</a:t>
            </a:r>
            <a:br>
              <a:rPr lang="en-US" altLang="zh-CN" dirty="0">
                <a:latin typeface="Times New Roman" panose="02020603050405020304" pitchFamily="18" charset="0"/>
                <a:cs typeface="Times New Roman" panose="02020603050405020304" pitchFamily="18" charset="0"/>
              </a:rPr>
            </a:br>
            <a:endParaRPr lang="zh-TW"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013806" y="902044"/>
            <a:ext cx="6713634" cy="460375"/>
          </a:xfrm>
          <a:prstGeom prst="rect">
            <a:avLst/>
          </a:prstGeom>
          <a:noFill/>
        </p:spPr>
        <p:txBody>
          <a:bodyPr wrap="square">
            <a:spAutoFit/>
          </a:bodyPr>
          <a:lstStyle/>
          <a:p>
            <a:r>
              <a:rPr lang="en-US" altLang="zh-CN" sz="2400" dirty="0"/>
              <a:t>•</a:t>
            </a:r>
            <a:r>
              <a:rPr lang="en-US" altLang="zh-CN" dirty="0"/>
              <a:t> </a:t>
            </a:r>
            <a:r>
              <a:rPr lang="en-US" altLang="zh-CN" sz="2400" b="1" dirty="0"/>
              <a:t>Machine learning framework</a:t>
            </a:r>
            <a:endParaRPr lang="zh-CN" altLang="en-US" sz="2400" b="1" dirty="0"/>
          </a:p>
        </p:txBody>
      </p:sp>
      <p:sp>
        <p:nvSpPr>
          <p:cNvPr id="14" name="Content Placeholder 2"/>
          <p:cNvSpPr txBox="1"/>
          <p:nvPr/>
        </p:nvSpPr>
        <p:spPr>
          <a:xfrm>
            <a:off x="1828800" y="1600200"/>
            <a:ext cx="8610600" cy="45259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Tx/>
              <a:buNone/>
            </a:pPr>
            <a:r>
              <a:rPr lang="en-US" altLang="en-US" sz="6000" dirty="0">
                <a:solidFill>
                  <a:srgbClr val="0000FF"/>
                </a:solidFill>
              </a:rPr>
              <a:t>y = f(</a:t>
            </a:r>
            <a:r>
              <a:rPr lang="en-US" altLang="en-US" sz="6000" b="1" dirty="0">
                <a:solidFill>
                  <a:srgbClr val="0000FF"/>
                </a:solidFill>
              </a:rPr>
              <a:t>x</a:t>
            </a:r>
            <a:r>
              <a:rPr lang="en-US" altLang="en-US" sz="6000" dirty="0">
                <a:solidFill>
                  <a:srgbClr val="0000FF"/>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a:t>训练：给定标记示例的训练集{（x1，y1），…，（xN，yN）}，通过最小化训练集上的预测误差来估计预测函数f</a:t>
            </a:r>
          </a:p>
          <a:p>
            <a:endParaRPr lang="en-US" altLang="en-US" sz="2400"/>
          </a:p>
          <a:p>
            <a:r>
              <a:rPr lang="en-US" altLang="en-US" sz="2400"/>
              <a:t>测试：将f应用于从未见过的测试示例x，并输出预测值y=f（x）</a:t>
            </a:r>
          </a:p>
        </p:txBody>
      </p:sp>
      <p:cxnSp>
        <p:nvCxnSpPr>
          <p:cNvPr id="15" name="Straight Arrow Connector 4"/>
          <p:cNvCxnSpPr/>
          <p:nvPr/>
        </p:nvCxnSpPr>
        <p:spPr>
          <a:xfrm rot="5400000" flipH="1" flipV="1">
            <a:off x="4803845" y="2774674"/>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6"/>
          <p:cNvCxnSpPr/>
          <p:nvPr/>
        </p:nvCxnSpPr>
        <p:spPr>
          <a:xfrm rot="5400000" flipH="1" flipV="1">
            <a:off x="5945258" y="2774674"/>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7"/>
          <p:cNvCxnSpPr/>
          <p:nvPr/>
        </p:nvCxnSpPr>
        <p:spPr>
          <a:xfrm rot="10800000">
            <a:off x="6897757" y="2431774"/>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8"/>
          <p:cNvSpPr txBox="1">
            <a:spLocks noChangeArrowheads="1"/>
          </p:cNvSpPr>
          <p:nvPr/>
        </p:nvSpPr>
        <p:spPr bwMode="auto">
          <a:xfrm>
            <a:off x="4776857" y="3117574"/>
            <a:ext cx="817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00"/>
                </a:solidFill>
              </a:rPr>
              <a:t>output</a:t>
            </a:r>
          </a:p>
        </p:txBody>
      </p:sp>
      <p:sp>
        <p:nvSpPr>
          <p:cNvPr id="19" name="TextBox 9"/>
          <p:cNvSpPr txBox="1">
            <a:spLocks noChangeArrowheads="1"/>
          </p:cNvSpPr>
          <p:nvPr/>
        </p:nvSpPr>
        <p:spPr bwMode="auto">
          <a:xfrm>
            <a:off x="5386457" y="3117574"/>
            <a:ext cx="18923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rgbClr val="000000"/>
                </a:solidFill>
              </a:rPr>
              <a:t>prediction function</a:t>
            </a:r>
          </a:p>
        </p:txBody>
      </p:sp>
      <p:sp>
        <p:nvSpPr>
          <p:cNvPr id="20" name="TextBox 10"/>
          <p:cNvSpPr txBox="1">
            <a:spLocks noChangeArrowheads="1"/>
          </p:cNvSpPr>
          <p:nvPr/>
        </p:nvSpPr>
        <p:spPr bwMode="auto">
          <a:xfrm>
            <a:off x="7062857" y="3117574"/>
            <a:ext cx="15113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rgbClr val="000000"/>
                </a:solidFill>
              </a:rPr>
              <a:t>Image feature</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dirty="0">
                <a:solidFill>
                  <a:srgbClr val="000000"/>
                </a:solidFill>
                <a:latin typeface="Times New Roman" panose="02020603050405020304" pitchFamily="18" charset="0"/>
                <a:cs typeface="Times New Roman" panose="02020603050405020304" pitchFamily="18" charset="0"/>
              </a:rPr>
              <a:t>I</a:t>
            </a:r>
            <a:r>
              <a:rPr lang="en-US" altLang="zh-CN" b="0" i="0" dirty="0">
                <a:solidFill>
                  <a:srgbClr val="000000"/>
                </a:solidFill>
                <a:effectLst/>
                <a:latin typeface="Times New Roman" panose="02020603050405020304" pitchFamily="18" charset="0"/>
                <a:cs typeface="Times New Roman" panose="02020603050405020304" pitchFamily="18" charset="0"/>
              </a:rPr>
              <a:t>ntroduction</a:t>
            </a:r>
            <a:r>
              <a:rPr lang="zh-TW" altLang="en-US" b="0" i="0" dirty="0">
                <a:solidFill>
                  <a:srgbClr val="000000"/>
                </a:solidFill>
                <a:effectLst/>
                <a:latin typeface="Times New Roman" panose="02020603050405020304" pitchFamily="18" charset="0"/>
                <a:cs typeface="Times New Roman" panose="02020603050405020304" pitchFamily="18" charset="0"/>
              </a:rPr>
              <a:t>介绍</a:t>
            </a:r>
            <a:br>
              <a:rPr lang="en-US" altLang="zh-CN" dirty="0">
                <a:latin typeface="Times New Roman" panose="02020603050405020304" pitchFamily="18" charset="0"/>
                <a:cs typeface="Times New Roman" panose="02020603050405020304" pitchFamily="18" charset="0"/>
              </a:rPr>
            </a:br>
            <a:endParaRPr lang="zh-TW"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880875" y="876223"/>
            <a:ext cx="6713634" cy="460375"/>
          </a:xfrm>
          <a:prstGeom prst="rect">
            <a:avLst/>
          </a:prstGeom>
          <a:noFill/>
        </p:spPr>
        <p:txBody>
          <a:bodyPr wrap="square">
            <a:spAutoFit/>
          </a:bodyPr>
          <a:lstStyle/>
          <a:p>
            <a:r>
              <a:rPr lang="en-US" altLang="zh-CN" sz="2400" dirty="0"/>
              <a:t>•</a:t>
            </a:r>
            <a:r>
              <a:rPr lang="en-US" altLang="zh-CN" dirty="0"/>
              <a:t> </a:t>
            </a:r>
            <a:r>
              <a:rPr lang="en-US" altLang="zh-CN" sz="2400" b="1" dirty="0"/>
              <a:t>Machine Learning Types• </a:t>
            </a:r>
            <a:r>
              <a:rPr lang="zh-CN" altLang="en-US" sz="2400" b="1" dirty="0"/>
              <a:t>机器学习类型</a:t>
            </a:r>
          </a:p>
        </p:txBody>
      </p:sp>
      <p:sp>
        <p:nvSpPr>
          <p:cNvPr id="12" name="Content Placeholder 2"/>
          <p:cNvSpPr>
            <a:spLocks noGrp="1"/>
          </p:cNvSpPr>
          <p:nvPr>
            <p:ph idx="1"/>
          </p:nvPr>
        </p:nvSpPr>
        <p:spPr>
          <a:xfrm>
            <a:off x="125630" y="1492896"/>
            <a:ext cx="7210634" cy="3337790"/>
          </a:xfrm>
        </p:spPr>
        <p:txBody>
          <a:bodyPr>
            <a:normAutofit/>
          </a:bodyPr>
          <a:lstStyle/>
          <a:p>
            <a:r>
              <a:rPr lang="en-US" sz="1800" b="1" i="1" dirty="0">
                <a:solidFill>
                  <a:srgbClr val="0070C0"/>
                </a:solidFill>
              </a:rPr>
              <a:t>Supervised</a:t>
            </a:r>
            <a:r>
              <a:rPr lang="en-US" sz="1800" dirty="0"/>
              <a:t>: learning with </a:t>
            </a:r>
            <a:r>
              <a:rPr lang="en-US" sz="1800" dirty="0">
                <a:solidFill>
                  <a:srgbClr val="FF0000"/>
                </a:solidFill>
              </a:rPr>
              <a:t>labeled data</a:t>
            </a:r>
          </a:p>
          <a:p>
            <a:pPr lvl="1"/>
            <a:r>
              <a:rPr lang="en-US" sz="1800" dirty="0"/>
              <a:t>Example: email classification, image classification</a:t>
            </a:r>
          </a:p>
          <a:p>
            <a:pPr lvl="1"/>
            <a:r>
              <a:rPr lang="en-US" sz="1800" dirty="0"/>
              <a:t>Example: regression for predicting real-valued outputs</a:t>
            </a:r>
          </a:p>
          <a:p>
            <a:r>
              <a:rPr lang="en-US" sz="1800" b="1" i="1" dirty="0">
                <a:solidFill>
                  <a:srgbClr val="0070C0"/>
                </a:solidFill>
              </a:rPr>
              <a:t>Unsupervised</a:t>
            </a:r>
            <a:r>
              <a:rPr lang="en-US" sz="1800" dirty="0"/>
              <a:t>: discover patterns in </a:t>
            </a:r>
            <a:r>
              <a:rPr lang="en-US" sz="1800" dirty="0">
                <a:solidFill>
                  <a:srgbClr val="FF0000"/>
                </a:solidFill>
              </a:rPr>
              <a:t>unlabeled data</a:t>
            </a:r>
          </a:p>
          <a:p>
            <a:pPr lvl="1"/>
            <a:r>
              <a:rPr lang="en-US" sz="1800" dirty="0"/>
              <a:t>Example: cluster similar data points</a:t>
            </a:r>
          </a:p>
          <a:p>
            <a:r>
              <a:rPr lang="en-US" sz="1800" b="1" i="1" dirty="0">
                <a:solidFill>
                  <a:srgbClr val="0070C0"/>
                </a:solidFill>
              </a:rPr>
              <a:t>Reinforcement learning</a:t>
            </a:r>
            <a:r>
              <a:rPr lang="en-US" sz="1800" dirty="0"/>
              <a:t>: learn to act based on </a:t>
            </a:r>
            <a:r>
              <a:rPr lang="en-US" sz="1800" dirty="0">
                <a:solidFill>
                  <a:srgbClr val="FF0000"/>
                </a:solidFill>
              </a:rPr>
              <a:t>feedback/reward</a:t>
            </a:r>
          </a:p>
          <a:p>
            <a:pPr lvl="1"/>
            <a:r>
              <a:rPr lang="en-US" sz="1800" dirty="0"/>
              <a:t>Example: learn to play Go  </a:t>
            </a:r>
          </a:p>
          <a:p>
            <a:endParaRPr lang="en-US" sz="1800" dirty="0"/>
          </a:p>
        </p:txBody>
      </p:sp>
      <p:grpSp>
        <p:nvGrpSpPr>
          <p:cNvPr id="13" name="Group 3"/>
          <p:cNvGrpSpPr/>
          <p:nvPr/>
        </p:nvGrpSpPr>
        <p:grpSpPr>
          <a:xfrm>
            <a:off x="1798777" y="4121801"/>
            <a:ext cx="2584236" cy="1833346"/>
            <a:chOff x="393134" y="4140200"/>
            <a:chExt cx="2007166" cy="1414662"/>
          </a:xfrm>
        </p:grpSpPr>
        <p:pic>
          <p:nvPicPr>
            <p:cNvPr id="14" name="Picture 4"/>
            <p:cNvPicPr>
              <a:picLocks noChangeAspect="1"/>
            </p:cNvPicPr>
            <p:nvPr/>
          </p:nvPicPr>
          <p:blipFill>
            <a:blip r:embed="rId2"/>
            <a:stretch>
              <a:fillRect/>
            </a:stretch>
          </p:blipFill>
          <p:spPr>
            <a:xfrm>
              <a:off x="393134" y="4140200"/>
              <a:ext cx="800100" cy="1117600"/>
            </a:xfrm>
            <a:prstGeom prst="rect">
              <a:avLst/>
            </a:prstGeom>
          </p:spPr>
        </p:pic>
        <p:sp>
          <p:nvSpPr>
            <p:cNvPr id="15" name="Rectangle 5"/>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 A</a:t>
              </a:r>
            </a:p>
          </p:txBody>
        </p:sp>
        <p:sp>
          <p:nvSpPr>
            <p:cNvPr id="16" name="Rectangle 6"/>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 B</a:t>
              </a:r>
            </a:p>
          </p:txBody>
        </p:sp>
        <p:cxnSp>
          <p:nvCxnSpPr>
            <p:cNvPr id="17" name="Straight Arrow Connector 7"/>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18" name="TextBox 8"/>
            <p:cNvSpPr txBox="1"/>
            <p:nvPr/>
          </p:nvSpPr>
          <p:spPr>
            <a:xfrm>
              <a:off x="684625" y="5270671"/>
              <a:ext cx="1081592" cy="284191"/>
            </a:xfrm>
            <a:prstGeom prst="rect">
              <a:avLst/>
            </a:prstGeom>
            <a:noFill/>
          </p:spPr>
          <p:txBody>
            <a:bodyPr wrap="none" rtlCol="0">
              <a:spAutoFit/>
            </a:bodyPr>
            <a:lstStyle/>
            <a:p>
              <a:r>
                <a:rPr lang="en-US" dirty="0"/>
                <a:t>Classification</a:t>
              </a:r>
            </a:p>
          </p:txBody>
        </p:sp>
      </p:grpSp>
      <p:grpSp>
        <p:nvGrpSpPr>
          <p:cNvPr id="19" name="Group 9"/>
          <p:cNvGrpSpPr/>
          <p:nvPr/>
        </p:nvGrpSpPr>
        <p:grpSpPr>
          <a:xfrm>
            <a:off x="4890632" y="4109686"/>
            <a:ext cx="3124200" cy="1896875"/>
            <a:chOff x="2806700" y="3998831"/>
            <a:chExt cx="2539492" cy="1639829"/>
          </a:xfrm>
        </p:grpSpPr>
        <p:pic>
          <p:nvPicPr>
            <p:cNvPr id="20" name="Picture 10"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1" name="TextBox 11"/>
            <p:cNvSpPr txBox="1"/>
            <p:nvPr/>
          </p:nvSpPr>
          <p:spPr>
            <a:xfrm>
              <a:off x="3566292" y="5320268"/>
              <a:ext cx="964181" cy="318392"/>
            </a:xfrm>
            <a:prstGeom prst="rect">
              <a:avLst/>
            </a:prstGeom>
            <a:noFill/>
          </p:spPr>
          <p:txBody>
            <a:bodyPr wrap="none" rtlCol="0">
              <a:spAutoFit/>
            </a:bodyPr>
            <a:lstStyle/>
            <a:p>
              <a:r>
                <a:rPr lang="en-US" dirty="0"/>
                <a:t>Regression</a:t>
              </a:r>
            </a:p>
          </p:txBody>
        </p:sp>
      </p:grpSp>
      <p:grpSp>
        <p:nvGrpSpPr>
          <p:cNvPr id="22" name="Group 12"/>
          <p:cNvGrpSpPr/>
          <p:nvPr/>
        </p:nvGrpSpPr>
        <p:grpSpPr>
          <a:xfrm>
            <a:off x="8364049" y="4385413"/>
            <a:ext cx="1870626" cy="1618218"/>
            <a:chOff x="6435174" y="4070350"/>
            <a:chExt cx="1870626" cy="1618218"/>
          </a:xfrm>
        </p:grpSpPr>
        <p:pic>
          <p:nvPicPr>
            <p:cNvPr id="23" name="Picture 13" descr="220px-Cluster-2.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sp>
          <p:nvSpPr>
            <p:cNvPr id="24" name="TextBox 16"/>
            <p:cNvSpPr txBox="1"/>
            <p:nvPr/>
          </p:nvSpPr>
          <p:spPr>
            <a:xfrm>
              <a:off x="6910680" y="5320268"/>
              <a:ext cx="1111885" cy="368300"/>
            </a:xfrm>
            <a:prstGeom prst="rect">
              <a:avLst/>
            </a:prstGeom>
            <a:noFill/>
          </p:spPr>
          <p:txBody>
            <a:bodyPr wrap="none" rtlCol="0">
              <a:spAutoFit/>
            </a:bodyPr>
            <a:lstStyle/>
            <a:p>
              <a:r>
                <a:rPr lang="en-US" dirty="0"/>
                <a:t>Clustering</a:t>
              </a:r>
            </a:p>
          </p:txBody>
        </p:sp>
      </p:grpSp>
      <p:sp>
        <p:nvSpPr>
          <p:cNvPr id="4" name="文本框 3">
            <a:extLst>
              <a:ext uri="{FF2B5EF4-FFF2-40B4-BE49-F238E27FC236}">
                <a16:creationId xmlns:a16="http://schemas.microsoft.com/office/drawing/2014/main" id="{E4DB983D-8E53-4339-D8E8-41E234F575DA}"/>
              </a:ext>
            </a:extLst>
          </p:cNvPr>
          <p:cNvSpPr txBox="1"/>
          <p:nvPr/>
        </p:nvSpPr>
        <p:spPr>
          <a:xfrm>
            <a:off x="6582889" y="1785629"/>
            <a:ext cx="6096000" cy="2031325"/>
          </a:xfrm>
          <a:prstGeom prst="rect">
            <a:avLst/>
          </a:prstGeom>
          <a:noFill/>
        </p:spPr>
        <p:txBody>
          <a:bodyPr wrap="square">
            <a:spAutoFit/>
          </a:bodyPr>
          <a:lstStyle/>
          <a:p>
            <a:r>
              <a:rPr lang="zh-TW" altLang="en-US" dirty="0"/>
              <a:t>监督：使用标记数据学习</a:t>
            </a:r>
          </a:p>
          <a:p>
            <a:r>
              <a:rPr lang="zh-TW" altLang="en-US" dirty="0"/>
              <a:t>示例：电子邮件分类、图像分类</a:t>
            </a:r>
          </a:p>
          <a:p>
            <a:r>
              <a:rPr lang="zh-TW" altLang="en-US" dirty="0"/>
              <a:t>示例：预测实值输出的回归</a:t>
            </a:r>
          </a:p>
          <a:p>
            <a:r>
              <a:rPr lang="zh-TW" altLang="en-US" dirty="0"/>
              <a:t>无监督：发现未标记数据中的模式</a:t>
            </a:r>
          </a:p>
          <a:p>
            <a:r>
              <a:rPr lang="zh-TW" altLang="en-US" dirty="0"/>
              <a:t>示例：对相似数据点进行聚类</a:t>
            </a:r>
          </a:p>
          <a:p>
            <a:r>
              <a:rPr lang="zh-TW" altLang="en-US" dirty="0"/>
              <a:t>强化学习：学习根据反馈/奖励采取行动</a:t>
            </a:r>
          </a:p>
          <a:p>
            <a:r>
              <a:rPr lang="zh-TW" altLang="en-US" dirty="0"/>
              <a:t>示例：学习下围棋</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dirty="0">
                <a:solidFill>
                  <a:srgbClr val="000000"/>
                </a:solidFill>
                <a:latin typeface="Times New Roman" panose="02020603050405020304" pitchFamily="18" charset="0"/>
                <a:cs typeface="Times New Roman" panose="02020603050405020304" pitchFamily="18" charset="0"/>
              </a:rPr>
              <a:t>I</a:t>
            </a:r>
            <a:r>
              <a:rPr lang="en-US" altLang="zh-CN" b="0" i="0" dirty="0">
                <a:solidFill>
                  <a:srgbClr val="000000"/>
                </a:solidFill>
                <a:effectLst/>
                <a:latin typeface="Times New Roman" panose="02020603050405020304" pitchFamily="18" charset="0"/>
                <a:cs typeface="Times New Roman" panose="02020603050405020304" pitchFamily="18" charset="0"/>
              </a:rPr>
              <a:t>ntroduction</a:t>
            </a:r>
            <a:br>
              <a:rPr lang="en-US" altLang="zh-CN" dirty="0">
                <a:latin typeface="Times New Roman" panose="02020603050405020304" pitchFamily="18" charset="0"/>
                <a:cs typeface="Times New Roman" panose="02020603050405020304" pitchFamily="18" charset="0"/>
              </a:rPr>
            </a:br>
            <a:endParaRPr lang="zh-TW"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013806" y="902044"/>
            <a:ext cx="6713634" cy="892552"/>
          </a:xfrm>
          <a:prstGeom prst="rect">
            <a:avLst/>
          </a:prstGeom>
          <a:noFill/>
        </p:spPr>
        <p:txBody>
          <a:bodyPr wrap="square">
            <a:spAutoFit/>
          </a:bodyPr>
          <a:lstStyle/>
          <a:p>
            <a:r>
              <a:rPr lang="en-US" altLang="zh-CN" sz="2400" dirty="0"/>
              <a:t>•</a:t>
            </a:r>
            <a:r>
              <a:rPr lang="en-US" altLang="zh-CN" dirty="0"/>
              <a:t> </a:t>
            </a:r>
            <a:r>
              <a:rPr lang="en-US" altLang="zh-CN" sz="2400" b="1" dirty="0"/>
              <a:t>Classical Machine Learning- Supervised</a:t>
            </a:r>
            <a:r>
              <a:rPr lang="en-US" altLang="zh-CN" sz="2800" b="1" i="1" dirty="0">
                <a:solidFill>
                  <a:srgbClr val="0070C0"/>
                </a:solidFill>
              </a:rPr>
              <a:t> </a:t>
            </a:r>
            <a:r>
              <a:rPr lang="en-US" altLang="zh-CN" sz="2400" b="1" dirty="0"/>
              <a:t>Learning</a:t>
            </a:r>
            <a:r>
              <a:rPr lang="zh-CN" altLang="en-US" sz="2400" b="1" dirty="0"/>
              <a:t>经典机器学习</a:t>
            </a:r>
            <a:r>
              <a:rPr lang="en-US" altLang="zh-CN" sz="2400" b="1" dirty="0"/>
              <a:t>——</a:t>
            </a:r>
            <a:r>
              <a:rPr lang="zh-CN" altLang="en-US" sz="2400" b="1" dirty="0"/>
              <a:t>监督学习</a:t>
            </a:r>
          </a:p>
        </p:txBody>
      </p:sp>
      <p:pic>
        <p:nvPicPr>
          <p:cNvPr id="3" name="图片 2"/>
          <p:cNvPicPr>
            <a:picLocks noChangeAspect="1"/>
          </p:cNvPicPr>
          <p:nvPr/>
        </p:nvPicPr>
        <p:blipFill>
          <a:blip r:embed="rId2"/>
          <a:stretch>
            <a:fillRect/>
          </a:stretch>
        </p:blipFill>
        <p:spPr>
          <a:xfrm>
            <a:off x="0" y="2510026"/>
            <a:ext cx="4885179" cy="3445930"/>
          </a:xfrm>
          <a:prstGeom prst="rect">
            <a:avLst/>
          </a:prstGeom>
        </p:spPr>
      </p:pic>
      <p:sp>
        <p:nvSpPr>
          <p:cNvPr id="6" name="Content Placeholder 2"/>
          <p:cNvSpPr>
            <a:spLocks noGrp="1"/>
          </p:cNvSpPr>
          <p:nvPr>
            <p:ph idx="1"/>
          </p:nvPr>
        </p:nvSpPr>
        <p:spPr>
          <a:xfrm>
            <a:off x="4995027" y="1971109"/>
            <a:ext cx="5171090" cy="4029471"/>
          </a:xfrm>
        </p:spPr>
        <p:txBody>
          <a:bodyPr>
            <a:normAutofit/>
          </a:bodyPr>
          <a:lstStyle/>
          <a:p>
            <a:r>
              <a:rPr lang="en-US" sz="1800" b="1" i="1" dirty="0">
                <a:solidFill>
                  <a:srgbClr val="0070C0"/>
                </a:solidFill>
              </a:rPr>
              <a:t>Unsupervised learning </a:t>
            </a:r>
            <a:r>
              <a:rPr lang="en-US" sz="1800" dirty="0"/>
              <a:t>categories and techniques</a:t>
            </a:r>
          </a:p>
          <a:p>
            <a:pPr lvl="1"/>
            <a:r>
              <a:rPr lang="en-US" sz="1800" b="1" dirty="0"/>
              <a:t>Clustering</a:t>
            </a:r>
          </a:p>
          <a:p>
            <a:pPr lvl="2"/>
            <a:r>
              <a:rPr lang="en-US" sz="1800" i="1" dirty="0"/>
              <a:t>k</a:t>
            </a:r>
            <a:r>
              <a:rPr lang="en-US" sz="1800" dirty="0"/>
              <a:t>-means clustering</a:t>
            </a:r>
          </a:p>
          <a:p>
            <a:pPr lvl="2"/>
            <a:r>
              <a:rPr lang="en-US" sz="1800" dirty="0"/>
              <a:t>Mean-shift clustering</a:t>
            </a:r>
          </a:p>
          <a:p>
            <a:pPr lvl="2"/>
            <a:r>
              <a:rPr lang="en-US" sz="1800" dirty="0"/>
              <a:t>Spectral clustering 	</a:t>
            </a:r>
          </a:p>
          <a:p>
            <a:pPr lvl="1"/>
            <a:r>
              <a:rPr lang="en-US" sz="1800" b="1" dirty="0"/>
              <a:t>Density estimation </a:t>
            </a:r>
            <a:r>
              <a:rPr lang="en-US" sz="1800" dirty="0"/>
              <a:t>	</a:t>
            </a:r>
          </a:p>
          <a:p>
            <a:pPr lvl="2"/>
            <a:r>
              <a:rPr lang="en-US" sz="1800" dirty="0"/>
              <a:t>Gaussian mixture model (GMM) 	</a:t>
            </a:r>
          </a:p>
          <a:p>
            <a:pPr lvl="2"/>
            <a:r>
              <a:rPr lang="en-US" sz="1800" dirty="0"/>
              <a:t>Graphical models </a:t>
            </a:r>
          </a:p>
          <a:p>
            <a:pPr lvl="1"/>
            <a:r>
              <a:rPr lang="en-US" sz="1800" b="1" dirty="0"/>
              <a:t>Dimensionality reduction </a:t>
            </a:r>
            <a:r>
              <a:rPr lang="en-US" sz="1800" dirty="0"/>
              <a:t>	</a:t>
            </a:r>
          </a:p>
          <a:p>
            <a:pPr lvl="2"/>
            <a:r>
              <a:rPr lang="en-US" sz="1800" dirty="0"/>
              <a:t>Principal component analysis (PCA) 	</a:t>
            </a:r>
          </a:p>
          <a:p>
            <a:pPr lvl="2"/>
            <a:r>
              <a:rPr lang="en-US" sz="1800" dirty="0"/>
              <a:t>Factor analysis 	</a:t>
            </a:r>
          </a:p>
          <a:p>
            <a:endParaRPr lang="en-US" sz="1800" dirty="0"/>
          </a:p>
        </p:txBody>
      </p:sp>
      <p:sp>
        <p:nvSpPr>
          <p:cNvPr id="5" name="文本框 4">
            <a:extLst>
              <a:ext uri="{FF2B5EF4-FFF2-40B4-BE49-F238E27FC236}">
                <a16:creationId xmlns:a16="http://schemas.microsoft.com/office/drawing/2014/main" id="{E04347D0-ADF6-D0CA-FDE9-9E98BAE4CC08}"/>
              </a:ext>
            </a:extLst>
          </p:cNvPr>
          <p:cNvSpPr txBox="1"/>
          <p:nvPr/>
        </p:nvSpPr>
        <p:spPr>
          <a:xfrm>
            <a:off x="9512519" y="2288951"/>
            <a:ext cx="2513928" cy="3139321"/>
          </a:xfrm>
          <a:prstGeom prst="rect">
            <a:avLst/>
          </a:prstGeom>
          <a:noFill/>
        </p:spPr>
        <p:txBody>
          <a:bodyPr wrap="square">
            <a:spAutoFit/>
          </a:bodyPr>
          <a:lstStyle/>
          <a:p>
            <a:r>
              <a:rPr lang="zh-TW" altLang="en-US" dirty="0"/>
              <a:t>无监督学习类别和技术</a:t>
            </a:r>
          </a:p>
          <a:p>
            <a:r>
              <a:rPr lang="zh-TW" altLang="en-US" dirty="0"/>
              <a:t>聚类</a:t>
            </a:r>
          </a:p>
          <a:p>
            <a:r>
              <a:rPr lang="zh-TW" altLang="en-US" dirty="0"/>
              <a:t>k-均值聚类</a:t>
            </a:r>
          </a:p>
          <a:p>
            <a:r>
              <a:rPr lang="zh-TW" altLang="en-US" dirty="0"/>
              <a:t>均值漂移聚类</a:t>
            </a:r>
          </a:p>
          <a:p>
            <a:r>
              <a:rPr lang="zh-TW" altLang="en-US" dirty="0"/>
              <a:t>谱聚类</a:t>
            </a:r>
          </a:p>
          <a:p>
            <a:r>
              <a:rPr lang="zh-TW" altLang="en-US" dirty="0"/>
              <a:t>密度估计</a:t>
            </a:r>
          </a:p>
          <a:p>
            <a:r>
              <a:rPr lang="zh-TW" altLang="en-US" dirty="0"/>
              <a:t>高斯混合模型 (GMM)</a:t>
            </a:r>
          </a:p>
          <a:p>
            <a:r>
              <a:rPr lang="zh-TW" altLang="en-US" dirty="0"/>
              <a:t>图形模型</a:t>
            </a:r>
          </a:p>
          <a:p>
            <a:r>
              <a:rPr lang="zh-TW" altLang="en-US" dirty="0"/>
              <a:t>降维</a:t>
            </a:r>
          </a:p>
          <a:p>
            <a:r>
              <a:rPr lang="zh-TW" altLang="en-US" dirty="0"/>
              <a:t>主成分分析（PCA）</a:t>
            </a:r>
          </a:p>
          <a:p>
            <a:r>
              <a:rPr lang="zh-TW" altLang="en-US" dirty="0"/>
              <a:t>因子分析</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9260840" cy="1325563"/>
          </a:xfrm>
        </p:spPr>
        <p:txBody>
          <a:bodyPr>
            <a:normAutofit fontScale="90000"/>
          </a:bodyPr>
          <a:lstStyle/>
          <a:p>
            <a:br>
              <a:rPr lang="en-US" altLang="zh-CN" sz="4400" b="1"/>
            </a:br>
            <a:r>
              <a:rPr lang="en-US" altLang="zh-CN" sz="4400" b="1"/>
              <a:t>•</a:t>
            </a:r>
            <a:r>
              <a:rPr lang="en-US" altLang="zh-CN" b="0" i="0">
                <a:solidFill>
                  <a:srgbClr val="000000"/>
                </a:solidFill>
                <a:effectLst/>
                <a:latin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提炼</a:t>
            </a:r>
            <a:br>
              <a:rPr lang="en-US" altLang="zh-CN">
                <a:latin typeface="Times New Roman" panose="02020603050405020304" pitchFamily="18" charset="0"/>
                <a:cs typeface="Times New Roman" panose="02020603050405020304" pitchFamily="18" charset="0"/>
              </a:rPr>
            </a:br>
            <a:br>
              <a:rPr lang="en-US" altLang="zh-CN"/>
            </a:br>
            <a:endParaRPr lang="zh-TW" altLang="en-US"/>
          </a:p>
        </p:txBody>
      </p:sp>
      <p:sp>
        <p:nvSpPr>
          <p:cNvPr id="11" name="Content Placeholder 5"/>
          <p:cNvSpPr>
            <a:spLocks noGrp="1"/>
          </p:cNvSpPr>
          <p:nvPr>
            <p:ph idx="1"/>
          </p:nvPr>
        </p:nvSpPr>
        <p:spPr>
          <a:xfrm>
            <a:off x="1943100" y="927659"/>
            <a:ext cx="8305800" cy="5287963"/>
          </a:xfrm>
        </p:spPr>
        <p:txBody>
          <a:bodyPr/>
          <a:lstStyle/>
          <a:p>
            <a:pPr eaLnBrk="1" hangingPunct="1"/>
            <a:r>
              <a:rPr lang="en-US" altLang="en-US" sz="2400"/>
              <a:t>泛化错误的组成部分</a:t>
            </a:r>
          </a:p>
          <a:p>
            <a:pPr lvl="1" eaLnBrk="1" hangingPunct="1"/>
            <a:r>
              <a:rPr lang="en-US" altLang="en-US" sz="2000" b="1"/>
              <a:t>偏见：</a:t>
            </a:r>
            <a:r>
              <a:rPr lang="en-US" altLang="en-US" sz="2000"/>
              <a:t>所有训练集的平均模型与真实模型有多大不同？</a:t>
            </a:r>
          </a:p>
          <a:p>
            <a:pPr lvl="2" eaLnBrk="1" hangingPunct="1"/>
            <a:r>
              <a:rPr lang="en-US" altLang="en-US" sz="2000"/>
              <a:t>由于模型做出的不准确的假设/简化导致的错误</a:t>
            </a:r>
          </a:p>
          <a:p>
            <a:pPr lvl="1" eaLnBrk="1" hangingPunct="1"/>
            <a:r>
              <a:rPr lang="en-US" altLang="en-US" sz="2000" b="1"/>
              <a:t>差异：</a:t>
            </a:r>
            <a:r>
              <a:rPr lang="en-US" altLang="en-US" sz="2000"/>
              <a:t>从不同的训练集中估计的模型有多少不同</a:t>
            </a:r>
          </a:p>
          <a:p>
            <a:pPr eaLnBrk="1" hangingPunct="1"/>
            <a:r>
              <a:rPr lang="zh-CN" altLang="en-US" sz="2400" b="1"/>
              <a:t>欠拟合</a:t>
            </a:r>
            <a:r>
              <a:rPr lang="en-US" altLang="en-US" sz="2400" b="1"/>
              <a:t>：</a:t>
            </a:r>
            <a:r>
              <a:rPr lang="en-US" altLang="en-US" sz="2400"/>
              <a:t>模型太“简单”，无法代表所有相关的类特征</a:t>
            </a:r>
          </a:p>
          <a:p>
            <a:pPr lvl="1" eaLnBrk="1" hangingPunct="1"/>
            <a:r>
              <a:rPr lang="en-US" altLang="en-US" sz="2000"/>
              <a:t>高偏差和低方差</a:t>
            </a:r>
          </a:p>
          <a:p>
            <a:pPr lvl="1" eaLnBrk="1" hangingPunct="1"/>
            <a:r>
              <a:rPr lang="en-US" altLang="en-US" sz="2000"/>
              <a:t>高训练错误和高测试错误</a:t>
            </a:r>
          </a:p>
          <a:p>
            <a:pPr eaLnBrk="1" hangingPunct="1"/>
            <a:r>
              <a:rPr lang="zh-CN" altLang="en-US" sz="2400" b="1"/>
              <a:t>过拟合</a:t>
            </a:r>
            <a:r>
              <a:rPr lang="en-US" altLang="en-US" sz="2400" b="1"/>
              <a:t>：</a:t>
            </a:r>
            <a:r>
              <a:rPr lang="en-US" altLang="en-US" sz="2400"/>
              <a:t>模型太“复杂”，适合数据中无关紧要的特征（噪音）</a:t>
            </a:r>
          </a:p>
          <a:p>
            <a:pPr lvl="1" eaLnBrk="1" hangingPunct="1"/>
            <a:r>
              <a:rPr lang="en-US" altLang="en-US" sz="2000"/>
              <a:t>低偏置和高方差</a:t>
            </a:r>
          </a:p>
          <a:p>
            <a:pPr lvl="1" eaLnBrk="1" hangingPunct="1"/>
            <a:r>
              <a:rPr lang="en-US" altLang="en-US" sz="2000"/>
              <a:t>低训练错误和高测试错误</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9260840" cy="1325563"/>
          </a:xfrm>
        </p:spPr>
        <p:txBody>
          <a:bodyPr>
            <a:normAutofit fontScale="90000"/>
          </a:bodyPr>
          <a:lstStyle/>
          <a:p>
            <a:br>
              <a:rPr lang="en-US" altLang="zh-CN" sz="4400" b="1"/>
            </a:br>
            <a:r>
              <a:rPr lang="en-US" altLang="zh-CN" sz="4400" b="1"/>
              <a:t>•</a:t>
            </a:r>
            <a:r>
              <a:rPr lang="en-US" altLang="zh-CN" b="0" i="0">
                <a:solidFill>
                  <a:srgbClr val="000000"/>
                </a:solidFill>
                <a:effectLst/>
                <a:latin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提炼</a:t>
            </a:r>
            <a:br>
              <a:rPr lang="en-US" altLang="zh-CN">
                <a:latin typeface="Times New Roman" panose="02020603050405020304" pitchFamily="18" charset="0"/>
                <a:cs typeface="Times New Roman" panose="02020603050405020304" pitchFamily="18" charset="0"/>
              </a:rPr>
            </a:br>
            <a:br>
              <a:rPr lang="en-US" altLang="zh-CN"/>
            </a:br>
            <a:endParaRPr lang="zh-TW" altLang="en-US"/>
          </a:p>
        </p:txBody>
      </p:sp>
      <p:sp>
        <p:nvSpPr>
          <p:cNvPr id="10" name="文本框 9"/>
          <p:cNvSpPr txBox="1"/>
          <p:nvPr/>
        </p:nvSpPr>
        <p:spPr>
          <a:xfrm>
            <a:off x="2013806" y="902044"/>
            <a:ext cx="6713634" cy="4603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en-US" sz="2400" b="1"/>
              <a:t>偏差-方差权衡</a:t>
            </a:r>
            <a:endParaRPr lang="zh-CN" altLang="en-US" sz="2400" b="1"/>
          </a:p>
        </p:txBody>
      </p:sp>
      <p:sp>
        <p:nvSpPr>
          <p:cNvPr id="11" name="Content Placeholder 2"/>
          <p:cNvSpPr>
            <a:spLocks noGrp="1"/>
          </p:cNvSpPr>
          <p:nvPr>
            <p:ph idx="1"/>
          </p:nvPr>
        </p:nvSpPr>
        <p:spPr>
          <a:xfrm>
            <a:off x="5819062" y="1791045"/>
            <a:ext cx="4879166" cy="4495800"/>
          </a:xfrm>
        </p:spPr>
        <p:txBody>
          <a:bodyPr>
            <a:normAutofit/>
          </a:bodyPr>
          <a:lstStyle/>
          <a:p>
            <a:pPr>
              <a:buFont typeface="Arial" panose="020B0604020202020204" pitchFamily="34" charset="0"/>
              <a:buChar char="•"/>
              <a:defRPr/>
            </a:pPr>
            <a:r>
              <a:rPr lang="en-US" sz="2400"/>
              <a:t>参数太少的模型不准确，因为偏差很大（灵活性不足）。</a:t>
            </a:r>
          </a:p>
          <a:p>
            <a:pPr>
              <a:buFont typeface="Arial" panose="020B0604020202020204" pitchFamily="34" charset="0"/>
              <a:buChar char="•"/>
              <a:defRPr/>
            </a:pPr>
            <a:endParaRPr lang="en-US" sz="2400"/>
          </a:p>
          <a:p>
            <a:pPr>
              <a:buFont typeface="Arial" panose="020B0604020202020204" pitchFamily="34" charset="0"/>
              <a:buChar char="•"/>
              <a:defRPr/>
            </a:pPr>
            <a:endParaRPr lang="en-US" sz="2400"/>
          </a:p>
          <a:p>
            <a:pPr>
              <a:buFont typeface="Arial" panose="020B0604020202020204" pitchFamily="34" charset="0"/>
              <a:buChar char="•"/>
              <a:defRPr/>
            </a:pPr>
            <a:endParaRPr lang="en-US" sz="2400"/>
          </a:p>
          <a:p>
            <a:pPr>
              <a:buFont typeface="Arial" panose="020B0604020202020204" pitchFamily="34" charset="0"/>
              <a:buChar char="•"/>
              <a:defRPr/>
            </a:pPr>
            <a:r>
              <a:rPr lang="en-US" sz="2400"/>
              <a:t>参数过多的模型不准确，因为方差很大（对样品的敏感性太高）。</a:t>
            </a:r>
          </a:p>
        </p:txBody>
      </p:sp>
      <p:pic>
        <p:nvPicPr>
          <p:cNvPr id="12" name="Picture 2" descr="C:\Users\hays\Desktop\143 Computer Vision\slides\09\bias_variance_bias_2.gif"/>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72072" y="1684682"/>
            <a:ext cx="35718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C:\Users\hays\Desktop\143 Computer Vision\slides\09\bias_variance_var_2.gif"/>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2072" y="4038945"/>
            <a:ext cx="3571875"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1E8A-A5B1-495D-AB08-E117FC9877AA}"/>
              </a:ext>
            </a:extLst>
          </p:cNvPr>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第二讲 知识表示与推理</a:t>
            </a:r>
          </a:p>
        </p:txBody>
      </p:sp>
      <p:grpSp>
        <p:nvGrpSpPr>
          <p:cNvPr id="4" name="组合 3">
            <a:extLst>
              <a:ext uri="{FF2B5EF4-FFF2-40B4-BE49-F238E27FC236}">
                <a16:creationId xmlns:a16="http://schemas.microsoft.com/office/drawing/2014/main" id="{448C5A97-EBAA-4139-9194-B806DDBCD2A8}"/>
              </a:ext>
            </a:extLst>
          </p:cNvPr>
          <p:cNvGrpSpPr/>
          <p:nvPr/>
        </p:nvGrpSpPr>
        <p:grpSpPr>
          <a:xfrm>
            <a:off x="3569067" y="2706914"/>
            <a:ext cx="5401614" cy="750964"/>
            <a:chOff x="1757778" y="2386694"/>
            <a:chExt cx="5386610" cy="748878"/>
          </a:xfrm>
        </p:grpSpPr>
        <p:sp>
          <p:nvSpPr>
            <p:cNvPr id="16" name="AutoShape 17">
              <a:extLst>
                <a:ext uri="{FF2B5EF4-FFF2-40B4-BE49-F238E27FC236}">
                  <a16:creationId xmlns:a16="http://schemas.microsoft.com/office/drawing/2014/main" id="{A7B265C5-E1E6-4E32-945B-8CB667C5DB14}"/>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zh-CN" altLang="en-US" sz="2800"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确定性推理</a:t>
              </a:r>
            </a:p>
          </p:txBody>
        </p:sp>
        <p:sp>
          <p:nvSpPr>
            <p:cNvPr id="15" name="椭圆 14">
              <a:extLst>
                <a:ext uri="{FF2B5EF4-FFF2-40B4-BE49-F238E27FC236}">
                  <a16:creationId xmlns:a16="http://schemas.microsoft.com/office/drawing/2014/main" id="{A910D4E4-9B63-49DC-B7DB-55BFBE5EDCEF}"/>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en-US" altLang="zh-CN" sz="2800"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800"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
        <p:nvSpPr>
          <p:cNvPr id="7" name="日期占位符 6">
            <a:extLst>
              <a:ext uri="{FF2B5EF4-FFF2-40B4-BE49-F238E27FC236}">
                <a16:creationId xmlns:a16="http://schemas.microsoft.com/office/drawing/2014/main" id="{562FE2F4-1E24-4891-9F7B-3D4F17ACF0EA}"/>
              </a:ext>
            </a:extLst>
          </p:cNvPr>
          <p:cNvSpPr>
            <a:spLocks noGrp="1"/>
          </p:cNvSpPr>
          <p:nvPr>
            <p:ph type="dt" sz="half" idx="10"/>
          </p:nvPr>
        </p:nvSpPr>
        <p:spPr/>
        <p:txBody>
          <a:bodyPr/>
          <a:lstStyle/>
          <a:p>
            <a:fld id="{D975D709-1E60-4726-8092-BBC680F12A18}" type="datetime1">
              <a:rPr lang="zh-CN" altLang="en-US" smtClean="0"/>
              <a:t>2024/1/3</a:t>
            </a:fld>
            <a:endParaRPr lang="zh-CN" altLang="en-US"/>
          </a:p>
        </p:txBody>
      </p:sp>
      <p:sp>
        <p:nvSpPr>
          <p:cNvPr id="9" name="灯片编号占位符 8">
            <a:extLst>
              <a:ext uri="{FF2B5EF4-FFF2-40B4-BE49-F238E27FC236}">
                <a16:creationId xmlns:a16="http://schemas.microsoft.com/office/drawing/2014/main" id="{04A0A0A0-6A13-48E7-807B-6C0516177477}"/>
              </a:ext>
            </a:extLst>
          </p:cNvPr>
          <p:cNvSpPr>
            <a:spLocks noGrp="1"/>
          </p:cNvSpPr>
          <p:nvPr>
            <p:ph type="sldNum" sz="quarter" idx="12"/>
          </p:nvPr>
        </p:nvSpPr>
        <p:spPr/>
        <p:txBody>
          <a:bodyPr/>
          <a:lstStyle/>
          <a:p>
            <a:fld id="{B2A3831D-48B3-4F9C-8367-0C37AADCE304}" type="slidenum">
              <a:rPr lang="zh-CN" altLang="en-US" smtClean="0"/>
              <a:t>2</a:t>
            </a:fld>
            <a:endParaRPr lang="zh-CN" altLang="en-US"/>
          </a:p>
        </p:txBody>
      </p:sp>
      <p:grpSp>
        <p:nvGrpSpPr>
          <p:cNvPr id="22" name="组合 21">
            <a:extLst>
              <a:ext uri="{FF2B5EF4-FFF2-40B4-BE49-F238E27FC236}">
                <a16:creationId xmlns:a16="http://schemas.microsoft.com/office/drawing/2014/main" id="{23E2CA7E-EC0E-4D67-9BF6-70E2EC246736}"/>
              </a:ext>
            </a:extLst>
          </p:cNvPr>
          <p:cNvGrpSpPr/>
          <p:nvPr/>
        </p:nvGrpSpPr>
        <p:grpSpPr>
          <a:xfrm>
            <a:off x="3569067" y="3790043"/>
            <a:ext cx="5401614" cy="750964"/>
            <a:chOff x="1757778" y="2386694"/>
            <a:chExt cx="5386610" cy="748878"/>
          </a:xfrm>
        </p:grpSpPr>
        <p:sp>
          <p:nvSpPr>
            <p:cNvPr id="23" name="AutoShape 17">
              <a:extLst>
                <a:ext uri="{FF2B5EF4-FFF2-40B4-BE49-F238E27FC236}">
                  <a16:creationId xmlns:a16="http://schemas.microsoft.com/office/drawing/2014/main" id="{18075BB3-16CB-4DB4-B068-D59DAB2A4C01}"/>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zh-CN" altLang="en-US" sz="2800"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不确定性推理</a:t>
              </a:r>
            </a:p>
          </p:txBody>
        </p:sp>
        <p:sp>
          <p:nvSpPr>
            <p:cNvPr id="24" name="椭圆 23">
              <a:extLst>
                <a:ext uri="{FF2B5EF4-FFF2-40B4-BE49-F238E27FC236}">
                  <a16:creationId xmlns:a16="http://schemas.microsoft.com/office/drawing/2014/main" id="{0B6FD436-3A0A-47D4-A36F-928C826402B3}"/>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en-US" altLang="zh-CN" sz="2800"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en-US" sz="2800"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25" name="组合 24">
            <a:extLst>
              <a:ext uri="{FF2B5EF4-FFF2-40B4-BE49-F238E27FC236}">
                <a16:creationId xmlns:a16="http://schemas.microsoft.com/office/drawing/2014/main" id="{20B500B0-9876-47DE-9FDE-7C7F83C92CF0}"/>
              </a:ext>
            </a:extLst>
          </p:cNvPr>
          <p:cNvGrpSpPr/>
          <p:nvPr/>
        </p:nvGrpSpPr>
        <p:grpSpPr>
          <a:xfrm>
            <a:off x="3569067" y="1694343"/>
            <a:ext cx="5402509" cy="750964"/>
            <a:chOff x="1757779" y="1486730"/>
            <a:chExt cx="5387502" cy="748878"/>
          </a:xfrm>
        </p:grpSpPr>
        <p:sp>
          <p:nvSpPr>
            <p:cNvPr id="26" name="AutoShape 6">
              <a:extLst>
                <a:ext uri="{FF2B5EF4-FFF2-40B4-BE49-F238E27FC236}">
                  <a16:creationId xmlns:a16="http://schemas.microsoft.com/office/drawing/2014/main" id="{C6811509-856A-4909-9255-7A9AF11F07D6}"/>
                </a:ext>
              </a:extLst>
            </p:cNvPr>
            <p:cNvSpPr>
              <a:spLocks noChangeArrowheads="1"/>
            </p:cNvSpPr>
            <p:nvPr/>
          </p:nvSpPr>
          <p:spPr bwMode="auto">
            <a:xfrm>
              <a:off x="2279109" y="1595371"/>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zh-CN" altLang="en-US" sz="28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知识表示</a:t>
              </a:r>
            </a:p>
          </p:txBody>
        </p:sp>
        <p:sp>
          <p:nvSpPr>
            <p:cNvPr id="27" name="椭圆 26">
              <a:extLst>
                <a:ext uri="{FF2B5EF4-FFF2-40B4-BE49-F238E27FC236}">
                  <a16:creationId xmlns:a16="http://schemas.microsoft.com/office/drawing/2014/main" id="{517E1EA5-870D-49F1-A265-4E11FC2B46FC}"/>
                </a:ext>
              </a:extLst>
            </p:cNvPr>
            <p:cNvSpPr/>
            <p:nvPr/>
          </p:nvSpPr>
          <p:spPr bwMode="auto">
            <a:xfrm>
              <a:off x="1757779" y="1486730"/>
              <a:ext cx="754503"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en-US" altLang="zh-CN" sz="2800"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800"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B6C889EA-8639-3D1B-F78C-CE3159D46A7C}"/>
              </a:ext>
            </a:extLst>
          </p:cNvPr>
          <p:cNvGrpSpPr/>
          <p:nvPr/>
        </p:nvGrpSpPr>
        <p:grpSpPr>
          <a:xfrm>
            <a:off x="3568700" y="4916502"/>
            <a:ext cx="5401614" cy="750964"/>
            <a:chOff x="1757778" y="2386694"/>
            <a:chExt cx="5386610" cy="748878"/>
          </a:xfrm>
        </p:grpSpPr>
        <p:sp>
          <p:nvSpPr>
            <p:cNvPr id="10" name="AutoShape 17">
              <a:extLst>
                <a:ext uri="{FF2B5EF4-FFF2-40B4-BE49-F238E27FC236}">
                  <a16:creationId xmlns:a16="http://schemas.microsoft.com/office/drawing/2014/main" id="{D4BDAF73-5126-EF8B-224A-89FE56E8C262}"/>
                </a:ext>
              </a:extLst>
            </p:cNvPr>
            <p:cNvSpPr>
              <a:spLocks noChangeArrowheads="1"/>
            </p:cNvSpPr>
            <p:nvPr/>
          </p:nvSpPr>
          <p:spPr bwMode="auto">
            <a:xfrm>
              <a:off x="2278216" y="2493915"/>
              <a:ext cx="4866172" cy="561658"/>
            </a:xfrm>
            <a:prstGeom prst="roundRect">
              <a:avLst>
                <a:gd name="adj" fmla="val 7292"/>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zh-CN" altLang="en-US" sz="2800" b="1" dirty="0">
                  <a:solidFill>
                    <a:schemeClr val="accent1">
                      <a:lumMod val="50000"/>
                    </a:schemeClr>
                  </a:solidFill>
                  <a:latin typeface="Times New Roman" panose="02020603050405020304" pitchFamily="18" charset="0"/>
                  <a:ea typeface="黑体" panose="02010609060101010101" pitchFamily="2" charset="-122"/>
                  <a:cs typeface="Times New Roman" panose="02020603050405020304" pitchFamily="18" charset="0"/>
                </a:rPr>
                <a:t>知识图谱</a:t>
              </a:r>
            </a:p>
          </p:txBody>
        </p:sp>
        <p:sp>
          <p:nvSpPr>
            <p:cNvPr id="11" name="椭圆 10">
              <a:extLst>
                <a:ext uri="{FF2B5EF4-FFF2-40B4-BE49-F238E27FC236}">
                  <a16:creationId xmlns:a16="http://schemas.microsoft.com/office/drawing/2014/main" id="{D9226F6E-690F-575E-9F01-6BEF37804DE7}"/>
                </a:ext>
              </a:extLst>
            </p:cNvPr>
            <p:cNvSpPr/>
            <p:nvPr/>
          </p:nvSpPr>
          <p:spPr bwMode="auto">
            <a:xfrm>
              <a:off x="1757778" y="2386694"/>
              <a:ext cx="754504" cy="748878"/>
            </a:xfrm>
            <a:prstGeom prst="ellipse">
              <a:avLst/>
            </a:prstGeom>
            <a:gradFill flip="none" rotWithShape="1">
              <a:gsLst>
                <a:gs pos="0">
                  <a:srgbClr val="CCECFF"/>
                </a:gs>
                <a:gs pos="100000">
                  <a:srgbClr val="4BBAFF"/>
                </a:gs>
              </a:gsLst>
              <a:lin ang="2700000" scaled="1"/>
              <a:tileRect/>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en-US" altLang="zh-CN" sz="2800"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rPr>
                <a:t>4</a:t>
              </a:r>
              <a:endParaRPr lang="zh-CN" altLang="en-US" sz="2800" b="1" dirty="0">
                <a:solidFill>
                  <a:srgbClr val="0D3482"/>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extLst>
      <p:ext uri="{BB962C8B-B14F-4D97-AF65-F5344CB8AC3E}">
        <p14:creationId xmlns:p14="http://schemas.microsoft.com/office/powerpoint/2010/main" val="601238517"/>
      </p:ext>
    </p:extLst>
  </p:cSld>
  <p:clrMapOvr>
    <a:masterClrMapping/>
  </p:clrMapOvr>
  <mc:AlternateContent xmlns:mc="http://schemas.openxmlformats.org/markup-compatibility/2006" xmlns:p14="http://schemas.microsoft.com/office/powerpoint/2010/main">
    <mc:Choice Requires="p14">
      <p:transition spd="slow" p14:dur="2000" advTm="18981"/>
    </mc:Choice>
    <mc:Fallback xmlns="">
      <p:transition spd="slow" advTm="1898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框架表示法</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2" name="Rectangle 719"/>
          <p:cNvSpPr txBox="1">
            <a:spLocks noChangeArrowheads="1"/>
          </p:cNvSpPr>
          <p:nvPr/>
        </p:nvSpPr>
        <p:spPr>
          <a:xfrm>
            <a:off x="1762091" y="1479368"/>
            <a:ext cx="8666423" cy="541571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381000" indent="-381000" algn="just">
              <a:buFont typeface="Wingdings" panose="05000000000000000000" pitchFamily="2" charset="2"/>
              <a:buNone/>
            </a:pPr>
            <a:r>
              <a:rPr lang="zh-CN" altLang="ru-RU" sz="2800" b="1">
                <a:latin typeface="Times New Roman" panose="02020603050405020304" pitchFamily="18" charset="0"/>
                <a:ea typeface="新宋体" panose="02010609030101010101" pitchFamily="49" charset="-122"/>
              </a:rPr>
              <a:t>（</a:t>
            </a:r>
            <a:r>
              <a:rPr lang="ru-RU" altLang="zh-CN" sz="2800" b="1">
                <a:latin typeface="Times New Roman" panose="02020603050405020304" pitchFamily="18" charset="0"/>
                <a:ea typeface="新宋体" panose="02010609030101010101" pitchFamily="49" charset="-122"/>
              </a:rPr>
              <a:t>1</a:t>
            </a:r>
            <a:r>
              <a:rPr lang="zh-CN" altLang="ru-RU" sz="2800" b="1">
                <a:latin typeface="Times New Roman" panose="02020603050405020304" pitchFamily="18" charset="0"/>
                <a:ea typeface="新宋体" panose="02010609030101010101" pitchFamily="49" charset="-122"/>
              </a:rPr>
              <a:t>） 结构性 </a:t>
            </a:r>
          </a:p>
          <a:p>
            <a:pPr marL="381000" indent="-381000" algn="just">
              <a:buFont typeface="Wingdings" panose="05000000000000000000" pitchFamily="2" charset="2"/>
              <a:buNone/>
            </a:pPr>
            <a:r>
              <a:rPr lang="zh-CN" altLang="ru-RU" sz="2605" b="1">
                <a:latin typeface="Times New Roman" panose="02020603050405020304" pitchFamily="18" charset="0"/>
                <a:ea typeface="新宋体" panose="02010609030101010101" pitchFamily="49" charset="-122"/>
              </a:rPr>
              <a:t>          便于表达结构性知识，能够将知识的内部结构关系及知识间的联系表示出来。</a:t>
            </a:r>
            <a:r>
              <a:rPr lang="zh-CN" altLang="ru-RU" sz="3010" b="1">
                <a:latin typeface="Times New Roman" panose="02020603050405020304" pitchFamily="18" charset="0"/>
                <a:ea typeface="新宋体" panose="02010609030101010101" pitchFamily="49" charset="-122"/>
              </a:rPr>
              <a:t> </a:t>
            </a:r>
          </a:p>
          <a:p>
            <a:pPr marL="381000" indent="-381000" algn="just">
              <a:buFont typeface="Wingdings" panose="05000000000000000000" pitchFamily="2" charset="2"/>
              <a:buNone/>
            </a:pPr>
            <a:r>
              <a:rPr lang="zh-CN" altLang="ru-RU" sz="2800" b="1">
                <a:latin typeface="Times New Roman" panose="02020603050405020304" pitchFamily="18" charset="0"/>
                <a:ea typeface="新宋体" panose="02010609030101010101" pitchFamily="49" charset="-122"/>
              </a:rPr>
              <a:t>（</a:t>
            </a:r>
            <a:r>
              <a:rPr lang="ru-RU" altLang="zh-CN" sz="2800" b="1">
                <a:latin typeface="Times New Roman" panose="02020603050405020304" pitchFamily="18" charset="0"/>
                <a:ea typeface="新宋体" panose="02010609030101010101" pitchFamily="49" charset="-122"/>
              </a:rPr>
              <a:t>2</a:t>
            </a:r>
            <a:r>
              <a:rPr lang="zh-CN" altLang="ru-RU" sz="2800" b="1">
                <a:latin typeface="Times New Roman" panose="02020603050405020304" pitchFamily="18" charset="0"/>
                <a:ea typeface="新宋体" panose="02010609030101010101" pitchFamily="49" charset="-122"/>
              </a:rPr>
              <a:t>）继承性 </a:t>
            </a:r>
          </a:p>
          <a:p>
            <a:pPr marL="381000" indent="-381000" algn="just">
              <a:buFont typeface="Wingdings" panose="05000000000000000000" pitchFamily="2" charset="2"/>
              <a:buNone/>
            </a:pPr>
            <a:r>
              <a:rPr lang="zh-CN" altLang="ru-RU" sz="2605" b="1">
                <a:latin typeface="Times New Roman" panose="02020603050405020304" pitchFamily="18" charset="0"/>
                <a:ea typeface="新宋体" panose="02010609030101010101" pitchFamily="49" charset="-122"/>
              </a:rPr>
              <a:t>          框架网络中，下层框架可以继承上层框架的槽值，也可以进行补充和修改。</a:t>
            </a:r>
            <a:r>
              <a:rPr lang="zh-CN" altLang="ru-RU" sz="3010" b="1">
                <a:latin typeface="Times New Roman" panose="02020603050405020304" pitchFamily="18" charset="0"/>
                <a:ea typeface="新宋体" panose="02010609030101010101" pitchFamily="49" charset="-122"/>
              </a:rPr>
              <a:t>  </a:t>
            </a:r>
          </a:p>
          <a:p>
            <a:pPr marL="381000" indent="-381000" algn="just">
              <a:buFont typeface="Wingdings" panose="05000000000000000000" pitchFamily="2" charset="2"/>
              <a:buNone/>
            </a:pPr>
            <a:r>
              <a:rPr lang="zh-CN" altLang="ru-RU" sz="2800" b="1">
                <a:latin typeface="Times New Roman" panose="02020603050405020304" pitchFamily="18" charset="0"/>
                <a:ea typeface="新宋体" panose="02010609030101010101" pitchFamily="49" charset="-122"/>
              </a:rPr>
              <a:t>（</a:t>
            </a:r>
            <a:r>
              <a:rPr lang="ru-RU" altLang="zh-CN" sz="2800" b="1">
                <a:latin typeface="Times New Roman" panose="02020603050405020304" pitchFamily="18" charset="0"/>
                <a:ea typeface="新宋体" panose="02010609030101010101" pitchFamily="49" charset="-122"/>
              </a:rPr>
              <a:t>3</a:t>
            </a:r>
            <a:r>
              <a:rPr lang="zh-CN" altLang="ru-RU" sz="2800" b="1">
                <a:latin typeface="Times New Roman" panose="02020603050405020304" pitchFamily="18" charset="0"/>
                <a:ea typeface="新宋体" panose="02010609030101010101" pitchFamily="49" charset="-122"/>
              </a:rPr>
              <a:t>）自然性 </a:t>
            </a:r>
          </a:p>
          <a:p>
            <a:pPr marL="381000" indent="-381000" algn="just">
              <a:buFont typeface="Wingdings" panose="05000000000000000000" pitchFamily="2" charset="2"/>
              <a:buNone/>
            </a:pPr>
            <a:r>
              <a:rPr lang="zh-CN" altLang="ru-RU" sz="3210" b="1">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框架表示法与人在观察事物</a:t>
            </a:r>
            <a:r>
              <a:rPr lang="zh-CN" altLang="ru-RU" sz="2605" b="1">
                <a:ea typeface="新宋体" panose="02010609030101010101" pitchFamily="49" charset="-122"/>
              </a:rPr>
              <a:t>时的思维活动是一致的。</a:t>
            </a:r>
            <a:endParaRPr lang="zh-CN" altLang="ru-RU" sz="2605" b="1" dirty="0">
              <a:ea typeface="新宋体" panose="02010609030101010101" pitchFamily="49" charset="-122"/>
            </a:endParaRPr>
          </a:p>
        </p:txBody>
      </p:sp>
    </p:spTree>
  </p:cSld>
  <p:clrMapOvr>
    <a:masterClrMapping/>
  </p:clrMapOvr>
  <p:transition spd="slow" advTm="18981">
    <p:push dir="u"/>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9260840" cy="1325563"/>
          </a:xfrm>
        </p:spPr>
        <p:txBody>
          <a:bodyPr>
            <a:normAutofit fontScale="90000"/>
          </a:bodyPr>
          <a:lstStyle/>
          <a:p>
            <a:br>
              <a:rPr lang="en-US" altLang="zh-CN" sz="4400" b="1"/>
            </a:br>
            <a:r>
              <a:rPr lang="en-US" altLang="zh-CN" sz="4400" b="1"/>
              <a:t>•</a:t>
            </a:r>
            <a:r>
              <a:rPr lang="en-US" altLang="zh-CN" b="0" i="0">
                <a:solidFill>
                  <a:srgbClr val="000000"/>
                </a:solidFill>
                <a:effectLst/>
                <a:latin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提炼</a:t>
            </a:r>
            <a:br>
              <a:rPr lang="en-US" altLang="zh-CN">
                <a:latin typeface="Times New Roman" panose="02020603050405020304" pitchFamily="18" charset="0"/>
                <a:cs typeface="Times New Roman" panose="02020603050405020304" pitchFamily="18" charset="0"/>
              </a:rPr>
            </a:br>
            <a:br>
              <a:rPr lang="en-US" altLang="zh-CN"/>
            </a:br>
            <a:endParaRPr lang="zh-TW" altLang="en-US"/>
          </a:p>
        </p:txBody>
      </p:sp>
      <p:sp>
        <p:nvSpPr>
          <p:cNvPr id="10" name="文本框 9"/>
          <p:cNvSpPr txBox="1"/>
          <p:nvPr/>
        </p:nvSpPr>
        <p:spPr>
          <a:xfrm>
            <a:off x="2013806" y="902044"/>
            <a:ext cx="6713634" cy="4603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en-US" sz="2400" b="1"/>
              <a:t>偏差-方差权衡</a:t>
            </a:r>
            <a:endParaRPr lang="zh-CN" altLang="en-US" sz="2400" b="1"/>
          </a:p>
        </p:txBody>
      </p:sp>
      <p:sp>
        <p:nvSpPr>
          <p:cNvPr id="5" name="TextBox 17"/>
          <p:cNvSpPr txBox="1">
            <a:spLocks noChangeArrowheads="1"/>
          </p:cNvSpPr>
          <p:nvPr/>
        </p:nvSpPr>
        <p:spPr bwMode="auto">
          <a:xfrm>
            <a:off x="2834545" y="2172689"/>
            <a:ext cx="5105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0" latinLnBrk="0" hangingPunct="0">
              <a:spcBef>
                <a:spcPct val="20000"/>
              </a:spcBef>
              <a:buFont typeface="Arial" panose="020B0604020202020204" pitchFamily="34" charset="0"/>
              <a:buChar char="•"/>
              <a:defRPr sz="2800" kern="1200">
                <a:solidFill>
                  <a:schemeClr val="tx1"/>
                </a:solidFill>
                <a:latin typeface="Calibri" panose="020F0502020204030204"/>
                <a:ea typeface="+mn-ea"/>
                <a:cs typeface="+mn-cs"/>
              </a:defRPr>
            </a:lvl1pPr>
            <a:lvl2pPr marL="742950" indent="-285750" algn="l" defTabSz="457200" rtl="0" eaLnBrk="0" latinLnBrk="0" hangingPunct="0">
              <a:spcBef>
                <a:spcPct val="20000"/>
              </a:spcBef>
              <a:buFont typeface="Arial" panose="020B0604020202020204" pitchFamily="34" charset="0"/>
              <a:buChar char="–"/>
              <a:defRPr sz="2400" kern="1200">
                <a:solidFill>
                  <a:schemeClr val="tx1"/>
                </a:solidFill>
                <a:latin typeface="Calibri" panose="020F0502020204030204"/>
                <a:ea typeface="+mn-ea"/>
                <a:cs typeface="+mn-cs"/>
              </a:defRPr>
            </a:lvl2pPr>
            <a:lvl3pPr marL="11430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3pPr>
            <a:lvl4pPr marL="16002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4pPr>
            <a:lvl5pPr marL="20574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9pPr>
          </a:lstStyle>
          <a:p>
            <a:pPr eaLnBrk="1" hangingPunct="1">
              <a:spcBef>
                <a:spcPct val="0"/>
              </a:spcBef>
              <a:buFontTx/>
              <a:buNone/>
            </a:pPr>
            <a:r>
              <a:rPr lang="en-US" altLang="en-US" sz="2400">
                <a:solidFill>
                  <a:srgbClr val="000000"/>
                </a:solidFill>
                <a:latin typeface="+mn-lt"/>
              </a:rPr>
              <a:t>E（MSE）=noise</a:t>
            </a:r>
            <a:r>
              <a:rPr lang="en-US" altLang="en-US" sz="2400" baseline="30000">
                <a:solidFill>
                  <a:srgbClr val="000000"/>
                </a:solidFill>
                <a:latin typeface="+mn-lt"/>
              </a:rPr>
              <a:t>2</a:t>
            </a:r>
            <a:r>
              <a:rPr lang="en-US" altLang="en-US" sz="2400">
                <a:solidFill>
                  <a:srgbClr val="000000"/>
                </a:solidFill>
                <a:latin typeface="+mn-lt"/>
              </a:rPr>
              <a:t>+bias</a:t>
            </a:r>
            <a:r>
              <a:rPr lang="en-US" altLang="en-US" sz="2400" baseline="30000">
                <a:solidFill>
                  <a:srgbClr val="000000"/>
                </a:solidFill>
                <a:latin typeface="+mn-lt"/>
              </a:rPr>
              <a:t>2</a:t>
            </a:r>
            <a:r>
              <a:rPr lang="en-US" altLang="en-US" sz="2400">
                <a:solidFill>
                  <a:srgbClr val="000000"/>
                </a:solidFill>
                <a:latin typeface="+mn-lt"/>
              </a:rPr>
              <a:t>+variance</a:t>
            </a:r>
          </a:p>
        </p:txBody>
      </p:sp>
      <p:sp>
        <p:nvSpPr>
          <p:cNvPr id="6" name="TextBox 5"/>
          <p:cNvSpPr txBox="1">
            <a:spLocks noChangeArrowheads="1"/>
          </p:cNvSpPr>
          <p:nvPr/>
        </p:nvSpPr>
        <p:spPr bwMode="auto">
          <a:xfrm>
            <a:off x="3215545" y="3163289"/>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0" latinLnBrk="0" hangingPunct="0">
              <a:spcBef>
                <a:spcPct val="20000"/>
              </a:spcBef>
              <a:buFont typeface="Arial" panose="020B0604020202020204" pitchFamily="34" charset="0"/>
              <a:buChar char="•"/>
              <a:defRPr sz="2800" kern="1200">
                <a:solidFill>
                  <a:schemeClr val="tx1"/>
                </a:solidFill>
                <a:latin typeface="Calibri" panose="020F0502020204030204"/>
                <a:ea typeface="+mn-ea"/>
                <a:cs typeface="+mn-cs"/>
              </a:defRPr>
            </a:lvl1pPr>
            <a:lvl2pPr marL="742950" indent="-285750" algn="l" defTabSz="457200" rtl="0" eaLnBrk="0" latinLnBrk="0" hangingPunct="0">
              <a:spcBef>
                <a:spcPct val="20000"/>
              </a:spcBef>
              <a:buFont typeface="Arial" panose="020B0604020202020204" pitchFamily="34" charset="0"/>
              <a:buChar char="–"/>
              <a:defRPr sz="2400" kern="1200">
                <a:solidFill>
                  <a:schemeClr val="tx1"/>
                </a:solidFill>
                <a:latin typeface="Calibri" panose="020F0502020204030204"/>
                <a:ea typeface="+mn-ea"/>
                <a:cs typeface="+mn-cs"/>
              </a:defRPr>
            </a:lvl2pPr>
            <a:lvl3pPr marL="11430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3pPr>
            <a:lvl4pPr marL="16002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4pPr>
            <a:lvl5pPr marL="20574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9pPr>
          </a:lstStyle>
          <a:p>
            <a:pPr algn="ctr" eaLnBrk="1" hangingPunct="1">
              <a:spcBef>
                <a:spcPct val="0"/>
              </a:spcBef>
              <a:buFontTx/>
              <a:buNone/>
            </a:pPr>
            <a:r>
              <a:rPr lang="en-US" altLang="en-US" sz="1800">
                <a:solidFill>
                  <a:srgbClr val="000000"/>
                </a:solidFill>
                <a:latin typeface="+mn-lt"/>
              </a:rPr>
              <a:t>不可避免的错误</a:t>
            </a:r>
          </a:p>
        </p:txBody>
      </p:sp>
      <p:cxnSp>
        <p:nvCxnSpPr>
          <p:cNvPr id="7" name="Straight Arrow Connector 7"/>
          <p:cNvCxnSpPr/>
          <p:nvPr/>
        </p:nvCxnSpPr>
        <p:spPr>
          <a:xfrm flipV="1">
            <a:off x="4129945" y="2629889"/>
            <a:ext cx="533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8"/>
          <p:cNvSpPr txBox="1">
            <a:spLocks noChangeArrowheads="1"/>
          </p:cNvSpPr>
          <p:nvPr/>
        </p:nvSpPr>
        <p:spPr bwMode="auto">
          <a:xfrm>
            <a:off x="5501545" y="3163289"/>
            <a:ext cx="18288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0" latinLnBrk="0" hangingPunct="0">
              <a:spcBef>
                <a:spcPct val="20000"/>
              </a:spcBef>
              <a:buFont typeface="Arial" panose="020B0604020202020204" pitchFamily="34" charset="0"/>
              <a:buChar char="•"/>
              <a:defRPr sz="2800" kern="1200">
                <a:solidFill>
                  <a:schemeClr val="tx1"/>
                </a:solidFill>
                <a:latin typeface="Calibri" panose="020F0502020204030204"/>
                <a:ea typeface="+mn-ea"/>
                <a:cs typeface="+mn-cs"/>
              </a:defRPr>
            </a:lvl1pPr>
            <a:lvl2pPr marL="742950" indent="-285750" algn="l" defTabSz="457200" rtl="0" eaLnBrk="0" latinLnBrk="0" hangingPunct="0">
              <a:spcBef>
                <a:spcPct val="20000"/>
              </a:spcBef>
              <a:buFont typeface="Arial" panose="020B0604020202020204" pitchFamily="34" charset="0"/>
              <a:buChar char="–"/>
              <a:defRPr sz="2400" kern="1200">
                <a:solidFill>
                  <a:schemeClr val="tx1"/>
                </a:solidFill>
                <a:latin typeface="Calibri" panose="020F0502020204030204"/>
                <a:ea typeface="+mn-ea"/>
                <a:cs typeface="+mn-cs"/>
              </a:defRPr>
            </a:lvl2pPr>
            <a:lvl3pPr marL="11430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3pPr>
            <a:lvl4pPr marL="16002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4pPr>
            <a:lvl5pPr marL="20574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9pPr>
          </a:lstStyle>
          <a:p>
            <a:pPr algn="ctr" eaLnBrk="1" hangingPunct="1">
              <a:spcBef>
                <a:spcPct val="0"/>
              </a:spcBef>
              <a:buFontTx/>
              <a:buNone/>
            </a:pPr>
            <a:r>
              <a:rPr lang="en-US" altLang="en-US" sz="1800">
                <a:solidFill>
                  <a:srgbClr val="000000"/>
                </a:solidFill>
                <a:latin typeface="+mn-lt"/>
              </a:rPr>
              <a:t>由于错误的假设而导致的错误</a:t>
            </a:r>
          </a:p>
        </p:txBody>
      </p:sp>
      <p:cxnSp>
        <p:nvCxnSpPr>
          <p:cNvPr id="9" name="Straight Arrow Connector 9"/>
          <p:cNvCxnSpPr/>
          <p:nvPr/>
        </p:nvCxnSpPr>
        <p:spPr>
          <a:xfrm rot="10800000">
            <a:off x="5844445" y="2634652"/>
            <a:ext cx="571500" cy="528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1"/>
          <p:cNvSpPr txBox="1">
            <a:spLocks noChangeArrowheads="1"/>
          </p:cNvSpPr>
          <p:nvPr/>
        </p:nvSpPr>
        <p:spPr bwMode="auto">
          <a:xfrm>
            <a:off x="7406545" y="2934689"/>
            <a:ext cx="21336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0" latinLnBrk="0" hangingPunct="0">
              <a:spcBef>
                <a:spcPct val="20000"/>
              </a:spcBef>
              <a:buFont typeface="Arial" panose="020B0604020202020204" pitchFamily="34" charset="0"/>
              <a:buChar char="•"/>
              <a:defRPr sz="2800" kern="1200">
                <a:solidFill>
                  <a:schemeClr val="tx1"/>
                </a:solidFill>
                <a:latin typeface="Calibri" panose="020F0502020204030204"/>
                <a:ea typeface="+mn-ea"/>
                <a:cs typeface="+mn-cs"/>
              </a:defRPr>
            </a:lvl1pPr>
            <a:lvl2pPr marL="742950" indent="-285750" algn="l" defTabSz="457200" rtl="0" eaLnBrk="0" latinLnBrk="0" hangingPunct="0">
              <a:spcBef>
                <a:spcPct val="20000"/>
              </a:spcBef>
              <a:buFont typeface="Arial" panose="020B0604020202020204" pitchFamily="34" charset="0"/>
              <a:buChar char="–"/>
              <a:defRPr sz="2400" kern="1200">
                <a:solidFill>
                  <a:schemeClr val="tx1"/>
                </a:solidFill>
                <a:latin typeface="Calibri" panose="020F0502020204030204"/>
                <a:ea typeface="+mn-ea"/>
                <a:cs typeface="+mn-cs"/>
              </a:defRPr>
            </a:lvl2pPr>
            <a:lvl3pPr marL="11430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3pPr>
            <a:lvl4pPr marL="16002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4pPr>
            <a:lvl5pPr marL="2057400" indent="-228600" algn="l" defTabSz="457200" rtl="0" eaLnBrk="0" latinLnBrk="0" hangingPunct="0">
              <a:spcBef>
                <a:spcPct val="20000"/>
              </a:spcBef>
              <a:buFont typeface="Arial" panose="020B0604020202020204" pitchFamily="34" charset="0"/>
              <a:buChar char="»"/>
              <a:defRPr sz="2000" kern="1200">
                <a:solidFill>
                  <a:schemeClr val="tx1"/>
                </a:solidFill>
                <a:latin typeface="Calibri" panose="020F0502020204030204"/>
                <a:ea typeface="+mn-ea"/>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a:ea typeface="+mn-ea"/>
                <a:cs typeface="+mn-cs"/>
              </a:defRPr>
            </a:lvl9pPr>
          </a:lstStyle>
          <a:p>
            <a:pPr algn="ctr" eaLnBrk="1" hangingPunct="1">
              <a:spcBef>
                <a:spcPct val="0"/>
              </a:spcBef>
              <a:buFontTx/>
              <a:buNone/>
            </a:pPr>
            <a:r>
              <a:rPr lang="en-US" altLang="en-US" sz="1800">
                <a:solidFill>
                  <a:srgbClr val="000000"/>
                </a:solidFill>
                <a:latin typeface="+mn-lt"/>
              </a:rPr>
              <a:t>由于培训样本的差异导致的错误</a:t>
            </a:r>
          </a:p>
        </p:txBody>
      </p:sp>
      <p:cxnSp>
        <p:nvCxnSpPr>
          <p:cNvPr id="15" name="Straight Arrow Connector 12"/>
          <p:cNvCxnSpPr/>
          <p:nvPr/>
        </p:nvCxnSpPr>
        <p:spPr>
          <a:xfrm rot="10800000">
            <a:off x="7254145" y="2629889"/>
            <a:ext cx="571500"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9260840" cy="1325563"/>
          </a:xfrm>
        </p:spPr>
        <p:txBody>
          <a:bodyPr>
            <a:normAutofit fontScale="90000"/>
          </a:bodyPr>
          <a:lstStyle/>
          <a:p>
            <a:br>
              <a:rPr lang="en-US" altLang="zh-CN" sz="4400" b="1"/>
            </a:br>
            <a:r>
              <a:rPr lang="en-US" altLang="zh-CN" sz="4400" b="1"/>
              <a:t>•</a:t>
            </a:r>
            <a:r>
              <a:rPr lang="en-US" altLang="zh-CN" b="0" i="0">
                <a:solidFill>
                  <a:srgbClr val="000000"/>
                </a:solidFill>
                <a:effectLst/>
                <a:latin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提炼</a:t>
            </a:r>
            <a:br>
              <a:rPr lang="en-US" altLang="zh-CN">
                <a:latin typeface="Times New Roman" panose="02020603050405020304" pitchFamily="18" charset="0"/>
                <a:cs typeface="Times New Roman" panose="02020603050405020304" pitchFamily="18" charset="0"/>
              </a:rPr>
            </a:br>
            <a:br>
              <a:rPr lang="en-US" altLang="zh-CN"/>
            </a:br>
            <a:endParaRPr lang="zh-TW" altLang="en-US"/>
          </a:p>
        </p:txBody>
      </p:sp>
      <p:sp>
        <p:nvSpPr>
          <p:cNvPr id="10" name="文本框 9"/>
          <p:cNvSpPr txBox="1"/>
          <p:nvPr/>
        </p:nvSpPr>
        <p:spPr>
          <a:xfrm>
            <a:off x="2013806" y="902044"/>
            <a:ext cx="2753190" cy="4603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en-US" sz="2400" b="1"/>
              <a:t>记得</a:t>
            </a:r>
            <a:endParaRPr lang="zh-CN" altLang="en-US" sz="2400" b="1"/>
          </a:p>
        </p:txBody>
      </p:sp>
      <p:sp>
        <p:nvSpPr>
          <p:cNvPr id="3" name="Content Placeholder 2"/>
          <p:cNvSpPr>
            <a:spLocks noGrp="1"/>
          </p:cNvSpPr>
          <p:nvPr>
            <p:ph idx="1"/>
          </p:nvPr>
        </p:nvSpPr>
        <p:spPr>
          <a:xfrm>
            <a:off x="2142428" y="1870920"/>
            <a:ext cx="4888683" cy="5135563"/>
          </a:xfrm>
        </p:spPr>
        <p:txBody>
          <a:bodyPr>
            <a:normAutofit/>
          </a:bodyPr>
          <a:lstStyle/>
          <a:p>
            <a:pPr>
              <a:buFont typeface="Arial" panose="020B0604020202020204" pitchFamily="34" charset="0"/>
              <a:buChar char="•"/>
              <a:defRPr/>
            </a:pPr>
            <a:r>
              <a:rPr lang="en-US" sz="2000"/>
              <a:t>没有一个分类器本质上比其他任何分类器都好：你需要做出假设来概括</a:t>
            </a:r>
          </a:p>
          <a:p>
            <a:pPr>
              <a:buFont typeface="Arial" panose="020B0604020202020204" pitchFamily="34" charset="0"/>
              <a:buChar char="•"/>
              <a:defRPr/>
            </a:pPr>
            <a:endParaRPr lang="en-US" sz="2000"/>
          </a:p>
          <a:p>
            <a:pPr>
              <a:buFont typeface="Arial" panose="020B0604020202020204" pitchFamily="34" charset="0"/>
              <a:buChar char="•"/>
              <a:defRPr/>
            </a:pPr>
            <a:r>
              <a:rPr lang="en-US" sz="2000"/>
              <a:t>三种错误</a:t>
            </a:r>
          </a:p>
          <a:p>
            <a:pPr lvl="1">
              <a:buFont typeface="Arial" panose="020B0604020202020204" pitchFamily="34" charset="0"/>
              <a:buChar char="–"/>
              <a:defRPr/>
            </a:pPr>
            <a:r>
              <a:rPr lang="en-US" sz="2000"/>
              <a:t>固有：不可避免</a:t>
            </a:r>
          </a:p>
          <a:p>
            <a:pPr lvl="1">
              <a:buFont typeface="Arial" panose="020B0604020202020204" pitchFamily="34" charset="0"/>
              <a:buChar char="–"/>
              <a:defRPr/>
            </a:pPr>
            <a:r>
              <a:rPr lang="en-US" sz="2000"/>
              <a:t>偏见：由于过度简化</a:t>
            </a:r>
          </a:p>
          <a:p>
            <a:pPr lvl="1">
              <a:buFont typeface="Arial" panose="020B0604020202020204" pitchFamily="34" charset="0"/>
              <a:buChar char="–"/>
              <a:defRPr/>
            </a:pPr>
            <a:r>
              <a:rPr lang="en-US" sz="2000"/>
              <a:t>差异：由于无法从有限的数据中完美估计参数</a:t>
            </a:r>
          </a:p>
        </p:txBody>
      </p:sp>
      <p:sp>
        <p:nvSpPr>
          <p:cNvPr id="4" name="文本框 3"/>
          <p:cNvSpPr txBox="1"/>
          <p:nvPr/>
        </p:nvSpPr>
        <p:spPr>
          <a:xfrm>
            <a:off x="7031111" y="871917"/>
            <a:ext cx="3753729" cy="4603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000" b="1"/>
              <a:t>•</a:t>
            </a:r>
            <a:r>
              <a:rPr lang="en-US" altLang="en-US" sz="2400" b="1"/>
              <a:t>如何减少方差？</a:t>
            </a:r>
            <a:endParaRPr lang="zh-CN" altLang="en-US" sz="2400" b="1"/>
          </a:p>
        </p:txBody>
      </p:sp>
      <p:sp>
        <p:nvSpPr>
          <p:cNvPr id="7" name="Content Placeholder 2"/>
          <p:cNvSpPr txBox="1"/>
          <p:nvPr/>
        </p:nvSpPr>
        <p:spPr>
          <a:xfrm>
            <a:off x="7154428" y="1515779"/>
            <a:ext cx="3507093" cy="2922923"/>
          </a:xfrm>
          <a:prstGeom prst="rect">
            <a:avLst/>
          </a:prstGeom>
        </p:spPr>
        <p:txBody>
          <a:bodyPr vert="horz" lIns="91440" tIns="45720" rIns="91440" bIns="45720" rtlCol="0">
            <a:normAutofit/>
          </a:bodyPr>
          <a:lstStyle>
            <a:defPPr>
              <a:defRPr lang="en-US"/>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2000"/>
          </a:p>
          <a:p>
            <a:r>
              <a:rPr lang="en-US" altLang="en-US" sz="2000"/>
              <a:t>选择一个更简单的分类器</a:t>
            </a:r>
          </a:p>
          <a:p>
            <a:endParaRPr lang="en-US" altLang="en-US" sz="2000"/>
          </a:p>
          <a:p>
            <a:r>
              <a:rPr lang="en-US" altLang="en-US" sz="2000"/>
              <a:t>规范参数</a:t>
            </a:r>
          </a:p>
          <a:p>
            <a:endParaRPr lang="en-US" altLang="en-US" sz="2000"/>
          </a:p>
          <a:p>
            <a:r>
              <a:rPr lang="en-US" altLang="en-US" sz="2000"/>
              <a:t>获取更多训练数据</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38146"/>
            <a:ext cx="10546080" cy="1325563"/>
          </a:xfrm>
        </p:spPr>
        <p:txBody>
          <a:bodyPr>
            <a:normAutofit fontScale="90000"/>
          </a:bodyPr>
          <a:lstStyle/>
          <a:p>
            <a:br>
              <a:rPr lang="en-US" altLang="zh-CN" sz="4400" b="1"/>
            </a:br>
            <a:br>
              <a:rPr lang="en-US" altLang="zh-CN" sz="4400" b="1"/>
            </a:br>
            <a:r>
              <a:rPr lang="en-US" altLang="zh-CN" sz="4400" b="1"/>
              <a:t>•</a:t>
            </a:r>
            <a:r>
              <a:rPr lang="en-US" altLang="zh-CN">
                <a:solidFill>
                  <a:srgbClr val="000000"/>
                </a:solidFill>
                <a:latin typeface="Times New Roman" panose="02020603050405020304" pitchFamily="18" charset="0"/>
              </a:rPr>
              <a:t>直线的</a:t>
            </a:r>
            <a:r>
              <a:rPr lang="en-US" altLang="zh-CN"/>
              <a:t> </a:t>
            </a:r>
            <a:r>
              <a:rPr lang="en-US" altLang="zh-CN">
                <a:solidFill>
                  <a:srgbClr val="000000"/>
                </a:solidFill>
                <a:latin typeface="Times New Roman" panose="02020603050405020304" pitchFamily="18" charset="0"/>
              </a:rPr>
              <a:t>分类方法</a:t>
            </a:r>
            <a:br>
              <a:rPr lang="en-US" altLang="zh-CN"/>
            </a:br>
            <a:br>
              <a:rPr lang="en-US" altLang="zh-CN"/>
            </a:br>
            <a:br>
              <a:rPr lang="en-US" altLang="zh-CN"/>
            </a:br>
            <a:endParaRPr lang="zh-TW" altLang="en-US"/>
          </a:p>
        </p:txBody>
      </p:sp>
      <p:sp>
        <p:nvSpPr>
          <p:cNvPr id="10" name="文本框 9"/>
          <p:cNvSpPr txBox="1"/>
          <p:nvPr/>
        </p:nvSpPr>
        <p:spPr>
          <a:xfrm>
            <a:off x="2013806" y="902044"/>
            <a:ext cx="6713634" cy="52197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zh-CN" sz="2800" b="1"/>
              <a:t>线性分类器</a:t>
            </a:r>
          </a:p>
        </p:txBody>
      </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72695" y="1581050"/>
                <a:ext cx="8369788" cy="5367667"/>
              </a:xfrm>
            </p:spPr>
            <p:txBody>
              <a:bodyPr>
                <a:normAutofit/>
              </a:bodyPr>
              <a:lstStyle/>
              <a:p>
                <a:pPr lvl="1">
                  <a:spcAft>
                    <a:spcPts val="1200"/>
                  </a:spcAft>
                </a:pPr>
                <a:r>
                  <a:rPr lang="en-US" sz="1800"/>
                  <a:t>找到一个线性函数</a:t>
                </a:r>
                <a:r>
                  <a:rPr lang="en-US" sz="1800" i="1"/>
                  <a:t>第六个罗马字母</a:t>
                </a:r>
                <a:r>
                  <a:rPr lang="en-US" sz="1800"/>
                  <a:t>输入的</a:t>
                </a:r>
                <a:r>
                  <a:rPr lang="en-US" sz="1800" i="1"/>
                  <a:t>英语字母中的第二十四个字母</a:t>
                </a:r>
                <a:r>
                  <a:rPr lang="en-US" sz="1800" i="1" baseline="-25000"/>
                  <a:t>我</a:t>
                </a:r>
                <a:r>
                  <a:rPr lang="en-US" sz="1800"/>
                  <a:t>分隔班级</a:t>
                </a:r>
              </a:p>
              <a:p>
                <a:pPr marL="404495" lvl="1" indent="0">
                  <a:spcAft>
                    <a:spcPts val="1200"/>
                  </a:spcAft>
                  <a:buNone/>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𝑊</m:t>
                          </m:r>
                          <m:r>
                            <a:rPr lang="en-US" sz="1800" b="0" i="1" smtClean="0">
                              <a:latin typeface="Cambria Math" panose="02040503050406030204" pitchFamily="18" charset="0"/>
                            </a:rPr>
                            <m:t>,</m:t>
                          </m:r>
                          <m:r>
                            <a:rPr lang="en-US" sz="1800" b="0" i="1" smtClean="0">
                              <a:latin typeface="Cambria Math" panose="02040503050406030204" pitchFamily="18" charset="0"/>
                            </a:rPr>
                            <m:t>𝑏</m:t>
                          </m:r>
                        </m:e>
                      </m:d>
                      <m:r>
                        <a:rPr lang="en-US" sz="1800" b="0" i="1" smtClean="0">
                          <a:latin typeface="Cambria Math" panose="02040503050406030204" pitchFamily="18" charset="0"/>
                        </a:rPr>
                        <m:t>=</m:t>
                      </m:r>
                      <m:r>
                        <a:rPr lang="en-US" sz="1800" b="0" i="1" smtClean="0">
                          <a:latin typeface="Cambria Math" panose="02040503050406030204" pitchFamily="18" charset="0"/>
                        </a:rPr>
                        <m:t>𝑊</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𝑏</m:t>
                      </m:r>
                    </m:oMath>
                  </m:oMathPara>
                </a14:m>
                <a:endParaRPr lang="en-US" sz="1800"/>
              </a:p>
              <a:p>
                <a:pPr lvl="1"/>
                <a:r>
                  <a:rPr lang="en-US" sz="1800"/>
                  <a:t>使用成对的输入和标签来找到</a:t>
                </a:r>
                <a:r>
                  <a:rPr lang="en-US" sz="1800">
                    <a:solidFill>
                      <a:srgbClr val="FF0000"/>
                    </a:solidFill>
                  </a:rPr>
                  <a:t>权重矩阵</a:t>
                </a:r>
                <a:r>
                  <a:rPr lang="en-US" sz="1800" i="1"/>
                  <a:t>罗马字母的第23个字母</a:t>
                </a:r>
                <a:r>
                  <a:rPr lang="en-US" sz="1800"/>
                  <a:t>和</a:t>
                </a:r>
                <a:r>
                  <a:rPr lang="en-US" sz="1800">
                    <a:solidFill>
                      <a:srgbClr val="FF0000"/>
                    </a:solidFill>
                  </a:rPr>
                  <a:t>偏置矢量</a:t>
                </a:r>
                <a:r>
                  <a:rPr lang="en-US" sz="1800" i="1"/>
                  <a:t>字母b</a:t>
                </a:r>
              </a:p>
              <a:p>
                <a:pPr lvl="2"/>
                <a:r>
                  <a:rPr lang="en-US" sz="1800"/>
                  <a:t>权重和偏见是</a:t>
                </a:r>
                <a:r>
                  <a:rPr lang="en-US" sz="1800">
                    <a:solidFill>
                      <a:srgbClr val="FF0000"/>
                    </a:solidFill>
                  </a:rPr>
                  <a:t>参数</a:t>
                </a:r>
                <a:r>
                  <a:rPr lang="en-US" sz="1800"/>
                  <a:t>功能</a:t>
                </a:r>
                <a:r>
                  <a:rPr lang="en-US" sz="1800" i="1"/>
                  <a:t>第六个罗马字母</a:t>
                </a:r>
              </a:p>
              <a:p>
                <a:pPr lvl="1"/>
                <a:r>
                  <a:rPr lang="en-US" sz="1800"/>
                  <a:t>已经使用了几种方法来找到线性分类器的最佳参数集</a:t>
                </a:r>
              </a:p>
              <a:p>
                <a:pPr lvl="2"/>
                <a:r>
                  <a:rPr lang="en-US" sz="1800"/>
                  <a:t>一个常见的选择方法是</a:t>
                </a:r>
                <a:r>
                  <a:rPr lang="en-US" sz="1800" b="1" i="1">
                    <a:solidFill>
                      <a:srgbClr val="0070C0"/>
                    </a:solidFill>
                  </a:rPr>
                  <a:t>感知器</a:t>
                </a:r>
                <a:r>
                  <a:rPr lang="en-US" sz="1800"/>
                  <a:t>算法，其中更新参数，直到达到最小错误（单层，不使用反向传播）</a:t>
                </a:r>
              </a:p>
              <a:p>
                <a:pPr lvl="1"/>
                <a:r>
                  <a:rPr lang="en-US" sz="1800"/>
                  <a:t>线性分类器是一种简单的方法，但它是高级分类算法的基石，如SVM和神经网络</a:t>
                </a:r>
              </a:p>
              <a:p>
                <a:pPr lvl="2"/>
                <a:r>
                  <a:rPr lang="en-US" sz="1800"/>
                  <a:t>早期的多层神经网络被称为多层感知器（MLP）</a:t>
                </a:r>
              </a:p>
              <a:p>
                <a:pPr lvl="2"/>
                <a:endParaRPr lang="en-US" sz="1800"/>
              </a:p>
              <a:p>
                <a:pPr marL="914400" lvl="2" indent="0">
                  <a:buNone/>
                </a:pPr>
                <a:endParaRPr lang="en-US" sz="1800"/>
              </a:p>
              <a:p>
                <a:endParaRPr lang="en-US" sz="1800"/>
              </a:p>
              <a:p>
                <a:endParaRPr lang="en-US" sz="180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1772695" y="1581050"/>
                <a:ext cx="8369788" cy="5367667"/>
              </a:xfrm>
              <a:blipFill rotWithShape="1">
                <a:blip r:embed="rId2"/>
                <a:stretch>
                  <a:fillRect l="-5" t="-10" r="3" b="1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38146"/>
            <a:ext cx="10546080" cy="1325563"/>
          </a:xfrm>
        </p:spPr>
        <p:txBody>
          <a:bodyPr>
            <a:normAutofit fontScale="90000"/>
          </a:bodyPr>
          <a:lstStyle/>
          <a:p>
            <a:br>
              <a:rPr lang="en-US" altLang="zh-CN" sz="4400" b="1"/>
            </a:br>
            <a:br>
              <a:rPr lang="en-US" altLang="zh-CN" sz="4400" b="1"/>
            </a:br>
            <a:r>
              <a:rPr lang="en-US" altLang="zh-CN" sz="4400" b="1"/>
              <a:t>•</a:t>
            </a:r>
            <a:r>
              <a:rPr lang="en-US" altLang="zh-CN">
                <a:solidFill>
                  <a:srgbClr val="000000"/>
                </a:solidFill>
                <a:latin typeface="Times New Roman" panose="02020603050405020304" pitchFamily="18" charset="0"/>
              </a:rPr>
              <a:t>直线的</a:t>
            </a:r>
            <a:r>
              <a:rPr lang="en-US" altLang="zh-CN"/>
              <a:t> </a:t>
            </a:r>
            <a:r>
              <a:rPr lang="en-US" altLang="zh-CN">
                <a:solidFill>
                  <a:srgbClr val="000000"/>
                </a:solidFill>
                <a:latin typeface="Times New Roman" panose="02020603050405020304" pitchFamily="18" charset="0"/>
              </a:rPr>
              <a:t>分类方法</a:t>
            </a:r>
            <a:br>
              <a:rPr lang="en-US" altLang="zh-CN"/>
            </a:br>
            <a:br>
              <a:rPr lang="en-US" altLang="zh-CN"/>
            </a:br>
            <a:br>
              <a:rPr lang="en-US" altLang="zh-CN"/>
            </a:br>
            <a:endParaRPr lang="zh-TW" altLang="en-US"/>
          </a:p>
        </p:txBody>
      </p:sp>
      <p:sp>
        <p:nvSpPr>
          <p:cNvPr id="10" name="文本框 9"/>
          <p:cNvSpPr txBox="1"/>
          <p:nvPr/>
        </p:nvSpPr>
        <p:spPr>
          <a:xfrm>
            <a:off x="2013806" y="902044"/>
            <a:ext cx="6713634" cy="52197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zh-CN" sz="2800" b="1"/>
              <a:t>线性分类器</a:t>
            </a:r>
          </a:p>
        </p:txBody>
      </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7" name="Content Placeholder 2"/>
          <p:cNvSpPr txBox="1"/>
          <p:nvPr/>
        </p:nvSpPr>
        <p:spPr>
          <a:xfrm>
            <a:off x="1926798" y="1775493"/>
            <a:ext cx="5898154" cy="4180463"/>
          </a:xfrm>
          <a:prstGeom prst="rect">
            <a:avLst/>
          </a:prstGeom>
        </p:spPr>
        <p:txBody>
          <a:bodyPr vert="horz" lIns="91440" tIns="45720" rIns="91440" bIns="45720" rtlCol="0">
            <a:normAutofit/>
          </a:bodyPr>
          <a:lstStyle>
            <a:defPPr>
              <a:defRPr lang="en-US"/>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足够的</a:t>
            </a:r>
            <a:r>
              <a:rPr lang="en-US" sz="1800">
                <a:solidFill>
                  <a:srgbClr val="FF0000"/>
                </a:solidFill>
              </a:rPr>
              <a:t>决策边界</a:t>
            </a:r>
            <a:r>
              <a:rPr lang="en-US" sz="1800"/>
              <a:t>是线性的</a:t>
            </a:r>
          </a:p>
          <a:p>
            <a:pPr lvl="1"/>
            <a:r>
              <a:rPr lang="en-US" sz="1800"/>
              <a:t>2D的直线，3D的平面，一个</a:t>
            </a:r>
            <a:r>
              <a:rPr lang="en-US" sz="1800">
                <a:solidFill>
                  <a:srgbClr val="FF0000"/>
                </a:solidFill>
              </a:rPr>
              <a:t>超平面</a:t>
            </a:r>
            <a:r>
              <a:rPr lang="en-US" sz="1800"/>
              <a:t>在3D和更高维度的空间中</a:t>
            </a:r>
          </a:p>
          <a:p>
            <a:r>
              <a:rPr lang="en-US" sz="1800"/>
              <a:t>示例：对输入图像进行分类</a:t>
            </a:r>
          </a:p>
          <a:p>
            <a:pPr lvl="1"/>
            <a:r>
              <a:rPr lang="en-US" sz="1800"/>
              <a:t>本例中选定的参数不好，因为预测的猫得分很低</a:t>
            </a:r>
          </a:p>
        </p:txBody>
      </p:sp>
      <p:pic>
        <p:nvPicPr>
          <p:cNvPr id="8" name="Picture 3"/>
          <p:cNvPicPr>
            <a:picLocks noChangeAspect="1"/>
          </p:cNvPicPr>
          <p:nvPr/>
        </p:nvPicPr>
        <p:blipFill>
          <a:blip r:embed="rId2"/>
          <a:stretch>
            <a:fillRect/>
          </a:stretch>
        </p:blipFill>
        <p:spPr>
          <a:xfrm>
            <a:off x="2162656" y="3999247"/>
            <a:ext cx="5631005" cy="2112519"/>
          </a:xfrm>
          <a:prstGeom prst="rect">
            <a:avLst/>
          </a:prstGeom>
        </p:spPr>
      </p:pic>
      <p:grpSp>
        <p:nvGrpSpPr>
          <p:cNvPr id="9" name="Group 5"/>
          <p:cNvGrpSpPr/>
          <p:nvPr/>
        </p:nvGrpSpPr>
        <p:grpSpPr>
          <a:xfrm>
            <a:off x="8488895" y="1888150"/>
            <a:ext cx="1650183" cy="1584176"/>
            <a:chOff x="7909520" y="2374032"/>
            <a:chExt cx="1650183" cy="1584176"/>
          </a:xfrm>
        </p:grpSpPr>
        <p:sp>
          <p:nvSpPr>
            <p:cNvPr id="11" name="流程圖: 程序 20"/>
            <p:cNvSpPr/>
            <p:nvPr/>
          </p:nvSpPr>
          <p:spPr>
            <a:xfrm>
              <a:off x="7909520" y="2374032"/>
              <a:ext cx="1650183" cy="1584176"/>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p>
          </p:txBody>
        </p:sp>
        <p:sp>
          <p:nvSpPr>
            <p:cNvPr id="12" name="乘號 5"/>
            <p:cNvSpPr/>
            <p:nvPr/>
          </p:nvSpPr>
          <p:spPr>
            <a:xfrm>
              <a:off x="8004672" y="2470042"/>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p>
          </p:txBody>
        </p:sp>
        <p:sp>
          <p:nvSpPr>
            <p:cNvPr id="13" name="乘號 6"/>
            <p:cNvSpPr/>
            <p:nvPr/>
          </p:nvSpPr>
          <p:spPr>
            <a:xfrm>
              <a:off x="8220696" y="2614058"/>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p>
          </p:txBody>
        </p:sp>
        <p:sp>
          <p:nvSpPr>
            <p:cNvPr id="14" name="乘號 7"/>
            <p:cNvSpPr/>
            <p:nvPr/>
          </p:nvSpPr>
          <p:spPr>
            <a:xfrm>
              <a:off x="8292704" y="2398034"/>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p>
          </p:txBody>
        </p:sp>
        <p:sp>
          <p:nvSpPr>
            <p:cNvPr id="15" name="乘號 8"/>
            <p:cNvSpPr/>
            <p:nvPr/>
          </p:nvSpPr>
          <p:spPr>
            <a:xfrm>
              <a:off x="8004672" y="2686066"/>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p>
          </p:txBody>
        </p:sp>
        <p:sp>
          <p:nvSpPr>
            <p:cNvPr id="16" name="乘號 9"/>
            <p:cNvSpPr/>
            <p:nvPr/>
          </p:nvSpPr>
          <p:spPr>
            <a:xfrm>
              <a:off x="8508728" y="2614058"/>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p>
          </p:txBody>
        </p:sp>
        <p:sp>
          <p:nvSpPr>
            <p:cNvPr id="17" name="乘號 10"/>
            <p:cNvSpPr/>
            <p:nvPr/>
          </p:nvSpPr>
          <p:spPr>
            <a:xfrm>
              <a:off x="8436720" y="2830082"/>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p>
          </p:txBody>
        </p:sp>
        <p:sp>
          <p:nvSpPr>
            <p:cNvPr id="18" name="乘號 11"/>
            <p:cNvSpPr/>
            <p:nvPr/>
          </p:nvSpPr>
          <p:spPr>
            <a:xfrm>
              <a:off x="8148688" y="2902090"/>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p>
          </p:txBody>
        </p:sp>
        <p:sp>
          <p:nvSpPr>
            <p:cNvPr id="19" name="流程圖: 接點 12"/>
            <p:cNvSpPr/>
            <p:nvPr/>
          </p:nvSpPr>
          <p:spPr>
            <a:xfrm>
              <a:off x="8861054" y="3182122"/>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solidFill>
                  <a:srgbClr val="FF0000"/>
                </a:solidFill>
              </a:endParaRPr>
            </a:p>
          </p:txBody>
        </p:sp>
        <p:sp>
          <p:nvSpPr>
            <p:cNvPr id="20" name="流程圖: 接點 13"/>
            <p:cNvSpPr/>
            <p:nvPr/>
          </p:nvSpPr>
          <p:spPr>
            <a:xfrm>
              <a:off x="8645030" y="339814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solidFill>
                  <a:srgbClr val="FF0000"/>
                </a:solidFill>
              </a:endParaRPr>
            </a:p>
          </p:txBody>
        </p:sp>
        <p:sp>
          <p:nvSpPr>
            <p:cNvPr id="21" name="流程圖: 接點 14"/>
            <p:cNvSpPr/>
            <p:nvPr/>
          </p:nvSpPr>
          <p:spPr>
            <a:xfrm>
              <a:off x="9149086" y="3182122"/>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solidFill>
                  <a:srgbClr val="FF0000"/>
                </a:solidFill>
              </a:endParaRPr>
            </a:p>
          </p:txBody>
        </p:sp>
        <p:sp>
          <p:nvSpPr>
            <p:cNvPr id="22" name="流程圖: 接點 15"/>
            <p:cNvSpPr/>
            <p:nvPr/>
          </p:nvSpPr>
          <p:spPr>
            <a:xfrm>
              <a:off x="8933062" y="339814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solidFill>
                  <a:srgbClr val="FF0000"/>
                </a:solidFill>
              </a:endParaRPr>
            </a:p>
          </p:txBody>
        </p:sp>
        <p:sp>
          <p:nvSpPr>
            <p:cNvPr id="23" name="流程圖: 接點 16"/>
            <p:cNvSpPr/>
            <p:nvPr/>
          </p:nvSpPr>
          <p:spPr>
            <a:xfrm>
              <a:off x="8789046" y="361417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solidFill>
                  <a:srgbClr val="FF0000"/>
                </a:solidFill>
              </a:endParaRPr>
            </a:p>
          </p:txBody>
        </p:sp>
        <p:sp>
          <p:nvSpPr>
            <p:cNvPr id="24" name="流程圖: 接點 17"/>
            <p:cNvSpPr/>
            <p:nvPr/>
          </p:nvSpPr>
          <p:spPr>
            <a:xfrm>
              <a:off x="9221094" y="339814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solidFill>
                  <a:srgbClr val="FF0000"/>
                </a:solidFill>
              </a:endParaRPr>
            </a:p>
          </p:txBody>
        </p:sp>
        <p:sp>
          <p:nvSpPr>
            <p:cNvPr id="25" name="流程圖: 接點 18"/>
            <p:cNvSpPr/>
            <p:nvPr/>
          </p:nvSpPr>
          <p:spPr>
            <a:xfrm>
              <a:off x="9077078" y="361417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solidFill>
                  <a:srgbClr val="FF0000"/>
                </a:solidFill>
              </a:endParaRPr>
            </a:p>
          </p:txBody>
        </p:sp>
        <p:sp>
          <p:nvSpPr>
            <p:cNvPr id="26" name="流程圖: 接點 19"/>
            <p:cNvSpPr/>
            <p:nvPr/>
          </p:nvSpPr>
          <p:spPr>
            <a:xfrm>
              <a:off x="8933062" y="375818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solidFill>
                  <a:srgbClr val="FF0000"/>
                </a:solidFill>
              </a:endParaRPr>
            </a:p>
          </p:txBody>
        </p:sp>
        <p:cxnSp>
          <p:nvCxnSpPr>
            <p:cNvPr id="27" name="直線接點 23"/>
            <p:cNvCxnSpPr/>
            <p:nvPr/>
          </p:nvCxnSpPr>
          <p:spPr>
            <a:xfrm flipH="1">
              <a:off x="8101111" y="2494044"/>
              <a:ext cx="1176561" cy="118413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38146"/>
            <a:ext cx="10546080" cy="1325563"/>
          </a:xfrm>
        </p:spPr>
        <p:txBody>
          <a:bodyPr>
            <a:normAutofit fontScale="90000"/>
          </a:bodyPr>
          <a:lstStyle/>
          <a:p>
            <a:br>
              <a:rPr lang="en-US" altLang="zh-CN" sz="4400" b="1"/>
            </a:br>
            <a:br>
              <a:rPr lang="en-US" altLang="zh-CN" sz="4400" b="1"/>
            </a:br>
            <a:r>
              <a:rPr lang="en-US" altLang="zh-CN" sz="4400" b="1"/>
              <a:t>•</a:t>
            </a:r>
            <a:r>
              <a:rPr lang="en-US" altLang="zh-CN">
                <a:solidFill>
                  <a:srgbClr val="000000"/>
                </a:solidFill>
                <a:latin typeface="Times New Roman" panose="02020603050405020304" pitchFamily="18" charset="0"/>
              </a:rPr>
              <a:t>直线的</a:t>
            </a:r>
            <a:r>
              <a:rPr lang="en-US" altLang="zh-CN"/>
              <a:t> </a:t>
            </a:r>
            <a:r>
              <a:rPr lang="en-US" altLang="zh-CN">
                <a:solidFill>
                  <a:srgbClr val="000000"/>
                </a:solidFill>
                <a:latin typeface="Times New Roman" panose="02020603050405020304" pitchFamily="18" charset="0"/>
              </a:rPr>
              <a:t>分类方法</a:t>
            </a:r>
            <a:br>
              <a:rPr lang="en-US" altLang="zh-CN"/>
            </a:br>
            <a:br>
              <a:rPr lang="en-US" altLang="zh-CN"/>
            </a:br>
            <a:br>
              <a:rPr lang="en-US" altLang="zh-CN"/>
            </a:br>
            <a:endParaRPr lang="zh-TW" altLang="en-US"/>
          </a:p>
        </p:txBody>
      </p:sp>
      <p:sp>
        <p:nvSpPr>
          <p:cNvPr id="10" name="文本框 9"/>
          <p:cNvSpPr txBox="1"/>
          <p:nvPr/>
        </p:nvSpPr>
        <p:spPr>
          <a:xfrm>
            <a:off x="2013806" y="902044"/>
            <a:ext cx="6713634" cy="52197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zh-CN" sz="2800" b="1"/>
              <a:t>线性分类器</a:t>
            </a:r>
          </a:p>
        </p:txBody>
      </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 name="Content Placeholder 2"/>
          <p:cNvSpPr>
            <a:spLocks noGrp="1"/>
          </p:cNvSpPr>
          <p:nvPr>
            <p:ph idx="1"/>
          </p:nvPr>
        </p:nvSpPr>
        <p:spPr>
          <a:xfrm>
            <a:off x="2013806" y="1465439"/>
            <a:ext cx="5808817" cy="4556990"/>
          </a:xfrm>
        </p:spPr>
        <p:txBody>
          <a:bodyPr>
            <a:normAutofit/>
          </a:bodyPr>
          <a:lstStyle/>
          <a:p>
            <a:r>
              <a:rPr lang="en-US" sz="1800" b="1" i="1">
                <a:solidFill>
                  <a:srgbClr val="0070C0"/>
                </a:solidFill>
              </a:rPr>
              <a:t>支持矢量机器（SVM）</a:t>
            </a:r>
          </a:p>
          <a:p>
            <a:pPr lvl="1"/>
            <a:r>
              <a:rPr lang="en-US" sz="1800"/>
              <a:t>如何找到最佳决策边界？</a:t>
            </a:r>
          </a:p>
          <a:p>
            <a:pPr lvl="2"/>
            <a:r>
              <a:rPr lang="en-US" sz="1800"/>
              <a:t>图中的所有线条都正确地分隔了2个类</a:t>
            </a:r>
          </a:p>
          <a:p>
            <a:pPr lvl="2"/>
            <a:r>
              <a:rPr lang="en-US" sz="1800"/>
              <a:t>远离所有培训示例的线将具有更好的泛化能力</a:t>
            </a:r>
          </a:p>
          <a:p>
            <a:pPr lvl="1"/>
            <a:r>
              <a:rPr lang="en-US" sz="1800"/>
              <a:t>SVM解决了一个优化问题：</a:t>
            </a:r>
          </a:p>
          <a:p>
            <a:pPr lvl="2"/>
            <a:r>
              <a:rPr lang="en-US" altLang="zh-CN" sz="1800"/>
              <a:t>首先，识别一个</a:t>
            </a:r>
            <a:r>
              <a:rPr lang="en-US" altLang="zh-CN" sz="1800">
                <a:solidFill>
                  <a:srgbClr val="FF0000"/>
                </a:solidFill>
              </a:rPr>
              <a:t>决策边界</a:t>
            </a:r>
            <a:r>
              <a:rPr lang="en-US" altLang="zh-CN" sz="1800"/>
              <a:t>正确地对示例进行分类</a:t>
            </a:r>
          </a:p>
          <a:p>
            <a:pPr lvl="2"/>
            <a:r>
              <a:rPr lang="en-US" altLang="zh-CN" sz="1800"/>
              <a:t>接下来，增加边界和所有示例之间的几何边距</a:t>
            </a:r>
            <a:endParaRPr lang="en-US" sz="1800"/>
          </a:p>
          <a:p>
            <a:pPr lvl="1"/>
            <a:r>
              <a:rPr lang="en-US" altLang="zh-CN" sz="1800"/>
              <a:t>定义最大边距宽度的数据点被称为</a:t>
            </a:r>
            <a:r>
              <a:rPr lang="en-US" altLang="zh-CN" sz="1800">
                <a:solidFill>
                  <a:srgbClr val="FF0000"/>
                </a:solidFill>
              </a:rPr>
              <a:t>支持向量</a:t>
            </a:r>
          </a:p>
          <a:p>
            <a:pPr lvl="1"/>
            <a:r>
              <a:rPr lang="en-US" altLang="zh-CN" sz="1800"/>
              <a:t>通过求解找到W和b：</a:t>
            </a:r>
          </a:p>
          <a:p>
            <a:pPr lvl="1"/>
            <a:endParaRPr lang="en-US" altLang="zh-CN" sz="1800"/>
          </a:p>
          <a:p>
            <a:pPr lvl="2"/>
            <a:endParaRPr lang="en-US" altLang="zh-CN" sz="1800"/>
          </a:p>
          <a:p>
            <a:pPr lvl="2"/>
            <a:endParaRPr lang="en-US" sz="1800"/>
          </a:p>
          <a:p>
            <a:pPr lvl="2"/>
            <a:endParaRPr lang="en-US" sz="1800"/>
          </a:p>
          <a:p>
            <a:pPr lvl="2"/>
            <a:endParaRPr lang="en-US" sz="1800"/>
          </a:p>
          <a:p>
            <a:pPr lvl="2"/>
            <a:endParaRPr lang="en-US" sz="1800"/>
          </a:p>
          <a:p>
            <a:pPr lvl="2"/>
            <a:endParaRPr lang="en-US" sz="1800"/>
          </a:p>
          <a:p>
            <a:endParaRPr lang="en-US" sz="1800"/>
          </a:p>
          <a:p>
            <a:pPr lvl="1"/>
            <a:endParaRPr lang="en-US" sz="1800"/>
          </a:p>
          <a:p>
            <a:endParaRPr lang="en-US" sz="1800"/>
          </a:p>
        </p:txBody>
      </p:sp>
      <p:pic>
        <p:nvPicPr>
          <p:cNvPr id="5"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010913" y="5727547"/>
            <a:ext cx="2520280" cy="1022722"/>
          </a:xfrm>
          <a:prstGeom prst="rect">
            <a:avLst/>
          </a:prstGeom>
        </p:spPr>
      </p:pic>
      <p:pic>
        <p:nvPicPr>
          <p:cNvPr id="28" name="Picture 3"/>
          <p:cNvPicPr>
            <a:picLocks noChangeAspect="1"/>
          </p:cNvPicPr>
          <p:nvPr/>
        </p:nvPicPr>
        <p:blipFill>
          <a:blip r:embed="rId4"/>
          <a:stretch>
            <a:fillRect/>
          </a:stretch>
        </p:blipFill>
        <p:spPr>
          <a:xfrm>
            <a:off x="7916235" y="1516884"/>
            <a:ext cx="2577947" cy="2319392"/>
          </a:xfrm>
          <a:prstGeom prst="rect">
            <a:avLst/>
          </a:prstGeom>
        </p:spPr>
      </p:pic>
      <p:pic>
        <p:nvPicPr>
          <p:cNvPr id="29" name="Picture 2" descr="Support Vector Machine"/>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3922" t="3145" r="2941"/>
          <a:stretch>
            <a:fillRect/>
          </a:stretch>
        </p:blipFill>
        <p:spPr bwMode="auto">
          <a:xfrm>
            <a:off x="7709572" y="4422915"/>
            <a:ext cx="2767535" cy="2056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38146"/>
            <a:ext cx="10546080" cy="1325563"/>
          </a:xfrm>
        </p:spPr>
        <p:txBody>
          <a:bodyPr>
            <a:normAutofit fontScale="90000"/>
          </a:bodyPr>
          <a:lstStyle/>
          <a:p>
            <a:br>
              <a:rPr lang="en-US" altLang="zh-CN" sz="4400" b="1"/>
            </a:br>
            <a:br>
              <a:rPr lang="en-US" altLang="zh-CN" sz="4400" b="1"/>
            </a:br>
            <a:r>
              <a:rPr lang="en-US" altLang="zh-CN" sz="4400" b="1"/>
              <a:t>• 非</a:t>
            </a:r>
            <a:r>
              <a:rPr lang="zh-CN" altLang="en-US" sz="4400">
                <a:solidFill>
                  <a:srgbClr val="000000"/>
                </a:solidFill>
                <a:latin typeface="Times New Roman" panose="02020603050405020304" pitchFamily="18" charset="0"/>
              </a:rPr>
              <a:t>线性</a:t>
            </a:r>
            <a:r>
              <a:rPr lang="en-US" altLang="zh-CN"/>
              <a:t> </a:t>
            </a:r>
            <a:r>
              <a:rPr lang="en-US" altLang="zh-CN">
                <a:solidFill>
                  <a:srgbClr val="000000"/>
                </a:solidFill>
                <a:latin typeface="Times New Roman" panose="02020603050405020304" pitchFamily="18" charset="0"/>
              </a:rPr>
              <a:t>分类方法</a:t>
            </a:r>
            <a:br>
              <a:rPr lang="en-US" altLang="zh-CN"/>
            </a:br>
            <a:br>
              <a:rPr lang="en-US" altLang="zh-CN"/>
            </a:br>
            <a:br>
              <a:rPr lang="en-US" altLang="zh-CN"/>
            </a:br>
            <a:endParaRPr lang="zh-TW" altLang="en-US"/>
          </a:p>
        </p:txBody>
      </p:sp>
      <p:sp>
        <p:nvSpPr>
          <p:cNvPr id="10" name="文本框 9"/>
          <p:cNvSpPr txBox="1"/>
          <p:nvPr/>
        </p:nvSpPr>
        <p:spPr>
          <a:xfrm>
            <a:off x="2013806" y="902044"/>
            <a:ext cx="6713634" cy="52197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zh-CN" sz="2800" b="1"/>
              <a:t>非线性技术</a:t>
            </a:r>
          </a:p>
        </p:txBody>
      </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2004908" y="1490333"/>
                <a:ext cx="8289976" cy="5136439"/>
              </a:xfrm>
            </p:spPr>
            <p:txBody>
              <a:bodyPr>
                <a:normAutofit/>
              </a:bodyPr>
              <a:lstStyle/>
              <a:p>
                <a:r>
                  <a:rPr lang="en-US" sz="1800"/>
                  <a:t>非线性分类</a:t>
                </a:r>
              </a:p>
              <a:p>
                <a:pPr lvl="1"/>
                <a:r>
                  <a:rPr lang="en-US" sz="1800"/>
                  <a:t>特点</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𝑖</m:t>
                        </m:r>
                      </m:sub>
                    </m:sSub>
                    <m:r>
                      <a:rPr lang="en-US" sz="1800" i="1">
                        <a:latin typeface="Cambria Math" panose="02040503050406030204" pitchFamily="18" charset="0"/>
                      </a:rPr>
                      <m:t> </m:t>
                    </m:r>
                  </m:oMath>
                </a14:m>
                <a:r>
                  <a:rPr lang="en-US" sz="1800"/>
                  <a:t>获得为</a:t>
                </a:r>
                <a:r>
                  <a:rPr lang="en-US" sz="1800">
                    <a:solidFill>
                      <a:srgbClr val="FF0000"/>
                    </a:solidFill>
                  </a:rPr>
                  <a:t>非线性函数</a:t>
                </a:r>
                <a:r>
                  <a:rPr lang="en-US" sz="1800"/>
                  <a:t>输入的</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oMath>
                </a14:m>
                <a:r>
                  <a:rPr lang="en-US" sz="1800"/>
                  <a:t> </a:t>
                </a:r>
              </a:p>
              <a:p>
                <a:pPr lvl="1"/>
                <a:r>
                  <a:rPr lang="en-US" sz="1800"/>
                  <a:t>它导致非线性决策边界</a:t>
                </a:r>
              </a:p>
              <a:p>
                <a:pPr lvl="1"/>
                <a:r>
                  <a:rPr lang="en-US" sz="1800"/>
                  <a:t>可以处理非线性可分离的数据</a:t>
                </a:r>
              </a:p>
            </p:txBody>
          </p:sp>
        </mc:Choice>
        <mc:Fallback xmlns="">
          <p:sp>
            <p:nvSpPr>
              <p:cNvPr id="8" name="Content Placeholder 2"/>
              <p:cNvSpPr>
                <a:spLocks noRot="1" noChangeAspect="1" noMove="1" noResize="1" noEditPoints="1" noAdjustHandles="1" noChangeArrowheads="1" noChangeShapeType="1" noTextEdit="1"/>
              </p:cNvSpPr>
              <p:nvPr>
                <p:ph idx="1"/>
              </p:nvPr>
            </p:nvSpPr>
            <p:spPr>
              <a:xfrm>
                <a:off x="2004908" y="1490333"/>
                <a:ext cx="8289976" cy="5136439"/>
              </a:xfrm>
              <a:blipFill rotWithShape="1">
                <a:blip r:embed="rId2"/>
                <a:stretch>
                  <a:fillRect l="-3" t="-12" r="3" b="11"/>
                </a:stretch>
              </a:blipFill>
            </p:spPr>
            <p:txBody>
              <a:bodyPr/>
              <a:lstStyle/>
              <a:p>
                <a:r>
                  <a:rPr lang="zh-CN" altLang="en-US">
                    <a:noFill/>
                  </a:rPr>
                  <a:t> </a:t>
                </a:r>
              </a:p>
            </p:txBody>
          </p:sp>
        </mc:Fallback>
      </mc:AlternateContent>
      <p:pic>
        <p:nvPicPr>
          <p:cNvPr id="12" name="图片 11"/>
          <p:cNvPicPr>
            <a:picLocks noChangeAspect="1"/>
          </p:cNvPicPr>
          <p:nvPr/>
        </p:nvPicPr>
        <p:blipFill>
          <a:blip r:embed="rId3"/>
          <a:stretch>
            <a:fillRect/>
          </a:stretch>
        </p:blipFill>
        <p:spPr>
          <a:xfrm>
            <a:off x="2222623" y="3389054"/>
            <a:ext cx="2924196" cy="2052653"/>
          </a:xfrm>
          <a:prstGeom prst="rect">
            <a:avLst/>
          </a:prstGeom>
        </p:spPr>
      </p:pic>
      <p:sp>
        <p:nvSpPr>
          <p:cNvPr id="13" name="向下箭號 36"/>
          <p:cNvSpPr/>
          <p:nvPr/>
        </p:nvSpPr>
        <p:spPr>
          <a:xfrm>
            <a:off x="7239326" y="3635534"/>
            <a:ext cx="64807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p>
        </p:txBody>
      </p:sp>
      <mc:AlternateContent xmlns:mc="http://schemas.openxmlformats.org/markup-compatibility/2006" xmlns:a14="http://schemas.microsoft.com/office/drawing/2010/main">
        <mc:Choice Requires="a14">
          <p:sp>
            <p:nvSpPr>
              <p:cNvPr id="14" name="TextBox 34"/>
              <p:cNvSpPr txBox="1"/>
              <p:nvPr/>
            </p:nvSpPr>
            <p:spPr>
              <a:xfrm>
                <a:off x="6468035" y="2967335"/>
                <a:ext cx="3240360" cy="4298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输入：</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2</m:t>
                                  </m:r>
                                </m:sub>
                              </m:sSub>
                            </m:e>
                          </m:mr>
                        </m:m>
                      </m:e>
                    </m:d>
                  </m:oMath>
                </a14:m>
                <a:endParaRPr lang="en-US"/>
              </a:p>
            </p:txBody>
          </p:sp>
        </mc:Choice>
        <mc:Fallback xmlns="">
          <p:sp>
            <p:nvSpPr>
              <p:cNvPr id="14" name="TextBox 34"/>
              <p:cNvSpPr txBox="1">
                <a:spLocks noRot="1" noChangeAspect="1" noMove="1" noResize="1" noEditPoints="1" noAdjustHandles="1" noChangeArrowheads="1" noChangeShapeType="1" noTextEdit="1"/>
              </p:cNvSpPr>
              <p:nvPr/>
            </p:nvSpPr>
            <p:spPr>
              <a:xfrm>
                <a:off x="6468035" y="2967335"/>
                <a:ext cx="3240360" cy="429895"/>
              </a:xfrm>
              <a:prstGeom prst="rect">
                <a:avLst/>
              </a:prstGeom>
              <a:blipFill rotWithShape="1">
                <a:blip r:embed="rId4"/>
                <a:stretch>
                  <a:fillRect l="-17" t="-143" r="16" b="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41"/>
              <p:cNvSpPr txBox="1"/>
              <p:nvPr/>
            </p:nvSpPr>
            <p:spPr>
              <a:xfrm>
                <a:off x="5146819" y="4212890"/>
                <a:ext cx="5746924" cy="4298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特点：</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2</m:t>
                                  </m:r>
                                </m:sub>
                              </m:sSub>
                            </m:e>
                            <m:e>
                              <m:m>
                                <m:mPr>
                                  <m:mcs>
                                    <m:mc>
                                      <m:mcPr>
                                        <m:count m:val="3"/>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2</m:t>
                                        </m:r>
                                      </m:sub>
                                    </m:sSub>
                                  </m:e>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2</m:t>
                                        </m:r>
                                      </m:sup>
                                    </m:sSubSup>
                                  </m:e>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2</m:t>
                                        </m:r>
                                      </m:sub>
                                      <m:sup>
                                        <m:r>
                                          <a:rPr lang="en-US" b="0" i="1" smtClean="0">
                                            <a:latin typeface="Cambria Math" panose="02040503050406030204" pitchFamily="18" charset="0"/>
                                          </a:rPr>
                                          <m:t>2</m:t>
                                        </m:r>
                                      </m:sup>
                                    </m:sSubSup>
                                  </m:e>
                                </m:mr>
                              </m:m>
                            </m:e>
                          </m:mr>
                        </m:m>
                      </m:e>
                    </m:d>
                  </m:oMath>
                </a14:m>
                <a:endParaRPr lang="en-US"/>
              </a:p>
            </p:txBody>
          </p:sp>
        </mc:Choice>
        <mc:Fallback xmlns="">
          <p:sp>
            <p:nvSpPr>
              <p:cNvPr id="15" name="TextBox 41"/>
              <p:cNvSpPr txBox="1">
                <a:spLocks noRot="1" noChangeAspect="1" noMove="1" noResize="1" noEditPoints="1" noAdjustHandles="1" noChangeArrowheads="1" noChangeShapeType="1" noTextEdit="1"/>
              </p:cNvSpPr>
              <p:nvPr/>
            </p:nvSpPr>
            <p:spPr>
              <a:xfrm>
                <a:off x="5146819" y="4212890"/>
                <a:ext cx="5746924" cy="429895"/>
              </a:xfrm>
              <a:prstGeom prst="rect">
                <a:avLst/>
              </a:prstGeom>
              <a:blipFill rotWithShape="1">
                <a:blip r:embed="rId5"/>
                <a:stretch>
                  <a:fillRect l="-3" t="-70" r="6" b="70"/>
                </a:stretch>
              </a:blipFill>
            </p:spPr>
            <p:txBody>
              <a:bodyPr/>
              <a:lstStyle/>
              <a:p>
                <a:r>
                  <a:rPr lang="zh-CN" altLang="en-US">
                    <a:noFill/>
                  </a:rPr>
                  <a:t> </a:t>
                </a:r>
              </a:p>
            </p:txBody>
          </p:sp>
        </mc:Fallback>
      </mc:AlternateContent>
      <p:sp>
        <p:nvSpPr>
          <p:cNvPr id="16" name="向下箭號 36"/>
          <p:cNvSpPr/>
          <p:nvPr/>
        </p:nvSpPr>
        <p:spPr>
          <a:xfrm>
            <a:off x="7239325" y="5041484"/>
            <a:ext cx="64807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4572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zh-TW" altLang="en-US"/>
          </a:p>
        </p:txBody>
      </p:sp>
      <mc:AlternateContent xmlns:mc="http://schemas.openxmlformats.org/markup-compatibility/2006" xmlns:a14="http://schemas.microsoft.com/office/drawing/2010/main">
        <mc:Choice Requires="a14">
          <p:sp>
            <p:nvSpPr>
              <p:cNvPr id="17" name="TextBox 43"/>
              <p:cNvSpPr txBox="1"/>
              <p:nvPr/>
            </p:nvSpPr>
            <p:spPr>
              <a:xfrm>
                <a:off x="5954400" y="5778437"/>
                <a:ext cx="3865995"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输出：</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𝑊</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0" smtClean="0">
                        <a:latin typeface="Cambria Math" panose="02040503050406030204" pitchFamily="18" charset="0"/>
                      </a:rPr>
                      <m:t>+</m:t>
                    </m:r>
                    <m:r>
                      <a:rPr lang="en-US" b="0" i="1" smtClean="0">
                        <a:latin typeface="Cambria Math" panose="02040503050406030204" pitchFamily="18" charset="0"/>
                      </a:rPr>
                      <m:t>𝑏</m:t>
                    </m:r>
                  </m:oMath>
                </a14:m>
                <a:endParaRPr lang="en-US" i="1"/>
              </a:p>
            </p:txBody>
          </p:sp>
        </mc:Choice>
        <mc:Fallback xmlns="">
          <p:sp>
            <p:nvSpPr>
              <p:cNvPr id="17" name="TextBox 43"/>
              <p:cNvSpPr txBox="1">
                <a:spLocks noRot="1" noChangeAspect="1" noMove="1" noResize="1" noEditPoints="1" noAdjustHandles="1" noChangeArrowheads="1" noChangeShapeType="1" noTextEdit="1"/>
              </p:cNvSpPr>
              <p:nvPr/>
            </p:nvSpPr>
            <p:spPr>
              <a:xfrm>
                <a:off x="5954400" y="5778437"/>
                <a:ext cx="3865995" cy="368300"/>
              </a:xfrm>
              <a:prstGeom prst="rect">
                <a:avLst/>
              </a:prstGeom>
              <a:blipFill rotWithShape="1">
                <a:blip r:embed="rId6"/>
                <a:stretch>
                  <a:fillRect t="-155" r="3" b="155"/>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38146"/>
            <a:ext cx="10546080" cy="1325563"/>
          </a:xfrm>
        </p:spPr>
        <p:txBody>
          <a:bodyPr>
            <a:normAutofit fontScale="90000"/>
          </a:bodyPr>
          <a:lstStyle/>
          <a:p>
            <a:br>
              <a:rPr lang="en-US" altLang="zh-CN" sz="4400" b="1"/>
            </a:br>
            <a:br>
              <a:rPr lang="en-US" altLang="zh-CN" sz="4400" b="1"/>
            </a:br>
            <a:r>
              <a:rPr lang="en-US" altLang="zh-CN" sz="4400" b="1"/>
              <a:t>• </a:t>
            </a:r>
            <a:r>
              <a:rPr lang="en-US" altLang="zh-CN" b="1">
                <a:sym typeface="+mn-ea"/>
              </a:rPr>
              <a:t>非</a:t>
            </a:r>
            <a:r>
              <a:rPr lang="zh-CN" altLang="en-US">
                <a:solidFill>
                  <a:srgbClr val="000000"/>
                </a:solidFill>
                <a:latin typeface="Times New Roman" panose="02020603050405020304" pitchFamily="18" charset="0"/>
                <a:sym typeface="+mn-ea"/>
              </a:rPr>
              <a:t>线性</a:t>
            </a:r>
            <a:r>
              <a:rPr lang="en-US" altLang="zh-CN">
                <a:sym typeface="+mn-ea"/>
              </a:rPr>
              <a:t> </a:t>
            </a:r>
            <a:r>
              <a:rPr lang="en-US" altLang="zh-CN">
                <a:solidFill>
                  <a:srgbClr val="000000"/>
                </a:solidFill>
                <a:latin typeface="Times New Roman" panose="02020603050405020304" pitchFamily="18" charset="0"/>
                <a:sym typeface="+mn-ea"/>
              </a:rPr>
              <a:t>分类方法</a:t>
            </a:r>
            <a:br>
              <a:rPr lang="en-US" altLang="zh-CN"/>
            </a:br>
            <a:br>
              <a:rPr lang="en-US" altLang="zh-CN"/>
            </a:br>
            <a:br>
              <a:rPr lang="en-US" altLang="zh-CN"/>
            </a:br>
            <a:endParaRPr lang="zh-TW" altLang="en-US"/>
          </a:p>
        </p:txBody>
      </p:sp>
      <p:sp>
        <p:nvSpPr>
          <p:cNvPr id="10" name="文本框 9"/>
          <p:cNvSpPr txBox="1"/>
          <p:nvPr/>
        </p:nvSpPr>
        <p:spPr>
          <a:xfrm>
            <a:off x="2013806" y="902044"/>
            <a:ext cx="6713634" cy="52197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zh-CN" sz="2800" b="1"/>
              <a:t>非线性技术</a:t>
            </a:r>
          </a:p>
        </p:txBody>
      </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Content Placeholder 2"/>
          <p:cNvSpPr>
            <a:spLocks noGrp="1"/>
          </p:cNvSpPr>
          <p:nvPr>
            <p:ph idx="1"/>
          </p:nvPr>
        </p:nvSpPr>
        <p:spPr>
          <a:xfrm>
            <a:off x="2019688" y="1612583"/>
            <a:ext cx="8457424" cy="4729051"/>
          </a:xfrm>
        </p:spPr>
        <p:txBody>
          <a:bodyPr>
            <a:normAutofit/>
          </a:bodyPr>
          <a:lstStyle/>
          <a:p>
            <a:r>
              <a:rPr lang="en-US" sz="1800" b="1" i="1">
                <a:solidFill>
                  <a:srgbClr val="0070C0"/>
                </a:solidFill>
              </a:rPr>
              <a:t>非线性SVM</a:t>
            </a:r>
            <a:endParaRPr lang="en-US" sz="1800"/>
          </a:p>
          <a:p>
            <a:pPr lvl="1"/>
            <a:r>
              <a:rPr lang="en-US" sz="1800"/>
              <a:t>原始输入空间映射到高维特征空间，其中训练集是线性可分离的</a:t>
            </a:r>
          </a:p>
          <a:p>
            <a:pPr lvl="1"/>
            <a:r>
              <a:rPr lang="en-US" sz="1800"/>
              <a:t>定义一个非线性内核函数来计算原始特征空间中的非线性决策边界</a:t>
            </a:r>
          </a:p>
          <a:p>
            <a:endParaRPr lang="en-US" sz="1800"/>
          </a:p>
        </p:txBody>
      </p:sp>
      <p:sp>
        <p:nvSpPr>
          <p:cNvPr id="7" name="Line 4"/>
          <p:cNvSpPr>
            <a:spLocks noChangeShapeType="1"/>
          </p:cNvSpPr>
          <p:nvPr/>
        </p:nvSpPr>
        <p:spPr bwMode="auto">
          <a:xfrm flipH="1" flipV="1">
            <a:off x="3754671" y="3419261"/>
            <a:ext cx="0" cy="304165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 name="Line 5"/>
          <p:cNvSpPr>
            <a:spLocks noChangeShapeType="1"/>
          </p:cNvSpPr>
          <p:nvPr/>
        </p:nvSpPr>
        <p:spPr bwMode="auto">
          <a:xfrm flipV="1">
            <a:off x="2133834" y="5030574"/>
            <a:ext cx="3319462"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AutoShape 6"/>
          <p:cNvSpPr>
            <a:spLocks noChangeArrowheads="1"/>
          </p:cNvSpPr>
          <p:nvPr/>
        </p:nvSpPr>
        <p:spPr bwMode="auto">
          <a:xfrm>
            <a:off x="3784834" y="4251111"/>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18" name="AutoShape 7"/>
          <p:cNvSpPr>
            <a:spLocks noChangeArrowheads="1"/>
          </p:cNvSpPr>
          <p:nvPr/>
        </p:nvSpPr>
        <p:spPr bwMode="auto">
          <a:xfrm>
            <a:off x="3210159" y="4608299"/>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19" name="AutoShape 8"/>
          <p:cNvSpPr>
            <a:spLocks noChangeArrowheads="1"/>
          </p:cNvSpPr>
          <p:nvPr/>
        </p:nvSpPr>
        <p:spPr bwMode="auto">
          <a:xfrm>
            <a:off x="3362559" y="5154399"/>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20" name="AutoShape 9"/>
          <p:cNvSpPr>
            <a:spLocks noChangeArrowheads="1"/>
          </p:cNvSpPr>
          <p:nvPr/>
        </p:nvSpPr>
        <p:spPr bwMode="auto">
          <a:xfrm>
            <a:off x="3895959" y="5630649"/>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21" name="AutoShape 10"/>
          <p:cNvSpPr>
            <a:spLocks noChangeArrowheads="1"/>
          </p:cNvSpPr>
          <p:nvPr/>
        </p:nvSpPr>
        <p:spPr bwMode="auto">
          <a:xfrm>
            <a:off x="3476859" y="4297149"/>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22" name="AutoShape 11"/>
          <p:cNvSpPr>
            <a:spLocks noChangeArrowheads="1"/>
          </p:cNvSpPr>
          <p:nvPr/>
        </p:nvSpPr>
        <p:spPr bwMode="auto">
          <a:xfrm>
            <a:off x="2981559" y="4925799"/>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23" name="AutoShape 12"/>
          <p:cNvSpPr>
            <a:spLocks noChangeArrowheads="1"/>
          </p:cNvSpPr>
          <p:nvPr/>
        </p:nvSpPr>
        <p:spPr bwMode="auto">
          <a:xfrm>
            <a:off x="3400659" y="5668749"/>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24" name="AutoShape 13"/>
          <p:cNvSpPr>
            <a:spLocks noChangeArrowheads="1"/>
          </p:cNvSpPr>
          <p:nvPr/>
        </p:nvSpPr>
        <p:spPr bwMode="auto">
          <a:xfrm>
            <a:off x="3895959" y="4697199"/>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25" name="AutoShape 14"/>
          <p:cNvSpPr>
            <a:spLocks noChangeArrowheads="1"/>
          </p:cNvSpPr>
          <p:nvPr/>
        </p:nvSpPr>
        <p:spPr bwMode="auto">
          <a:xfrm>
            <a:off x="4797659" y="468449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26" name="AutoShape 15"/>
          <p:cNvSpPr>
            <a:spLocks noChangeArrowheads="1"/>
          </p:cNvSpPr>
          <p:nvPr/>
        </p:nvSpPr>
        <p:spPr bwMode="auto">
          <a:xfrm>
            <a:off x="4657959" y="58973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27" name="AutoShape 16"/>
          <p:cNvSpPr>
            <a:spLocks noChangeArrowheads="1"/>
          </p:cNvSpPr>
          <p:nvPr/>
        </p:nvSpPr>
        <p:spPr bwMode="auto">
          <a:xfrm>
            <a:off x="2410059" y="481149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28" name="AutoShape 17"/>
          <p:cNvSpPr>
            <a:spLocks noChangeArrowheads="1"/>
          </p:cNvSpPr>
          <p:nvPr/>
        </p:nvSpPr>
        <p:spPr bwMode="auto">
          <a:xfrm>
            <a:off x="3921359" y="62656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29" name="AutoShape 18"/>
          <p:cNvSpPr>
            <a:spLocks noChangeArrowheads="1"/>
          </p:cNvSpPr>
          <p:nvPr/>
        </p:nvSpPr>
        <p:spPr bwMode="auto">
          <a:xfrm>
            <a:off x="4886559" y="542109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30" name="AutoShape 19"/>
          <p:cNvSpPr>
            <a:spLocks noChangeArrowheads="1"/>
          </p:cNvSpPr>
          <p:nvPr/>
        </p:nvSpPr>
        <p:spPr bwMode="auto">
          <a:xfrm>
            <a:off x="2949809" y="59608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31" name="AutoShape 20"/>
          <p:cNvSpPr>
            <a:spLocks noChangeArrowheads="1"/>
          </p:cNvSpPr>
          <p:nvPr/>
        </p:nvSpPr>
        <p:spPr bwMode="auto">
          <a:xfrm>
            <a:off x="2638659" y="54782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32" name="AutoShape 21"/>
          <p:cNvSpPr>
            <a:spLocks noChangeArrowheads="1"/>
          </p:cNvSpPr>
          <p:nvPr/>
        </p:nvSpPr>
        <p:spPr bwMode="auto">
          <a:xfrm>
            <a:off x="2695809" y="39542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33" name="AutoShape 22"/>
          <p:cNvSpPr>
            <a:spLocks noChangeArrowheads="1"/>
          </p:cNvSpPr>
          <p:nvPr/>
        </p:nvSpPr>
        <p:spPr bwMode="auto">
          <a:xfrm>
            <a:off x="4191234" y="5089311"/>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34" name="AutoShape 23"/>
          <p:cNvSpPr>
            <a:spLocks noChangeArrowheads="1"/>
          </p:cNvSpPr>
          <p:nvPr/>
        </p:nvSpPr>
        <p:spPr bwMode="auto">
          <a:xfrm>
            <a:off x="3810234" y="5222661"/>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35" name="AutoShape 24"/>
          <p:cNvSpPr>
            <a:spLocks noChangeArrowheads="1"/>
          </p:cNvSpPr>
          <p:nvPr/>
        </p:nvSpPr>
        <p:spPr bwMode="auto">
          <a:xfrm>
            <a:off x="4095984" y="3984411"/>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36" name="Oval 25"/>
          <p:cNvSpPr>
            <a:spLocks noChangeArrowheads="1"/>
          </p:cNvSpPr>
          <p:nvPr/>
        </p:nvSpPr>
        <p:spPr bwMode="auto">
          <a:xfrm>
            <a:off x="2800584" y="4070136"/>
            <a:ext cx="1885950" cy="1905000"/>
          </a:xfrm>
          <a:prstGeom prst="ellipse">
            <a:avLst/>
          </a:prstGeom>
          <a:noFill/>
          <a:ln w="15875" algn="ctr">
            <a:solidFill>
              <a:schemeClr val="tx2"/>
            </a:solidFill>
            <a:prstDash val="sysDot"/>
            <a:rou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37" name="AutoShape 26"/>
          <p:cNvSpPr>
            <a:spLocks noChangeArrowheads="1"/>
          </p:cNvSpPr>
          <p:nvPr/>
        </p:nvSpPr>
        <p:spPr bwMode="auto">
          <a:xfrm>
            <a:off x="2848209" y="41066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38" name="AutoShape 27"/>
          <p:cNvSpPr>
            <a:spLocks noChangeArrowheads="1"/>
          </p:cNvSpPr>
          <p:nvPr/>
        </p:nvSpPr>
        <p:spPr bwMode="auto">
          <a:xfrm>
            <a:off x="4772259" y="408759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39" name="Line 28"/>
          <p:cNvSpPr>
            <a:spLocks noChangeShapeType="1"/>
          </p:cNvSpPr>
          <p:nvPr/>
        </p:nvSpPr>
        <p:spPr bwMode="auto">
          <a:xfrm flipH="1" flipV="1">
            <a:off x="7793271" y="3171611"/>
            <a:ext cx="0" cy="207010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Line 29"/>
          <p:cNvSpPr>
            <a:spLocks noChangeShapeType="1"/>
          </p:cNvSpPr>
          <p:nvPr/>
        </p:nvSpPr>
        <p:spPr bwMode="auto">
          <a:xfrm>
            <a:off x="7763109" y="5259174"/>
            <a:ext cx="2347912"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AutoShape 30"/>
          <p:cNvSpPr>
            <a:spLocks noChangeArrowheads="1"/>
          </p:cNvSpPr>
          <p:nvPr/>
        </p:nvSpPr>
        <p:spPr bwMode="auto">
          <a:xfrm>
            <a:off x="8061559" y="4622586"/>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42" name="AutoShape 31"/>
          <p:cNvSpPr>
            <a:spLocks noChangeArrowheads="1"/>
          </p:cNvSpPr>
          <p:nvPr/>
        </p:nvSpPr>
        <p:spPr bwMode="auto">
          <a:xfrm>
            <a:off x="7486884" y="4979774"/>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43" name="AutoShape 32"/>
          <p:cNvSpPr>
            <a:spLocks noChangeArrowheads="1"/>
          </p:cNvSpPr>
          <p:nvPr/>
        </p:nvSpPr>
        <p:spPr bwMode="auto">
          <a:xfrm>
            <a:off x="7867884" y="5535399"/>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44" name="AutoShape 33"/>
          <p:cNvSpPr>
            <a:spLocks noChangeArrowheads="1"/>
          </p:cNvSpPr>
          <p:nvPr/>
        </p:nvSpPr>
        <p:spPr bwMode="auto">
          <a:xfrm>
            <a:off x="8687034" y="5535399"/>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45" name="AutoShape 34"/>
          <p:cNvSpPr>
            <a:spLocks noChangeArrowheads="1"/>
          </p:cNvSpPr>
          <p:nvPr/>
        </p:nvSpPr>
        <p:spPr bwMode="auto">
          <a:xfrm>
            <a:off x="7753584" y="4668624"/>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46" name="AutoShape 35"/>
          <p:cNvSpPr>
            <a:spLocks noChangeArrowheads="1"/>
          </p:cNvSpPr>
          <p:nvPr/>
        </p:nvSpPr>
        <p:spPr bwMode="auto">
          <a:xfrm>
            <a:off x="7963134" y="4944849"/>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47" name="AutoShape 36"/>
          <p:cNvSpPr>
            <a:spLocks noChangeArrowheads="1"/>
          </p:cNvSpPr>
          <p:nvPr/>
        </p:nvSpPr>
        <p:spPr bwMode="auto">
          <a:xfrm>
            <a:off x="8191734" y="5573499"/>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48" name="AutoShape 37"/>
          <p:cNvSpPr>
            <a:spLocks noChangeArrowheads="1"/>
          </p:cNvSpPr>
          <p:nvPr/>
        </p:nvSpPr>
        <p:spPr bwMode="auto">
          <a:xfrm>
            <a:off x="8172684" y="5068674"/>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49" name="AutoShape 38"/>
          <p:cNvSpPr>
            <a:spLocks noChangeArrowheads="1"/>
          </p:cNvSpPr>
          <p:nvPr/>
        </p:nvSpPr>
        <p:spPr bwMode="auto">
          <a:xfrm>
            <a:off x="9779234" y="47035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50" name="AutoShape 39"/>
          <p:cNvSpPr>
            <a:spLocks noChangeArrowheads="1"/>
          </p:cNvSpPr>
          <p:nvPr/>
        </p:nvSpPr>
        <p:spPr bwMode="auto">
          <a:xfrm>
            <a:off x="9639534" y="591639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51" name="AutoShape 40"/>
          <p:cNvSpPr>
            <a:spLocks noChangeArrowheads="1"/>
          </p:cNvSpPr>
          <p:nvPr/>
        </p:nvSpPr>
        <p:spPr bwMode="auto">
          <a:xfrm>
            <a:off x="9163284" y="366849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52" name="AutoShape 41"/>
          <p:cNvSpPr>
            <a:spLocks noChangeArrowheads="1"/>
          </p:cNvSpPr>
          <p:nvPr/>
        </p:nvSpPr>
        <p:spPr bwMode="auto">
          <a:xfrm>
            <a:off x="9169634" y="49321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53" name="AutoShape 42"/>
          <p:cNvSpPr>
            <a:spLocks noChangeArrowheads="1"/>
          </p:cNvSpPr>
          <p:nvPr/>
        </p:nvSpPr>
        <p:spPr bwMode="auto">
          <a:xfrm>
            <a:off x="9868134" y="54401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54" name="AutoShape 43"/>
          <p:cNvSpPr>
            <a:spLocks noChangeArrowheads="1"/>
          </p:cNvSpPr>
          <p:nvPr/>
        </p:nvSpPr>
        <p:spPr bwMode="auto">
          <a:xfrm>
            <a:off x="8693384" y="437969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55" name="AutoShape 44"/>
          <p:cNvSpPr>
            <a:spLocks noChangeArrowheads="1"/>
          </p:cNvSpPr>
          <p:nvPr/>
        </p:nvSpPr>
        <p:spPr bwMode="auto">
          <a:xfrm>
            <a:off x="9296634" y="561159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56" name="AutoShape 45"/>
          <p:cNvSpPr>
            <a:spLocks noChangeArrowheads="1"/>
          </p:cNvSpPr>
          <p:nvPr/>
        </p:nvSpPr>
        <p:spPr bwMode="auto">
          <a:xfrm>
            <a:off x="9087084" y="38780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57" name="AutoShape 46"/>
          <p:cNvSpPr>
            <a:spLocks noChangeArrowheads="1"/>
          </p:cNvSpPr>
          <p:nvPr/>
        </p:nvSpPr>
        <p:spPr bwMode="auto">
          <a:xfrm>
            <a:off x="7696434" y="5384586"/>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58" name="AutoShape 47"/>
          <p:cNvSpPr>
            <a:spLocks noChangeArrowheads="1"/>
          </p:cNvSpPr>
          <p:nvPr/>
        </p:nvSpPr>
        <p:spPr bwMode="auto">
          <a:xfrm>
            <a:off x="7315434" y="5517936"/>
            <a:ext cx="88900" cy="88900"/>
          </a:xfrm>
          <a:prstGeom prst="octagon">
            <a:avLst>
              <a:gd name="adj" fmla="val 29287"/>
            </a:avLst>
          </a:prstGeom>
          <a:solidFill>
            <a:srgbClr val="FF0000"/>
          </a:solidFill>
          <a:ln w="9525" algn="ctr">
            <a:solidFill>
              <a:srgbClr val="FF0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59" name="AutoShape 48"/>
          <p:cNvSpPr>
            <a:spLocks noChangeArrowheads="1"/>
          </p:cNvSpPr>
          <p:nvPr/>
        </p:nvSpPr>
        <p:spPr bwMode="auto">
          <a:xfrm>
            <a:off x="9077559" y="4003461"/>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60" name="AutoShape 49"/>
          <p:cNvSpPr>
            <a:spLocks noChangeArrowheads="1"/>
          </p:cNvSpPr>
          <p:nvPr/>
        </p:nvSpPr>
        <p:spPr bwMode="auto">
          <a:xfrm>
            <a:off x="8629884" y="35351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61" name="AutoShape 50"/>
          <p:cNvSpPr>
            <a:spLocks noChangeArrowheads="1"/>
          </p:cNvSpPr>
          <p:nvPr/>
        </p:nvSpPr>
        <p:spPr bwMode="auto">
          <a:xfrm>
            <a:off x="9753834" y="4106649"/>
            <a:ext cx="88900" cy="88900"/>
          </a:xfrm>
          <a:prstGeom prst="octagon">
            <a:avLst>
              <a:gd name="adj" fmla="val 29287"/>
            </a:avLst>
          </a:prstGeom>
          <a:solidFill>
            <a:srgbClr val="0000FF"/>
          </a:solidFill>
          <a:ln w="9525" algn="ctr">
            <a:solidFill>
              <a:srgbClr val="0000FF"/>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p:sp>
        <p:nvSpPr>
          <p:cNvPr id="62" name="Line 51"/>
          <p:cNvSpPr>
            <a:spLocks noChangeShapeType="1"/>
          </p:cNvSpPr>
          <p:nvPr/>
        </p:nvSpPr>
        <p:spPr bwMode="auto">
          <a:xfrm flipH="1">
            <a:off x="6545496" y="5260761"/>
            <a:ext cx="1238250" cy="99695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Line 52"/>
          <p:cNvSpPr>
            <a:spLocks noChangeShapeType="1"/>
          </p:cNvSpPr>
          <p:nvPr/>
        </p:nvSpPr>
        <p:spPr bwMode="auto">
          <a:xfrm>
            <a:off x="7782159" y="3908211"/>
            <a:ext cx="1447800" cy="1333500"/>
          </a:xfrm>
          <a:prstGeom prst="line">
            <a:avLst/>
          </a:prstGeom>
          <a:noFill/>
          <a:ln w="15875">
            <a:solidFill>
              <a:schemeClr val="tx2"/>
            </a:solidFill>
            <a:prstDash val="sysDot"/>
            <a:roun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Line 53"/>
          <p:cNvSpPr>
            <a:spLocks noChangeShapeType="1"/>
          </p:cNvSpPr>
          <p:nvPr/>
        </p:nvSpPr>
        <p:spPr bwMode="auto">
          <a:xfrm flipV="1">
            <a:off x="8010759" y="5279811"/>
            <a:ext cx="1219200" cy="1219200"/>
          </a:xfrm>
          <a:prstGeom prst="line">
            <a:avLst/>
          </a:prstGeom>
          <a:noFill/>
          <a:ln w="15875">
            <a:solidFill>
              <a:schemeClr val="tx2"/>
            </a:solidFill>
            <a:prstDash val="sysDot"/>
            <a:roun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Line 54"/>
          <p:cNvSpPr>
            <a:spLocks noChangeShapeType="1"/>
          </p:cNvSpPr>
          <p:nvPr/>
        </p:nvSpPr>
        <p:spPr bwMode="auto">
          <a:xfrm flipV="1">
            <a:off x="6315309" y="3946311"/>
            <a:ext cx="1466850" cy="838200"/>
          </a:xfrm>
          <a:prstGeom prst="line">
            <a:avLst/>
          </a:prstGeom>
          <a:noFill/>
          <a:ln w="15875">
            <a:solidFill>
              <a:schemeClr val="tx2"/>
            </a:solidFill>
            <a:prstDash val="sysDot"/>
            <a:roun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Line 55"/>
          <p:cNvSpPr>
            <a:spLocks noChangeShapeType="1"/>
          </p:cNvSpPr>
          <p:nvPr/>
        </p:nvSpPr>
        <p:spPr bwMode="auto">
          <a:xfrm>
            <a:off x="6296259" y="4784511"/>
            <a:ext cx="1714500" cy="1695450"/>
          </a:xfrm>
          <a:prstGeom prst="line">
            <a:avLst/>
          </a:prstGeom>
          <a:noFill/>
          <a:ln w="15875">
            <a:solidFill>
              <a:schemeClr val="tx2"/>
            </a:solidFill>
            <a:prstDash val="sysDot"/>
            <a:round/>
          </a:ln>
          <a:extLst>
            <a:ext uri="{909E8E84-426E-40DD-AFC4-6F175D3DCCD1}">
              <a14:hiddenFill xmlns:a14="http://schemas.microsoft.com/office/drawing/2010/main">
                <a:noFill/>
              </a14:hiddenFill>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AutoShape 56"/>
          <p:cNvSpPr>
            <a:spLocks noChangeArrowheads="1"/>
          </p:cNvSpPr>
          <p:nvPr/>
        </p:nvSpPr>
        <p:spPr bwMode="auto">
          <a:xfrm>
            <a:off x="5238132" y="3424024"/>
            <a:ext cx="1638300" cy="457200"/>
          </a:xfrm>
          <a:prstGeom prst="curvedDownArrow">
            <a:avLst>
              <a:gd name="adj1" fmla="val 71667"/>
              <a:gd name="adj2" fmla="val 143333"/>
              <a:gd name="adj3" fmla="val 33333"/>
            </a:avLst>
          </a:prstGeom>
          <a:solidFill>
            <a:srgbClr val="008000"/>
          </a:solidFill>
          <a:ln w="9525">
            <a:solidFill>
              <a:srgbClr val="008000"/>
            </a:solidFill>
            <a:miter lim="800000"/>
          </a:ln>
        </p:spPr>
        <p:txBody>
          <a:bodyPr wrap="none" anchor="ct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a:spcBef>
                <a:spcPct val="0"/>
              </a:spcBef>
            </a:pPr>
            <a:endParaRPr lang="en-US" altLang="en-US" sz="2400">
              <a:solidFill>
                <a:srgbClr val="000000"/>
              </a:solidFill>
            </a:endParaRPr>
          </a:p>
        </p:txBody>
      </p:sp>
      <mc:AlternateContent xmlns:mc="http://schemas.openxmlformats.org/markup-compatibility/2006" xmlns:a14="http://schemas.microsoft.com/office/drawing/2010/main">
        <mc:Choice Requires="a14">
          <p:sp>
            <p:nvSpPr>
              <p:cNvPr id="68" name="Text Box 57"/>
              <p:cNvSpPr txBox="1">
                <a:spLocks noChangeArrowheads="1"/>
              </p:cNvSpPr>
              <p:nvPr/>
            </p:nvSpPr>
            <p:spPr bwMode="auto">
              <a:xfrm>
                <a:off x="5052994" y="3891839"/>
                <a:ext cx="1905000" cy="4603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defPPr>
                  <a:defRPr lang="en-US"/>
                </a:defPPr>
                <a:lvl1pPr marL="0" algn="l" defTabSz="457200" rtl="0" eaLnBrk="0" latinLnBrk="0" hangingPunct="0">
                  <a:spcBef>
                    <a:spcPct val="20000"/>
                  </a:spcBef>
                  <a:defRPr sz="2800" kern="1200">
                    <a:solidFill>
                      <a:schemeClr val="tx1"/>
                    </a:solidFill>
                    <a:latin typeface="Arial" panose="020B0604020202020204" pitchFamily="34" charset="0"/>
                    <a:ea typeface="+mn-ea"/>
                    <a:cs typeface="+mn-cs"/>
                  </a:defRPr>
                </a:lvl1pPr>
                <a:lvl2pPr marL="742950" indent="-285750" algn="l" defTabSz="457200" rtl="0" eaLnBrk="0" latinLnBrk="0" hangingPunct="0">
                  <a:spcBef>
                    <a:spcPct val="20000"/>
                  </a:spcBef>
                  <a:buChar char="•"/>
                  <a:defRPr sz="2000" kern="1200">
                    <a:solidFill>
                      <a:schemeClr val="tx1"/>
                    </a:solidFill>
                    <a:latin typeface="Arial" panose="020B0604020202020204" pitchFamily="34" charset="0"/>
                    <a:ea typeface="+mn-ea"/>
                    <a:cs typeface="+mn-cs"/>
                  </a:defRPr>
                </a:lvl2pPr>
                <a:lvl3pPr marL="1143000" indent="-228600" algn="l" defTabSz="457200" rtl="0" eaLnBrk="0" latinLnBrk="0" hangingPunct="0">
                  <a:spcBef>
                    <a:spcPct val="20000"/>
                  </a:spcBef>
                  <a:buChar char="–"/>
                  <a:defRPr sz="1800" kern="1200">
                    <a:solidFill>
                      <a:schemeClr val="tx1"/>
                    </a:solidFill>
                    <a:latin typeface="Arial" panose="020B0604020202020204" pitchFamily="34" charset="0"/>
                    <a:ea typeface="+mn-ea"/>
                    <a:cs typeface="+mn-cs"/>
                  </a:defRPr>
                </a:lvl3pPr>
                <a:lvl4pPr marL="1600200" indent="-228600" algn="l" defTabSz="457200" rtl="0" eaLnBrk="0" latinLnBrk="0" hangingPunct="0">
                  <a:spcBef>
                    <a:spcPct val="20000"/>
                  </a:spcBef>
                  <a:buChar char="»"/>
                  <a:defRPr sz="1600" kern="1200">
                    <a:solidFill>
                      <a:schemeClr val="tx1"/>
                    </a:solidFill>
                    <a:latin typeface="Arial" panose="020B0604020202020204" pitchFamily="34" charset="0"/>
                    <a:ea typeface="+mn-ea"/>
                    <a:cs typeface="+mn-cs"/>
                  </a:defRPr>
                </a:lvl4pPr>
                <a:lvl5pPr marL="2057400" indent="-228600" algn="l" defTabSz="457200" rtl="0" eaLnBrk="0" latinLnBrk="0" hangingPunct="0">
                  <a:spcBef>
                    <a:spcPct val="20000"/>
                  </a:spcBef>
                  <a:buChar char="»"/>
                  <a:defRPr sz="14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1400" kern="1200">
                    <a:solidFill>
                      <a:schemeClr val="tx1"/>
                    </a:solidFill>
                    <a:latin typeface="Arial" panose="020B0604020202020204" pitchFamily="34" charset="0"/>
                    <a:ea typeface="+mn-ea"/>
                    <a:cs typeface="+mn-cs"/>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l-GR" altLang="en-US" sz="2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𝛷</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𝜙</m:t>
                      </m:r>
                      <m:d>
                        <m:dPr>
                          <m:ctrlP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𝑥</m:t>
                          </m:r>
                        </m:e>
                      </m:d>
                    </m:oMath>
                  </m:oMathPara>
                </a14:m>
                <a:endParaRPr lang="en-US" altLang="zh-CN" sz="2400">
                  <a:solidFill>
                    <a:srgbClr val="000000"/>
                  </a:solidFill>
                  <a:latin typeface="+mn-lt"/>
                  <a:ea typeface="宋体" panose="02010600030101010101" pitchFamily="2" charset="-122"/>
                  <a:cs typeface="Times New Roman" panose="02020603050405020304" pitchFamily="18" charset="0"/>
                </a:endParaRPr>
              </a:p>
            </p:txBody>
          </p:sp>
        </mc:Choice>
        <mc:Fallback xmlns="">
          <p:sp>
            <p:nvSpPr>
              <p:cNvPr id="68" name="Text Box 57"/>
              <p:cNvSpPr txBox="1">
                <a:spLocks noRot="1" noChangeAspect="1" noMove="1" noResize="1" noEditPoints="1" noAdjustHandles="1" noChangeArrowheads="1" noChangeShapeType="1" noTextEdit="1"/>
              </p:cNvSpPr>
              <p:nvPr/>
            </p:nvSpPr>
            <p:spPr bwMode="auto">
              <a:xfrm>
                <a:off x="5052994" y="3891839"/>
                <a:ext cx="1905000" cy="460375"/>
              </a:xfrm>
              <a:prstGeom prst="rect">
                <a:avLst/>
              </a:prstGeom>
              <a:blipFill rotWithShape="1">
                <a:blip r:embed="rId2"/>
                <a:stretch>
                  <a:fillRect l="-16" t="-121" r="16" b="1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38146"/>
            <a:ext cx="10546080" cy="1325563"/>
          </a:xfrm>
        </p:spPr>
        <p:txBody>
          <a:bodyPr>
            <a:normAutofit fontScale="90000"/>
          </a:bodyPr>
          <a:lstStyle/>
          <a:p>
            <a:br>
              <a:rPr lang="en-US" altLang="zh-CN" sz="4400" b="1"/>
            </a:br>
            <a:br>
              <a:rPr lang="en-US" altLang="zh-CN" sz="4400" b="1"/>
            </a:br>
            <a:r>
              <a:rPr lang="en-US" altLang="zh-CN" sz="4400" b="1"/>
              <a:t>• </a:t>
            </a:r>
            <a:r>
              <a:rPr lang="en-US" altLang="zh-CN" b="1">
                <a:sym typeface="+mn-ea"/>
              </a:rPr>
              <a:t>非</a:t>
            </a:r>
            <a:r>
              <a:rPr lang="zh-CN" altLang="en-US">
                <a:solidFill>
                  <a:srgbClr val="000000"/>
                </a:solidFill>
                <a:latin typeface="Times New Roman" panose="02020603050405020304" pitchFamily="18" charset="0"/>
                <a:sym typeface="+mn-ea"/>
              </a:rPr>
              <a:t>线性</a:t>
            </a:r>
            <a:r>
              <a:rPr lang="en-US" altLang="zh-CN">
                <a:sym typeface="+mn-ea"/>
              </a:rPr>
              <a:t> </a:t>
            </a:r>
            <a:r>
              <a:rPr lang="en-US" altLang="zh-CN">
                <a:solidFill>
                  <a:srgbClr val="000000"/>
                </a:solidFill>
                <a:latin typeface="Times New Roman" panose="02020603050405020304" pitchFamily="18" charset="0"/>
                <a:sym typeface="+mn-ea"/>
              </a:rPr>
              <a:t>分类方法</a:t>
            </a:r>
            <a:br>
              <a:rPr lang="en-US" altLang="zh-CN"/>
            </a:br>
            <a:br>
              <a:rPr lang="en-US" altLang="zh-CN"/>
            </a:br>
            <a:br>
              <a:rPr lang="en-US" altLang="zh-CN"/>
            </a:br>
            <a:endParaRPr lang="zh-TW" altLang="en-US"/>
          </a:p>
        </p:txBody>
      </p:sp>
      <p:sp>
        <p:nvSpPr>
          <p:cNvPr id="10" name="文本框 9"/>
          <p:cNvSpPr txBox="1"/>
          <p:nvPr/>
        </p:nvSpPr>
        <p:spPr>
          <a:xfrm>
            <a:off x="2013806" y="902044"/>
            <a:ext cx="6713634" cy="52197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zh-CN" sz="2800" b="1"/>
              <a:t>非线性技术</a:t>
            </a:r>
          </a:p>
        </p:txBody>
      </p:sp>
      <p:sp>
        <p:nvSpPr>
          <p:cNvPr id="8" name="Content Placeholder 2"/>
          <p:cNvSpPr>
            <a:spLocks noGrp="1"/>
          </p:cNvSpPr>
          <p:nvPr>
            <p:ph idx="1"/>
          </p:nvPr>
        </p:nvSpPr>
        <p:spPr>
          <a:xfrm>
            <a:off x="2013806" y="1452187"/>
            <a:ext cx="8362830" cy="5367667"/>
          </a:xfrm>
        </p:spPr>
        <p:txBody>
          <a:bodyPr>
            <a:normAutofit/>
          </a:bodyPr>
          <a:lstStyle/>
          <a:p>
            <a:r>
              <a:rPr lang="en-US" altLang="zh-CN" sz="1800" b="1" i="1">
                <a:solidFill>
                  <a:srgbClr val="0070C0"/>
                </a:solidFill>
              </a:rPr>
              <a:t>最近的邻居</a:t>
            </a:r>
            <a:r>
              <a:rPr lang="en-US" altLang="zh-CN" sz="1800"/>
              <a:t>–对于每个测试数据点，分配最近的训练数据点的类标签</a:t>
            </a:r>
          </a:p>
          <a:p>
            <a:pPr lvl="1"/>
            <a:r>
              <a:rPr lang="en-US" altLang="zh-CN" sz="1800"/>
              <a:t>采用距离函数来找到最近的邻居</a:t>
            </a:r>
          </a:p>
          <a:p>
            <a:pPr lvl="2"/>
            <a:r>
              <a:rPr lang="en-US" altLang="zh-CN" sz="1800"/>
              <a:t>计算训练集中每个数据点的距离，并分配最近数据点的类（最小距离）</a:t>
            </a:r>
          </a:p>
          <a:p>
            <a:pPr lvl="1"/>
            <a:r>
              <a:rPr lang="en-US" altLang="zh-CN" sz="1800"/>
              <a:t>它不需要学习一组权重</a:t>
            </a:r>
          </a:p>
          <a:p>
            <a:pPr lvl="2"/>
            <a:endParaRPr lang="en-US" sz="1800"/>
          </a:p>
        </p:txBody>
      </p:sp>
      <p:pic>
        <p:nvPicPr>
          <p:cNvPr id="92" name="图片 91"/>
          <p:cNvPicPr>
            <a:picLocks noChangeAspect="1"/>
          </p:cNvPicPr>
          <p:nvPr/>
        </p:nvPicPr>
        <p:blipFill>
          <a:blip r:embed="rId2"/>
          <a:stretch>
            <a:fillRect/>
          </a:stretch>
        </p:blipFill>
        <p:spPr>
          <a:xfrm>
            <a:off x="3430541" y="3672782"/>
            <a:ext cx="5564879" cy="2575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38146"/>
            <a:ext cx="10546080" cy="1325563"/>
          </a:xfrm>
        </p:spPr>
        <p:txBody>
          <a:bodyPr>
            <a:normAutofit fontScale="90000"/>
          </a:bodyPr>
          <a:lstStyle/>
          <a:p>
            <a:br>
              <a:rPr lang="en-US" altLang="zh-CN" sz="4400" b="1"/>
            </a:br>
            <a:br>
              <a:rPr lang="en-US" altLang="zh-CN" sz="4400" b="1"/>
            </a:br>
            <a:r>
              <a:rPr lang="en-US" altLang="zh-CN" sz="4400" b="1"/>
              <a:t>• </a:t>
            </a:r>
            <a:r>
              <a:rPr lang="en-US" altLang="zh-CN" b="1">
                <a:sym typeface="+mn-ea"/>
              </a:rPr>
              <a:t>非</a:t>
            </a:r>
            <a:r>
              <a:rPr lang="zh-CN" altLang="en-US">
                <a:solidFill>
                  <a:srgbClr val="000000"/>
                </a:solidFill>
                <a:latin typeface="Times New Roman" panose="02020603050405020304" pitchFamily="18" charset="0"/>
                <a:sym typeface="+mn-ea"/>
              </a:rPr>
              <a:t>线性</a:t>
            </a:r>
            <a:r>
              <a:rPr lang="en-US" altLang="zh-CN">
                <a:sym typeface="+mn-ea"/>
              </a:rPr>
              <a:t> </a:t>
            </a:r>
            <a:r>
              <a:rPr lang="en-US" altLang="zh-CN">
                <a:solidFill>
                  <a:srgbClr val="000000"/>
                </a:solidFill>
                <a:latin typeface="Times New Roman" panose="02020603050405020304" pitchFamily="18" charset="0"/>
                <a:sym typeface="+mn-ea"/>
              </a:rPr>
              <a:t>分类方法</a:t>
            </a:r>
            <a:br>
              <a:rPr lang="en-US" altLang="zh-CN"/>
            </a:br>
            <a:br>
              <a:rPr lang="en-US" altLang="zh-CN"/>
            </a:br>
            <a:br>
              <a:rPr lang="en-US" altLang="zh-CN"/>
            </a:br>
            <a:endParaRPr lang="zh-TW" altLang="en-US"/>
          </a:p>
        </p:txBody>
      </p:sp>
      <p:sp>
        <p:nvSpPr>
          <p:cNvPr id="10" name="文本框 9"/>
          <p:cNvSpPr txBox="1"/>
          <p:nvPr/>
        </p:nvSpPr>
        <p:spPr>
          <a:xfrm>
            <a:off x="2013806" y="902044"/>
            <a:ext cx="6713634" cy="52197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zh-CN" sz="2800" b="1"/>
              <a:t>非线性技术</a:t>
            </a:r>
          </a:p>
        </p:txBody>
      </p:sp>
      <p:sp>
        <p:nvSpPr>
          <p:cNvPr id="8" name="Content Placeholder 2"/>
          <p:cNvSpPr>
            <a:spLocks noGrp="1"/>
          </p:cNvSpPr>
          <p:nvPr>
            <p:ph idx="1"/>
          </p:nvPr>
        </p:nvSpPr>
        <p:spPr>
          <a:xfrm>
            <a:off x="2013806" y="1452187"/>
            <a:ext cx="8362830" cy="5367667"/>
          </a:xfrm>
        </p:spPr>
        <p:txBody>
          <a:bodyPr>
            <a:normAutofit/>
          </a:bodyPr>
          <a:lstStyle/>
          <a:p>
            <a:r>
              <a:rPr lang="en-US" sz="1800" b="1" i="1" dirty="0">
                <a:solidFill>
                  <a:srgbClr val="0070C0"/>
                </a:solidFill>
              </a:rPr>
              <a:t>K-</a:t>
            </a:r>
            <a:r>
              <a:rPr lang="en-US" sz="1800" b="1" i="1" dirty="0" err="1">
                <a:solidFill>
                  <a:srgbClr val="0070C0"/>
                </a:solidFill>
              </a:rPr>
              <a:t>最近的邻居</a:t>
            </a:r>
            <a:r>
              <a:rPr lang="en-US" sz="1800" dirty="0" err="1"/>
              <a:t>方法考虑多个相邻数据点对测试数据点进行分类</a:t>
            </a:r>
            <a:endParaRPr lang="en-US" sz="1800" dirty="0"/>
          </a:p>
          <a:p>
            <a:pPr lvl="1"/>
            <a:r>
              <a:rPr lang="en-US" sz="1800" dirty="0"/>
              <a:t>例如，3个最近的邻居</a:t>
            </a:r>
          </a:p>
          <a:p>
            <a:pPr lvl="2"/>
            <a:r>
              <a:rPr lang="en-US" sz="1800" dirty="0" err="1"/>
              <a:t>图中的测试示例是+标记</a:t>
            </a:r>
            <a:endParaRPr lang="en-US" sz="1800" dirty="0"/>
          </a:p>
          <a:p>
            <a:pPr lvl="2"/>
            <a:r>
              <a:rPr lang="en-US" sz="1800" dirty="0"/>
              <a:t>测试示例的类别是通过投票获得的（基于到3个最接近点的距离）</a:t>
            </a:r>
          </a:p>
          <a:p>
            <a:pPr lvl="8"/>
            <a:endParaRPr lang="en-US" sz="1600" dirty="0"/>
          </a:p>
        </p:txBody>
      </p:sp>
      <p:pic>
        <p:nvPicPr>
          <p:cNvPr id="4" name="图片 3">
            <a:extLst>
              <a:ext uri="{FF2B5EF4-FFF2-40B4-BE49-F238E27FC236}">
                <a16:creationId xmlns:a16="http://schemas.microsoft.com/office/drawing/2014/main" id="{432E084B-614C-C408-876D-BA5F5FF00853}"/>
              </a:ext>
            </a:extLst>
          </p:cNvPr>
          <p:cNvPicPr>
            <a:picLocks noChangeAspect="1"/>
          </p:cNvPicPr>
          <p:nvPr/>
        </p:nvPicPr>
        <p:blipFill>
          <a:blip r:embed="rId2"/>
          <a:stretch>
            <a:fillRect/>
          </a:stretch>
        </p:blipFill>
        <p:spPr>
          <a:xfrm>
            <a:off x="3600421" y="2847587"/>
            <a:ext cx="4400580" cy="34880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38146"/>
            <a:ext cx="10546080" cy="1325563"/>
          </a:xfrm>
        </p:spPr>
        <p:txBody>
          <a:bodyPr>
            <a:normAutofit fontScale="90000"/>
          </a:bodyPr>
          <a:lstStyle/>
          <a:p>
            <a:br>
              <a:rPr lang="en-US" altLang="zh-CN" sz="4400" b="1"/>
            </a:br>
            <a:r>
              <a:rPr lang="en-US" altLang="zh-CN" sz="4400" b="1"/>
              <a:t>•</a:t>
            </a:r>
            <a:r>
              <a:rPr lang="en-US" altLang="zh-CN">
                <a:solidFill>
                  <a:srgbClr val="000000"/>
                </a:solidFill>
                <a:latin typeface="Times New Roman" panose="02020603050405020304" pitchFamily="18" charset="0"/>
              </a:rPr>
              <a:t>无人监督的</a:t>
            </a:r>
            <a:br>
              <a:rPr lang="en-US" altLang="zh-CN"/>
            </a:br>
            <a:br>
              <a:rPr lang="en-US" altLang="zh-CN"/>
            </a:br>
            <a:endParaRPr lang="zh-TW" altLang="en-US"/>
          </a:p>
        </p:txBody>
      </p:sp>
      <p:sp>
        <p:nvSpPr>
          <p:cNvPr id="10" name="文本框 9"/>
          <p:cNvSpPr txBox="1"/>
          <p:nvPr/>
        </p:nvSpPr>
        <p:spPr>
          <a:xfrm>
            <a:off x="2013806" y="902044"/>
            <a:ext cx="6713634" cy="4603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zh-CN" sz="2400" b="1"/>
              <a:t>K-Means</a:t>
            </a:r>
            <a:endParaRPr lang="zh-CN" altLang="en-US" sz="2400" b="1"/>
          </a:p>
        </p:txBody>
      </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文本框 7"/>
          <p:cNvSpPr txBox="1"/>
          <p:nvPr/>
        </p:nvSpPr>
        <p:spPr>
          <a:xfrm>
            <a:off x="6169246" y="1619240"/>
            <a:ext cx="4511040" cy="258445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 K-Means是一种聚类方法</a:t>
            </a:r>
          </a:p>
          <a:p>
            <a:endParaRPr lang="en-US" altLang="zh-CN"/>
          </a:p>
          <a:p>
            <a:r>
              <a:rPr lang="en-US" altLang="zh-CN"/>
              <a:t>•定义了所需的集群数量（k）</a:t>
            </a:r>
          </a:p>
          <a:p>
            <a:endParaRPr lang="en-US" altLang="zh-CN"/>
          </a:p>
          <a:p>
            <a:r>
              <a:rPr lang="en-US" altLang="zh-CN"/>
              <a:t>•分组是通过最小化项目和相应重心之间的平方距离（欧几里得距离）之和来完成的</a:t>
            </a:r>
          </a:p>
          <a:p>
            <a:endParaRPr lang="en-US" altLang="zh-CN"/>
          </a:p>
          <a:p>
            <a:r>
              <a:rPr lang="en-US" altLang="zh-CN"/>
              <a:t>•其他聚类方法是kMedians、期望最大化（EM）和分层聚类</a:t>
            </a:r>
            <a:endParaRPr lang="zh-CN" altLang="en-US"/>
          </a:p>
        </p:txBody>
      </p:sp>
      <p:sp>
        <p:nvSpPr>
          <p:cNvPr id="3" name="AutoShape 2"/>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5" name="图片 4"/>
          <p:cNvPicPr>
            <a:picLocks noChangeAspect="1"/>
          </p:cNvPicPr>
          <p:nvPr/>
        </p:nvPicPr>
        <p:blipFill>
          <a:blip r:embed="rId2"/>
          <a:stretch>
            <a:fillRect/>
          </a:stretch>
        </p:blipFill>
        <p:spPr>
          <a:xfrm>
            <a:off x="1629011" y="1864360"/>
            <a:ext cx="4517233" cy="37388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推理方式与分类</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6" name="Rectangle 785"/>
          <p:cNvSpPr>
            <a:spLocks noChangeArrowheads="1"/>
          </p:cNvSpPr>
          <p:nvPr/>
        </p:nvSpPr>
        <p:spPr bwMode="auto">
          <a:xfrm>
            <a:off x="1808954" y="2108069"/>
            <a:ext cx="8574092" cy="3082925"/>
          </a:xfrm>
          <a:prstGeom prst="rect">
            <a:avLst/>
          </a:prstGeom>
          <a:noFill/>
          <a:ln w="9525" cap="flat" algn="ctr">
            <a:solidFill>
              <a:srgbClr val="666699"/>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spAutoFit/>
          </a:bodyPr>
          <a:lstStyle>
            <a:lvl1pPr marL="363855" indent="-36385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spcBef>
                <a:spcPct val="50000"/>
              </a:spcBef>
              <a:buClr>
                <a:schemeClr val="accent2"/>
              </a:buClr>
              <a:buSzPct val="65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1</a:t>
            </a:r>
            <a:r>
              <a:rPr lang="zh-CN" altLang="ru-RU" sz="2505" b="1">
                <a:latin typeface="Times New Roman" panose="02020603050405020304" pitchFamily="18" charset="0"/>
                <a:ea typeface="新宋体" panose="02010609030101010101" pitchFamily="49" charset="-122"/>
              </a:rPr>
              <a:t>）</a:t>
            </a:r>
            <a:r>
              <a:rPr lang="zh-CN" altLang="ru-RU" sz="2505" b="1">
                <a:solidFill>
                  <a:schemeClr val="accent2"/>
                </a:solidFill>
                <a:latin typeface="Times New Roman" panose="02020603050405020304" pitchFamily="18" charset="0"/>
                <a:ea typeface="新宋体" panose="02010609030101010101" pitchFamily="49" charset="-122"/>
              </a:rPr>
              <a:t>演绎推理</a:t>
            </a:r>
            <a:r>
              <a:rPr lang="zh-CN" altLang="ru-RU" sz="2505" b="1">
                <a:latin typeface="Times New Roman" panose="02020603050405020304" pitchFamily="18" charset="0"/>
                <a:ea typeface="新宋体" panose="02010609030101010101" pitchFamily="49" charset="-122"/>
              </a:rPr>
              <a:t> </a:t>
            </a:r>
            <a:r>
              <a:rPr lang="ru-RU" altLang="zh-CN" sz="2505" b="1">
                <a:latin typeface="Times New Roman" panose="02020603050405020304" pitchFamily="18" charset="0"/>
                <a:ea typeface="新宋体" panose="02010609030101010101" pitchFamily="49" charset="-122"/>
              </a:rPr>
              <a:t>(deductive reasoning) :    </a:t>
            </a:r>
            <a:r>
              <a:rPr lang="zh-CN" altLang="ru-RU" sz="2405" b="1">
                <a:latin typeface="Times New Roman" panose="02020603050405020304" pitchFamily="18" charset="0"/>
                <a:ea typeface="新宋体" panose="02010609030101010101" pitchFamily="49" charset="-122"/>
              </a:rPr>
              <a:t>一般   </a:t>
            </a:r>
            <a:r>
              <a:rPr lang="zh-CN" altLang="ru-RU" sz="3210" b="1">
                <a:latin typeface="Times New Roman" panose="02020603050405020304" pitchFamily="18" charset="0"/>
                <a:ea typeface="新宋体" panose="02010609030101010101" pitchFamily="49" charset="-122"/>
              </a:rPr>
              <a:t>→</a:t>
            </a:r>
            <a:r>
              <a:rPr lang="zh-CN" altLang="ru-RU" sz="2405" b="1">
                <a:latin typeface="Times New Roman" panose="02020603050405020304" pitchFamily="18" charset="0"/>
                <a:ea typeface="新宋体" panose="02010609030101010101" pitchFamily="49" charset="-122"/>
              </a:rPr>
              <a:t>  个别</a:t>
            </a:r>
          </a:p>
          <a:p>
            <a:pPr>
              <a:spcBef>
                <a:spcPct val="50000"/>
              </a:spcBef>
              <a:buClr>
                <a:schemeClr val="accent2"/>
              </a:buClr>
              <a:buSzPct val="65000"/>
              <a:buFont typeface="Wingdings" panose="05000000000000000000" pitchFamily="2" charset="2"/>
              <a:buChar char="§"/>
            </a:pPr>
            <a:r>
              <a:rPr lang="zh-CN" altLang="ru-RU" sz="2405" b="1">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三段论式</a:t>
            </a:r>
            <a:r>
              <a:rPr lang="zh-CN" altLang="ru-RU" sz="2405" b="1">
                <a:latin typeface="Times New Roman" panose="02020603050405020304" pitchFamily="18" charset="0"/>
                <a:ea typeface="新宋体" panose="02010609030101010101" pitchFamily="49" charset="-122"/>
              </a:rPr>
              <a:t>（三段论法）</a:t>
            </a:r>
          </a:p>
          <a:p>
            <a:pPr>
              <a:spcBef>
                <a:spcPct val="50000"/>
              </a:spcBef>
              <a:buFontTx/>
              <a:buAutoNum type="circleNumDbPlain"/>
            </a:pPr>
            <a:r>
              <a:rPr lang="zh-CN" altLang="ru-RU" sz="2405" b="1">
                <a:latin typeface="Times New Roman" panose="02020603050405020304" pitchFamily="18" charset="0"/>
                <a:ea typeface="新宋体" panose="02010609030101010101" pitchFamily="49" charset="-122"/>
              </a:rPr>
              <a:t> 足球运动员的身体都是强壮的 ；</a:t>
            </a:r>
          </a:p>
          <a:p>
            <a:pPr>
              <a:spcBef>
                <a:spcPct val="40000"/>
              </a:spcBef>
              <a:buFontTx/>
              <a:buAutoNum type="circleNumDbPlain"/>
            </a:pPr>
            <a:r>
              <a:rPr lang="zh-CN" altLang="ru-RU" sz="2405" b="1">
                <a:latin typeface="Times New Roman" panose="02020603050405020304" pitchFamily="18" charset="0"/>
                <a:ea typeface="新宋体" panose="02010609030101010101" pitchFamily="49" charset="-122"/>
              </a:rPr>
              <a:t> 高波是一名足球运动员；</a:t>
            </a:r>
          </a:p>
          <a:p>
            <a:pPr>
              <a:spcBef>
                <a:spcPct val="70000"/>
              </a:spcBef>
              <a:spcAft>
                <a:spcPct val="40000"/>
              </a:spcAft>
              <a:buFontTx/>
              <a:buAutoNum type="circleNumDbPlain"/>
            </a:pPr>
            <a:r>
              <a:rPr lang="zh-CN" altLang="ru-RU" sz="2405" b="1">
                <a:latin typeface="Times New Roman" panose="02020603050405020304" pitchFamily="18" charset="0"/>
                <a:ea typeface="新宋体" panose="02010609030101010101" pitchFamily="49" charset="-122"/>
              </a:rPr>
              <a:t> 所以，高波的身体是强壮的。</a:t>
            </a:r>
          </a:p>
          <a:p>
            <a:pPr>
              <a:lnSpc>
                <a:spcPct val="20000"/>
              </a:lnSpc>
              <a:buFontTx/>
              <a:buAutoNum type="circleNumDbPlain"/>
            </a:pPr>
            <a:endParaRPr lang="ru-RU" altLang="zh-CN" sz="2405" b="1">
              <a:latin typeface="Times New Roman" panose="02020603050405020304" pitchFamily="18" charset="0"/>
              <a:ea typeface="新宋体" panose="02010609030101010101" pitchFamily="49" charset="-122"/>
            </a:endParaRPr>
          </a:p>
        </p:txBody>
      </p:sp>
      <p:sp>
        <p:nvSpPr>
          <p:cNvPr id="7" name="Rectangle 787"/>
          <p:cNvSpPr txBox="1">
            <a:spLocks noChangeArrowheads="1"/>
          </p:cNvSpPr>
          <p:nvPr/>
        </p:nvSpPr>
        <p:spPr>
          <a:xfrm>
            <a:off x="1754828" y="1497252"/>
            <a:ext cx="8917947" cy="38842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195580" indent="-195580">
              <a:buClr>
                <a:schemeClr val="tx1"/>
              </a:buClr>
              <a:buFont typeface="Wingdings" panose="05000000000000000000" pitchFamily="2" charset="2"/>
              <a:buAutoNum type="arabicPeriod"/>
            </a:pPr>
            <a:r>
              <a:rPr lang="ru-RU" altLang="zh-CN" sz="2405" b="1">
                <a:latin typeface="Times New Roman" panose="02020603050405020304" pitchFamily="18" charset="0"/>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演绎推理、归纳推理、默认推理</a:t>
            </a:r>
            <a:endParaRPr lang="zh-CN" altLang="ru-RU" sz="2205">
              <a:latin typeface="Times New Roman" panose="02020603050405020304" pitchFamily="18" charset="0"/>
              <a:ea typeface="新宋体" panose="02010609030101010101" pitchFamily="49" charset="-122"/>
            </a:endParaRPr>
          </a:p>
        </p:txBody>
      </p:sp>
      <p:sp>
        <p:nvSpPr>
          <p:cNvPr id="8" name="Line 788"/>
          <p:cNvSpPr>
            <a:spLocks noChangeShapeType="1"/>
          </p:cNvSpPr>
          <p:nvPr/>
        </p:nvSpPr>
        <p:spPr bwMode="auto">
          <a:xfrm>
            <a:off x="1885366" y="4407285"/>
            <a:ext cx="7106340" cy="0"/>
          </a:xfrm>
          <a:prstGeom prst="line">
            <a:avLst/>
          </a:prstGeom>
          <a:noFill/>
          <a:ln w="28575" cap="flat" algn="ctr">
            <a:solidFill>
              <a:srgbClr val="CC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 name="Rectangle 789"/>
          <p:cNvSpPr>
            <a:spLocks noChangeArrowheads="1"/>
          </p:cNvSpPr>
          <p:nvPr/>
        </p:nvSpPr>
        <p:spPr bwMode="auto">
          <a:xfrm>
            <a:off x="7004987" y="3108277"/>
            <a:ext cx="1989903"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ru-RU" sz="2405" b="1">
                <a:latin typeface="Arial" panose="020B0604020202020204" pitchFamily="34" charset="0"/>
                <a:ea typeface="新宋体" panose="02010609030101010101" pitchFamily="49" charset="-122"/>
              </a:rPr>
              <a:t>（ </a:t>
            </a:r>
            <a:r>
              <a:rPr lang="zh-CN" altLang="ru-RU" sz="2405" b="1">
                <a:solidFill>
                  <a:srgbClr val="0000FF"/>
                </a:solidFill>
                <a:latin typeface="Arial" panose="020B0604020202020204" pitchFamily="34" charset="0"/>
                <a:ea typeface="新宋体" panose="02010609030101010101" pitchFamily="49" charset="-122"/>
              </a:rPr>
              <a:t>大前提 </a:t>
            </a:r>
            <a:r>
              <a:rPr lang="zh-CN" altLang="ru-RU" sz="2405" b="1">
                <a:latin typeface="Arial" panose="020B0604020202020204" pitchFamily="34" charset="0"/>
                <a:ea typeface="新宋体" panose="02010609030101010101" pitchFamily="49" charset="-122"/>
              </a:rPr>
              <a:t>）</a:t>
            </a:r>
          </a:p>
          <a:p>
            <a:pPr>
              <a:lnSpc>
                <a:spcPct val="150000"/>
              </a:lnSpc>
            </a:pPr>
            <a:r>
              <a:rPr lang="zh-CN" altLang="ru-RU" sz="2405" b="1">
                <a:latin typeface="Arial" panose="020B0604020202020204" pitchFamily="34" charset="0"/>
                <a:ea typeface="新宋体" panose="02010609030101010101" pitchFamily="49" charset="-122"/>
              </a:rPr>
              <a:t>（ </a:t>
            </a:r>
            <a:r>
              <a:rPr lang="zh-CN" altLang="ru-RU" sz="2405" b="1">
                <a:solidFill>
                  <a:srgbClr val="0000FF"/>
                </a:solidFill>
                <a:latin typeface="Arial" panose="020B0604020202020204" pitchFamily="34" charset="0"/>
                <a:ea typeface="新宋体" panose="02010609030101010101" pitchFamily="49" charset="-122"/>
              </a:rPr>
              <a:t>小前提 </a:t>
            </a:r>
            <a:r>
              <a:rPr lang="zh-CN" altLang="ru-RU" sz="2405" b="1">
                <a:latin typeface="Arial" panose="020B0604020202020204" pitchFamily="34" charset="0"/>
                <a:ea typeface="新宋体" panose="02010609030101010101" pitchFamily="49" charset="-122"/>
              </a:rPr>
              <a:t>）</a:t>
            </a:r>
          </a:p>
          <a:p>
            <a:pPr>
              <a:lnSpc>
                <a:spcPct val="150000"/>
              </a:lnSpc>
              <a:spcBef>
                <a:spcPct val="30000"/>
              </a:spcBef>
            </a:pPr>
            <a:r>
              <a:rPr lang="zh-CN" altLang="ru-RU" sz="2405" b="1">
                <a:latin typeface="Arial" panose="020B0604020202020204" pitchFamily="34" charset="0"/>
                <a:ea typeface="新宋体" panose="02010609030101010101" pitchFamily="49" charset="-122"/>
              </a:rPr>
              <a:t>（ </a:t>
            </a:r>
            <a:r>
              <a:rPr lang="zh-CN" altLang="ru-RU" sz="2405" b="1">
                <a:solidFill>
                  <a:srgbClr val="0000FF"/>
                </a:solidFill>
                <a:latin typeface="Arial" panose="020B0604020202020204" pitchFamily="34" charset="0"/>
                <a:ea typeface="新宋体" panose="02010609030101010101" pitchFamily="49" charset="-122"/>
              </a:rPr>
              <a:t>结   论 </a:t>
            </a:r>
            <a:r>
              <a:rPr lang="zh-CN" altLang="ru-RU" sz="2405" b="1">
                <a:latin typeface="Arial" panose="020B0604020202020204" pitchFamily="34" charset="0"/>
                <a:ea typeface="新宋体" panose="02010609030101010101" pitchFamily="49" charset="-122"/>
              </a:rPr>
              <a:t>）</a:t>
            </a:r>
          </a:p>
        </p:txBody>
      </p:sp>
      <p:pic>
        <p:nvPicPr>
          <p:cNvPr id="3" name="图片 2">
            <a:extLst>
              <a:ext uri="{FF2B5EF4-FFF2-40B4-BE49-F238E27FC236}">
                <a16:creationId xmlns:a16="http://schemas.microsoft.com/office/drawing/2014/main" id="{ADAB8411-2F52-9FFE-9EF6-7150AD9A8C7C}"/>
              </a:ext>
            </a:extLst>
          </p:cNvPr>
          <p:cNvPicPr>
            <a:picLocks noChangeAspect="1"/>
          </p:cNvPicPr>
          <p:nvPr/>
        </p:nvPicPr>
        <p:blipFill>
          <a:blip r:embed="rId2"/>
          <a:stretch>
            <a:fillRect/>
          </a:stretch>
        </p:blipFill>
        <p:spPr>
          <a:xfrm>
            <a:off x="176574" y="22528"/>
            <a:ext cx="8239125" cy="151447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childTnLst>
                                    <p:set>
                                      <p:cBhvr additive="base">
                                        <p:cTn id="6" dur="1" fill="hold">
                                          <p:stCondLst>
                                            <p:cond delay="0"/>
                                          </p:stCondLst>
                                        </p:cTn>
                                        <p:tgtEl>
                                          <p:spTgt spid="9"/>
                                        </p:tgtEl>
                                        <p:attrNameLst>
                                          <p:attrName>style.visibility</p:attrName>
                                        </p:attrNameLst>
                                      </p:cBhvr>
                                      <p:to>
                                        <p:strVal val="visible"/>
                                      </p:to>
                                    </p:set>
                                    <p:animEffect transition="in" filter="blinds(horizontal)">
                                      <p:cBhvr additive="base">
                                        <p:cTn id="7" dur="500"/>
                                        <p:tgtEl>
                                          <p:spTgt spid="9"/>
                                        </p:tgtEl>
                                      </p:cBhvr>
                                    </p:animEffect>
                                  </p:childTnLst>
                                </p:cTn>
                              </p:par>
                            </p:childTnLst>
                          </p:cTn>
                        </p:par>
                        <p:par>
                          <p:cTn id="8" fill="hold">
                            <p:stCondLst>
                              <p:cond delay="500"/>
                            </p:stCondLst>
                            <p:childTnLst>
                              <p:par>
                                <p:cTn id="9" presetID="22" presetClass="entr" presetSubtype="4" fill="hold" nodeType="afterEffect">
                                  <p:childTnLst>
                                    <p:set>
                                      <p:cBhvr additive="base">
                                        <p:cTn id="10" dur="1" fill="hold">
                                          <p:stCondLst>
                                            <p:cond delay="0"/>
                                          </p:stCondLst>
                                        </p:cTn>
                                        <p:tgtEl>
                                          <p:spTgt spid="8"/>
                                        </p:tgtEl>
                                        <p:attrNameLst>
                                          <p:attrName>style.visibility</p:attrName>
                                        </p:attrNameLst>
                                      </p:cBhvr>
                                      <p:to>
                                        <p:strVal val="visible"/>
                                      </p:to>
                                    </p:set>
                                    <p:animEffect transition="in" filter="wipe(down)">
                                      <p:cBhvr additive="base">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38146"/>
            <a:ext cx="10546080" cy="1325563"/>
          </a:xfrm>
        </p:spPr>
        <p:txBody>
          <a:bodyPr>
            <a:normAutofit fontScale="90000"/>
          </a:bodyPr>
          <a:lstStyle/>
          <a:p>
            <a:br>
              <a:rPr lang="en-US" altLang="zh-CN" sz="4400" b="1"/>
            </a:br>
            <a:r>
              <a:rPr lang="en-US" altLang="zh-CN" sz="4400" b="1"/>
              <a:t>•</a:t>
            </a:r>
            <a:r>
              <a:rPr lang="en-US" altLang="zh-CN">
                <a:solidFill>
                  <a:srgbClr val="000000"/>
                </a:solidFill>
                <a:latin typeface="Times New Roman" panose="02020603050405020304" pitchFamily="18" charset="0"/>
              </a:rPr>
              <a:t>无人监督的</a:t>
            </a:r>
            <a:br>
              <a:rPr lang="en-US" altLang="zh-CN"/>
            </a:br>
            <a:br>
              <a:rPr lang="en-US" altLang="zh-CN"/>
            </a:br>
            <a:endParaRPr lang="zh-TW" altLang="en-US"/>
          </a:p>
        </p:txBody>
      </p:sp>
      <p:sp>
        <p:nvSpPr>
          <p:cNvPr id="10" name="文本框 9"/>
          <p:cNvSpPr txBox="1"/>
          <p:nvPr/>
        </p:nvSpPr>
        <p:spPr>
          <a:xfrm>
            <a:off x="2013806" y="902044"/>
            <a:ext cx="6713634" cy="4603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a:t>•</a:t>
            </a:r>
            <a:r>
              <a:rPr lang="en-US" altLang="zh-CN"/>
              <a:t> </a:t>
            </a:r>
            <a:r>
              <a:rPr lang="en-US" altLang="zh-CN" sz="2400" b="1"/>
              <a:t>主成分分析（PCA）</a:t>
            </a:r>
            <a:endParaRPr lang="zh-CN" altLang="en-US" sz="2400" b="1"/>
          </a:p>
        </p:txBody>
      </p:sp>
      <p:sp>
        <p:nvSpPr>
          <p:cNvPr id="4"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8" name="文本框 7"/>
          <p:cNvSpPr txBox="1"/>
          <p:nvPr/>
        </p:nvSpPr>
        <p:spPr>
          <a:xfrm>
            <a:off x="6131560" y="1363709"/>
            <a:ext cx="4404360" cy="313817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•主成分分析或PCA是一种用于减少大型数据集维度的技术</a:t>
            </a:r>
          </a:p>
          <a:p>
            <a:endParaRPr lang="en-US" altLang="zh-CN"/>
          </a:p>
          <a:p>
            <a:r>
              <a:rPr lang="en-US" altLang="zh-CN"/>
              <a:t>•减少组件或功能的数量需要一定的精度，另一方面，使大型数据集更简单，更容易探索和可视化</a:t>
            </a:r>
          </a:p>
          <a:p>
            <a:endParaRPr lang="en-US" altLang="zh-CN"/>
          </a:p>
          <a:p>
            <a:r>
              <a:rPr lang="en-US" altLang="zh-CN"/>
              <a:t>•该方法从归一化、获取向量和特征值、应用协方差矩阵并选择主要组件、构建投影矩阵并将其与主要组件一起投射到新空间开始</a:t>
            </a:r>
            <a:endParaRPr lang="zh-CN" altLang="en-US"/>
          </a:p>
        </p:txBody>
      </p:sp>
      <p:sp>
        <p:nvSpPr>
          <p:cNvPr id="3" name="AutoShape 2"/>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 name="AutoShape 2"/>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pic>
        <p:nvPicPr>
          <p:cNvPr id="7" name="图片 6"/>
          <p:cNvPicPr>
            <a:picLocks noChangeAspect="1"/>
          </p:cNvPicPr>
          <p:nvPr/>
        </p:nvPicPr>
        <p:blipFill>
          <a:blip r:embed="rId2"/>
          <a:stretch>
            <a:fillRect/>
          </a:stretch>
        </p:blipFill>
        <p:spPr>
          <a:xfrm>
            <a:off x="1656080" y="2227607"/>
            <a:ext cx="4550668" cy="23098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3"/>
          <a:stretch>
            <a:fillRect/>
          </a:stretch>
        </p:blipFill>
        <p:spPr>
          <a:xfrm>
            <a:off x="825270" y="3048003"/>
            <a:ext cx="5724000" cy="3681030"/>
          </a:xfrm>
          <a:prstGeom prst="rect">
            <a:avLst/>
          </a:prstGeom>
        </p:spPr>
      </p:pic>
      <p:sp>
        <p:nvSpPr>
          <p:cNvPr id="2" name="文本框 1"/>
          <p:cNvSpPr txBox="1"/>
          <p:nvPr/>
        </p:nvSpPr>
        <p:spPr>
          <a:xfrm>
            <a:off x="796954" y="441000"/>
            <a:ext cx="2808461"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Perceptron</a:t>
            </a:r>
            <a:r>
              <a:rPr lang="zh-TW" altLang="en-US" sz="2400" b="1" dirty="0">
                <a:solidFill>
                  <a:schemeClr val="accent1">
                    <a:lumMod val="75000"/>
                  </a:schemeClr>
                </a:solidFill>
                <a:latin typeface="微软雅黑" panose="020B0503020204020204" charset="-122"/>
                <a:ea typeface="微软雅黑" panose="020B0503020204020204" charset="-122"/>
              </a:rPr>
              <a:t>感知器</a:t>
            </a:r>
            <a:endParaRPr lang="zh-CN" altLang="en-US" sz="2400" b="1" dirty="0">
              <a:solidFill>
                <a:schemeClr val="accent1">
                  <a:lumMod val="75000"/>
                </a:schemeClr>
              </a:solidFill>
              <a:latin typeface="微软雅黑" panose="020B0503020204020204" charset="-122"/>
              <a:ea typeface="微软雅黑" panose="020B0503020204020204" charset="-122"/>
            </a:endParaRPr>
          </a:p>
        </p:txBody>
      </p:sp>
      <p:cxnSp>
        <p:nvCxnSpPr>
          <p:cNvPr id="14" name="直接箭头连接符 13"/>
          <p:cNvCxnSpPr/>
          <p:nvPr/>
        </p:nvCxnSpPr>
        <p:spPr>
          <a:xfrm>
            <a:off x="8132929" y="4051898"/>
            <a:ext cx="0" cy="665922"/>
          </a:xfrm>
          <a:prstGeom prst="straightConnector1">
            <a:avLst/>
          </a:prstGeom>
          <a:ln w="28575">
            <a:solidFill>
              <a:srgbClr val="CC66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对象 20"/>
          <p:cNvGraphicFramePr>
            <a:graphicFrameLocks noChangeAspect="1"/>
          </p:cNvGraphicFramePr>
          <p:nvPr/>
        </p:nvGraphicFramePr>
        <p:xfrm>
          <a:off x="7960166" y="4582269"/>
          <a:ext cx="2536825" cy="920750"/>
        </p:xfrm>
        <a:graphic>
          <a:graphicData uri="http://schemas.openxmlformats.org/presentationml/2006/ole">
            <mc:AlternateContent xmlns:mc="http://schemas.openxmlformats.org/markup-compatibility/2006">
              <mc:Choice xmlns:v="urn:schemas-microsoft-com:vml" Requires="v">
                <p:oleObj name="Equation" r:id="rId4" imgW="28651200" imgH="10363200" progId="Equation.DSMT4">
                  <p:embed/>
                </p:oleObj>
              </mc:Choice>
              <mc:Fallback>
                <p:oleObj name="Equation" r:id="rId4" imgW="28651200" imgH="10363200" progId="Equation.DSMT4">
                  <p:embed/>
                  <p:pic>
                    <p:nvPicPr>
                      <p:cNvPr id="0" name="对象 77"/>
                      <p:cNvPicPr/>
                      <p:nvPr/>
                    </p:nvPicPr>
                    <p:blipFill>
                      <a:blip r:embed="rId5"/>
                      <a:stretch>
                        <a:fillRect/>
                      </a:stretch>
                    </p:blipFill>
                    <p:spPr>
                      <a:xfrm>
                        <a:off x="7960166" y="4582269"/>
                        <a:ext cx="2536825" cy="920750"/>
                      </a:xfrm>
                      <a:prstGeom prst="rect">
                        <a:avLst/>
                      </a:prstGeom>
                    </p:spPr>
                  </p:pic>
                </p:oleObj>
              </mc:Fallback>
            </mc:AlternateContent>
          </a:graphicData>
        </a:graphic>
      </p:graphicFrame>
      <p:cxnSp>
        <p:nvCxnSpPr>
          <p:cNvPr id="25" name="直接箭头连接符 24"/>
          <p:cNvCxnSpPr/>
          <p:nvPr/>
        </p:nvCxnSpPr>
        <p:spPr>
          <a:xfrm flipV="1">
            <a:off x="8032858" y="5201728"/>
            <a:ext cx="536713" cy="56059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flipV="1">
            <a:off x="9050935" y="5235281"/>
            <a:ext cx="812661" cy="59634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2" name="直接箭头连接符 31"/>
          <p:cNvCxnSpPr/>
          <p:nvPr/>
        </p:nvCxnSpPr>
        <p:spPr>
          <a:xfrm>
            <a:off x="9949068" y="4026906"/>
            <a:ext cx="0" cy="6659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641528" y="3552022"/>
            <a:ext cx="928043" cy="400110"/>
          </a:xfrm>
          <a:prstGeom prst="rect">
            <a:avLst/>
          </a:prstGeom>
          <a:noFill/>
        </p:spPr>
        <p:txBody>
          <a:bodyPr wrap="square" rtlCol="0">
            <a:spAutoFit/>
          </a:bodyPr>
          <a:lstStyle/>
          <a:p>
            <a:pPr algn="ctr"/>
            <a:r>
              <a:rPr lang="en-US" altLang="zh-CN" sz="2000" dirty="0">
                <a:latin typeface="Times New Roman" panose="02020603050405020304" pitchFamily="18" charset="0"/>
              </a:rPr>
              <a:t>Output</a:t>
            </a:r>
            <a:endParaRPr lang="zh-CN" altLang="en-US" sz="2000" dirty="0">
              <a:latin typeface="Times New Roman" panose="02020603050405020304" pitchFamily="18" charset="0"/>
            </a:endParaRPr>
          </a:p>
        </p:txBody>
      </p:sp>
      <p:sp>
        <p:nvSpPr>
          <p:cNvPr id="36" name="文本框 35"/>
          <p:cNvSpPr txBox="1"/>
          <p:nvPr/>
        </p:nvSpPr>
        <p:spPr>
          <a:xfrm>
            <a:off x="6936578" y="5739279"/>
            <a:ext cx="2047177" cy="646331"/>
          </a:xfrm>
          <a:prstGeom prst="rect">
            <a:avLst/>
          </a:prstGeom>
          <a:noFill/>
        </p:spPr>
        <p:txBody>
          <a:bodyPr wrap="square" rtlCol="0">
            <a:spAutoFit/>
          </a:bodyPr>
          <a:lstStyle/>
          <a:p>
            <a:pPr algn="ctr"/>
            <a:r>
              <a:rPr lang="en-US" altLang="zh-CN" dirty="0">
                <a:latin typeface="Times New Roman" panose="02020603050405020304" pitchFamily="18" charset="0"/>
              </a:rPr>
              <a:t>Non-Linearity </a:t>
            </a:r>
          </a:p>
          <a:p>
            <a:pPr algn="ctr"/>
            <a:r>
              <a:rPr lang="en-US" altLang="zh-CN" dirty="0">
                <a:latin typeface="Times New Roman" panose="02020603050405020304" pitchFamily="18" charset="0"/>
              </a:rPr>
              <a:t>Activation function</a:t>
            </a:r>
            <a:endParaRPr lang="zh-CN" altLang="en-US" dirty="0">
              <a:latin typeface="Times New Roman" panose="02020603050405020304" pitchFamily="18" charset="0"/>
            </a:endParaRPr>
          </a:p>
        </p:txBody>
      </p:sp>
      <p:pic>
        <p:nvPicPr>
          <p:cNvPr id="6" name="图片 5"/>
          <p:cNvPicPr>
            <a:picLocks noChangeAspect="1"/>
          </p:cNvPicPr>
          <p:nvPr/>
        </p:nvPicPr>
        <p:blipFill>
          <a:blip r:embed="rId6"/>
          <a:stretch>
            <a:fillRect/>
          </a:stretch>
        </p:blipFill>
        <p:spPr>
          <a:xfrm>
            <a:off x="3520761" y="979463"/>
            <a:ext cx="4636288" cy="2700000"/>
          </a:xfrm>
          <a:prstGeom prst="rect">
            <a:avLst/>
          </a:prstGeom>
        </p:spPr>
      </p:pic>
      <p:sp>
        <p:nvSpPr>
          <p:cNvPr id="38" name="文本框 37"/>
          <p:cNvSpPr txBox="1"/>
          <p:nvPr/>
        </p:nvSpPr>
        <p:spPr>
          <a:xfrm>
            <a:off x="9568948" y="5862389"/>
            <a:ext cx="928043" cy="400110"/>
          </a:xfrm>
          <a:prstGeom prst="rect">
            <a:avLst/>
          </a:prstGeom>
          <a:noFill/>
        </p:spPr>
        <p:txBody>
          <a:bodyPr wrap="square" rtlCol="0">
            <a:spAutoFit/>
          </a:bodyPr>
          <a:lstStyle/>
          <a:p>
            <a:pPr algn="ctr"/>
            <a:r>
              <a:rPr lang="en-US" altLang="zh-CN" sz="2000" dirty="0" err="1">
                <a:latin typeface="Times New Roman" panose="02020603050405020304" pitchFamily="18" charset="0"/>
              </a:rPr>
              <a:t>Bais</a:t>
            </a:r>
            <a:endParaRPr lang="zh-CN" altLang="en-US" sz="2000" dirty="0">
              <a:latin typeface="Times New Roman" panose="02020603050405020304" pitchFamily="18" charset="0"/>
            </a:endParaRPr>
          </a:p>
        </p:txBody>
      </p:sp>
      <p:sp>
        <p:nvSpPr>
          <p:cNvPr id="40" name="文本框 39"/>
          <p:cNvSpPr txBox="1"/>
          <p:nvPr/>
        </p:nvSpPr>
        <p:spPr>
          <a:xfrm>
            <a:off x="8931666" y="3295462"/>
            <a:ext cx="2047177" cy="707886"/>
          </a:xfrm>
          <a:prstGeom prst="rect">
            <a:avLst/>
          </a:prstGeom>
          <a:noFill/>
        </p:spPr>
        <p:txBody>
          <a:bodyPr wrap="square" rtlCol="0">
            <a:spAutoFit/>
          </a:bodyPr>
          <a:lstStyle/>
          <a:p>
            <a:pPr algn="ctr"/>
            <a:r>
              <a:rPr lang="en-US" altLang="zh-CN" sz="2000" dirty="0">
                <a:solidFill>
                  <a:srgbClr val="FF0000"/>
                </a:solidFill>
                <a:latin typeface="Times New Roman" panose="02020603050405020304" pitchFamily="18" charset="0"/>
              </a:rPr>
              <a:t>Linear combination</a:t>
            </a:r>
            <a:endParaRPr lang="zh-CN" altLang="en-US" sz="2000" dirty="0">
              <a:solidFill>
                <a:srgbClr val="FF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8" grpId="0"/>
      <p:bldP spid="40"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srcRect b="12004"/>
          <a:stretch>
            <a:fillRect/>
          </a:stretch>
        </p:blipFill>
        <p:spPr>
          <a:xfrm>
            <a:off x="1105242" y="4390484"/>
            <a:ext cx="9540000" cy="2404209"/>
          </a:xfrm>
          <a:prstGeom prst="rect">
            <a:avLst/>
          </a:prstGeom>
        </p:spPr>
      </p:pic>
      <p:pic>
        <p:nvPicPr>
          <p:cNvPr id="20" name="图片 19"/>
          <p:cNvPicPr>
            <a:picLocks noChangeAspect="1"/>
          </p:cNvPicPr>
          <p:nvPr/>
        </p:nvPicPr>
        <p:blipFill>
          <a:blip r:embed="rId4"/>
          <a:stretch>
            <a:fillRect/>
          </a:stretch>
        </p:blipFill>
        <p:spPr>
          <a:xfrm>
            <a:off x="487265" y="1909004"/>
            <a:ext cx="5184000" cy="2481480"/>
          </a:xfrm>
          <a:prstGeom prst="rect">
            <a:avLst/>
          </a:prstGeom>
        </p:spPr>
      </p:pic>
      <p:sp>
        <p:nvSpPr>
          <p:cNvPr id="2" name="文本框 1"/>
          <p:cNvSpPr txBox="1"/>
          <p:nvPr/>
        </p:nvSpPr>
        <p:spPr>
          <a:xfrm>
            <a:off x="796954" y="441000"/>
            <a:ext cx="1885131"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Perceptron</a:t>
            </a:r>
            <a:endParaRPr lang="zh-CN" altLang="en-US" sz="2400" b="1" dirty="0">
              <a:solidFill>
                <a:schemeClr val="accent1">
                  <a:lumMod val="75000"/>
                </a:schemeClr>
              </a:solidFill>
              <a:latin typeface="微软雅黑" panose="020B0503020204020204" charset="-122"/>
              <a:ea typeface="微软雅黑" panose="020B0503020204020204" charset="-122"/>
            </a:endParaRPr>
          </a:p>
        </p:txBody>
      </p:sp>
      <p:sp>
        <p:nvSpPr>
          <p:cNvPr id="7" name="文本框 6"/>
          <p:cNvSpPr txBox="1"/>
          <p:nvPr/>
        </p:nvSpPr>
        <p:spPr>
          <a:xfrm>
            <a:off x="283288" y="1890946"/>
            <a:ext cx="1980000" cy="2556000"/>
          </a:xfrm>
          <a:prstGeom prst="rect">
            <a:avLst/>
          </a:prstGeom>
          <a:noFill/>
          <a:ln w="19050">
            <a:solidFill>
              <a:srgbClr val="FF0000"/>
            </a:solidFill>
            <a:prstDash val="dash"/>
          </a:ln>
        </p:spPr>
        <p:txBody>
          <a:bodyPr vert="eaVert" wrap="square" rtlCol="0">
            <a:spAutoFit/>
          </a:bodyPr>
          <a:lstStyle/>
          <a:p>
            <a:endParaRPr lang="zh-CN" altLang="en-US" dirty="0"/>
          </a:p>
        </p:txBody>
      </p:sp>
      <p:pic>
        <p:nvPicPr>
          <p:cNvPr id="16" name="图片 15"/>
          <p:cNvPicPr>
            <a:picLocks noChangeAspect="1"/>
          </p:cNvPicPr>
          <p:nvPr/>
        </p:nvPicPr>
        <p:blipFill>
          <a:blip r:embed="rId5"/>
          <a:stretch>
            <a:fillRect/>
          </a:stretch>
        </p:blipFill>
        <p:spPr>
          <a:xfrm>
            <a:off x="8315813" y="38020"/>
            <a:ext cx="3348000" cy="1807677"/>
          </a:xfrm>
          <a:prstGeom prst="rect">
            <a:avLst/>
          </a:prstGeom>
        </p:spPr>
      </p:pic>
      <p:graphicFrame>
        <p:nvGraphicFramePr>
          <p:cNvPr id="18" name="对象 17"/>
          <p:cNvGraphicFramePr>
            <a:graphicFrameLocks noChangeAspect="1"/>
          </p:cNvGraphicFramePr>
          <p:nvPr/>
        </p:nvGraphicFramePr>
        <p:xfrm>
          <a:off x="5841661" y="1875020"/>
          <a:ext cx="3348000" cy="1983949"/>
        </p:xfrm>
        <a:graphic>
          <a:graphicData uri="http://schemas.openxmlformats.org/presentationml/2006/ole">
            <mc:AlternateContent xmlns:mc="http://schemas.openxmlformats.org/markup-compatibility/2006">
              <mc:Choice xmlns:v="urn:schemas-microsoft-com:vml" Requires="v">
                <p:oleObj name="Equation" r:id="rId6" imgW="45415200" imgH="26822400" progId="Equation.DSMT4">
                  <p:embed/>
                </p:oleObj>
              </mc:Choice>
              <mc:Fallback>
                <p:oleObj name="Equation" r:id="rId6" imgW="45415200" imgH="26822400" progId="Equation.DSMT4">
                  <p:embed/>
                  <p:pic>
                    <p:nvPicPr>
                      <p:cNvPr id="0" name="对象 20"/>
                      <p:cNvPicPr/>
                      <p:nvPr/>
                    </p:nvPicPr>
                    <p:blipFill>
                      <a:blip r:embed="rId7"/>
                      <a:stretch>
                        <a:fillRect/>
                      </a:stretch>
                    </p:blipFill>
                    <p:spPr>
                      <a:xfrm>
                        <a:off x="5841661" y="1875020"/>
                        <a:ext cx="3348000" cy="1983949"/>
                      </a:xfrm>
                      <a:prstGeom prst="rect">
                        <a:avLst/>
                      </a:prstGeom>
                    </p:spPr>
                  </p:pic>
                </p:oleObj>
              </mc:Fallback>
            </mc:AlternateContent>
          </a:graphicData>
        </a:graphic>
      </p:graphicFrame>
      <p:sp>
        <p:nvSpPr>
          <p:cNvPr id="23" name="文本框 22"/>
          <p:cNvSpPr txBox="1"/>
          <p:nvPr/>
        </p:nvSpPr>
        <p:spPr>
          <a:xfrm>
            <a:off x="3273749" y="2254767"/>
            <a:ext cx="2047177" cy="400110"/>
          </a:xfrm>
          <a:prstGeom prst="rect">
            <a:avLst/>
          </a:prstGeom>
          <a:noFill/>
        </p:spPr>
        <p:txBody>
          <a:bodyPr wrap="square" rtlCol="0">
            <a:spAutoFit/>
          </a:bodyPr>
          <a:lstStyle/>
          <a:p>
            <a:pPr algn="ctr"/>
            <a:r>
              <a:rPr lang="en-US" altLang="zh-CN" sz="2000" b="1" dirty="0">
                <a:solidFill>
                  <a:srgbClr val="FF0000"/>
                </a:solidFill>
                <a:latin typeface="Times New Roman" panose="02020603050405020304" pitchFamily="18" charset="0"/>
              </a:rPr>
              <a:t>(</a:t>
            </a:r>
            <a:r>
              <a:rPr lang="en-US" altLang="zh-CN" sz="2000" b="1" i="1" dirty="0">
                <a:solidFill>
                  <a:srgbClr val="FF0000"/>
                </a:solidFill>
                <a:latin typeface="Times New Roman" panose="02020603050405020304" pitchFamily="18" charset="0"/>
              </a:rPr>
              <a:t>Threshold T</a:t>
            </a:r>
            <a:r>
              <a:rPr lang="en-US" altLang="zh-CN" sz="2000" b="1" dirty="0">
                <a:solidFill>
                  <a:srgbClr val="FF0000"/>
                </a:solidFill>
                <a:latin typeface="Times New Roman" panose="02020603050405020304" pitchFamily="18" charset="0"/>
              </a:rPr>
              <a:t>)</a:t>
            </a:r>
            <a:endParaRPr lang="zh-CN" altLang="en-US" sz="2000" b="1" dirty="0">
              <a:solidFill>
                <a:srgbClr val="FF0000"/>
              </a:solidFill>
              <a:latin typeface="Times New Roman" panose="02020603050405020304" pitchFamily="18" charset="0"/>
            </a:endParaRPr>
          </a:p>
        </p:txBody>
      </p:sp>
      <p:pic>
        <p:nvPicPr>
          <p:cNvPr id="26" name="图片 25"/>
          <p:cNvPicPr>
            <a:picLocks noChangeAspect="1"/>
          </p:cNvPicPr>
          <p:nvPr/>
        </p:nvPicPr>
        <p:blipFill>
          <a:blip r:embed="rId8"/>
          <a:stretch>
            <a:fillRect/>
          </a:stretch>
        </p:blipFill>
        <p:spPr>
          <a:xfrm>
            <a:off x="9540000" y="1978453"/>
            <a:ext cx="2514600" cy="2009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a:srcRect b="12653"/>
          <a:stretch>
            <a:fillRect/>
          </a:stretch>
        </p:blipFill>
        <p:spPr>
          <a:xfrm>
            <a:off x="648436" y="3536380"/>
            <a:ext cx="5328000" cy="2992838"/>
          </a:xfrm>
          <a:prstGeom prst="rect">
            <a:avLst/>
          </a:prstGeom>
        </p:spPr>
      </p:pic>
      <p:sp>
        <p:nvSpPr>
          <p:cNvPr id="2" name="文本框 1"/>
          <p:cNvSpPr txBox="1"/>
          <p:nvPr/>
        </p:nvSpPr>
        <p:spPr>
          <a:xfrm>
            <a:off x="796954" y="441000"/>
            <a:ext cx="4571636"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Multilayer Perceptron (MLP)</a:t>
            </a:r>
          </a:p>
        </p:txBody>
      </p:sp>
      <p:pic>
        <p:nvPicPr>
          <p:cNvPr id="4" name="图片 3"/>
          <p:cNvPicPr>
            <a:picLocks noChangeAspect="1"/>
          </p:cNvPicPr>
          <p:nvPr/>
        </p:nvPicPr>
        <p:blipFill>
          <a:blip r:embed="rId4"/>
          <a:stretch>
            <a:fillRect/>
          </a:stretch>
        </p:blipFill>
        <p:spPr>
          <a:xfrm>
            <a:off x="796954" y="1163292"/>
            <a:ext cx="10254715" cy="2196000"/>
          </a:xfrm>
          <a:prstGeom prst="rect">
            <a:avLst/>
          </a:prstGeom>
        </p:spPr>
      </p:pic>
      <p:pic>
        <p:nvPicPr>
          <p:cNvPr id="9" name="图片 8"/>
          <p:cNvPicPr>
            <a:picLocks noChangeAspect="1"/>
          </p:cNvPicPr>
          <p:nvPr/>
        </p:nvPicPr>
        <p:blipFill>
          <a:blip r:embed="rId5"/>
          <a:stretch>
            <a:fillRect/>
          </a:stretch>
        </p:blipFill>
        <p:spPr>
          <a:xfrm>
            <a:off x="6008647" y="3429000"/>
            <a:ext cx="5362575" cy="3086100"/>
          </a:xfrm>
          <a:prstGeom prst="rect">
            <a:avLst/>
          </a:prstGeom>
        </p:spPr>
      </p:pic>
      <p:sp>
        <p:nvSpPr>
          <p:cNvPr id="11" name="文本框 10"/>
          <p:cNvSpPr txBox="1"/>
          <p:nvPr/>
        </p:nvSpPr>
        <p:spPr>
          <a:xfrm>
            <a:off x="6288339" y="6384753"/>
            <a:ext cx="832679" cy="400110"/>
          </a:xfrm>
          <a:prstGeom prst="rect">
            <a:avLst/>
          </a:prstGeom>
          <a:noFill/>
        </p:spPr>
        <p:txBody>
          <a:bodyPr wrap="square" rtlCol="0">
            <a:spAutoFit/>
          </a:bodyPr>
          <a:lstStyle/>
          <a:p>
            <a:pPr algn="ctr"/>
            <a:r>
              <a:rPr lang="en-US" altLang="zh-CN" sz="2000" dirty="0">
                <a:latin typeface="Times New Roman" panose="02020603050405020304" pitchFamily="18" charset="0"/>
              </a:rPr>
              <a:t>Input</a:t>
            </a:r>
            <a:endParaRPr lang="zh-CN" altLang="en-US" sz="2000" dirty="0">
              <a:latin typeface="Times New Roman" panose="02020603050405020304" pitchFamily="18" charset="0"/>
            </a:endParaRPr>
          </a:p>
        </p:txBody>
      </p:sp>
      <p:sp>
        <p:nvSpPr>
          <p:cNvPr id="14" name="文本框 13"/>
          <p:cNvSpPr txBox="1"/>
          <p:nvPr/>
        </p:nvSpPr>
        <p:spPr>
          <a:xfrm>
            <a:off x="10578093" y="6414456"/>
            <a:ext cx="928043" cy="400110"/>
          </a:xfrm>
          <a:prstGeom prst="rect">
            <a:avLst/>
          </a:prstGeom>
          <a:noFill/>
        </p:spPr>
        <p:txBody>
          <a:bodyPr wrap="square" rtlCol="0">
            <a:spAutoFit/>
          </a:bodyPr>
          <a:lstStyle/>
          <a:p>
            <a:pPr algn="ctr"/>
            <a:r>
              <a:rPr lang="en-US" altLang="zh-CN" sz="2000" dirty="0">
                <a:latin typeface="Times New Roman" panose="02020603050405020304" pitchFamily="18" charset="0"/>
              </a:rPr>
              <a:t>Output</a:t>
            </a:r>
            <a:endParaRPr lang="zh-CN" altLang="en-US" sz="2000" dirty="0">
              <a:latin typeface="Times New Roman" panose="02020603050405020304" pitchFamily="18" charset="0"/>
            </a:endParaRPr>
          </a:p>
        </p:txBody>
      </p:sp>
      <p:sp>
        <p:nvSpPr>
          <p:cNvPr id="17" name="文本框 16"/>
          <p:cNvSpPr txBox="1"/>
          <p:nvPr/>
        </p:nvSpPr>
        <p:spPr>
          <a:xfrm>
            <a:off x="8027725" y="6418173"/>
            <a:ext cx="2042883" cy="400110"/>
          </a:xfrm>
          <a:prstGeom prst="rect">
            <a:avLst/>
          </a:prstGeom>
          <a:noFill/>
        </p:spPr>
        <p:txBody>
          <a:bodyPr wrap="square" rtlCol="0">
            <a:spAutoFit/>
          </a:bodyPr>
          <a:lstStyle/>
          <a:p>
            <a:pPr algn="ctr"/>
            <a:r>
              <a:rPr lang="en-US" altLang="zh-CN" sz="2000" dirty="0">
                <a:latin typeface="Times New Roman" panose="02020603050405020304" pitchFamily="18" charset="0"/>
              </a:rPr>
              <a:t>Hidden Layer</a:t>
            </a:r>
            <a:endParaRPr lang="zh-CN" altLang="en-US" sz="2000" dirty="0">
              <a:latin typeface="Times New Roman" panose="02020603050405020304" pitchFamily="18" charset="0"/>
            </a:endParaRPr>
          </a:p>
        </p:txBody>
      </p:sp>
      <p:sp>
        <p:nvSpPr>
          <p:cNvPr id="21" name="文本框 20"/>
          <p:cNvSpPr txBox="1"/>
          <p:nvPr/>
        </p:nvSpPr>
        <p:spPr>
          <a:xfrm>
            <a:off x="2567501" y="3347897"/>
            <a:ext cx="5602177" cy="461665"/>
          </a:xfrm>
          <a:prstGeom prst="rect">
            <a:avLst/>
          </a:prstGeom>
          <a:noFill/>
        </p:spPr>
        <p:txBody>
          <a:bodyPr wrap="square" rtlCol="0">
            <a:spAutoFit/>
          </a:bodyPr>
          <a:lstStyle/>
          <a:p>
            <a:pPr algn="ctr"/>
            <a:r>
              <a:rPr lang="en-US" altLang="zh-CN" sz="2400" dirty="0">
                <a:solidFill>
                  <a:srgbClr val="2F5597"/>
                </a:solidFill>
                <a:latin typeface="Times New Roman" panose="02020603050405020304" pitchFamily="18" charset="0"/>
              </a:rPr>
              <a:t>MLP is </a:t>
            </a:r>
            <a:r>
              <a:rPr lang="en-US" altLang="zh-CN" sz="2400" b="1" dirty="0">
                <a:solidFill>
                  <a:srgbClr val="FF0000"/>
                </a:solidFill>
                <a:latin typeface="Times New Roman" panose="02020603050405020304" pitchFamily="18" charset="0"/>
              </a:rPr>
              <a:t>composition </a:t>
            </a:r>
            <a:r>
              <a:rPr lang="en-US" altLang="zh-CN" sz="2400" dirty="0">
                <a:solidFill>
                  <a:srgbClr val="2F5597"/>
                </a:solidFill>
                <a:latin typeface="Times New Roman" panose="02020603050405020304" pitchFamily="18" charset="0"/>
              </a:rPr>
              <a:t>of </a:t>
            </a:r>
            <a:r>
              <a:rPr lang="en-US" altLang="zh-CN" sz="2400" dirty="0" err="1">
                <a:solidFill>
                  <a:srgbClr val="2F5597"/>
                </a:solidFill>
                <a:latin typeface="Times New Roman" panose="02020603050405020304" pitchFamily="18" charset="0"/>
              </a:rPr>
              <a:t>perceptrons</a:t>
            </a:r>
            <a:endParaRPr lang="zh-CN" altLang="en-US" sz="2400" dirty="0">
              <a:solidFill>
                <a:srgbClr val="2F5597"/>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89345A-2F4D-1341-53C3-5D271130B206}"/>
              </a:ext>
            </a:extLst>
          </p:cNvPr>
          <p:cNvPicPr>
            <a:picLocks noChangeAspect="1"/>
          </p:cNvPicPr>
          <p:nvPr/>
        </p:nvPicPr>
        <p:blipFill>
          <a:blip r:embed="rId2"/>
          <a:stretch>
            <a:fillRect/>
          </a:stretch>
        </p:blipFill>
        <p:spPr>
          <a:xfrm>
            <a:off x="2634724" y="0"/>
            <a:ext cx="7715337" cy="6858000"/>
          </a:xfrm>
          <a:prstGeom prst="rect">
            <a:avLst/>
          </a:prstGeom>
        </p:spPr>
      </p:pic>
    </p:spTree>
    <p:extLst>
      <p:ext uri="{BB962C8B-B14F-4D97-AF65-F5344CB8AC3E}">
        <p14:creationId xmlns:p14="http://schemas.microsoft.com/office/powerpoint/2010/main" val="7458093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6954" y="441000"/>
            <a:ext cx="4571636"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Multilayer Perceptron (MLP)</a:t>
            </a:r>
          </a:p>
        </p:txBody>
      </p:sp>
      <p:pic>
        <p:nvPicPr>
          <p:cNvPr id="4" name="图片 3"/>
          <p:cNvPicPr>
            <a:picLocks noChangeAspect="1"/>
          </p:cNvPicPr>
          <p:nvPr/>
        </p:nvPicPr>
        <p:blipFill>
          <a:blip r:embed="rId3"/>
          <a:stretch>
            <a:fillRect/>
          </a:stretch>
        </p:blipFill>
        <p:spPr>
          <a:xfrm>
            <a:off x="713960" y="902665"/>
            <a:ext cx="10044000" cy="5582967"/>
          </a:xfrm>
          <a:prstGeom prst="rect">
            <a:avLst/>
          </a:prstGeom>
        </p:spPr>
      </p:pic>
      <p:sp>
        <p:nvSpPr>
          <p:cNvPr id="5" name="文本框 4"/>
          <p:cNvSpPr txBox="1"/>
          <p:nvPr/>
        </p:nvSpPr>
        <p:spPr>
          <a:xfrm>
            <a:off x="3399183" y="1113183"/>
            <a:ext cx="218660" cy="369332"/>
          </a:xfrm>
          <a:prstGeom prst="rect">
            <a:avLst/>
          </a:prstGeom>
          <a:solidFill>
            <a:srgbClr val="E2F0D9"/>
          </a:solidFill>
        </p:spPr>
        <p:txBody>
          <a:bodyPr wrap="square" rtlCol="0">
            <a:spAutoFit/>
          </a:bodyPr>
          <a:lstStyle/>
          <a:p>
            <a:endParaRPr lang="zh-CN" altLang="en-US" dirty="0"/>
          </a:p>
        </p:txBody>
      </p:sp>
      <p:graphicFrame>
        <p:nvGraphicFramePr>
          <p:cNvPr id="7" name="对象 6"/>
          <p:cNvGraphicFramePr>
            <a:graphicFrameLocks noChangeAspect="1"/>
          </p:cNvGraphicFramePr>
          <p:nvPr/>
        </p:nvGraphicFramePr>
        <p:xfrm>
          <a:off x="3373438" y="1155700"/>
          <a:ext cx="269875" cy="247650"/>
        </p:xfrm>
        <a:graphic>
          <a:graphicData uri="http://schemas.openxmlformats.org/presentationml/2006/ole">
            <mc:AlternateContent xmlns:mc="http://schemas.openxmlformats.org/markup-compatibility/2006">
              <mc:Choice xmlns:v="urn:schemas-microsoft-com:vml" Requires="v">
                <p:oleObj name="Equation" r:id="rId4" imgW="3657600" imgH="3352800" progId="Equation.DSMT4">
                  <p:embed/>
                </p:oleObj>
              </mc:Choice>
              <mc:Fallback>
                <p:oleObj name="Equation" r:id="rId4" imgW="3657600" imgH="3352800" progId="Equation.DSMT4">
                  <p:embed/>
                  <p:pic>
                    <p:nvPicPr>
                      <p:cNvPr id="0" name="对象 60"/>
                      <p:cNvPicPr/>
                      <p:nvPr/>
                    </p:nvPicPr>
                    <p:blipFill>
                      <a:blip r:embed="rId5"/>
                      <a:stretch>
                        <a:fillRect/>
                      </a:stretch>
                    </p:blipFill>
                    <p:spPr>
                      <a:xfrm>
                        <a:off x="3373438" y="1155700"/>
                        <a:ext cx="269875" cy="247650"/>
                      </a:xfrm>
                      <a:prstGeom prst="rect">
                        <a:avLst/>
                      </a:prstGeom>
                    </p:spPr>
                  </p:pic>
                </p:oleObj>
              </mc:Fallback>
            </mc:AlternateContent>
          </a:graphicData>
        </a:graphic>
      </p:graphicFrame>
      <p:sp>
        <p:nvSpPr>
          <p:cNvPr id="8" name="文本框 7"/>
          <p:cNvSpPr txBox="1"/>
          <p:nvPr/>
        </p:nvSpPr>
        <p:spPr>
          <a:xfrm>
            <a:off x="2435087" y="1533013"/>
            <a:ext cx="477078" cy="396000"/>
          </a:xfrm>
          <a:prstGeom prst="rect">
            <a:avLst/>
          </a:prstGeom>
          <a:solidFill>
            <a:schemeClr val="bg1"/>
          </a:solidFill>
        </p:spPr>
        <p:txBody>
          <a:bodyPr vert="eaVert" wrap="square" rtlCol="0">
            <a:spAutoFit/>
          </a:bodyPr>
          <a:lstStyle/>
          <a:p>
            <a:endParaRPr lang="zh-CN" altLang="en-US" dirty="0"/>
          </a:p>
        </p:txBody>
      </p:sp>
      <p:sp>
        <p:nvSpPr>
          <p:cNvPr id="11" name="流程图: 接点 10"/>
          <p:cNvSpPr/>
          <p:nvPr/>
        </p:nvSpPr>
        <p:spPr>
          <a:xfrm>
            <a:off x="5898872" y="2372242"/>
            <a:ext cx="144000" cy="252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对象 12"/>
          <p:cNvGraphicFramePr>
            <a:graphicFrameLocks noChangeAspect="1"/>
          </p:cNvGraphicFramePr>
          <p:nvPr/>
        </p:nvGraphicFramePr>
        <p:xfrm>
          <a:off x="5826125" y="2376592"/>
          <a:ext cx="269875" cy="247650"/>
        </p:xfrm>
        <a:graphic>
          <a:graphicData uri="http://schemas.openxmlformats.org/presentationml/2006/ole">
            <mc:AlternateContent xmlns:mc="http://schemas.openxmlformats.org/markup-compatibility/2006">
              <mc:Choice xmlns:v="urn:schemas-microsoft-com:vml" Requires="v">
                <p:oleObj name="Equation" r:id="rId6" imgW="3657600" imgH="3352800" progId="Equation.DSMT4">
                  <p:embed/>
                </p:oleObj>
              </mc:Choice>
              <mc:Fallback>
                <p:oleObj name="Equation" r:id="rId6" imgW="3657600" imgH="3352800" progId="Equation.DSMT4">
                  <p:embed/>
                  <p:pic>
                    <p:nvPicPr>
                      <p:cNvPr id="0" name="对象 60"/>
                      <p:cNvPicPr/>
                      <p:nvPr/>
                    </p:nvPicPr>
                    <p:blipFill>
                      <a:blip r:embed="rId7"/>
                      <a:stretch>
                        <a:fillRect/>
                      </a:stretch>
                    </p:blipFill>
                    <p:spPr>
                      <a:xfrm>
                        <a:off x="5826125" y="2376592"/>
                        <a:ext cx="269875" cy="247650"/>
                      </a:xfrm>
                      <a:prstGeom prst="rect">
                        <a:avLst/>
                      </a:prstGeom>
                    </p:spPr>
                  </p:pic>
                </p:oleObj>
              </mc:Fallback>
            </mc:AlternateContent>
          </a:graphicData>
        </a:graphic>
      </p:graphicFrame>
      <p:sp>
        <p:nvSpPr>
          <p:cNvPr id="14" name="流程图: 接点 13"/>
          <p:cNvSpPr/>
          <p:nvPr/>
        </p:nvSpPr>
        <p:spPr>
          <a:xfrm>
            <a:off x="4422364" y="2037013"/>
            <a:ext cx="144000" cy="216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对象 15"/>
          <p:cNvGraphicFramePr>
            <a:graphicFrameLocks noChangeAspect="1"/>
          </p:cNvGraphicFramePr>
          <p:nvPr/>
        </p:nvGraphicFramePr>
        <p:xfrm>
          <a:off x="4359426" y="2021188"/>
          <a:ext cx="269875" cy="247650"/>
        </p:xfrm>
        <a:graphic>
          <a:graphicData uri="http://schemas.openxmlformats.org/presentationml/2006/ole">
            <mc:AlternateContent xmlns:mc="http://schemas.openxmlformats.org/markup-compatibility/2006">
              <mc:Choice xmlns:v="urn:schemas-microsoft-com:vml" Requires="v">
                <p:oleObj name="Equation" r:id="rId8" imgW="3657600" imgH="3352800" progId="Equation.DSMT4">
                  <p:embed/>
                </p:oleObj>
              </mc:Choice>
              <mc:Fallback>
                <p:oleObj name="Equation" r:id="rId8" imgW="3657600" imgH="3352800" progId="Equation.DSMT4">
                  <p:embed/>
                  <p:pic>
                    <p:nvPicPr>
                      <p:cNvPr id="0" name="对象 6"/>
                      <p:cNvPicPr/>
                      <p:nvPr/>
                    </p:nvPicPr>
                    <p:blipFill>
                      <a:blip r:embed="rId5"/>
                      <a:stretch>
                        <a:fillRect/>
                      </a:stretch>
                    </p:blipFill>
                    <p:spPr>
                      <a:xfrm>
                        <a:off x="4359426" y="2021188"/>
                        <a:ext cx="269875" cy="247650"/>
                      </a:xfrm>
                      <a:prstGeom prst="rect">
                        <a:avLst/>
                      </a:prstGeom>
                    </p:spPr>
                  </p:pic>
                </p:oleObj>
              </mc:Fallback>
            </mc:AlternateContent>
          </a:graphicData>
        </a:graphic>
      </p:graphicFrame>
      <p:sp>
        <p:nvSpPr>
          <p:cNvPr id="17" name="流程图: 接点 16"/>
          <p:cNvSpPr/>
          <p:nvPr/>
        </p:nvSpPr>
        <p:spPr>
          <a:xfrm flipH="1">
            <a:off x="9658630" y="5324987"/>
            <a:ext cx="191047" cy="41983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对象 18"/>
          <p:cNvGraphicFramePr>
            <a:graphicFrameLocks noChangeAspect="1"/>
          </p:cNvGraphicFramePr>
          <p:nvPr/>
        </p:nvGraphicFramePr>
        <p:xfrm>
          <a:off x="9577614" y="5420817"/>
          <a:ext cx="353077" cy="324000"/>
        </p:xfrm>
        <a:graphic>
          <a:graphicData uri="http://schemas.openxmlformats.org/presentationml/2006/ole">
            <mc:AlternateContent xmlns:mc="http://schemas.openxmlformats.org/markup-compatibility/2006">
              <mc:Choice xmlns:v="urn:schemas-microsoft-com:vml" Requires="v">
                <p:oleObj name="Equation" r:id="rId9" imgW="3657600" imgH="3352800" progId="Equation.DSMT4">
                  <p:embed/>
                </p:oleObj>
              </mc:Choice>
              <mc:Fallback>
                <p:oleObj name="Equation" r:id="rId9" imgW="3657600" imgH="3352800" progId="Equation.DSMT4">
                  <p:embed/>
                  <p:pic>
                    <p:nvPicPr>
                      <p:cNvPr id="0" name="对象 6"/>
                      <p:cNvPicPr/>
                      <p:nvPr/>
                    </p:nvPicPr>
                    <p:blipFill>
                      <a:blip r:embed="rId5"/>
                      <a:stretch>
                        <a:fillRect/>
                      </a:stretch>
                    </p:blipFill>
                    <p:spPr>
                      <a:xfrm>
                        <a:off x="9577614" y="5420817"/>
                        <a:ext cx="353077" cy="324000"/>
                      </a:xfrm>
                      <a:prstGeom prst="rect">
                        <a:avLst/>
                      </a:prstGeom>
                    </p:spPr>
                  </p:pic>
                </p:oleObj>
              </mc:Fallback>
            </mc:AlternateContent>
          </a:graphicData>
        </a:graphic>
      </p:graphicFrame>
      <p:sp>
        <p:nvSpPr>
          <p:cNvPr id="21" name="文本框 20"/>
          <p:cNvSpPr txBox="1"/>
          <p:nvPr/>
        </p:nvSpPr>
        <p:spPr>
          <a:xfrm>
            <a:off x="1285091" y="6216945"/>
            <a:ext cx="832679" cy="400110"/>
          </a:xfrm>
          <a:prstGeom prst="rect">
            <a:avLst/>
          </a:prstGeom>
          <a:noFill/>
        </p:spPr>
        <p:txBody>
          <a:bodyPr wrap="square" rtlCol="0">
            <a:spAutoFit/>
          </a:bodyPr>
          <a:lstStyle/>
          <a:p>
            <a:pPr algn="ctr"/>
            <a:r>
              <a:rPr lang="en-US" altLang="zh-CN" sz="2000" dirty="0">
                <a:latin typeface="Times New Roman" panose="02020603050405020304" pitchFamily="18" charset="0"/>
              </a:rPr>
              <a:t>Input</a:t>
            </a:r>
            <a:endParaRPr lang="zh-CN" altLang="en-US" sz="2000" dirty="0">
              <a:latin typeface="Times New Roman" panose="02020603050405020304" pitchFamily="18" charset="0"/>
            </a:endParaRPr>
          </a:p>
        </p:txBody>
      </p:sp>
      <p:sp>
        <p:nvSpPr>
          <p:cNvPr id="23" name="文本框 22"/>
          <p:cNvSpPr txBox="1"/>
          <p:nvPr/>
        </p:nvSpPr>
        <p:spPr>
          <a:xfrm>
            <a:off x="3643313" y="6395789"/>
            <a:ext cx="2042883" cy="400110"/>
          </a:xfrm>
          <a:prstGeom prst="rect">
            <a:avLst/>
          </a:prstGeom>
          <a:noFill/>
        </p:spPr>
        <p:txBody>
          <a:bodyPr wrap="square" rtlCol="0">
            <a:spAutoFit/>
          </a:bodyPr>
          <a:lstStyle/>
          <a:p>
            <a:pPr algn="ctr"/>
            <a:r>
              <a:rPr lang="en-US" altLang="zh-CN" sz="2000" dirty="0">
                <a:latin typeface="Times New Roman" panose="02020603050405020304" pitchFamily="18" charset="0"/>
              </a:rPr>
              <a:t>Hidden Layer</a:t>
            </a:r>
            <a:endParaRPr lang="zh-CN" altLang="en-US" sz="2000" dirty="0">
              <a:latin typeface="Times New Roman" panose="02020603050405020304" pitchFamily="18" charset="0"/>
            </a:endParaRPr>
          </a:p>
        </p:txBody>
      </p:sp>
      <p:sp>
        <p:nvSpPr>
          <p:cNvPr id="28" name="流程图: 接点 27"/>
          <p:cNvSpPr/>
          <p:nvPr/>
        </p:nvSpPr>
        <p:spPr>
          <a:xfrm>
            <a:off x="7126356" y="5372902"/>
            <a:ext cx="191047" cy="324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8053553" y="6444428"/>
            <a:ext cx="928043" cy="400110"/>
          </a:xfrm>
          <a:prstGeom prst="rect">
            <a:avLst/>
          </a:prstGeom>
          <a:noFill/>
        </p:spPr>
        <p:txBody>
          <a:bodyPr wrap="square" rtlCol="0">
            <a:spAutoFit/>
          </a:bodyPr>
          <a:lstStyle/>
          <a:p>
            <a:pPr algn="ctr"/>
            <a:r>
              <a:rPr lang="en-US" altLang="zh-CN" sz="2000" dirty="0">
                <a:latin typeface="Times New Roman" panose="02020603050405020304" pitchFamily="18" charset="0"/>
              </a:rPr>
              <a:t>Output</a:t>
            </a:r>
            <a:endParaRPr lang="zh-CN" altLang="en-US" sz="2000" dirty="0">
              <a:latin typeface="Times New Roman" panose="02020603050405020304" pitchFamily="18" charset="0"/>
            </a:endParaRPr>
          </a:p>
        </p:txBody>
      </p:sp>
      <p:graphicFrame>
        <p:nvGraphicFramePr>
          <p:cNvPr id="27" name="对象 26"/>
          <p:cNvGraphicFramePr>
            <a:graphicFrameLocks noChangeAspect="1"/>
          </p:cNvGraphicFramePr>
          <p:nvPr/>
        </p:nvGraphicFramePr>
        <p:xfrm>
          <a:off x="7045340" y="5432536"/>
          <a:ext cx="353077" cy="324000"/>
        </p:xfrm>
        <a:graphic>
          <a:graphicData uri="http://schemas.openxmlformats.org/presentationml/2006/ole">
            <mc:AlternateContent xmlns:mc="http://schemas.openxmlformats.org/markup-compatibility/2006">
              <mc:Choice xmlns:v="urn:schemas-microsoft-com:vml" Requires="v">
                <p:oleObj name="Equation" r:id="rId10" imgW="3657600" imgH="3352800" progId="Equation.DSMT4">
                  <p:embed/>
                </p:oleObj>
              </mc:Choice>
              <mc:Fallback>
                <p:oleObj name="Equation" r:id="rId10" imgW="3657600" imgH="3352800" progId="Equation.DSMT4">
                  <p:embed/>
                  <p:pic>
                    <p:nvPicPr>
                      <p:cNvPr id="0" name="对象 18"/>
                      <p:cNvPicPr/>
                      <p:nvPr/>
                    </p:nvPicPr>
                    <p:blipFill>
                      <a:blip r:embed="rId5"/>
                      <a:stretch>
                        <a:fillRect/>
                      </a:stretch>
                    </p:blipFill>
                    <p:spPr>
                      <a:xfrm>
                        <a:off x="7045340" y="5432536"/>
                        <a:ext cx="353077" cy="3240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a:stretch>
            <a:fillRect/>
          </a:stretch>
        </p:blipFill>
        <p:spPr>
          <a:xfrm>
            <a:off x="7643205" y="2942088"/>
            <a:ext cx="3708000" cy="3095099"/>
          </a:xfrm>
          <a:prstGeom prst="rect">
            <a:avLst/>
          </a:prstGeom>
        </p:spPr>
      </p:pic>
      <p:sp>
        <p:nvSpPr>
          <p:cNvPr id="2" name="文本框 1"/>
          <p:cNvSpPr txBox="1"/>
          <p:nvPr/>
        </p:nvSpPr>
        <p:spPr>
          <a:xfrm>
            <a:off x="796954" y="441000"/>
            <a:ext cx="4389022"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Activation function</a:t>
            </a:r>
            <a:r>
              <a:rPr lang="zh-TW" altLang="en-US" sz="2400" b="1" dirty="0">
                <a:solidFill>
                  <a:schemeClr val="accent1">
                    <a:lumMod val="75000"/>
                  </a:schemeClr>
                </a:solidFill>
                <a:latin typeface="微软雅黑" panose="020B0503020204020204" charset="-122"/>
                <a:ea typeface="微软雅黑" panose="020B0503020204020204" charset="-122"/>
              </a:rPr>
              <a:t>激活函数</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5" name="文本框 4"/>
          <p:cNvSpPr txBox="1"/>
          <p:nvPr/>
        </p:nvSpPr>
        <p:spPr>
          <a:xfrm>
            <a:off x="0" y="1423392"/>
            <a:ext cx="6011350" cy="707886"/>
          </a:xfrm>
          <a:prstGeom prst="rect">
            <a:avLst/>
          </a:prstGeom>
          <a:noFill/>
        </p:spPr>
        <p:txBody>
          <a:bodyPr wrap="square" rtlCol="0">
            <a:spAutoFit/>
          </a:bodyPr>
          <a:lstStyle/>
          <a:p>
            <a:pPr algn="ctr"/>
            <a:r>
              <a:rPr lang="en-US" altLang="zh-CN" sz="2000" dirty="0">
                <a:latin typeface="Times New Roman" panose="02020603050405020304" pitchFamily="18" charset="0"/>
              </a:rPr>
              <a:t>Non-linearity through activation function </a:t>
            </a:r>
            <a:r>
              <a:rPr lang="en-US" altLang="zh-CN" sz="2000" b="1" i="1" dirty="0">
                <a:solidFill>
                  <a:srgbClr val="FF0000"/>
                </a:solidFill>
                <a:latin typeface="Times New Roman" panose="02020603050405020304" pitchFamily="18" charset="0"/>
              </a:rPr>
              <a:t>f</a:t>
            </a:r>
          </a:p>
          <a:p>
            <a:pPr algn="ctr"/>
            <a:r>
              <a:rPr lang="zh-CN" altLang="en-US" sz="2000" b="1" i="1" dirty="0">
                <a:solidFill>
                  <a:srgbClr val="FF0000"/>
                </a:solidFill>
                <a:latin typeface="Times New Roman" panose="02020603050405020304" pitchFamily="18" charset="0"/>
              </a:rPr>
              <a:t>通过激活函数 </a:t>
            </a:r>
            <a:r>
              <a:rPr lang="en-US" altLang="zh-CN" sz="2000" b="1" i="1" dirty="0">
                <a:solidFill>
                  <a:srgbClr val="FF0000"/>
                </a:solidFill>
                <a:latin typeface="Times New Roman" panose="02020603050405020304" pitchFamily="18" charset="0"/>
              </a:rPr>
              <a:t>f </a:t>
            </a:r>
            <a:r>
              <a:rPr lang="zh-CN" altLang="en-US" sz="2000" b="1" i="1" dirty="0">
                <a:solidFill>
                  <a:srgbClr val="FF0000"/>
                </a:solidFill>
                <a:latin typeface="Times New Roman" panose="02020603050405020304" pitchFamily="18" charset="0"/>
              </a:rPr>
              <a:t>实现非线性</a:t>
            </a:r>
          </a:p>
        </p:txBody>
      </p:sp>
      <p:graphicFrame>
        <p:nvGraphicFramePr>
          <p:cNvPr id="8" name="对象 7"/>
          <p:cNvGraphicFramePr>
            <a:graphicFrameLocks noChangeAspect="1"/>
          </p:cNvGraphicFramePr>
          <p:nvPr/>
        </p:nvGraphicFramePr>
        <p:xfrm>
          <a:off x="5882888" y="1169494"/>
          <a:ext cx="2536825" cy="920750"/>
        </p:xfrm>
        <a:graphic>
          <a:graphicData uri="http://schemas.openxmlformats.org/presentationml/2006/ole">
            <mc:AlternateContent xmlns:mc="http://schemas.openxmlformats.org/markup-compatibility/2006">
              <mc:Choice xmlns:v="urn:schemas-microsoft-com:vml" Requires="v">
                <p:oleObj name="Equation" r:id="rId4" imgW="28651200" imgH="10363200" progId="Equation.DSMT4">
                  <p:embed/>
                </p:oleObj>
              </mc:Choice>
              <mc:Fallback>
                <p:oleObj name="Equation" r:id="rId4" imgW="28651200" imgH="10363200" progId="Equation.DSMT4">
                  <p:embed/>
                  <p:pic>
                    <p:nvPicPr>
                      <p:cNvPr id="0" name="对象 20"/>
                      <p:cNvPicPr/>
                      <p:nvPr/>
                    </p:nvPicPr>
                    <p:blipFill>
                      <a:blip r:embed="rId5"/>
                      <a:stretch>
                        <a:fillRect/>
                      </a:stretch>
                    </p:blipFill>
                    <p:spPr>
                      <a:xfrm>
                        <a:off x="5882888" y="1169494"/>
                        <a:ext cx="2536825" cy="920750"/>
                      </a:xfrm>
                      <a:prstGeom prst="rect">
                        <a:avLst/>
                      </a:prstGeom>
                    </p:spPr>
                  </p:pic>
                </p:oleObj>
              </mc:Fallback>
            </mc:AlternateContent>
          </a:graphicData>
        </a:graphic>
      </p:graphicFrame>
      <p:pic>
        <p:nvPicPr>
          <p:cNvPr id="12" name="图片 11"/>
          <p:cNvPicPr>
            <a:picLocks noChangeAspect="1"/>
          </p:cNvPicPr>
          <p:nvPr/>
        </p:nvPicPr>
        <p:blipFill>
          <a:blip r:embed="rId6"/>
          <a:stretch>
            <a:fillRect/>
          </a:stretch>
        </p:blipFill>
        <p:spPr>
          <a:xfrm>
            <a:off x="9297643" y="676167"/>
            <a:ext cx="2343150" cy="1952625"/>
          </a:xfrm>
          <a:prstGeom prst="rect">
            <a:avLst/>
          </a:prstGeom>
        </p:spPr>
      </p:pic>
      <p:sp>
        <p:nvSpPr>
          <p:cNvPr id="18" name="文本框 17"/>
          <p:cNvSpPr txBox="1"/>
          <p:nvPr/>
        </p:nvSpPr>
        <p:spPr>
          <a:xfrm>
            <a:off x="6291968" y="2742033"/>
            <a:ext cx="6011350" cy="400110"/>
          </a:xfrm>
          <a:prstGeom prst="rect">
            <a:avLst/>
          </a:prstGeom>
          <a:noFill/>
        </p:spPr>
        <p:txBody>
          <a:bodyPr wrap="square" rtlCol="0">
            <a:spAutoFit/>
          </a:bodyPr>
          <a:lstStyle/>
          <a:p>
            <a:pPr algn="ctr"/>
            <a:r>
              <a:rPr lang="en-US" altLang="zh-CN" sz="2000" dirty="0">
                <a:latin typeface="Times New Roman" panose="02020603050405020304" pitchFamily="18" charset="0"/>
              </a:rPr>
              <a:t>Sigmoid function</a:t>
            </a:r>
            <a:endParaRPr lang="zh-CN" altLang="en-US" sz="2000" b="1" i="1" dirty="0">
              <a:solidFill>
                <a:srgbClr val="FF0000"/>
              </a:solidFill>
              <a:latin typeface="Times New Roman" panose="02020603050405020304" pitchFamily="18" charset="0"/>
            </a:endParaRPr>
          </a:p>
        </p:txBody>
      </p:sp>
      <p:graphicFrame>
        <p:nvGraphicFramePr>
          <p:cNvPr id="20" name="对象 19"/>
          <p:cNvGraphicFramePr>
            <a:graphicFrameLocks noChangeAspect="1"/>
          </p:cNvGraphicFramePr>
          <p:nvPr/>
        </p:nvGraphicFramePr>
        <p:xfrm>
          <a:off x="8055941" y="5940792"/>
          <a:ext cx="2806700" cy="839788"/>
        </p:xfrm>
        <a:graphic>
          <a:graphicData uri="http://schemas.openxmlformats.org/presentationml/2006/ole">
            <mc:AlternateContent xmlns:mc="http://schemas.openxmlformats.org/markup-compatibility/2006">
              <mc:Choice xmlns:v="urn:schemas-microsoft-com:vml" Requires="v">
                <p:oleObj name="Equation" r:id="rId7" imgW="31699200" imgH="9448800" progId="Equation.DSMT4">
                  <p:embed/>
                </p:oleObj>
              </mc:Choice>
              <mc:Fallback>
                <p:oleObj name="Equation" r:id="rId7" imgW="31699200" imgH="9448800" progId="Equation.DSMT4">
                  <p:embed/>
                  <p:pic>
                    <p:nvPicPr>
                      <p:cNvPr id="0" name="对象 7"/>
                      <p:cNvPicPr/>
                      <p:nvPr/>
                    </p:nvPicPr>
                    <p:blipFill>
                      <a:blip r:embed="rId8"/>
                      <a:stretch>
                        <a:fillRect/>
                      </a:stretch>
                    </p:blipFill>
                    <p:spPr>
                      <a:xfrm>
                        <a:off x="8055941" y="5940792"/>
                        <a:ext cx="2806700" cy="839788"/>
                      </a:xfrm>
                      <a:prstGeom prst="rect">
                        <a:avLst/>
                      </a:prstGeom>
                    </p:spPr>
                  </p:pic>
                </p:oleObj>
              </mc:Fallback>
            </mc:AlternateContent>
          </a:graphicData>
        </a:graphic>
      </p:graphicFrame>
      <p:pic>
        <p:nvPicPr>
          <p:cNvPr id="25" name="图片 24"/>
          <p:cNvPicPr>
            <a:picLocks noChangeAspect="1"/>
          </p:cNvPicPr>
          <p:nvPr/>
        </p:nvPicPr>
        <p:blipFill>
          <a:blip r:embed="rId9"/>
          <a:stretch>
            <a:fillRect/>
          </a:stretch>
        </p:blipFill>
        <p:spPr>
          <a:xfrm>
            <a:off x="849657" y="2610971"/>
            <a:ext cx="5724640" cy="3682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6E3A3E-BED5-6CD8-38DE-15719B497477}"/>
              </a:ext>
            </a:extLst>
          </p:cNvPr>
          <p:cNvSpPr txBox="1"/>
          <p:nvPr/>
        </p:nvSpPr>
        <p:spPr>
          <a:xfrm>
            <a:off x="0" y="243512"/>
            <a:ext cx="12192000" cy="6370975"/>
          </a:xfrm>
          <a:prstGeom prst="rect">
            <a:avLst/>
          </a:prstGeom>
          <a:noFill/>
        </p:spPr>
        <p:txBody>
          <a:bodyPr wrap="square">
            <a:spAutoFit/>
          </a:bodyPr>
          <a:lstStyle/>
          <a:p>
            <a:r>
              <a:rPr lang="zh-TW" altLang="en-US" sz="2400" dirty="0"/>
              <a:t>激活函数是神经网络中的一个重要组成部分，它通常被用于神经元（也叫做节点或神经元）的输出，以确定神经元是否应该被激活（激活值为1）或不被激活（激活值为0）。激活函数的主要目的是引入非线性性质，使得神经网络能够学习和表示复杂的非线性关系。</a:t>
            </a:r>
          </a:p>
          <a:p>
            <a:r>
              <a:rPr lang="zh-TW" altLang="en-US" sz="2400" dirty="0"/>
              <a:t>在深度学习中，常见的激活函数有以下几种：</a:t>
            </a:r>
          </a:p>
          <a:p>
            <a:r>
              <a:rPr lang="zh-TW" altLang="en-US" sz="2400" dirty="0"/>
              <a:t>1. Sigmoid函数（S型函数）：Sigmoid函数将输入值映射到0到1之间的范围。它在二元分类问题中常被用作输出层的激活函数。但它存在梯度消失问题，限制了网络的深度。</a:t>
            </a:r>
          </a:p>
          <a:p>
            <a:r>
              <a:rPr lang="zh-TW" altLang="en-US" sz="2400" dirty="0"/>
              <a:t>2. Tanh函数（双曲正切函数）：Tanh函数将输入值映射到-1到1之间的范围，相对于Sigmoid函数来说，具有更广的输出范围，但也存在梯度消失问题。</a:t>
            </a:r>
          </a:p>
          <a:p>
            <a:r>
              <a:rPr lang="zh-TW" altLang="en-US" sz="2400" dirty="0"/>
              <a:t>3. ReLU函数（Rectified Linear Unit）：ReLU函数将负数输入值设为0，正数输入值保持不变。它是目前最常用的激活函数之一，因为它能够有效地缓解梯度消失问题，并且在实际应用中表现良好。</a:t>
            </a:r>
          </a:p>
          <a:p>
            <a:r>
              <a:rPr lang="zh-TW" altLang="en-US" sz="2400" dirty="0"/>
              <a:t>4. Leaky ReLU函数：Leaky ReLU函数在负数输入值上引入一个小的斜率，以解决ReLU函数的一些问题，如死神经元（某些神经元在训练过程中不会被激活）。</a:t>
            </a:r>
          </a:p>
          <a:p>
            <a:r>
              <a:rPr lang="zh-TW" altLang="en-US" sz="2400" dirty="0"/>
              <a:t>5. Parametric ReLU函数（PReLU）：PReLU是一种具有可学习参数的Leaky ReLU变种，它允许网络自动学习最合适的斜率。</a:t>
            </a:r>
          </a:p>
          <a:p>
            <a:r>
              <a:rPr lang="zh-TW" altLang="en-US" sz="2400" dirty="0"/>
              <a:t>不同的激活函数在不同的场景下表现出不同的性能，通常需要根据具体的问题和网络结构来选择适当的激活函数。激活函数的选择对神经网络的训练和性能都有重要影响。</a:t>
            </a:r>
          </a:p>
        </p:txBody>
      </p:sp>
    </p:spTree>
    <p:extLst>
      <p:ext uri="{BB962C8B-B14F-4D97-AF65-F5344CB8AC3E}">
        <p14:creationId xmlns:p14="http://schemas.microsoft.com/office/powerpoint/2010/main" val="39649020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6954" y="441000"/>
            <a:ext cx="3157916"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Activation function</a:t>
            </a:r>
          </a:p>
        </p:txBody>
      </p:sp>
      <p:pic>
        <p:nvPicPr>
          <p:cNvPr id="4" name="图片 3"/>
          <p:cNvPicPr>
            <a:picLocks noChangeAspect="1"/>
          </p:cNvPicPr>
          <p:nvPr/>
        </p:nvPicPr>
        <p:blipFill rotWithShape="1">
          <a:blip r:embed="rId3"/>
          <a:srcRect t="1727" b="-1"/>
          <a:stretch>
            <a:fillRect/>
          </a:stretch>
        </p:blipFill>
        <p:spPr>
          <a:xfrm>
            <a:off x="192000" y="1884528"/>
            <a:ext cx="11808000" cy="1983446"/>
          </a:xfrm>
          <a:prstGeom prst="rect">
            <a:avLst/>
          </a:prstGeom>
        </p:spPr>
      </p:pic>
      <p:pic>
        <p:nvPicPr>
          <p:cNvPr id="7" name="图片 6"/>
          <p:cNvPicPr>
            <a:picLocks noChangeAspect="1"/>
          </p:cNvPicPr>
          <p:nvPr/>
        </p:nvPicPr>
        <p:blipFill>
          <a:blip r:embed="rId4"/>
          <a:stretch>
            <a:fillRect/>
          </a:stretch>
        </p:blipFill>
        <p:spPr>
          <a:xfrm>
            <a:off x="94777" y="4094528"/>
            <a:ext cx="11700000" cy="2015311"/>
          </a:xfrm>
          <a:prstGeom prst="rect">
            <a:avLst/>
          </a:prstGeom>
        </p:spPr>
      </p:pic>
      <p:sp>
        <p:nvSpPr>
          <p:cNvPr id="10" name="文本框 9"/>
          <p:cNvSpPr txBox="1"/>
          <p:nvPr/>
        </p:nvSpPr>
        <p:spPr>
          <a:xfrm>
            <a:off x="934776" y="830661"/>
            <a:ext cx="2126475" cy="400110"/>
          </a:xfrm>
          <a:prstGeom prst="rect">
            <a:avLst/>
          </a:prstGeom>
          <a:noFill/>
        </p:spPr>
        <p:txBody>
          <a:bodyPr wrap="square" rtlCol="0">
            <a:spAutoFit/>
          </a:bodyPr>
          <a:lstStyle/>
          <a:p>
            <a:pPr algn="ctr"/>
            <a:r>
              <a:rPr lang="en-US" altLang="zh-CN" sz="2000" dirty="0">
                <a:latin typeface="Times New Roman" panose="02020603050405020304" pitchFamily="18" charset="0"/>
              </a:rPr>
              <a:t>Sigmoid</a:t>
            </a:r>
            <a:endParaRPr lang="zh-CN" altLang="en-US" sz="2000" b="1" i="1" dirty="0">
              <a:solidFill>
                <a:srgbClr val="FF0000"/>
              </a:solidFill>
              <a:latin typeface="Times New Roman" panose="02020603050405020304" pitchFamily="18" charset="0"/>
            </a:endParaRPr>
          </a:p>
        </p:txBody>
      </p:sp>
      <p:graphicFrame>
        <p:nvGraphicFramePr>
          <p:cNvPr id="13" name="对象 12"/>
          <p:cNvGraphicFramePr>
            <a:graphicFrameLocks noChangeAspect="1"/>
          </p:cNvGraphicFramePr>
          <p:nvPr/>
        </p:nvGraphicFramePr>
        <p:xfrm>
          <a:off x="1132061" y="1161963"/>
          <a:ext cx="1584000" cy="714356"/>
        </p:xfrm>
        <a:graphic>
          <a:graphicData uri="http://schemas.openxmlformats.org/presentationml/2006/ole">
            <mc:AlternateContent xmlns:mc="http://schemas.openxmlformats.org/markup-compatibility/2006">
              <mc:Choice xmlns:v="urn:schemas-microsoft-com:vml" Requires="v">
                <p:oleObj name="Equation" r:id="rId5" imgW="21031200" imgH="9448800" progId="Equation.DSMT4">
                  <p:embed/>
                </p:oleObj>
              </mc:Choice>
              <mc:Fallback>
                <p:oleObj name="Equation" r:id="rId5" imgW="21031200" imgH="9448800" progId="Equation.DSMT4">
                  <p:embed/>
                  <p:pic>
                    <p:nvPicPr>
                      <p:cNvPr id="0" name="对象 19"/>
                      <p:cNvPicPr/>
                      <p:nvPr/>
                    </p:nvPicPr>
                    <p:blipFill>
                      <a:blip r:embed="rId6"/>
                      <a:stretch>
                        <a:fillRect/>
                      </a:stretch>
                    </p:blipFill>
                    <p:spPr>
                      <a:xfrm>
                        <a:off x="1132061" y="1161963"/>
                        <a:ext cx="1584000" cy="714356"/>
                      </a:xfrm>
                      <a:prstGeom prst="rect">
                        <a:avLst/>
                      </a:prstGeom>
                    </p:spPr>
                  </p:pic>
                </p:oleObj>
              </mc:Fallback>
            </mc:AlternateContent>
          </a:graphicData>
        </a:graphic>
      </p:graphicFrame>
      <p:sp>
        <p:nvSpPr>
          <p:cNvPr id="15" name="文本框 14"/>
          <p:cNvSpPr txBox="1"/>
          <p:nvPr/>
        </p:nvSpPr>
        <p:spPr>
          <a:xfrm>
            <a:off x="4806693" y="816496"/>
            <a:ext cx="2894177" cy="400110"/>
          </a:xfrm>
          <a:prstGeom prst="rect">
            <a:avLst/>
          </a:prstGeom>
          <a:noFill/>
        </p:spPr>
        <p:txBody>
          <a:bodyPr wrap="square" rtlCol="0">
            <a:spAutoFit/>
          </a:bodyPr>
          <a:lstStyle/>
          <a:p>
            <a:pPr algn="ctr"/>
            <a:r>
              <a:rPr lang="en-US" altLang="zh-CN" sz="2000" dirty="0">
                <a:latin typeface="Times New Roman" panose="02020603050405020304" pitchFamily="18" charset="0"/>
              </a:rPr>
              <a:t>Hyperbolic Tangent (tanh)</a:t>
            </a:r>
            <a:endParaRPr lang="zh-CN" altLang="en-US" sz="2000" b="1" i="1" dirty="0">
              <a:solidFill>
                <a:srgbClr val="FF0000"/>
              </a:solidFill>
              <a:latin typeface="Times New Roman" panose="02020603050405020304" pitchFamily="18" charset="0"/>
            </a:endParaRPr>
          </a:p>
        </p:txBody>
      </p:sp>
      <p:sp>
        <p:nvSpPr>
          <p:cNvPr id="17" name="文本框 16"/>
          <p:cNvSpPr txBox="1"/>
          <p:nvPr/>
        </p:nvSpPr>
        <p:spPr>
          <a:xfrm>
            <a:off x="8552693" y="789327"/>
            <a:ext cx="3610791" cy="400110"/>
          </a:xfrm>
          <a:prstGeom prst="rect">
            <a:avLst/>
          </a:prstGeom>
          <a:noFill/>
        </p:spPr>
        <p:txBody>
          <a:bodyPr wrap="square" rtlCol="0">
            <a:spAutoFit/>
          </a:bodyPr>
          <a:lstStyle/>
          <a:p>
            <a:pPr algn="ctr"/>
            <a:r>
              <a:rPr lang="en-US" altLang="zh-CN" sz="2000" dirty="0">
                <a:latin typeface="Times New Roman" panose="02020603050405020304" pitchFamily="18" charset="0"/>
              </a:rPr>
              <a:t>Rectified Linear Unit (</a:t>
            </a:r>
            <a:r>
              <a:rPr lang="en-US" altLang="zh-CN" sz="2000" dirty="0" err="1">
                <a:latin typeface="Times New Roman" panose="02020603050405020304" pitchFamily="18" charset="0"/>
              </a:rPr>
              <a:t>ReLU</a:t>
            </a:r>
            <a:r>
              <a:rPr lang="en-US" altLang="zh-CN" sz="2000" dirty="0">
                <a:latin typeface="Times New Roman" panose="02020603050405020304" pitchFamily="18" charset="0"/>
              </a:rPr>
              <a:t>)</a:t>
            </a:r>
            <a:endParaRPr lang="zh-CN" altLang="en-US" sz="2000" b="1" i="1" dirty="0">
              <a:solidFill>
                <a:srgbClr val="FF0000"/>
              </a:solidFill>
              <a:latin typeface="Times New Roman" panose="02020603050405020304" pitchFamily="18" charset="0"/>
            </a:endParaRPr>
          </a:p>
        </p:txBody>
      </p:sp>
      <p:graphicFrame>
        <p:nvGraphicFramePr>
          <p:cNvPr id="19" name="对象 18"/>
          <p:cNvGraphicFramePr>
            <a:graphicFrameLocks noChangeAspect="1"/>
          </p:cNvGraphicFramePr>
          <p:nvPr/>
        </p:nvGraphicFramePr>
        <p:xfrm>
          <a:off x="5381625" y="1174750"/>
          <a:ext cx="1744663" cy="760413"/>
        </p:xfrm>
        <a:graphic>
          <a:graphicData uri="http://schemas.openxmlformats.org/presentationml/2006/ole">
            <mc:AlternateContent xmlns:mc="http://schemas.openxmlformats.org/markup-compatibility/2006">
              <mc:Choice xmlns:v="urn:schemas-microsoft-com:vml" Requires="v">
                <p:oleObj name="Equation" r:id="rId7" imgW="23164800" imgH="10058400" progId="Equation.DSMT4">
                  <p:embed/>
                </p:oleObj>
              </mc:Choice>
              <mc:Fallback>
                <p:oleObj name="Equation" r:id="rId7" imgW="23164800" imgH="10058400" progId="Equation.DSMT4">
                  <p:embed/>
                  <p:pic>
                    <p:nvPicPr>
                      <p:cNvPr id="0" name="对象 12"/>
                      <p:cNvPicPr/>
                      <p:nvPr/>
                    </p:nvPicPr>
                    <p:blipFill>
                      <a:blip r:embed="rId8"/>
                      <a:stretch>
                        <a:fillRect/>
                      </a:stretch>
                    </p:blipFill>
                    <p:spPr>
                      <a:xfrm>
                        <a:off x="5381625" y="1174750"/>
                        <a:ext cx="1744663" cy="760413"/>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9285288" y="1347934"/>
          <a:ext cx="1906587" cy="369888"/>
        </p:xfrm>
        <a:graphic>
          <a:graphicData uri="http://schemas.openxmlformats.org/presentationml/2006/ole">
            <mc:AlternateContent xmlns:mc="http://schemas.openxmlformats.org/markup-compatibility/2006">
              <mc:Choice xmlns:v="urn:schemas-microsoft-com:vml" Requires="v">
                <p:oleObj name="Equation" r:id="rId9" imgW="25298400" imgH="4876800" progId="Equation.DSMT4">
                  <p:embed/>
                </p:oleObj>
              </mc:Choice>
              <mc:Fallback>
                <p:oleObj name="Equation" r:id="rId9" imgW="25298400" imgH="4876800" progId="Equation.DSMT4">
                  <p:embed/>
                  <p:pic>
                    <p:nvPicPr>
                      <p:cNvPr id="0" name="对象 18"/>
                      <p:cNvPicPr/>
                      <p:nvPr/>
                    </p:nvPicPr>
                    <p:blipFill>
                      <a:blip r:embed="rId10"/>
                      <a:stretch>
                        <a:fillRect/>
                      </a:stretch>
                    </p:blipFill>
                    <p:spPr>
                      <a:xfrm>
                        <a:off x="9285288" y="1347934"/>
                        <a:ext cx="1906587" cy="369888"/>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901784" y="3755973"/>
          <a:ext cx="2503488" cy="368300"/>
        </p:xfrm>
        <a:graphic>
          <a:graphicData uri="http://schemas.openxmlformats.org/presentationml/2006/ole">
            <mc:AlternateContent xmlns:mc="http://schemas.openxmlformats.org/markup-compatibility/2006">
              <mc:Choice xmlns:v="urn:schemas-microsoft-com:vml" Requires="v">
                <p:oleObj name="Equation" r:id="rId11" imgW="33223200" imgH="4876800" progId="Equation.DSMT4">
                  <p:embed/>
                </p:oleObj>
              </mc:Choice>
              <mc:Fallback>
                <p:oleObj name="Equation" r:id="rId11" imgW="33223200" imgH="4876800" progId="Equation.DSMT4">
                  <p:embed/>
                  <p:pic>
                    <p:nvPicPr>
                      <p:cNvPr id="0" name="对象 12"/>
                      <p:cNvPicPr/>
                      <p:nvPr/>
                    </p:nvPicPr>
                    <p:blipFill>
                      <a:blip r:embed="rId12"/>
                      <a:stretch>
                        <a:fillRect/>
                      </a:stretch>
                    </p:blipFill>
                    <p:spPr>
                      <a:xfrm>
                        <a:off x="901784" y="3755973"/>
                        <a:ext cx="2503488" cy="368300"/>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5311775" y="3709935"/>
          <a:ext cx="1884363" cy="414338"/>
        </p:xfrm>
        <a:graphic>
          <a:graphicData uri="http://schemas.openxmlformats.org/presentationml/2006/ole">
            <mc:AlternateContent xmlns:mc="http://schemas.openxmlformats.org/markup-compatibility/2006">
              <mc:Choice xmlns:v="urn:schemas-microsoft-com:vml" Requires="v">
                <p:oleObj name="Equation" r:id="rId13" imgW="24993600" imgH="5486400" progId="Equation.DSMT4">
                  <p:embed/>
                </p:oleObj>
              </mc:Choice>
              <mc:Fallback>
                <p:oleObj name="Equation" r:id="rId13" imgW="24993600" imgH="5486400" progId="Equation.DSMT4">
                  <p:embed/>
                  <p:pic>
                    <p:nvPicPr>
                      <p:cNvPr id="0" name="对象 22"/>
                      <p:cNvPicPr/>
                      <p:nvPr/>
                    </p:nvPicPr>
                    <p:blipFill>
                      <a:blip r:embed="rId14"/>
                      <a:stretch>
                        <a:fillRect/>
                      </a:stretch>
                    </p:blipFill>
                    <p:spPr>
                      <a:xfrm>
                        <a:off x="5311775" y="3709935"/>
                        <a:ext cx="1884363" cy="414338"/>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9539288" y="3850530"/>
          <a:ext cx="1652587" cy="368300"/>
        </p:xfrm>
        <a:graphic>
          <a:graphicData uri="http://schemas.openxmlformats.org/presentationml/2006/ole">
            <mc:AlternateContent xmlns:mc="http://schemas.openxmlformats.org/markup-compatibility/2006">
              <mc:Choice xmlns:v="urn:schemas-microsoft-com:vml" Requires="v">
                <p:oleObj name="Equation" r:id="rId15" imgW="21945600" imgH="4876800" progId="Equation.DSMT4">
                  <p:embed/>
                </p:oleObj>
              </mc:Choice>
              <mc:Fallback>
                <p:oleObj name="Equation" r:id="rId15" imgW="21945600" imgH="4876800" progId="Equation.DSMT4">
                  <p:embed/>
                  <p:pic>
                    <p:nvPicPr>
                      <p:cNvPr id="0" name="对象 22"/>
                      <p:cNvPicPr/>
                      <p:nvPr/>
                    </p:nvPicPr>
                    <p:blipFill>
                      <a:blip r:embed="rId16"/>
                      <a:stretch>
                        <a:fillRect/>
                      </a:stretch>
                    </p:blipFill>
                    <p:spPr>
                      <a:xfrm>
                        <a:off x="9539288" y="3850530"/>
                        <a:ext cx="1652587" cy="368300"/>
                      </a:xfrm>
                      <a:prstGeom prst="rect">
                        <a:avLst/>
                      </a:prstGeom>
                    </p:spPr>
                  </p:pic>
                </p:oleObj>
              </mc:Fallback>
            </mc:AlternateContent>
          </a:graphicData>
        </a:graphic>
      </p:graphicFrame>
      <p:pic>
        <p:nvPicPr>
          <p:cNvPr id="29" name="图片 28"/>
          <p:cNvPicPr>
            <a:picLocks noChangeAspect="1"/>
          </p:cNvPicPr>
          <p:nvPr/>
        </p:nvPicPr>
        <p:blipFill rotWithShape="1">
          <a:blip r:embed="rId17"/>
          <a:srcRect t="14101"/>
          <a:stretch>
            <a:fillRect/>
          </a:stretch>
        </p:blipFill>
        <p:spPr>
          <a:xfrm>
            <a:off x="901784" y="5899045"/>
            <a:ext cx="10950370" cy="97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3157916"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Activation function</a:t>
            </a:r>
          </a:p>
        </p:txBody>
      </p:sp>
      <p:sp>
        <p:nvSpPr>
          <p:cNvPr id="6" name="文本框 5"/>
          <p:cNvSpPr txBox="1"/>
          <p:nvPr/>
        </p:nvSpPr>
        <p:spPr>
          <a:xfrm>
            <a:off x="307175" y="1236605"/>
            <a:ext cx="3606080" cy="461665"/>
          </a:xfrm>
          <a:prstGeom prst="rect">
            <a:avLst/>
          </a:prstGeom>
          <a:noFill/>
        </p:spPr>
        <p:txBody>
          <a:bodyPr wrap="square" rtlCol="0">
            <a:spAutoFit/>
          </a:bodyPr>
          <a:lstStyle/>
          <a:p>
            <a:pPr algn="ctr"/>
            <a:r>
              <a:rPr lang="en-US" altLang="zh-CN" sz="2400" b="1" dirty="0" err="1">
                <a:solidFill>
                  <a:srgbClr val="FF0000"/>
                </a:solidFill>
                <a:latin typeface="Times New Roman" panose="02020603050405020304" pitchFamily="18" charset="0"/>
              </a:rPr>
              <a:t>Softmax</a:t>
            </a:r>
            <a:r>
              <a:rPr lang="en-US" altLang="zh-CN" sz="2400" b="1" dirty="0">
                <a:solidFill>
                  <a:srgbClr val="FF0000"/>
                </a:solidFill>
                <a:latin typeface="Times New Roman" panose="02020603050405020304" pitchFamily="18" charset="0"/>
              </a:rPr>
              <a:t> function </a:t>
            </a:r>
            <a:endParaRPr lang="zh-CN" altLang="en-US" sz="2400" b="1" i="1" dirty="0">
              <a:solidFill>
                <a:srgbClr val="FF0000"/>
              </a:solidFill>
              <a:latin typeface="Times New Roman" panose="02020603050405020304" pitchFamily="18" charset="0"/>
            </a:endParaRPr>
          </a:p>
        </p:txBody>
      </p:sp>
      <p:graphicFrame>
        <p:nvGraphicFramePr>
          <p:cNvPr id="8" name="对象 7"/>
          <p:cNvGraphicFramePr>
            <a:graphicFrameLocks noChangeAspect="1"/>
          </p:cNvGraphicFramePr>
          <p:nvPr/>
        </p:nvGraphicFramePr>
        <p:xfrm>
          <a:off x="1294004" y="1698270"/>
          <a:ext cx="1654175" cy="1201738"/>
        </p:xfrm>
        <a:graphic>
          <a:graphicData uri="http://schemas.openxmlformats.org/presentationml/2006/ole">
            <mc:AlternateContent xmlns:mc="http://schemas.openxmlformats.org/markup-compatibility/2006">
              <mc:Choice xmlns:v="urn:schemas-microsoft-com:vml" Requires="v">
                <p:oleObj name="Equation" r:id="rId3" imgW="21945600" imgH="15849600" progId="Equation.DSMT4">
                  <p:embed/>
                </p:oleObj>
              </mc:Choice>
              <mc:Fallback>
                <p:oleObj name="Equation" r:id="rId3" imgW="21945600" imgH="15849600" progId="Equation.DSMT4">
                  <p:embed/>
                  <p:pic>
                    <p:nvPicPr>
                      <p:cNvPr id="0" name="对象 20"/>
                      <p:cNvPicPr/>
                      <p:nvPr/>
                    </p:nvPicPr>
                    <p:blipFill>
                      <a:blip r:embed="rId4"/>
                      <a:stretch>
                        <a:fillRect/>
                      </a:stretch>
                    </p:blipFill>
                    <p:spPr>
                      <a:xfrm>
                        <a:off x="1294004" y="1698270"/>
                        <a:ext cx="1654175" cy="1201738"/>
                      </a:xfrm>
                      <a:prstGeom prst="rect">
                        <a:avLst/>
                      </a:prstGeom>
                    </p:spPr>
                  </p:pic>
                </p:oleObj>
              </mc:Fallback>
            </mc:AlternateContent>
          </a:graphicData>
        </a:graphic>
      </p:graphicFrame>
      <p:pic>
        <p:nvPicPr>
          <p:cNvPr id="10" name="图片 9"/>
          <p:cNvPicPr>
            <a:picLocks noChangeAspect="1"/>
          </p:cNvPicPr>
          <p:nvPr/>
        </p:nvPicPr>
        <p:blipFill>
          <a:blip r:embed="rId5"/>
          <a:stretch>
            <a:fillRect/>
          </a:stretch>
        </p:blipFill>
        <p:spPr>
          <a:xfrm>
            <a:off x="7730862" y="777695"/>
            <a:ext cx="4095750" cy="2876550"/>
          </a:xfrm>
          <a:prstGeom prst="rect">
            <a:avLst/>
          </a:prstGeom>
        </p:spPr>
      </p:pic>
      <p:sp>
        <p:nvSpPr>
          <p:cNvPr id="14" name="文本框 13"/>
          <p:cNvSpPr txBox="1"/>
          <p:nvPr/>
        </p:nvSpPr>
        <p:spPr>
          <a:xfrm>
            <a:off x="894521" y="2946359"/>
            <a:ext cx="4442792" cy="707886"/>
          </a:xfrm>
          <a:prstGeom prst="rect">
            <a:avLst/>
          </a:prstGeom>
          <a:noFill/>
        </p:spPr>
        <p:txBody>
          <a:bodyPr wrap="square" rtlCol="0">
            <a:spAutoFit/>
          </a:bodyPr>
          <a:lstStyle/>
          <a:p>
            <a:pPr marL="342900" indent="-342900">
              <a:buClr>
                <a:srgbClr val="2F5597"/>
              </a:buClr>
              <a:buFont typeface="Wingdings" panose="05000000000000000000" pitchFamily="2" charset="2"/>
              <a:buChar char="ü"/>
            </a:pPr>
            <a:r>
              <a:rPr lang="en-US" altLang="zh-CN" sz="2000" dirty="0">
                <a:latin typeface="Times New Roman" panose="02020603050405020304" pitchFamily="18" charset="0"/>
              </a:rPr>
              <a:t>winner takes all</a:t>
            </a:r>
          </a:p>
          <a:p>
            <a:pPr marL="342900" indent="-342900">
              <a:buClr>
                <a:srgbClr val="2F5597"/>
              </a:buClr>
              <a:buFont typeface="Wingdings" panose="05000000000000000000" pitchFamily="2" charset="2"/>
              <a:buChar char="ü"/>
            </a:pPr>
            <a:r>
              <a:rPr lang="en-US" altLang="zh-CN" sz="2000" dirty="0">
                <a:latin typeface="Times New Roman" panose="02020603050405020304" pitchFamily="18" charset="0"/>
              </a:rPr>
              <a:t>The biggest one dominates the output  </a:t>
            </a:r>
            <a:endParaRPr lang="zh-CN" altLang="en-US" sz="2000" b="1" i="1" dirty="0">
              <a:solidFill>
                <a:srgbClr val="FF0000"/>
              </a:solidFill>
              <a:latin typeface="Times New Roman" panose="02020603050405020304" pitchFamily="18" charset="0"/>
            </a:endParaRPr>
          </a:p>
        </p:txBody>
      </p:sp>
      <p:sp>
        <p:nvSpPr>
          <p:cNvPr id="15" name="文本框 14"/>
          <p:cNvSpPr txBox="1"/>
          <p:nvPr/>
        </p:nvSpPr>
        <p:spPr>
          <a:xfrm>
            <a:off x="3913255" y="1986136"/>
            <a:ext cx="2733261" cy="707886"/>
          </a:xfrm>
          <a:prstGeom prst="rect">
            <a:avLst/>
          </a:prstGeom>
          <a:noFill/>
          <a:ln w="19050">
            <a:solidFill>
              <a:schemeClr val="accent1">
                <a:lumMod val="75000"/>
              </a:schemeClr>
            </a:solidFill>
            <a:prstDash val="dash"/>
          </a:ln>
        </p:spPr>
        <p:txBody>
          <a:bodyPr wrap="square" rtlCol="0">
            <a:spAutoFit/>
          </a:bodyPr>
          <a:lstStyle/>
          <a:p>
            <a:pPr algn="ctr"/>
            <a:r>
              <a:rPr lang="en-US" altLang="zh-CN" sz="2000" dirty="0">
                <a:latin typeface="Times New Roman" panose="02020603050405020304" pitchFamily="18" charset="0"/>
              </a:rPr>
              <a:t>Multiple output categorical distribution</a:t>
            </a:r>
          </a:p>
        </p:txBody>
      </p:sp>
      <p:pic>
        <p:nvPicPr>
          <p:cNvPr id="17" name="图片 16"/>
          <p:cNvPicPr>
            <a:picLocks noChangeAspect="1"/>
          </p:cNvPicPr>
          <p:nvPr/>
        </p:nvPicPr>
        <p:blipFill>
          <a:blip r:embed="rId6"/>
          <a:stretch>
            <a:fillRect/>
          </a:stretch>
        </p:blipFill>
        <p:spPr>
          <a:xfrm>
            <a:off x="3115917" y="3695613"/>
            <a:ext cx="5328000" cy="3110986"/>
          </a:xfrm>
          <a:prstGeom prst="rect">
            <a:avLst/>
          </a:prstGeom>
        </p:spPr>
      </p:pic>
      <p:sp>
        <p:nvSpPr>
          <p:cNvPr id="18" name="文本框 17"/>
          <p:cNvSpPr txBox="1"/>
          <p:nvPr/>
        </p:nvSpPr>
        <p:spPr>
          <a:xfrm>
            <a:off x="6848061" y="6449679"/>
            <a:ext cx="1461052" cy="369332"/>
          </a:xfrm>
          <a:prstGeom prst="rect">
            <a:avLst/>
          </a:prstGeom>
          <a:solidFill>
            <a:schemeClr val="bg1"/>
          </a:solidFill>
        </p:spPr>
        <p:txBody>
          <a:bodyPr wrap="square" rtlCol="0">
            <a:sp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推理方式与分类</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793"/>
          <p:cNvSpPr txBox="1">
            <a:spLocks noChangeArrowheads="1"/>
          </p:cNvSpPr>
          <p:nvPr/>
        </p:nvSpPr>
        <p:spPr>
          <a:xfrm>
            <a:off x="1775524" y="1118325"/>
            <a:ext cx="8917947" cy="38842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195580" indent="-195580">
              <a:buClr>
                <a:schemeClr val="tx1"/>
              </a:buClr>
              <a:buFont typeface="Wingdings" panose="05000000000000000000" pitchFamily="2" charset="2"/>
              <a:buAutoNum type="arabicPeriod"/>
            </a:pPr>
            <a:r>
              <a:rPr lang="ru-RU" altLang="zh-CN" sz="2405" b="1">
                <a:latin typeface="Times New Roman" panose="02020603050405020304" pitchFamily="18" charset="0"/>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演绎推理、归纳推理、默认推理</a:t>
            </a:r>
            <a:endParaRPr lang="zh-CN" altLang="ru-RU" sz="2205">
              <a:latin typeface="Times New Roman" panose="02020603050405020304" pitchFamily="18" charset="0"/>
              <a:ea typeface="新宋体" panose="02010609030101010101" pitchFamily="49" charset="-122"/>
            </a:endParaRPr>
          </a:p>
        </p:txBody>
      </p:sp>
      <p:grpSp>
        <p:nvGrpSpPr>
          <p:cNvPr id="3" name="Group 794"/>
          <p:cNvGrpSpPr/>
          <p:nvPr/>
        </p:nvGrpSpPr>
        <p:grpSpPr bwMode="auto">
          <a:xfrm>
            <a:off x="1829649" y="1686642"/>
            <a:ext cx="8574092" cy="1814791"/>
            <a:chOff x="192" y="929"/>
            <a:chExt cx="5386" cy="1140"/>
          </a:xfrm>
        </p:grpSpPr>
        <p:sp>
          <p:nvSpPr>
            <p:cNvPr id="5" name="Rectangle 795"/>
            <p:cNvSpPr>
              <a:spLocks noChangeArrowheads="1"/>
            </p:cNvSpPr>
            <p:nvPr/>
          </p:nvSpPr>
          <p:spPr bwMode="auto">
            <a:xfrm>
              <a:off x="192" y="929"/>
              <a:ext cx="5386" cy="1140"/>
            </a:xfrm>
            <a:prstGeom prst="rect">
              <a:avLst/>
            </a:prstGeom>
            <a:noFill/>
            <a:ln w="9525" cap="flat" algn="ctr">
              <a:solidFill>
                <a:srgbClr val="666699"/>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p>
              <a:pPr>
                <a:lnSpc>
                  <a:spcPct val="30000"/>
                </a:lnSpc>
                <a:buClr>
                  <a:schemeClr val="accent2"/>
                </a:buClr>
                <a:buSzPct val="65000"/>
                <a:buFont typeface="Wingdings" panose="05000000000000000000" pitchFamily="2" charset="2"/>
                <a:buNone/>
              </a:pPr>
              <a:endParaRPr lang="ru-RU" altLang="zh-CN" sz="2505" b="1">
                <a:latin typeface="Arial" panose="020B0604020202020204" pitchFamily="34" charset="0"/>
                <a:ea typeface="新宋体" panose="02010609030101010101" pitchFamily="49" charset="-122"/>
              </a:endParaRPr>
            </a:p>
            <a:p>
              <a:pPr>
                <a:buClr>
                  <a:schemeClr val="accent2"/>
                </a:buClr>
                <a:buSzPct val="65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2</a:t>
              </a:r>
              <a:r>
                <a:rPr lang="zh-CN" altLang="ru-RU" sz="2505" b="1">
                  <a:latin typeface="Times New Roman" panose="02020603050405020304" pitchFamily="18" charset="0"/>
                  <a:ea typeface="新宋体" panose="02010609030101010101" pitchFamily="49" charset="-122"/>
                </a:rPr>
                <a:t>）</a:t>
              </a:r>
              <a:r>
                <a:rPr lang="zh-CN" altLang="ru-RU" sz="2505" b="1">
                  <a:solidFill>
                    <a:schemeClr val="accent2"/>
                  </a:solidFill>
                  <a:latin typeface="Times New Roman" panose="02020603050405020304" pitchFamily="18" charset="0"/>
                  <a:ea typeface="新宋体" panose="02010609030101010101" pitchFamily="49" charset="-122"/>
                </a:rPr>
                <a:t>归纳推理 </a:t>
              </a:r>
              <a:r>
                <a:rPr lang="ru-RU" altLang="zh-CN" sz="2505" b="1">
                  <a:latin typeface="Times New Roman" panose="02020603050405020304" pitchFamily="18" charset="0"/>
                  <a:ea typeface="新宋体" panose="02010609030101010101" pitchFamily="49" charset="-122"/>
                </a:rPr>
                <a:t>(inductive reasoning):  </a:t>
              </a:r>
              <a:r>
                <a:rPr lang="zh-CN" altLang="ru-RU" sz="2405" b="1">
                  <a:latin typeface="Times New Roman" panose="02020603050405020304" pitchFamily="18" charset="0"/>
                  <a:ea typeface="新宋体" panose="02010609030101010101" pitchFamily="49" charset="-122"/>
                </a:rPr>
                <a:t>个别 → 一般</a:t>
              </a:r>
            </a:p>
            <a:p>
              <a:pPr>
                <a:spcBef>
                  <a:spcPct val="50000"/>
                </a:spcBef>
                <a:buClr>
                  <a:schemeClr val="accent2"/>
                </a:buClr>
                <a:buSzPct val="65000"/>
                <a:buFont typeface="Wingdings" panose="05000000000000000000" pitchFamily="2" charset="2"/>
                <a:buNone/>
              </a:pPr>
              <a:r>
                <a:rPr lang="zh-CN" altLang="ru-RU" sz="2405">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完全归纳推理（</a:t>
              </a:r>
              <a:r>
                <a:rPr lang="zh-CN" altLang="ru-RU" sz="2405" b="1">
                  <a:latin typeface="Times New Roman" panose="02020603050405020304" pitchFamily="18" charset="0"/>
                  <a:ea typeface="新宋体" panose="02010609030101010101" pitchFamily="49" charset="-122"/>
                </a:rPr>
                <a:t>必然性推理）              </a:t>
              </a:r>
            </a:p>
            <a:p>
              <a:pPr>
                <a:spcBef>
                  <a:spcPct val="50000"/>
                </a:spcBef>
                <a:buClr>
                  <a:schemeClr val="accent2"/>
                </a:buClr>
                <a:buSzPct val="65000"/>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         </a:t>
              </a:r>
              <a:r>
                <a:rPr lang="zh-CN" altLang="ru-RU" sz="2405" b="1">
                  <a:solidFill>
                    <a:srgbClr val="0000FF"/>
                  </a:solidFill>
                  <a:latin typeface="Times New Roman" panose="02020603050405020304" pitchFamily="18" charset="0"/>
                  <a:ea typeface="新宋体" panose="02010609030101010101" pitchFamily="49" charset="-122"/>
                </a:rPr>
                <a:t>不完全归纳推理</a:t>
              </a:r>
              <a:r>
                <a:rPr lang="zh-CN" altLang="ru-RU" sz="2405" b="1">
                  <a:latin typeface="Times New Roman" panose="02020603050405020304" pitchFamily="18" charset="0"/>
                  <a:ea typeface="新宋体" panose="02010609030101010101" pitchFamily="49" charset="-122"/>
                </a:rPr>
                <a:t>（非必然性推理）</a:t>
              </a:r>
            </a:p>
            <a:p>
              <a:pPr>
                <a:lnSpc>
                  <a:spcPct val="30000"/>
                </a:lnSpc>
                <a:buClr>
                  <a:schemeClr val="accent2"/>
                </a:buClr>
                <a:buSzPct val="65000"/>
                <a:buFont typeface="Wingdings" panose="05000000000000000000" pitchFamily="2" charset="2"/>
                <a:buNone/>
              </a:pPr>
              <a:endParaRPr lang="ru-RU" altLang="zh-CN" sz="2405" b="1">
                <a:latin typeface="Times New Roman" panose="02020603050405020304" pitchFamily="18" charset="0"/>
                <a:ea typeface="新宋体" panose="02010609030101010101" pitchFamily="49" charset="-122"/>
              </a:endParaRPr>
            </a:p>
          </p:txBody>
        </p:sp>
        <p:sp>
          <p:nvSpPr>
            <p:cNvPr id="10" name="AutoShape 796"/>
            <p:cNvSpPr>
              <a:spLocks noChangeArrowheads="1"/>
            </p:cNvSpPr>
            <p:nvPr/>
          </p:nvSpPr>
          <p:spPr bwMode="auto">
            <a:xfrm>
              <a:off x="528" y="1440"/>
              <a:ext cx="47" cy="480"/>
            </a:xfrm>
            <a:prstGeom prst="leftBrace">
              <a:avLst>
                <a:gd name="adj1" fmla="val 85106"/>
                <a:gd name="adj2" fmla="val 50000"/>
              </a:avLst>
            </a:prstGeom>
            <a:noFill/>
            <a:ln w="50800" cap="flat" algn="ctr">
              <a:solidFill>
                <a:srgbClr val="00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sz="1805"/>
            </a:p>
          </p:txBody>
        </p:sp>
      </p:grpSp>
      <p:sp>
        <p:nvSpPr>
          <p:cNvPr id="11" name="Rectangle 797"/>
          <p:cNvSpPr>
            <a:spLocks noChangeArrowheads="1"/>
          </p:cNvSpPr>
          <p:nvPr/>
        </p:nvSpPr>
        <p:spPr bwMode="auto">
          <a:xfrm>
            <a:off x="2616058" y="4257596"/>
            <a:ext cx="2773128"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ru-RU" sz="2405" b="1">
                <a:latin typeface="Arial" panose="020B0604020202020204" pitchFamily="34" charset="0"/>
                <a:ea typeface="新宋体" panose="02010609030101010101" pitchFamily="49" charset="-122"/>
              </a:rPr>
              <a:t>检查全部产品合格</a:t>
            </a:r>
          </a:p>
        </p:txBody>
      </p:sp>
      <p:sp>
        <p:nvSpPr>
          <p:cNvPr id="12" name="Rectangle 798"/>
          <p:cNvSpPr>
            <a:spLocks noChangeArrowheads="1"/>
          </p:cNvSpPr>
          <p:nvPr/>
        </p:nvSpPr>
        <p:spPr bwMode="auto">
          <a:xfrm>
            <a:off x="2654265" y="4181183"/>
            <a:ext cx="2598017" cy="687710"/>
          </a:xfrm>
          <a:prstGeom prst="rect">
            <a:avLst/>
          </a:prstGeom>
          <a:noFill/>
          <a:ln w="9525"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sz="1805"/>
          </a:p>
        </p:txBody>
      </p:sp>
      <p:sp>
        <p:nvSpPr>
          <p:cNvPr id="13" name="Line 799"/>
          <p:cNvSpPr>
            <a:spLocks noChangeShapeType="1"/>
          </p:cNvSpPr>
          <p:nvPr/>
        </p:nvSpPr>
        <p:spPr bwMode="auto">
          <a:xfrm>
            <a:off x="5252281" y="4486832"/>
            <a:ext cx="1986719" cy="0"/>
          </a:xfrm>
          <a:prstGeom prst="line">
            <a:avLst/>
          </a:pr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4" name="Rectangle 800"/>
          <p:cNvSpPr>
            <a:spLocks noChangeArrowheads="1"/>
          </p:cNvSpPr>
          <p:nvPr/>
        </p:nvSpPr>
        <p:spPr bwMode="auto">
          <a:xfrm>
            <a:off x="7302677" y="4256004"/>
            <a:ext cx="2158646"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ru-RU" sz="2405" b="1">
                <a:latin typeface="Arial" panose="020B0604020202020204" pitchFamily="34" charset="0"/>
                <a:ea typeface="新宋体" panose="02010609030101010101" pitchFamily="49" charset="-122"/>
              </a:rPr>
              <a:t>该厂产品合格</a:t>
            </a:r>
          </a:p>
        </p:txBody>
      </p:sp>
      <p:sp>
        <p:nvSpPr>
          <p:cNvPr id="15" name="Rectangle 801"/>
          <p:cNvSpPr>
            <a:spLocks noChangeArrowheads="1"/>
          </p:cNvSpPr>
          <p:nvPr/>
        </p:nvSpPr>
        <p:spPr bwMode="auto">
          <a:xfrm>
            <a:off x="7254919" y="4181183"/>
            <a:ext cx="2123624" cy="687710"/>
          </a:xfrm>
          <a:prstGeom prst="rect">
            <a:avLst/>
          </a:prstGeom>
          <a:noFill/>
          <a:ln w="9525"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sz="1805"/>
          </a:p>
        </p:txBody>
      </p:sp>
      <p:sp>
        <p:nvSpPr>
          <p:cNvPr id="16" name="Rectangle 802"/>
          <p:cNvSpPr>
            <a:spLocks noChangeArrowheads="1"/>
          </p:cNvSpPr>
          <p:nvPr/>
        </p:nvSpPr>
        <p:spPr bwMode="auto">
          <a:xfrm>
            <a:off x="5465599" y="3974234"/>
            <a:ext cx="16396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ru-RU" sz="1805" b="1">
                <a:solidFill>
                  <a:srgbClr val="3366FF"/>
                </a:solidFill>
                <a:latin typeface="Arial" panose="020B0604020202020204" pitchFamily="34" charset="0"/>
                <a:ea typeface="新宋体" panose="02010609030101010101" pitchFamily="49" charset="-122"/>
              </a:rPr>
              <a:t>完全归纳推理</a:t>
            </a:r>
          </a:p>
        </p:txBody>
      </p:sp>
      <p:sp>
        <p:nvSpPr>
          <p:cNvPr id="17" name="Rectangle 803"/>
          <p:cNvSpPr>
            <a:spLocks noChangeArrowheads="1"/>
          </p:cNvSpPr>
          <p:nvPr/>
        </p:nvSpPr>
        <p:spPr bwMode="auto">
          <a:xfrm>
            <a:off x="2616058" y="5633016"/>
            <a:ext cx="2773128"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ru-RU" sz="2405" b="1">
                <a:latin typeface="Arial" panose="020B0604020202020204" pitchFamily="34" charset="0"/>
                <a:ea typeface="新宋体" panose="02010609030101010101" pitchFamily="49" charset="-122"/>
              </a:rPr>
              <a:t>检查全部样品合格</a:t>
            </a:r>
          </a:p>
        </p:txBody>
      </p:sp>
      <p:sp>
        <p:nvSpPr>
          <p:cNvPr id="18" name="Rectangle 804"/>
          <p:cNvSpPr>
            <a:spLocks noChangeArrowheads="1"/>
          </p:cNvSpPr>
          <p:nvPr/>
        </p:nvSpPr>
        <p:spPr bwMode="auto">
          <a:xfrm>
            <a:off x="2654265" y="5556604"/>
            <a:ext cx="2598017" cy="687710"/>
          </a:xfrm>
          <a:prstGeom prst="rect">
            <a:avLst/>
          </a:prstGeom>
          <a:noFill/>
          <a:ln w="9525"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sz="1805"/>
          </a:p>
        </p:txBody>
      </p:sp>
      <p:sp>
        <p:nvSpPr>
          <p:cNvPr id="19" name="Line 805"/>
          <p:cNvSpPr>
            <a:spLocks noChangeShapeType="1"/>
          </p:cNvSpPr>
          <p:nvPr/>
        </p:nvSpPr>
        <p:spPr bwMode="auto">
          <a:xfrm>
            <a:off x="5252281" y="5862253"/>
            <a:ext cx="1986719" cy="0"/>
          </a:xfrm>
          <a:prstGeom prst="line">
            <a:avLst/>
          </a:prstGeom>
          <a:noFill/>
          <a:ln w="38100"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0" name="Rectangle 806"/>
          <p:cNvSpPr>
            <a:spLocks noChangeArrowheads="1"/>
          </p:cNvSpPr>
          <p:nvPr/>
        </p:nvSpPr>
        <p:spPr bwMode="auto">
          <a:xfrm>
            <a:off x="7315412" y="5631425"/>
            <a:ext cx="2158646" cy="46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ru-RU" sz="2405" b="1">
                <a:latin typeface="Arial" panose="020B0604020202020204" pitchFamily="34" charset="0"/>
                <a:ea typeface="新宋体" panose="02010609030101010101" pitchFamily="49" charset="-122"/>
              </a:rPr>
              <a:t>该厂产品合格</a:t>
            </a:r>
          </a:p>
        </p:txBody>
      </p:sp>
      <p:sp>
        <p:nvSpPr>
          <p:cNvPr id="21" name="Rectangle 807"/>
          <p:cNvSpPr>
            <a:spLocks noChangeArrowheads="1"/>
          </p:cNvSpPr>
          <p:nvPr/>
        </p:nvSpPr>
        <p:spPr bwMode="auto">
          <a:xfrm>
            <a:off x="7254919" y="5556604"/>
            <a:ext cx="2123624" cy="687710"/>
          </a:xfrm>
          <a:prstGeom prst="rect">
            <a:avLst/>
          </a:prstGeom>
          <a:noFill/>
          <a:ln w="9525"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lstStyle/>
          <a:p>
            <a:endParaRPr lang="zh-CN" altLang="en-US" sz="1805"/>
          </a:p>
        </p:txBody>
      </p:sp>
      <p:sp>
        <p:nvSpPr>
          <p:cNvPr id="22" name="Rectangle 808"/>
          <p:cNvSpPr>
            <a:spLocks noChangeArrowheads="1"/>
          </p:cNvSpPr>
          <p:nvPr/>
        </p:nvSpPr>
        <p:spPr bwMode="auto">
          <a:xfrm>
            <a:off x="5328694" y="5327367"/>
            <a:ext cx="1929409"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ru-RU" sz="1805" b="1">
                <a:solidFill>
                  <a:srgbClr val="3366FF"/>
                </a:solidFill>
                <a:latin typeface="Arial" panose="020B0604020202020204" pitchFamily="34" charset="0"/>
                <a:ea typeface="新宋体" panose="02010609030101010101" pitchFamily="49" charset="-122"/>
              </a:rPr>
              <a:t>不完全归纳推理</a:t>
            </a:r>
          </a:p>
        </p:txBody>
      </p:sp>
      <p:pic>
        <p:nvPicPr>
          <p:cNvPr id="9" name="图片 8">
            <a:extLst>
              <a:ext uri="{FF2B5EF4-FFF2-40B4-BE49-F238E27FC236}">
                <a16:creationId xmlns:a16="http://schemas.microsoft.com/office/drawing/2014/main" id="{F3A5ADE5-F17F-602F-F849-930A893567C3}"/>
              </a:ext>
            </a:extLst>
          </p:cNvPr>
          <p:cNvPicPr>
            <a:picLocks noChangeAspect="1"/>
          </p:cNvPicPr>
          <p:nvPr/>
        </p:nvPicPr>
        <p:blipFill>
          <a:blip r:embed="rId2"/>
          <a:stretch>
            <a:fillRect/>
          </a:stretch>
        </p:blipFill>
        <p:spPr>
          <a:xfrm>
            <a:off x="120209" y="48560"/>
            <a:ext cx="5802680" cy="908795"/>
          </a:xfrm>
          <a:prstGeom prst="rect">
            <a:avLst/>
          </a:prstGeom>
        </p:spPr>
      </p:pic>
    </p:spTree>
  </p:cSld>
  <p:clrMapOvr>
    <a:masterClrMapping/>
  </p:clrMapOvr>
  <p:transition spd="slow" advTm="18981">
    <p:push dir="u"/>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3483646"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Loss function</a:t>
            </a:r>
            <a:r>
              <a:rPr lang="zh-TW" altLang="en-US" sz="2400" b="1" dirty="0">
                <a:solidFill>
                  <a:schemeClr val="accent1">
                    <a:lumMod val="75000"/>
                  </a:schemeClr>
                </a:solidFill>
                <a:latin typeface="微软雅黑" panose="020B0503020204020204" charset="-122"/>
                <a:ea typeface="微软雅黑" panose="020B0503020204020204" charset="-122"/>
              </a:rPr>
              <a:t>损失函数</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6" name="文本框 5"/>
          <p:cNvSpPr txBox="1"/>
          <p:nvPr/>
        </p:nvSpPr>
        <p:spPr>
          <a:xfrm>
            <a:off x="716114" y="1141125"/>
            <a:ext cx="6529512" cy="201593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
                <a:srgbClr val="2F5597"/>
              </a:buClr>
              <a:buSzTx/>
              <a:buFont typeface="Arial" panose="020B0604020202020204" pitchFamily="34" charset="0"/>
              <a:buChar char="•"/>
              <a:defRPr/>
            </a:pPr>
            <a:r>
              <a:rPr lang="en-US" altLang="zh-CN" sz="2200" dirty="0">
                <a:latin typeface="Times New Roman" panose="02020603050405020304" pitchFamily="18" charset="0"/>
              </a:rPr>
              <a:t>For each data point  </a:t>
            </a:r>
            <a:r>
              <a:rPr kumimoji="0" lang="en-US" altLang="zh-CN" sz="22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rPr>
              <a:t>x</a:t>
            </a:r>
            <a:r>
              <a:rPr kumimoji="0" lang="en-US" altLang="zh-CN" sz="2200" b="0" i="1" u="none" strike="noStrike" kern="1200" cap="none" spc="0" normalizeH="0" baseline="-32000" noProof="0" dirty="0">
                <a:ln>
                  <a:noFill/>
                </a:ln>
                <a:solidFill>
                  <a:prstClr val="black"/>
                </a:solidFill>
                <a:effectLst/>
                <a:uLnTx/>
                <a:uFillTx/>
                <a:latin typeface="Times New Roman" panose="02020603050405020304" pitchFamily="18" charset="0"/>
                <a:ea typeface="等线" panose="02010600030101010101" pitchFamily="2" charset="-122"/>
                <a:cs typeface="+mn-cs"/>
              </a:rPr>
              <a:t>i</a:t>
            </a:r>
            <a:endParaRPr kumimoji="0" lang="zh-CN" altLang="en-US" sz="2200" b="1" i="1" u="none" strike="noStrike" kern="1200" cap="none" spc="0" normalizeH="0" baseline="-32000" noProof="0" dirty="0">
              <a:ln>
                <a:noFill/>
              </a:ln>
              <a:solidFill>
                <a:srgbClr val="FF0000"/>
              </a:solidFill>
              <a:effectLst/>
              <a:uLnTx/>
              <a:uFillTx/>
              <a:latin typeface="Times New Roman" panose="02020603050405020304" pitchFamily="18" charset="0"/>
              <a:ea typeface="等线" panose="02010600030101010101" pitchFamily="2" charset="-122"/>
              <a:cs typeface="+mn-cs"/>
            </a:endParaRPr>
          </a:p>
          <a:p>
            <a:r>
              <a:rPr lang="en-US" altLang="zh-CN" sz="2200" dirty="0">
                <a:latin typeface="Times New Roman" panose="02020603050405020304" pitchFamily="18" charset="0"/>
              </a:rPr>
              <a:t>      - Its prediction </a:t>
            </a:r>
          </a:p>
          <a:p>
            <a:pPr marL="342900" indent="-342900">
              <a:spcBef>
                <a:spcPts val="600"/>
              </a:spcBef>
              <a:buClr>
                <a:srgbClr val="2F5597"/>
              </a:buClr>
              <a:buFont typeface="Arial" panose="020B0604020202020204" pitchFamily="34" charset="0"/>
              <a:buChar char="•"/>
            </a:pPr>
            <a:r>
              <a:rPr lang="en-US" altLang="zh-CN" sz="2200" dirty="0">
                <a:latin typeface="Times New Roman" panose="02020603050405020304" pitchFamily="18" charset="0"/>
              </a:rPr>
              <a:t>Its ground truth label</a:t>
            </a:r>
          </a:p>
          <a:p>
            <a:pPr>
              <a:spcBef>
                <a:spcPts val="600"/>
              </a:spcBef>
            </a:pPr>
            <a:r>
              <a:rPr lang="en-US" altLang="zh-CN" sz="2200" dirty="0">
                <a:latin typeface="Times New Roman" panose="02020603050405020304" pitchFamily="18" charset="0"/>
              </a:rPr>
              <a:t>     - </a:t>
            </a:r>
            <a:r>
              <a:rPr lang="en-US" altLang="zh-CN" sz="2200" dirty="0">
                <a:solidFill>
                  <a:srgbClr val="FF0000"/>
                </a:solidFill>
                <a:latin typeface="Times New Roman" panose="02020603050405020304" pitchFamily="18" charset="0"/>
              </a:rPr>
              <a:t>One-hot coding </a:t>
            </a:r>
            <a:r>
              <a:rPr lang="en-US" altLang="zh-CN" sz="2200" i="1" dirty="0">
                <a:solidFill>
                  <a:srgbClr val="FF0000"/>
                </a:solidFill>
                <a:latin typeface="Times New Roman" panose="02020603050405020304" pitchFamily="18" charset="0"/>
              </a:rPr>
              <a:t> </a:t>
            </a:r>
            <a:r>
              <a:rPr lang="en-US" altLang="zh-CN" sz="2200" i="1" dirty="0">
                <a:latin typeface="Times New Roman" panose="02020603050405020304" pitchFamily="18" charset="0"/>
              </a:rPr>
              <a:t>y</a:t>
            </a:r>
            <a:r>
              <a:rPr lang="en-US" altLang="zh-CN" sz="2200" dirty="0">
                <a:latin typeface="Times New Roman" panose="02020603050405020304" pitchFamily="18" charset="0"/>
              </a:rPr>
              <a:t>:              if </a:t>
            </a:r>
          </a:p>
          <a:p>
            <a:pPr>
              <a:spcBef>
                <a:spcPts val="600"/>
              </a:spcBef>
            </a:pPr>
            <a:r>
              <a:rPr lang="en-US" altLang="zh-CN" sz="2200" dirty="0">
                <a:latin typeface="Times New Roman" panose="02020603050405020304" pitchFamily="18" charset="0"/>
              </a:rPr>
              <a:t>                                                     otherwise</a:t>
            </a:r>
          </a:p>
        </p:txBody>
      </p:sp>
      <p:pic>
        <p:nvPicPr>
          <p:cNvPr id="8" name="图片 7"/>
          <p:cNvPicPr>
            <a:picLocks noChangeAspect="1"/>
          </p:cNvPicPr>
          <p:nvPr/>
        </p:nvPicPr>
        <p:blipFill>
          <a:blip r:embed="rId3"/>
          <a:stretch>
            <a:fillRect/>
          </a:stretch>
        </p:blipFill>
        <p:spPr>
          <a:xfrm>
            <a:off x="7472464" y="1074819"/>
            <a:ext cx="3267075" cy="3486150"/>
          </a:xfrm>
          <a:prstGeom prst="rect">
            <a:avLst/>
          </a:prstGeom>
        </p:spPr>
      </p:pic>
      <p:graphicFrame>
        <p:nvGraphicFramePr>
          <p:cNvPr id="9" name="对象 8"/>
          <p:cNvGraphicFramePr>
            <a:graphicFrameLocks noChangeAspect="1"/>
          </p:cNvGraphicFramePr>
          <p:nvPr/>
        </p:nvGraphicFramePr>
        <p:xfrm>
          <a:off x="5638800" y="3328988"/>
          <a:ext cx="914400" cy="198437"/>
        </p:xfrm>
        <a:graphic>
          <a:graphicData uri="http://schemas.openxmlformats.org/presentationml/2006/ole">
            <mc:AlternateContent xmlns:mc="http://schemas.openxmlformats.org/markup-compatibility/2006">
              <mc:Choice xmlns:v="urn:schemas-microsoft-com:vml" Requires="v">
                <p:oleObj name="Equation" r:id="rId4" imgW="2743200" imgH="4267200" progId="Equation.DSMT4">
                  <p:embed/>
                </p:oleObj>
              </mc:Choice>
              <mc:Fallback>
                <p:oleObj name="Equation" r:id="rId4" imgW="2743200" imgH="4267200" progId="Equation.DSMT4">
                  <p:embed/>
                  <p:pic>
                    <p:nvPicPr>
                      <p:cNvPr id="0" name="图片 1"/>
                      <p:cNvPicPr/>
                      <p:nvPr/>
                    </p:nvPicPr>
                    <p:blipFill>
                      <a:blip r:embed="rId5"/>
                      <a:stretch>
                        <a:fillRect/>
                      </a:stretch>
                    </p:blipFill>
                    <p:spPr>
                      <a:xfrm>
                        <a:off x="5638800" y="3328988"/>
                        <a:ext cx="914400" cy="198437"/>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031233" y="1547863"/>
          <a:ext cx="2230106" cy="396000"/>
        </p:xfrm>
        <a:graphic>
          <a:graphicData uri="http://schemas.openxmlformats.org/presentationml/2006/ole">
            <mc:AlternateContent xmlns:mc="http://schemas.openxmlformats.org/markup-compatibility/2006">
              <mc:Choice xmlns:v="urn:schemas-microsoft-com:vml" Requires="v">
                <p:oleObj name="Equation" r:id="rId6" imgW="32613600" imgH="5791200" progId="Equation.DSMT4">
                  <p:embed/>
                </p:oleObj>
              </mc:Choice>
              <mc:Fallback>
                <p:oleObj name="Equation" r:id="rId6" imgW="32613600" imgH="5791200" progId="Equation.DSMT4">
                  <p:embed/>
                  <p:pic>
                    <p:nvPicPr>
                      <p:cNvPr id="0" name="图片 2"/>
                      <p:cNvPicPr/>
                      <p:nvPr/>
                    </p:nvPicPr>
                    <p:blipFill>
                      <a:blip r:embed="rId7"/>
                      <a:stretch>
                        <a:fillRect/>
                      </a:stretch>
                    </p:blipFill>
                    <p:spPr>
                      <a:xfrm>
                        <a:off x="3031233" y="1547863"/>
                        <a:ext cx="2230106" cy="3960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3654300" y="1918663"/>
          <a:ext cx="1543290" cy="396000"/>
        </p:xfrm>
        <a:graphic>
          <a:graphicData uri="http://schemas.openxmlformats.org/presentationml/2006/ole">
            <mc:AlternateContent xmlns:mc="http://schemas.openxmlformats.org/markup-compatibility/2006">
              <mc:Choice xmlns:v="urn:schemas-microsoft-com:vml" Requires="v">
                <p:oleObj name="Equation" r:id="rId8" imgW="21336000" imgH="5486400" progId="Equation.DSMT4">
                  <p:embed/>
                </p:oleObj>
              </mc:Choice>
              <mc:Fallback>
                <p:oleObj name="Equation" r:id="rId8" imgW="21336000" imgH="5486400" progId="Equation.DSMT4">
                  <p:embed/>
                  <p:pic>
                    <p:nvPicPr>
                      <p:cNvPr id="0" name="对象 9"/>
                      <p:cNvPicPr/>
                      <p:nvPr/>
                    </p:nvPicPr>
                    <p:blipFill>
                      <a:blip r:embed="rId9"/>
                      <a:stretch>
                        <a:fillRect/>
                      </a:stretch>
                    </p:blipFill>
                    <p:spPr>
                      <a:xfrm>
                        <a:off x="3654300" y="1918663"/>
                        <a:ext cx="1543290" cy="39600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3592851" y="2372054"/>
          <a:ext cx="646566" cy="396000"/>
        </p:xfrm>
        <a:graphic>
          <a:graphicData uri="http://schemas.openxmlformats.org/presentationml/2006/ole">
            <mc:AlternateContent xmlns:mc="http://schemas.openxmlformats.org/markup-compatibility/2006">
              <mc:Choice xmlns:v="urn:schemas-microsoft-com:vml" Requires="v">
                <p:oleObj name="Equation" r:id="rId10" imgW="9448800" imgH="5791200" progId="Equation.DSMT4">
                  <p:embed/>
                </p:oleObj>
              </mc:Choice>
              <mc:Fallback>
                <p:oleObj name="Equation" r:id="rId10" imgW="9448800" imgH="5791200" progId="Equation.DSMT4">
                  <p:embed/>
                  <p:pic>
                    <p:nvPicPr>
                      <p:cNvPr id="0" name="对象 11"/>
                      <p:cNvPicPr/>
                      <p:nvPr/>
                    </p:nvPicPr>
                    <p:blipFill>
                      <a:blip r:embed="rId11"/>
                      <a:stretch>
                        <a:fillRect/>
                      </a:stretch>
                    </p:blipFill>
                    <p:spPr>
                      <a:xfrm>
                        <a:off x="3592851" y="2372054"/>
                        <a:ext cx="646566" cy="396000"/>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4730433" y="2326985"/>
          <a:ext cx="836411" cy="396000"/>
        </p:xfrm>
        <a:graphic>
          <a:graphicData uri="http://schemas.openxmlformats.org/presentationml/2006/ole">
            <mc:AlternateContent xmlns:mc="http://schemas.openxmlformats.org/markup-compatibility/2006">
              <mc:Choice xmlns:v="urn:schemas-microsoft-com:vml" Requires="v">
                <p:oleObj name="Equation" r:id="rId12" imgW="11582400" imgH="5486400" progId="Equation.DSMT4">
                  <p:embed/>
                </p:oleObj>
              </mc:Choice>
              <mc:Fallback>
                <p:oleObj name="Equation" r:id="rId12" imgW="11582400" imgH="5486400" progId="Equation.DSMT4">
                  <p:embed/>
                  <p:pic>
                    <p:nvPicPr>
                      <p:cNvPr id="0" name="对象 13"/>
                      <p:cNvPicPr/>
                      <p:nvPr/>
                    </p:nvPicPr>
                    <p:blipFill>
                      <a:blip r:embed="rId13"/>
                      <a:stretch>
                        <a:fillRect/>
                      </a:stretch>
                    </p:blipFill>
                    <p:spPr>
                      <a:xfrm>
                        <a:off x="4730433" y="2326985"/>
                        <a:ext cx="836411" cy="396000"/>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3571824" y="2817894"/>
          <a:ext cx="688619" cy="396000"/>
        </p:xfrm>
        <a:graphic>
          <a:graphicData uri="http://schemas.openxmlformats.org/presentationml/2006/ole">
            <mc:AlternateContent xmlns:mc="http://schemas.openxmlformats.org/markup-compatibility/2006">
              <mc:Choice xmlns:v="urn:schemas-microsoft-com:vml" Requires="v">
                <p:oleObj name="Equation" r:id="rId14" imgW="10058400" imgH="5791200" progId="Equation.DSMT4">
                  <p:embed/>
                </p:oleObj>
              </mc:Choice>
              <mc:Fallback>
                <p:oleObj name="Equation" r:id="rId14" imgW="10058400" imgH="5791200" progId="Equation.DSMT4">
                  <p:embed/>
                  <p:pic>
                    <p:nvPicPr>
                      <p:cNvPr id="0" name="对象 13"/>
                      <p:cNvPicPr/>
                      <p:nvPr/>
                    </p:nvPicPr>
                    <p:blipFill>
                      <a:blip r:embed="rId15"/>
                      <a:stretch>
                        <a:fillRect/>
                      </a:stretch>
                    </p:blipFill>
                    <p:spPr>
                      <a:xfrm>
                        <a:off x="3571824" y="2817894"/>
                        <a:ext cx="688619" cy="396000"/>
                      </a:xfrm>
                      <a:prstGeom prst="rect">
                        <a:avLst/>
                      </a:prstGeom>
                    </p:spPr>
                  </p:pic>
                </p:oleObj>
              </mc:Fallback>
            </mc:AlternateContent>
          </a:graphicData>
        </a:graphic>
      </p:graphicFrame>
      <p:sp>
        <p:nvSpPr>
          <p:cNvPr id="20" name="文本框 19"/>
          <p:cNvSpPr txBox="1"/>
          <p:nvPr/>
        </p:nvSpPr>
        <p:spPr>
          <a:xfrm>
            <a:off x="847786" y="3299061"/>
            <a:ext cx="6529512" cy="430887"/>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
                <a:srgbClr val="2F5597"/>
              </a:buClr>
              <a:buSzTx/>
              <a:defRPr/>
            </a:pPr>
            <a:r>
              <a:rPr lang="en-US" altLang="zh-CN" sz="2200" b="1" dirty="0">
                <a:latin typeface="Times New Roman" panose="02020603050405020304" pitchFamily="18" charset="0"/>
              </a:rPr>
              <a:t>How good     to fit  </a:t>
            </a:r>
            <a:r>
              <a:rPr lang="en-US" altLang="zh-CN" sz="2200" b="1" i="1" dirty="0">
                <a:latin typeface="Times New Roman" panose="02020603050405020304" pitchFamily="18" charset="0"/>
              </a:rPr>
              <a:t>y</a:t>
            </a:r>
            <a:r>
              <a:rPr lang="en-US" altLang="zh-CN" sz="2200" b="1" dirty="0">
                <a:latin typeface="Times New Roman" panose="02020603050405020304" pitchFamily="18" charset="0"/>
              </a:rPr>
              <a:t>?</a:t>
            </a:r>
          </a:p>
        </p:txBody>
      </p:sp>
      <p:graphicFrame>
        <p:nvGraphicFramePr>
          <p:cNvPr id="22" name="对象 21"/>
          <p:cNvGraphicFramePr>
            <a:graphicFrameLocks noChangeAspect="1"/>
          </p:cNvGraphicFramePr>
          <p:nvPr/>
        </p:nvGraphicFramePr>
        <p:xfrm>
          <a:off x="2175565" y="3359943"/>
          <a:ext cx="230188" cy="334963"/>
        </p:xfrm>
        <a:graphic>
          <a:graphicData uri="http://schemas.openxmlformats.org/presentationml/2006/ole">
            <mc:AlternateContent xmlns:mc="http://schemas.openxmlformats.org/markup-compatibility/2006">
              <mc:Choice xmlns:v="urn:schemas-microsoft-com:vml" Requires="v">
                <p:oleObj name="Equation" r:id="rId16" imgW="3352800" imgH="4876800" progId="Equation.DSMT4">
                  <p:embed/>
                </p:oleObj>
              </mc:Choice>
              <mc:Fallback>
                <p:oleObj name="Equation" r:id="rId16" imgW="3352800" imgH="4876800" progId="Equation.DSMT4">
                  <p:embed/>
                  <p:pic>
                    <p:nvPicPr>
                      <p:cNvPr id="0" name="对象 9"/>
                      <p:cNvPicPr/>
                      <p:nvPr/>
                    </p:nvPicPr>
                    <p:blipFill>
                      <a:blip r:embed="rId17"/>
                      <a:stretch>
                        <a:fillRect/>
                      </a:stretch>
                    </p:blipFill>
                    <p:spPr>
                      <a:xfrm>
                        <a:off x="2175565" y="3359943"/>
                        <a:ext cx="230188" cy="334963"/>
                      </a:xfrm>
                      <a:prstGeom prst="rect">
                        <a:avLst/>
                      </a:prstGeom>
                    </p:spPr>
                  </p:pic>
                </p:oleObj>
              </mc:Fallback>
            </mc:AlternateContent>
          </a:graphicData>
        </a:graphic>
      </p:graphicFrame>
      <p:sp>
        <p:nvSpPr>
          <p:cNvPr id="26" name="文本框 25"/>
          <p:cNvSpPr txBox="1"/>
          <p:nvPr/>
        </p:nvSpPr>
        <p:spPr>
          <a:xfrm>
            <a:off x="796954" y="3826492"/>
            <a:ext cx="6529512" cy="430887"/>
          </a:xfrm>
          <a:prstGeom prst="rect">
            <a:avLst/>
          </a:prstGeom>
          <a:noFill/>
        </p:spPr>
        <p:txBody>
          <a:bodyPr wrap="square" rtlCol="0">
            <a:spAutoFit/>
          </a:bodyPr>
          <a:lstStyle/>
          <a:p>
            <a:pPr marL="342900" indent="-342900">
              <a:spcBef>
                <a:spcPts val="600"/>
              </a:spcBef>
              <a:buClr>
                <a:srgbClr val="2F5597"/>
              </a:buClr>
              <a:buFont typeface="Arial" panose="020B0604020202020204" pitchFamily="34" charset="0"/>
              <a:buChar char="•"/>
            </a:pPr>
            <a:r>
              <a:rPr lang="en-US" altLang="zh-CN" sz="2200" dirty="0">
                <a:solidFill>
                  <a:srgbClr val="2F5597"/>
                </a:solidFill>
                <a:latin typeface="Times New Roman" panose="02020603050405020304" pitchFamily="18" charset="0"/>
              </a:rPr>
              <a:t>Entropy </a:t>
            </a:r>
          </a:p>
        </p:txBody>
      </p:sp>
      <p:graphicFrame>
        <p:nvGraphicFramePr>
          <p:cNvPr id="28" name="对象 27"/>
          <p:cNvGraphicFramePr>
            <a:graphicFrameLocks noChangeAspect="1"/>
          </p:cNvGraphicFramePr>
          <p:nvPr/>
        </p:nvGraphicFramePr>
        <p:xfrm>
          <a:off x="2425747" y="3748483"/>
          <a:ext cx="2124075" cy="728663"/>
        </p:xfrm>
        <a:graphic>
          <a:graphicData uri="http://schemas.openxmlformats.org/presentationml/2006/ole">
            <mc:AlternateContent xmlns:mc="http://schemas.openxmlformats.org/markup-compatibility/2006">
              <mc:Choice xmlns:v="urn:schemas-microsoft-com:vml" Requires="v">
                <p:oleObj name="Equation" r:id="rId18" imgW="31089600" imgH="10668000" progId="Equation.DSMT4">
                  <p:embed/>
                </p:oleObj>
              </mc:Choice>
              <mc:Fallback>
                <p:oleObj name="Equation" r:id="rId18" imgW="31089600" imgH="10668000" progId="Equation.DSMT4">
                  <p:embed/>
                  <p:pic>
                    <p:nvPicPr>
                      <p:cNvPr id="0" name="对象 17"/>
                      <p:cNvPicPr/>
                      <p:nvPr/>
                    </p:nvPicPr>
                    <p:blipFill>
                      <a:blip r:embed="rId19"/>
                      <a:stretch>
                        <a:fillRect/>
                      </a:stretch>
                    </p:blipFill>
                    <p:spPr>
                      <a:xfrm>
                        <a:off x="2425747" y="3748483"/>
                        <a:ext cx="2124075" cy="728663"/>
                      </a:xfrm>
                      <a:prstGeom prst="rect">
                        <a:avLst/>
                      </a:prstGeom>
                    </p:spPr>
                  </p:pic>
                </p:oleObj>
              </mc:Fallback>
            </mc:AlternateContent>
          </a:graphicData>
        </a:graphic>
      </p:graphicFrame>
      <p:sp>
        <p:nvSpPr>
          <p:cNvPr id="30" name="文本框 29"/>
          <p:cNvSpPr txBox="1"/>
          <p:nvPr/>
        </p:nvSpPr>
        <p:spPr>
          <a:xfrm>
            <a:off x="796954" y="4477146"/>
            <a:ext cx="6529512" cy="430887"/>
          </a:xfrm>
          <a:prstGeom prst="rect">
            <a:avLst/>
          </a:prstGeom>
          <a:noFill/>
        </p:spPr>
        <p:txBody>
          <a:bodyPr wrap="square" rtlCol="0">
            <a:spAutoFit/>
          </a:bodyPr>
          <a:lstStyle/>
          <a:p>
            <a:pPr marL="342900" indent="-342900">
              <a:spcBef>
                <a:spcPts val="600"/>
              </a:spcBef>
              <a:buClr>
                <a:srgbClr val="2F5597"/>
              </a:buClr>
              <a:buFont typeface="Arial" panose="020B0604020202020204" pitchFamily="34" charset="0"/>
              <a:buChar char="•"/>
            </a:pPr>
            <a:r>
              <a:rPr lang="en-US" altLang="zh-CN" sz="2200" dirty="0">
                <a:solidFill>
                  <a:srgbClr val="2F5597"/>
                </a:solidFill>
                <a:latin typeface="Times New Roman" panose="02020603050405020304" pitchFamily="18" charset="0"/>
              </a:rPr>
              <a:t>Relative-entropy </a:t>
            </a:r>
          </a:p>
        </p:txBody>
      </p:sp>
      <p:sp>
        <p:nvSpPr>
          <p:cNvPr id="32" name="文本框 31"/>
          <p:cNvSpPr txBox="1"/>
          <p:nvPr/>
        </p:nvSpPr>
        <p:spPr>
          <a:xfrm>
            <a:off x="796954" y="5146577"/>
            <a:ext cx="6529512" cy="430887"/>
          </a:xfrm>
          <a:prstGeom prst="rect">
            <a:avLst/>
          </a:prstGeom>
          <a:noFill/>
        </p:spPr>
        <p:txBody>
          <a:bodyPr wrap="square" rtlCol="0">
            <a:spAutoFit/>
          </a:bodyPr>
          <a:lstStyle/>
          <a:p>
            <a:pPr marL="342900" indent="-342900">
              <a:spcBef>
                <a:spcPts val="600"/>
              </a:spcBef>
              <a:buClr>
                <a:srgbClr val="2F5597"/>
              </a:buClr>
              <a:buFont typeface="Arial" panose="020B0604020202020204" pitchFamily="34" charset="0"/>
              <a:buChar char="•"/>
            </a:pPr>
            <a:r>
              <a:rPr lang="en-US" altLang="zh-CN" sz="2200" dirty="0">
                <a:solidFill>
                  <a:srgbClr val="2F5597"/>
                </a:solidFill>
                <a:latin typeface="Times New Roman" panose="02020603050405020304" pitchFamily="18" charset="0"/>
              </a:rPr>
              <a:t>Cross-entropy </a:t>
            </a:r>
          </a:p>
        </p:txBody>
      </p:sp>
      <p:graphicFrame>
        <p:nvGraphicFramePr>
          <p:cNvPr id="34" name="对象 33"/>
          <p:cNvGraphicFramePr>
            <a:graphicFrameLocks noChangeAspect="1"/>
          </p:cNvGraphicFramePr>
          <p:nvPr/>
        </p:nvGraphicFramePr>
        <p:xfrm>
          <a:off x="3031233" y="5013234"/>
          <a:ext cx="2393950" cy="728663"/>
        </p:xfrm>
        <a:graphic>
          <a:graphicData uri="http://schemas.openxmlformats.org/presentationml/2006/ole">
            <mc:AlternateContent xmlns:mc="http://schemas.openxmlformats.org/markup-compatibility/2006">
              <mc:Choice xmlns:v="urn:schemas-microsoft-com:vml" Requires="v">
                <p:oleObj name="Equation" r:id="rId20" imgW="35052000" imgH="10668000" progId="Equation.DSMT4">
                  <p:embed/>
                </p:oleObj>
              </mc:Choice>
              <mc:Fallback>
                <p:oleObj name="Equation" r:id="rId20" imgW="35052000" imgH="10668000" progId="Equation.DSMT4">
                  <p:embed/>
                  <p:pic>
                    <p:nvPicPr>
                      <p:cNvPr id="0" name="对象 27"/>
                      <p:cNvPicPr/>
                      <p:nvPr/>
                    </p:nvPicPr>
                    <p:blipFill>
                      <a:blip r:embed="rId21"/>
                      <a:stretch>
                        <a:fillRect/>
                      </a:stretch>
                    </p:blipFill>
                    <p:spPr>
                      <a:xfrm>
                        <a:off x="3031233" y="5013234"/>
                        <a:ext cx="2393950" cy="728663"/>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FE75F57-C054-C120-E16C-B46DCF389D7F}"/>
              </a:ext>
            </a:extLst>
          </p:cNvPr>
          <p:cNvSpPr txBox="1"/>
          <p:nvPr/>
        </p:nvSpPr>
        <p:spPr>
          <a:xfrm>
            <a:off x="0" y="216751"/>
            <a:ext cx="12192000" cy="5632311"/>
          </a:xfrm>
          <a:prstGeom prst="rect">
            <a:avLst/>
          </a:prstGeom>
          <a:noFill/>
        </p:spPr>
        <p:txBody>
          <a:bodyPr wrap="square">
            <a:spAutoFit/>
          </a:bodyPr>
          <a:lstStyle/>
          <a:p>
            <a:r>
              <a:rPr lang="zh-TW" altLang="en-US" sz="2000" dirty="0"/>
              <a:t>损失函数（Loss Function）是深度学习和机器学习中的一个重要概念，它用来度量模型的预测输出与实际目标值之间的差异或损失程度。损失函数通常用于优化模型参数，以使模型的预测结果尽可能接近实际目标值。</a:t>
            </a:r>
          </a:p>
          <a:p>
            <a:r>
              <a:rPr lang="zh-TW" altLang="en-US" sz="2000" dirty="0"/>
              <a:t>损失函数的主要作用有以下几个方面：</a:t>
            </a:r>
          </a:p>
          <a:p>
            <a:r>
              <a:rPr lang="zh-TW" altLang="en-US" sz="2000" dirty="0"/>
              <a:t>1. 衡量预测误差：损失函数度量了模型的输出与实际目标之间的差异，它是一个标量值，表示模型在给定数据上的表现。较小的损失值意味着模型的预测更接近真实值，而较大的损失值表示模型的预测与真实值之间存在较大的误差。</a:t>
            </a:r>
          </a:p>
          <a:p>
            <a:r>
              <a:rPr lang="zh-TW" altLang="en-US" sz="2000" dirty="0"/>
              <a:t>2. 模型训练：损失函数在模型的训练过程中起着关键的作用。通过计算损失函数的梯度，可以使用梯度下降等优化算法来更新模型的参数，以最小化损失函数。这个过程被称为反向传播（Backpropagation），它使得模型能够不断地调整自己的参数以提高性能。</a:t>
            </a:r>
          </a:p>
          <a:p>
            <a:r>
              <a:rPr lang="zh-TW" altLang="en-US" sz="2000" dirty="0"/>
              <a:t>3. 目标设置：不同的问题需要选择适合的损失函数。例如，对于分类问题，常用的损失函数包括交叉熵损失（Cross-Entropy Loss）；对于回归问题，常用的损失函数包括均方误差损失（Mean Squared Error Loss）等。选择合适的损失函数可以有助于模型学习到与任务相关的特征和规律。</a:t>
            </a:r>
          </a:p>
          <a:p>
            <a:r>
              <a:rPr lang="zh-TW" altLang="en-US" sz="2000" dirty="0"/>
              <a:t>一些常见的损失函数包括：</a:t>
            </a:r>
          </a:p>
          <a:p>
            <a:r>
              <a:rPr lang="zh-TW" altLang="en-US" sz="2000" dirty="0"/>
              <a:t>1. 均方误差损失（MSE）：用于回归问题，计算预测值与真实值之间的平均平方误差。</a:t>
            </a:r>
          </a:p>
          <a:p>
            <a:r>
              <a:rPr lang="zh-TW" altLang="en-US" sz="2000" dirty="0"/>
              <a:t>2. 交叉熵损失（Cross-Entropy Loss）：用于分类问题，度量模型对类别概率分布的预测与真实标签的差异。</a:t>
            </a:r>
          </a:p>
          <a:p>
            <a:r>
              <a:rPr lang="zh-TW" altLang="en-US" sz="2000" dirty="0"/>
              <a:t>3. 对数损失（Log Loss）：与交叉熵损失类似，通常用于二元分类问题。</a:t>
            </a:r>
          </a:p>
          <a:p>
            <a:r>
              <a:rPr lang="zh-TW" altLang="en-US" sz="2000" dirty="0"/>
              <a:t>4. 感知损失（Perceptron Loss）：用于感知器算法，通常用于二元分类问题。</a:t>
            </a:r>
          </a:p>
          <a:p>
            <a:r>
              <a:rPr lang="zh-TW" altLang="en-US" sz="2000" dirty="0"/>
              <a:t>5. Hinge损失：用于支持向量机（SVM）等算法中，也常用于二元分类问题。</a:t>
            </a:r>
          </a:p>
        </p:txBody>
      </p:sp>
    </p:spTree>
    <p:extLst>
      <p:ext uri="{BB962C8B-B14F-4D97-AF65-F5344CB8AC3E}">
        <p14:creationId xmlns:p14="http://schemas.microsoft.com/office/powerpoint/2010/main" val="202097878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3498073"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Cost function</a:t>
            </a:r>
            <a:r>
              <a:rPr lang="zh-TW" altLang="en-US" sz="2400" b="1" dirty="0">
                <a:solidFill>
                  <a:schemeClr val="accent1">
                    <a:lumMod val="75000"/>
                  </a:schemeClr>
                </a:solidFill>
                <a:latin typeface="微软雅黑" panose="020B0503020204020204" charset="-122"/>
                <a:ea typeface="微软雅黑" panose="020B0503020204020204" charset="-122"/>
              </a:rPr>
              <a:t>成本函数</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983766" y="1574787"/>
            <a:ext cx="8568000" cy="1713600"/>
          </a:xfrm>
          <a:prstGeom prst="rect">
            <a:avLst/>
          </a:prstGeom>
        </p:spPr>
      </p:pic>
      <p:sp>
        <p:nvSpPr>
          <p:cNvPr id="6" name="文本框 5"/>
          <p:cNvSpPr txBox="1"/>
          <p:nvPr/>
        </p:nvSpPr>
        <p:spPr>
          <a:xfrm>
            <a:off x="687623" y="1143900"/>
            <a:ext cx="6529512" cy="430887"/>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altLang="zh-CN" sz="2200" dirty="0" err="1">
                <a:latin typeface="Times New Roman" panose="02020603050405020304" pitchFamily="18" charset="0"/>
              </a:rPr>
              <a:t>Softmax</a:t>
            </a:r>
            <a:r>
              <a:rPr lang="en-US" altLang="zh-CN" sz="2200" dirty="0">
                <a:latin typeface="Times New Roman" panose="02020603050405020304" pitchFamily="18" charset="0"/>
              </a:rPr>
              <a:t> function in the output layer</a:t>
            </a:r>
          </a:p>
        </p:txBody>
      </p:sp>
      <p:pic>
        <p:nvPicPr>
          <p:cNvPr id="8" name="图片 7"/>
          <p:cNvPicPr>
            <a:picLocks noChangeAspect="1"/>
          </p:cNvPicPr>
          <p:nvPr/>
        </p:nvPicPr>
        <p:blipFill>
          <a:blip r:embed="rId4"/>
          <a:stretch>
            <a:fillRect/>
          </a:stretch>
        </p:blipFill>
        <p:spPr>
          <a:xfrm>
            <a:off x="568352" y="3288387"/>
            <a:ext cx="9857795" cy="34937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A66331F-BE53-8E80-232D-75F6F5327923}"/>
              </a:ext>
            </a:extLst>
          </p:cNvPr>
          <p:cNvSpPr txBox="1"/>
          <p:nvPr/>
        </p:nvSpPr>
        <p:spPr>
          <a:xfrm>
            <a:off x="1" y="243512"/>
            <a:ext cx="12191999" cy="6370975"/>
          </a:xfrm>
          <a:prstGeom prst="rect">
            <a:avLst/>
          </a:prstGeom>
          <a:noFill/>
        </p:spPr>
        <p:txBody>
          <a:bodyPr wrap="square">
            <a:spAutoFit/>
          </a:bodyPr>
          <a:lstStyle/>
          <a:p>
            <a:r>
              <a:rPr lang="zh-TW" altLang="en-US" sz="2400" dirty="0"/>
              <a:t>成本函数（Cost Function）是深度学习和机器学习中的一个概念，通常与损失函数（Loss Function）类似，用于衡量模型的预测值与实际目标值之间的差异或损失程度。尽管术语有些不同，但成本函数和损失函数在大多数情况下可以视为是相同的概念。</a:t>
            </a:r>
          </a:p>
          <a:p>
            <a:r>
              <a:rPr lang="zh-TW" altLang="en-US" sz="2400" dirty="0"/>
              <a:t>成本函数的主要作用包括：</a:t>
            </a:r>
          </a:p>
          <a:p>
            <a:r>
              <a:rPr lang="zh-TW" altLang="en-US" sz="2400" dirty="0"/>
              <a:t>1. 衡量预测误差：成本函数度量了模型的输出与实际目标之间的差异，它是一个标量值，表示模型在给定数据上的表现。较小的成本值意味着模型的预测更接近真实值，而较大的成本值表示模型的预测与真实值之间存在较大的误差。</a:t>
            </a:r>
          </a:p>
          <a:p>
            <a:r>
              <a:rPr lang="zh-TW" altLang="en-US" sz="2400" dirty="0"/>
              <a:t>2. 模型训练：成本函数在模型的训练过程中起着关键的作用。通过计算成本函数的梯度，可以使用梯度下降等优化算法来更新模型的参数，以最小化成本函数。这个过程被称为反向传播（Backpropagation），它使得模型能够不断地调整自己的参数以提高性能。</a:t>
            </a:r>
          </a:p>
          <a:p>
            <a:r>
              <a:rPr lang="zh-TW" altLang="en-US" sz="2400" dirty="0"/>
              <a:t>3. 目标设置：不同的问题需要选择适合的成本函数。通常情况下，成本函数与任务的性质和目标有关。例如，对于回归问题，均方误差（Mean Squared Error，MSE）通常被用作成本函数；对于分类问题，交叉熵损失（Cross-Entropy Loss）等通常被用作成本函数。</a:t>
            </a:r>
          </a:p>
          <a:p>
            <a:r>
              <a:rPr lang="zh-TW" altLang="en-US" sz="2400" dirty="0"/>
              <a:t>虽然成本函数和损失函数在很多情况下可以互换使用，但有时它们的术语会有一些不同的偏好。一般来说，成本函数是一个更广泛的术语，通常用于描述问题的总体成本或代价，而损失函数通常更侧重于描述单个样本或数据点的损失。但在实际应用中，这两个术语通常可以互相替代使用。</a:t>
            </a:r>
          </a:p>
        </p:txBody>
      </p:sp>
    </p:spTree>
    <p:extLst>
      <p:ext uri="{BB962C8B-B14F-4D97-AF65-F5344CB8AC3E}">
        <p14:creationId xmlns:p14="http://schemas.microsoft.com/office/powerpoint/2010/main" val="1036200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6109970" cy="460375"/>
          </a:xfrm>
          <a:prstGeom prst="rect">
            <a:avLst/>
          </a:prstGeom>
          <a:noFill/>
        </p:spPr>
        <p:txBody>
          <a:bodyPr wrap="none" rtlCol="0">
            <a:spAutoFit/>
          </a:bodyPr>
          <a:lstStyle/>
          <a:p>
            <a:pPr algn="l"/>
            <a:r>
              <a:rPr lang="en-US" altLang="zh-CN" sz="2400" b="1" dirty="0">
                <a:solidFill>
                  <a:schemeClr val="accent1">
                    <a:lumMod val="75000"/>
                  </a:schemeClr>
                </a:solidFill>
                <a:latin typeface="微软雅黑" panose="020B0503020204020204" charset="-122"/>
                <a:ea typeface="微软雅黑" panose="020B0503020204020204" charset="-122"/>
              </a:rPr>
              <a:t>Gradient-Based Training 基于梯度的训练</a:t>
            </a:r>
          </a:p>
        </p:txBody>
      </p:sp>
      <p:graphicFrame>
        <p:nvGraphicFramePr>
          <p:cNvPr id="6" name="对象 5"/>
          <p:cNvGraphicFramePr>
            <a:graphicFrameLocks noChangeAspect="1"/>
          </p:cNvGraphicFramePr>
          <p:nvPr/>
        </p:nvGraphicFramePr>
        <p:xfrm>
          <a:off x="2745820" y="1214437"/>
          <a:ext cx="6700355" cy="1080000"/>
        </p:xfrm>
        <a:graphic>
          <a:graphicData uri="http://schemas.openxmlformats.org/presentationml/2006/ole">
            <mc:AlternateContent xmlns:mc="http://schemas.openxmlformats.org/markup-compatibility/2006">
              <mc:Choice xmlns:v="urn:schemas-microsoft-com:vml" Requires="v">
                <p:oleObj name="Equation" r:id="rId3" imgW="64312800" imgH="10363200" progId="Equation.DSMT4">
                  <p:embed/>
                </p:oleObj>
              </mc:Choice>
              <mc:Fallback>
                <p:oleObj name="Equation" r:id="rId3" imgW="64312800" imgH="10363200" progId="Equation.DSMT4">
                  <p:embed/>
                  <p:pic>
                    <p:nvPicPr>
                      <p:cNvPr id="0" name="对象 27"/>
                      <p:cNvPicPr/>
                      <p:nvPr/>
                    </p:nvPicPr>
                    <p:blipFill>
                      <a:blip r:embed="rId4"/>
                      <a:stretch>
                        <a:fillRect/>
                      </a:stretch>
                    </p:blipFill>
                    <p:spPr>
                      <a:xfrm>
                        <a:off x="2745820" y="1214437"/>
                        <a:ext cx="6700355" cy="1080000"/>
                      </a:xfrm>
                      <a:prstGeom prst="rect">
                        <a:avLst/>
                      </a:prstGeom>
                    </p:spPr>
                  </p:pic>
                </p:oleObj>
              </mc:Fallback>
            </mc:AlternateContent>
          </a:graphicData>
        </a:graphic>
      </p:graphicFrame>
      <p:pic>
        <p:nvPicPr>
          <p:cNvPr id="12" name="图片 11"/>
          <p:cNvPicPr>
            <a:picLocks noChangeAspect="1"/>
          </p:cNvPicPr>
          <p:nvPr/>
        </p:nvPicPr>
        <p:blipFill>
          <a:blip r:embed="rId5"/>
          <a:stretch>
            <a:fillRect/>
          </a:stretch>
        </p:blipFill>
        <p:spPr>
          <a:xfrm>
            <a:off x="1246863" y="3177547"/>
            <a:ext cx="9698271" cy="298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4854575" cy="460375"/>
          </a:xfrm>
          <a:prstGeom prst="rect">
            <a:avLst/>
          </a:prstGeom>
          <a:noFill/>
        </p:spPr>
        <p:txBody>
          <a:bodyPr wrap="none" rtlCol="0">
            <a:spAutoFit/>
          </a:bodyPr>
          <a:lstStyle/>
          <a:p>
            <a:pPr algn="l"/>
            <a:r>
              <a:rPr lang="en-US" altLang="zh-CN" sz="2400" b="1" dirty="0">
                <a:solidFill>
                  <a:schemeClr val="accent1">
                    <a:lumMod val="75000"/>
                  </a:schemeClr>
                </a:solidFill>
                <a:latin typeface="微软雅黑" panose="020B0503020204020204" charset="-122"/>
                <a:ea typeface="微软雅黑" panose="020B0503020204020204" charset="-122"/>
              </a:rPr>
              <a:t>Gradient Descent 梯度下降(GD)</a:t>
            </a:r>
          </a:p>
        </p:txBody>
      </p:sp>
      <p:sp>
        <p:nvSpPr>
          <p:cNvPr id="8" name="文本框 7"/>
          <p:cNvSpPr txBox="1"/>
          <p:nvPr/>
        </p:nvSpPr>
        <p:spPr>
          <a:xfrm>
            <a:off x="796954" y="2368086"/>
            <a:ext cx="6509632"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Times New Roman" panose="02020603050405020304" pitchFamily="18" charset="0"/>
              </a:rPr>
              <a:t>Gradient descent</a:t>
            </a:r>
            <a:endParaRPr lang="zh-CN" altLang="en-US" sz="2200" dirty="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576637" y="902665"/>
            <a:ext cx="4581525" cy="1219200"/>
          </a:xfrm>
          <a:prstGeom prst="rect">
            <a:avLst/>
          </a:prstGeom>
        </p:spPr>
      </p:pic>
      <p:sp>
        <p:nvSpPr>
          <p:cNvPr id="5" name="流程图: 接点 4"/>
          <p:cNvSpPr/>
          <p:nvPr/>
        </p:nvSpPr>
        <p:spPr>
          <a:xfrm>
            <a:off x="4025895" y="1394723"/>
            <a:ext cx="180000" cy="252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p:cNvSpPr/>
          <p:nvPr/>
        </p:nvSpPr>
        <p:spPr>
          <a:xfrm>
            <a:off x="6092028" y="1394723"/>
            <a:ext cx="180000" cy="252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nvGraphicFramePr>
        <p:xfrm>
          <a:off x="3939356" y="1378266"/>
          <a:ext cx="353077" cy="324000"/>
        </p:xfrm>
        <a:graphic>
          <a:graphicData uri="http://schemas.openxmlformats.org/presentationml/2006/ole">
            <mc:AlternateContent xmlns:mc="http://schemas.openxmlformats.org/markup-compatibility/2006">
              <mc:Choice xmlns:v="urn:schemas-microsoft-com:vml" Requires="v">
                <p:oleObj name="Equation" r:id="rId4" imgW="3657600" imgH="3352800" progId="Equation.DSMT4">
                  <p:embed/>
                </p:oleObj>
              </mc:Choice>
              <mc:Fallback>
                <p:oleObj name="Equation" r:id="rId4" imgW="3657600" imgH="3352800" progId="Equation.DSMT4">
                  <p:embed/>
                  <p:pic>
                    <p:nvPicPr>
                      <p:cNvPr id="0" name="对象 33"/>
                      <p:cNvPicPr/>
                      <p:nvPr/>
                    </p:nvPicPr>
                    <p:blipFill>
                      <a:blip r:embed="rId5"/>
                      <a:stretch>
                        <a:fillRect/>
                      </a:stretch>
                    </p:blipFill>
                    <p:spPr>
                      <a:xfrm>
                        <a:off x="3939356" y="1378266"/>
                        <a:ext cx="353077" cy="3240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5995328" y="1380134"/>
          <a:ext cx="353077" cy="324000"/>
        </p:xfrm>
        <a:graphic>
          <a:graphicData uri="http://schemas.openxmlformats.org/presentationml/2006/ole">
            <mc:AlternateContent xmlns:mc="http://schemas.openxmlformats.org/markup-compatibility/2006">
              <mc:Choice xmlns:v="urn:schemas-microsoft-com:vml" Requires="v">
                <p:oleObj name="Equation" r:id="rId6" imgW="3657600" imgH="3352800" progId="Equation.DSMT4">
                  <p:embed/>
                </p:oleObj>
              </mc:Choice>
              <mc:Fallback>
                <p:oleObj name="Equation" r:id="rId6" imgW="3657600" imgH="3352800" progId="Equation.DSMT4">
                  <p:embed/>
                  <p:pic>
                    <p:nvPicPr>
                      <p:cNvPr id="0" name="对象 33"/>
                      <p:cNvPicPr/>
                      <p:nvPr/>
                    </p:nvPicPr>
                    <p:blipFill>
                      <a:blip r:embed="rId5"/>
                      <a:stretch>
                        <a:fillRect/>
                      </a:stretch>
                    </p:blipFill>
                    <p:spPr>
                      <a:xfrm>
                        <a:off x="5995328" y="1380134"/>
                        <a:ext cx="353077" cy="324000"/>
                      </a:xfrm>
                      <a:prstGeom prst="rect">
                        <a:avLst/>
                      </a:prstGeom>
                    </p:spPr>
                  </p:pic>
                </p:oleObj>
              </mc:Fallback>
            </mc:AlternateContent>
          </a:graphicData>
        </a:graphic>
      </p:graphicFrame>
      <p:sp>
        <p:nvSpPr>
          <p:cNvPr id="18" name="流程图: 接点 17"/>
          <p:cNvSpPr/>
          <p:nvPr/>
        </p:nvSpPr>
        <p:spPr>
          <a:xfrm>
            <a:off x="1390085" y="2962771"/>
            <a:ext cx="180000" cy="252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p:cNvGraphicFramePr>
            <a:graphicFrameLocks noChangeAspect="1"/>
          </p:cNvGraphicFramePr>
          <p:nvPr/>
        </p:nvGraphicFramePr>
        <p:xfrm>
          <a:off x="1240999" y="2962771"/>
          <a:ext cx="3342853" cy="900000"/>
        </p:xfrm>
        <a:graphic>
          <a:graphicData uri="http://schemas.openxmlformats.org/presentationml/2006/ole">
            <mc:AlternateContent xmlns:mc="http://schemas.openxmlformats.org/markup-compatibility/2006">
              <mc:Choice xmlns:v="urn:schemas-microsoft-com:vml" Requires="v">
                <p:oleObj name="Equation" r:id="rId7" imgW="39624000" imgH="10668000" progId="Equation.DSMT4">
                  <p:embed/>
                </p:oleObj>
              </mc:Choice>
              <mc:Fallback>
                <p:oleObj name="Equation" r:id="rId7" imgW="39624000" imgH="10668000" progId="Equation.DSMT4">
                  <p:embed/>
                  <p:pic>
                    <p:nvPicPr>
                      <p:cNvPr id="0" name="对象 5"/>
                      <p:cNvPicPr/>
                      <p:nvPr/>
                    </p:nvPicPr>
                    <p:blipFill>
                      <a:blip r:embed="rId8"/>
                      <a:stretch>
                        <a:fillRect/>
                      </a:stretch>
                    </p:blipFill>
                    <p:spPr>
                      <a:xfrm>
                        <a:off x="1240999" y="2962771"/>
                        <a:ext cx="3342853" cy="900000"/>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1284483" y="3862771"/>
          <a:ext cx="3255884" cy="900000"/>
        </p:xfrm>
        <a:graphic>
          <a:graphicData uri="http://schemas.openxmlformats.org/presentationml/2006/ole">
            <mc:AlternateContent xmlns:mc="http://schemas.openxmlformats.org/markup-compatibility/2006">
              <mc:Choice xmlns:v="urn:schemas-microsoft-com:vml" Requires="v">
                <p:oleObj name="Equation" r:id="rId9" imgW="37490400" imgH="10363200" progId="Equation.DSMT4">
                  <p:embed/>
                </p:oleObj>
              </mc:Choice>
              <mc:Fallback>
                <p:oleObj name="Equation" r:id="rId9" imgW="37490400" imgH="10363200" progId="Equation.DSMT4">
                  <p:embed/>
                  <p:pic>
                    <p:nvPicPr>
                      <p:cNvPr id="0" name="对象 19"/>
                      <p:cNvPicPr/>
                      <p:nvPr/>
                    </p:nvPicPr>
                    <p:blipFill>
                      <a:blip r:embed="rId10"/>
                      <a:stretch>
                        <a:fillRect/>
                      </a:stretch>
                    </p:blipFill>
                    <p:spPr>
                      <a:xfrm>
                        <a:off x="1284483" y="3862771"/>
                        <a:ext cx="3255884" cy="900000"/>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1284483" y="4762771"/>
          <a:ext cx="5026418" cy="900000"/>
        </p:xfrm>
        <a:graphic>
          <a:graphicData uri="http://schemas.openxmlformats.org/presentationml/2006/ole">
            <mc:AlternateContent xmlns:mc="http://schemas.openxmlformats.org/markup-compatibility/2006">
              <mc:Choice xmlns:v="urn:schemas-microsoft-com:vml" Requires="v">
                <p:oleObj name="Equation" r:id="rId11" imgW="61264800" imgH="10972800" progId="Equation.DSMT4">
                  <p:embed/>
                </p:oleObj>
              </mc:Choice>
              <mc:Fallback>
                <p:oleObj name="Equation" r:id="rId11" imgW="61264800" imgH="10972800" progId="Equation.DSMT4">
                  <p:embed/>
                  <p:pic>
                    <p:nvPicPr>
                      <p:cNvPr id="0" name="对象 19"/>
                      <p:cNvPicPr/>
                      <p:nvPr/>
                    </p:nvPicPr>
                    <p:blipFill>
                      <a:blip r:embed="rId12"/>
                      <a:stretch>
                        <a:fillRect/>
                      </a:stretch>
                    </p:blipFill>
                    <p:spPr>
                      <a:xfrm>
                        <a:off x="1284483" y="4762771"/>
                        <a:ext cx="5026418" cy="900000"/>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1271588" y="5675313"/>
          <a:ext cx="4926012" cy="874712"/>
        </p:xfrm>
        <a:graphic>
          <a:graphicData uri="http://schemas.openxmlformats.org/presentationml/2006/ole">
            <mc:AlternateContent xmlns:mc="http://schemas.openxmlformats.org/markup-compatibility/2006">
              <mc:Choice xmlns:v="urn:schemas-microsoft-com:vml" Requires="v">
                <p:oleObj name="Equation" r:id="rId13" imgW="60045600" imgH="10668000" progId="Equation.DSMT4">
                  <p:embed/>
                </p:oleObj>
              </mc:Choice>
              <mc:Fallback>
                <p:oleObj name="Equation" r:id="rId13" imgW="60045600" imgH="10668000" progId="Equation.DSMT4">
                  <p:embed/>
                  <p:pic>
                    <p:nvPicPr>
                      <p:cNvPr id="0" name="对象 23"/>
                      <p:cNvPicPr/>
                      <p:nvPr/>
                    </p:nvPicPr>
                    <p:blipFill>
                      <a:blip r:embed="rId14"/>
                      <a:stretch>
                        <a:fillRect/>
                      </a:stretch>
                    </p:blipFill>
                    <p:spPr>
                      <a:xfrm>
                        <a:off x="1271588" y="5675313"/>
                        <a:ext cx="4926012" cy="874712"/>
                      </a:xfrm>
                      <a:prstGeom prst="rect">
                        <a:avLst/>
                      </a:prstGeom>
                    </p:spPr>
                  </p:pic>
                </p:oleObj>
              </mc:Fallback>
            </mc:AlternateContent>
          </a:graphicData>
        </a:graphic>
      </p:graphicFrame>
      <p:pic>
        <p:nvPicPr>
          <p:cNvPr id="28" name="图片 27"/>
          <p:cNvPicPr>
            <a:picLocks noChangeAspect="1"/>
          </p:cNvPicPr>
          <p:nvPr/>
        </p:nvPicPr>
        <p:blipFill>
          <a:blip r:embed="rId15"/>
          <a:stretch>
            <a:fillRect/>
          </a:stretch>
        </p:blipFill>
        <p:spPr>
          <a:xfrm>
            <a:off x="9960401" y="5212771"/>
            <a:ext cx="1304925" cy="1266825"/>
          </a:xfrm>
          <a:prstGeom prst="rect">
            <a:avLst/>
          </a:prstGeom>
        </p:spPr>
      </p:pic>
      <p:sp>
        <p:nvSpPr>
          <p:cNvPr id="29" name="文本框 28"/>
          <p:cNvSpPr txBox="1"/>
          <p:nvPr/>
        </p:nvSpPr>
        <p:spPr>
          <a:xfrm>
            <a:off x="6713902" y="2311581"/>
            <a:ext cx="4724609" cy="1548000"/>
          </a:xfrm>
          <a:prstGeom prst="rect">
            <a:avLst/>
          </a:prstGeom>
          <a:noFill/>
          <a:ln>
            <a:solidFill>
              <a:srgbClr val="2F5597"/>
            </a:solidFill>
          </a:ln>
        </p:spPr>
        <p:txBody>
          <a:bodyPr wrap="square" rtlCol="0">
            <a:spAutoFit/>
          </a:bodyPr>
          <a:lstStyle/>
          <a:p>
            <a:endParaRPr lang="zh-CN" altLang="en-US" dirty="0"/>
          </a:p>
        </p:txBody>
      </p:sp>
      <p:graphicFrame>
        <p:nvGraphicFramePr>
          <p:cNvPr id="31" name="对象 30"/>
          <p:cNvGraphicFramePr>
            <a:graphicFrameLocks noChangeAspect="1"/>
          </p:cNvGraphicFramePr>
          <p:nvPr/>
        </p:nvGraphicFramePr>
        <p:xfrm>
          <a:off x="6927078" y="2351724"/>
          <a:ext cx="4505860" cy="1008000"/>
        </p:xfrm>
        <a:graphic>
          <a:graphicData uri="http://schemas.openxmlformats.org/presentationml/2006/ole">
            <mc:AlternateContent xmlns:mc="http://schemas.openxmlformats.org/markup-compatibility/2006">
              <mc:Choice xmlns:v="urn:schemas-microsoft-com:vml" Requires="v">
                <p:oleObj name="Equation" r:id="rId16" imgW="72237600" imgH="16154400" progId="Equation.DSMT4">
                  <p:embed/>
                </p:oleObj>
              </mc:Choice>
              <mc:Fallback>
                <p:oleObj name="Equation" r:id="rId16" imgW="72237600" imgH="16154400" progId="Equation.DSMT4">
                  <p:embed/>
                  <p:pic>
                    <p:nvPicPr>
                      <p:cNvPr id="0" name="对象 23"/>
                      <p:cNvPicPr/>
                      <p:nvPr/>
                    </p:nvPicPr>
                    <p:blipFill>
                      <a:blip r:embed="rId17"/>
                      <a:stretch>
                        <a:fillRect/>
                      </a:stretch>
                    </p:blipFill>
                    <p:spPr>
                      <a:xfrm>
                        <a:off x="6927078" y="2351724"/>
                        <a:ext cx="4505860" cy="1008000"/>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6927078" y="3170028"/>
          <a:ext cx="4547077" cy="720000"/>
        </p:xfrm>
        <a:graphic>
          <a:graphicData uri="http://schemas.openxmlformats.org/presentationml/2006/ole">
            <mc:AlternateContent xmlns:mc="http://schemas.openxmlformats.org/markup-compatibility/2006">
              <mc:Choice xmlns:v="urn:schemas-microsoft-com:vml" Requires="v">
                <p:oleObj name="Equation" r:id="rId18" imgW="67360800" imgH="10668000" progId="Equation.DSMT4">
                  <p:embed/>
                </p:oleObj>
              </mc:Choice>
              <mc:Fallback>
                <p:oleObj name="Equation" r:id="rId18" imgW="67360800" imgH="10668000" progId="Equation.DSMT4">
                  <p:embed/>
                  <p:pic>
                    <p:nvPicPr>
                      <p:cNvPr id="0" name="对象 30"/>
                      <p:cNvPicPr/>
                      <p:nvPr/>
                    </p:nvPicPr>
                    <p:blipFill>
                      <a:blip r:embed="rId19"/>
                      <a:stretch>
                        <a:fillRect/>
                      </a:stretch>
                    </p:blipFill>
                    <p:spPr>
                      <a:xfrm>
                        <a:off x="6927078" y="3170028"/>
                        <a:ext cx="4547077" cy="720000"/>
                      </a:xfrm>
                      <a:prstGeom prst="rect">
                        <a:avLst/>
                      </a:prstGeom>
                    </p:spPr>
                  </p:pic>
                </p:oleObj>
              </mc:Fallback>
            </mc:AlternateContent>
          </a:graphicData>
        </a:graphic>
      </p:graphicFrame>
      <p:pic>
        <p:nvPicPr>
          <p:cNvPr id="37" name="图片 36"/>
          <p:cNvPicPr>
            <a:picLocks noChangeAspect="1"/>
          </p:cNvPicPr>
          <p:nvPr/>
        </p:nvPicPr>
        <p:blipFill>
          <a:blip r:embed="rId20"/>
          <a:stretch>
            <a:fillRect/>
          </a:stretch>
        </p:blipFill>
        <p:spPr>
          <a:xfrm>
            <a:off x="7041291" y="3934904"/>
            <a:ext cx="4452674" cy="115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7095084"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Step 1: Forward </a:t>
            </a:r>
            <a:r>
              <a:rPr lang="en-US" altLang="zh-CN" sz="2400" b="1" dirty="0">
                <a:solidFill>
                  <a:srgbClr val="2F5597"/>
                </a:solidFill>
                <a:latin typeface="微软雅黑" panose="020B0503020204020204" charset="-122"/>
                <a:ea typeface="微软雅黑" panose="020B0503020204020204" charset="-122"/>
              </a:rPr>
              <a:t>propagation</a:t>
            </a:r>
            <a:r>
              <a:rPr lang="zh-CN" altLang="en-US" sz="2400" b="1" dirty="0">
                <a:solidFill>
                  <a:schemeClr val="accent1">
                    <a:lumMod val="75000"/>
                  </a:schemeClr>
                </a:solidFill>
                <a:latin typeface="微软雅黑" panose="020B0503020204020204" charset="-122"/>
                <a:ea typeface="微软雅黑" panose="020B0503020204020204" charset="-122"/>
              </a:rPr>
              <a:t>步骤一：前向传播</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8" name="文本框 7"/>
          <p:cNvSpPr txBox="1"/>
          <p:nvPr/>
        </p:nvSpPr>
        <p:spPr>
          <a:xfrm>
            <a:off x="983973" y="6201556"/>
            <a:ext cx="9697165"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Times New Roman" panose="02020603050405020304" pitchFamily="18" charset="0"/>
              </a:rPr>
              <a:t>Forward propagate all (</a:t>
            </a:r>
            <a:r>
              <a:rPr lang="en-US" altLang="zh-CN" sz="2200" i="1" dirty="0" err="1">
                <a:latin typeface="Times New Roman" panose="02020603050405020304" pitchFamily="18" charset="0"/>
              </a:rPr>
              <a:t>x</a:t>
            </a:r>
            <a:r>
              <a:rPr lang="en-US" altLang="zh-CN" sz="2200" dirty="0" err="1">
                <a:latin typeface="Times New Roman" panose="02020603050405020304" pitchFamily="18" charset="0"/>
              </a:rPr>
              <a:t>,</a:t>
            </a:r>
            <a:r>
              <a:rPr lang="en-US" altLang="zh-CN" sz="2200" i="1" dirty="0" err="1">
                <a:latin typeface="Times New Roman" panose="02020603050405020304" pitchFamily="18" charset="0"/>
              </a:rPr>
              <a:t>y</a:t>
            </a:r>
            <a:r>
              <a:rPr lang="en-US" altLang="zh-CN" sz="2200" dirty="0">
                <a:latin typeface="Times New Roman" panose="02020603050405020304" pitchFamily="18" charset="0"/>
              </a:rPr>
              <a:t>)’s to compute activations and objective loss </a:t>
            </a:r>
            <a:endParaRPr lang="zh-CN" altLang="en-US" sz="2200" b="1" i="1" dirty="0">
              <a:solidFill>
                <a:srgbClr val="FF0000"/>
              </a:solidFill>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232453" y="1197000"/>
            <a:ext cx="9388446" cy="4464000"/>
          </a:xfrm>
          <a:prstGeom prst="rect">
            <a:avLst/>
          </a:prstGeom>
        </p:spPr>
      </p:pic>
      <p:cxnSp>
        <p:nvCxnSpPr>
          <p:cNvPr id="6" name="直接箭头连接符 5"/>
          <p:cNvCxnSpPr/>
          <p:nvPr/>
        </p:nvCxnSpPr>
        <p:spPr>
          <a:xfrm>
            <a:off x="983974" y="5824330"/>
            <a:ext cx="9216000"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对象 9"/>
          <p:cNvGraphicFramePr>
            <a:graphicFrameLocks noChangeAspect="1"/>
          </p:cNvGraphicFramePr>
          <p:nvPr/>
        </p:nvGraphicFramePr>
        <p:xfrm>
          <a:off x="9408265" y="6272443"/>
          <a:ext cx="854825" cy="360000"/>
        </p:xfrm>
        <a:graphic>
          <a:graphicData uri="http://schemas.openxmlformats.org/presentationml/2006/ole">
            <mc:AlternateContent xmlns:mc="http://schemas.openxmlformats.org/markup-compatibility/2006">
              <mc:Choice xmlns:v="urn:schemas-microsoft-com:vml" Requires="v">
                <p:oleObj name="Equation" r:id="rId4" imgW="11582400" imgH="4876800" progId="Equation.DSMT4">
                  <p:embed/>
                </p:oleObj>
              </mc:Choice>
              <mc:Fallback>
                <p:oleObj name="Equation" r:id="rId4" imgW="11582400" imgH="4876800" progId="Equation.DSMT4">
                  <p:embed/>
                  <p:pic>
                    <p:nvPicPr>
                      <p:cNvPr id="0" name="对象 19"/>
                      <p:cNvPicPr/>
                      <p:nvPr/>
                    </p:nvPicPr>
                    <p:blipFill>
                      <a:blip r:embed="rId5"/>
                      <a:stretch>
                        <a:fillRect/>
                      </a:stretch>
                    </p:blipFill>
                    <p:spPr>
                      <a:xfrm>
                        <a:off x="9408265" y="6272443"/>
                        <a:ext cx="854825" cy="360000"/>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7F5808F4-EC24-6627-D939-194C6072CB00}"/>
              </a:ext>
            </a:extLst>
          </p:cNvPr>
          <p:cNvSpPr txBox="1"/>
          <p:nvPr/>
        </p:nvSpPr>
        <p:spPr>
          <a:xfrm>
            <a:off x="2646637" y="5955335"/>
            <a:ext cx="6097314" cy="369332"/>
          </a:xfrm>
          <a:prstGeom prst="rect">
            <a:avLst/>
          </a:prstGeom>
          <a:noFill/>
        </p:spPr>
        <p:txBody>
          <a:bodyPr wrap="square">
            <a:spAutoFit/>
          </a:bodyPr>
          <a:lstStyle/>
          <a:p>
            <a:r>
              <a:rPr lang="zh-TW" altLang="en-US" dirty="0"/>
              <a:t>前向传播所有 (x,y) 以计算激活和目标损失</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A9BA005-6162-CED9-86B7-7F7303980EE6}"/>
              </a:ext>
            </a:extLst>
          </p:cNvPr>
          <p:cNvPicPr>
            <a:picLocks noChangeAspect="1"/>
          </p:cNvPicPr>
          <p:nvPr/>
        </p:nvPicPr>
        <p:blipFill>
          <a:blip r:embed="rId2"/>
          <a:stretch>
            <a:fillRect/>
          </a:stretch>
        </p:blipFill>
        <p:spPr>
          <a:xfrm>
            <a:off x="2419350" y="981075"/>
            <a:ext cx="7353300" cy="4895850"/>
          </a:xfrm>
          <a:prstGeom prst="rect">
            <a:avLst/>
          </a:prstGeom>
        </p:spPr>
      </p:pic>
    </p:spTree>
    <p:extLst>
      <p:ext uri="{BB962C8B-B14F-4D97-AF65-F5344CB8AC3E}">
        <p14:creationId xmlns:p14="http://schemas.microsoft.com/office/powerpoint/2010/main" val="74441602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6078459"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Step 2: Backward </a:t>
            </a:r>
            <a:r>
              <a:rPr lang="en-US" altLang="zh-CN" sz="2400" b="1" dirty="0">
                <a:solidFill>
                  <a:srgbClr val="2F5597"/>
                </a:solidFill>
                <a:latin typeface="微软雅黑" panose="020B0503020204020204" charset="-122"/>
                <a:ea typeface="微软雅黑" panose="020B0503020204020204" charset="-122"/>
              </a:rPr>
              <a:t>propagation</a:t>
            </a:r>
            <a:r>
              <a:rPr lang="zh-TW" altLang="en-US" sz="2400" b="1" dirty="0">
                <a:solidFill>
                  <a:schemeClr val="accent1">
                    <a:lumMod val="75000"/>
                  </a:schemeClr>
                </a:solidFill>
                <a:latin typeface="微软雅黑" panose="020B0503020204020204" charset="-122"/>
                <a:ea typeface="微软雅黑" panose="020B0503020204020204" charset="-122"/>
              </a:rPr>
              <a:t>反向传播</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8" name="文本框 7"/>
          <p:cNvSpPr txBox="1"/>
          <p:nvPr/>
        </p:nvSpPr>
        <p:spPr>
          <a:xfrm>
            <a:off x="1079333" y="6133059"/>
            <a:ext cx="9177850"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Times New Roman" panose="02020603050405020304" pitchFamily="18" charset="0"/>
              </a:rPr>
              <a:t>Backward propagate the gradients                to update parameters in all layers </a:t>
            </a:r>
            <a:endParaRPr lang="zh-CN" altLang="en-US" sz="2200" b="1" i="1" dirty="0">
              <a:solidFill>
                <a:srgbClr val="FF0000"/>
              </a:solidFill>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232453" y="1197000"/>
            <a:ext cx="9388446" cy="4464000"/>
          </a:xfrm>
          <a:prstGeom prst="rect">
            <a:avLst/>
          </a:prstGeom>
        </p:spPr>
      </p:pic>
      <p:graphicFrame>
        <p:nvGraphicFramePr>
          <p:cNvPr id="10" name="对象 9"/>
          <p:cNvGraphicFramePr>
            <a:graphicFrameLocks noChangeAspect="1"/>
          </p:cNvGraphicFramePr>
          <p:nvPr/>
        </p:nvGraphicFramePr>
        <p:xfrm>
          <a:off x="5334000" y="6225539"/>
          <a:ext cx="1033463" cy="360363"/>
        </p:xfrm>
        <a:graphic>
          <a:graphicData uri="http://schemas.openxmlformats.org/presentationml/2006/ole">
            <mc:AlternateContent xmlns:mc="http://schemas.openxmlformats.org/markup-compatibility/2006">
              <mc:Choice xmlns:v="urn:schemas-microsoft-com:vml" Requires="v">
                <p:oleObj name="Equation" r:id="rId4" imgW="14020800" imgH="4876800" progId="Equation.DSMT4">
                  <p:embed/>
                </p:oleObj>
              </mc:Choice>
              <mc:Fallback>
                <p:oleObj name="Equation" r:id="rId4" imgW="14020800" imgH="4876800" progId="Equation.DSMT4">
                  <p:embed/>
                  <p:pic>
                    <p:nvPicPr>
                      <p:cNvPr id="0" name="对象 9"/>
                      <p:cNvPicPr/>
                      <p:nvPr/>
                    </p:nvPicPr>
                    <p:blipFill>
                      <a:blip r:embed="rId5"/>
                      <a:stretch>
                        <a:fillRect/>
                      </a:stretch>
                    </p:blipFill>
                    <p:spPr>
                      <a:xfrm>
                        <a:off x="5334000" y="6225539"/>
                        <a:ext cx="1033463" cy="360363"/>
                      </a:xfrm>
                      <a:prstGeom prst="rect">
                        <a:avLst/>
                      </a:prstGeom>
                    </p:spPr>
                  </p:pic>
                </p:oleObj>
              </mc:Fallback>
            </mc:AlternateContent>
          </a:graphicData>
        </a:graphic>
      </p:graphicFrame>
      <p:cxnSp>
        <p:nvCxnSpPr>
          <p:cNvPr id="5" name="直接箭头连接符 4"/>
          <p:cNvCxnSpPr/>
          <p:nvPr/>
        </p:nvCxnSpPr>
        <p:spPr>
          <a:xfrm flipH="1" flipV="1">
            <a:off x="1093304" y="5933661"/>
            <a:ext cx="9288000" cy="0"/>
          </a:xfrm>
          <a:prstGeom prst="straightConnector1">
            <a:avLst/>
          </a:prstGeom>
          <a:ln w="28575">
            <a:solidFill>
              <a:srgbClr val="CC66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8A943AA-A869-363C-46A0-19C7EBC29663}"/>
              </a:ext>
            </a:extLst>
          </p:cNvPr>
          <p:cNvSpPr txBox="1"/>
          <p:nvPr/>
        </p:nvSpPr>
        <p:spPr>
          <a:xfrm>
            <a:off x="2688647" y="5955335"/>
            <a:ext cx="6097314" cy="369332"/>
          </a:xfrm>
          <a:prstGeom prst="rect">
            <a:avLst/>
          </a:prstGeom>
          <a:noFill/>
        </p:spPr>
        <p:txBody>
          <a:bodyPr wrap="square">
            <a:spAutoFit/>
          </a:bodyPr>
          <a:lstStyle/>
          <a:p>
            <a:r>
              <a:rPr lang="zh-TW" altLang="en-US" dirty="0"/>
              <a:t>向后传播梯度J（w，b）来更新所有层的参数</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6078459"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Step 2: Backward </a:t>
            </a:r>
            <a:r>
              <a:rPr lang="en-US" altLang="zh-CN" sz="2400" b="1" dirty="0">
                <a:solidFill>
                  <a:srgbClr val="2F5597"/>
                </a:solidFill>
                <a:latin typeface="微软雅黑" panose="020B0503020204020204" charset="-122"/>
                <a:ea typeface="微软雅黑" panose="020B0503020204020204" charset="-122"/>
              </a:rPr>
              <a:t>propagation</a:t>
            </a:r>
            <a:r>
              <a:rPr lang="zh-TW" altLang="en-US" sz="2400" b="1" dirty="0">
                <a:solidFill>
                  <a:schemeClr val="accent1">
                    <a:lumMod val="75000"/>
                  </a:schemeClr>
                </a:solidFill>
                <a:latin typeface="微软雅黑" panose="020B0503020204020204" charset="-122"/>
                <a:ea typeface="微软雅黑" panose="020B0503020204020204" charset="-122"/>
              </a:rPr>
              <a:t>反向传播</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8" name="文本框 7"/>
          <p:cNvSpPr txBox="1"/>
          <p:nvPr/>
        </p:nvSpPr>
        <p:spPr>
          <a:xfrm>
            <a:off x="860713" y="1785027"/>
            <a:ext cx="10191600" cy="769441"/>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Times New Roman" panose="02020603050405020304" pitchFamily="18" charset="0"/>
              </a:rPr>
              <a:t>The backpropagation algorithm applies the </a:t>
            </a:r>
            <a:r>
              <a:rPr lang="en-US" altLang="zh-CN" sz="2200" u="sng" dirty="0">
                <a:solidFill>
                  <a:srgbClr val="FF0000"/>
                </a:solidFill>
                <a:latin typeface="Times New Roman" panose="02020603050405020304" pitchFamily="18" charset="0"/>
              </a:rPr>
              <a:t>chain rule </a:t>
            </a:r>
            <a:r>
              <a:rPr lang="en-US" altLang="zh-CN" sz="2200" dirty="0">
                <a:latin typeface="Times New Roman" panose="02020603050405020304" pitchFamily="18" charset="0"/>
              </a:rPr>
              <a:t>of calculus to the parameters   of each layer</a:t>
            </a:r>
            <a:r>
              <a:rPr lang="zh-CN" altLang="en-US" sz="2200" dirty="0">
                <a:latin typeface="Times New Roman" panose="02020603050405020304" pitchFamily="18" charset="0"/>
              </a:rPr>
              <a:t>反向传播算法将微积分的链式法则应用到每一层的参数上</a:t>
            </a:r>
            <a:endParaRPr lang="zh-CN" altLang="en-US" sz="2200" b="1" i="1" dirty="0">
              <a:solidFill>
                <a:srgbClr val="FF0000"/>
              </a:solidFill>
              <a:latin typeface="Times New Roman" panose="02020603050405020304" pitchFamily="18" charset="0"/>
            </a:endParaRPr>
          </a:p>
        </p:txBody>
      </p:sp>
      <p:sp>
        <p:nvSpPr>
          <p:cNvPr id="6" name="文本框 5"/>
          <p:cNvSpPr txBox="1"/>
          <p:nvPr/>
        </p:nvSpPr>
        <p:spPr>
          <a:xfrm>
            <a:off x="796954" y="1140637"/>
            <a:ext cx="7183826" cy="430887"/>
          </a:xfrm>
          <a:prstGeom prst="rect">
            <a:avLst/>
          </a:prstGeom>
          <a:noFill/>
        </p:spPr>
        <p:txBody>
          <a:bodyPr wrap="none" rtlCol="0">
            <a:spAutoFit/>
          </a:bodyPr>
          <a:lstStyle/>
          <a:p>
            <a:r>
              <a:rPr lang="en-US" altLang="zh-CN" sz="2200" dirty="0">
                <a:solidFill>
                  <a:schemeClr val="accent1">
                    <a:lumMod val="75000"/>
                  </a:schemeClr>
                </a:solidFill>
                <a:latin typeface="Times New Roman" panose="02020603050405020304" pitchFamily="18" charset="0"/>
                <a:ea typeface="微软雅黑" panose="020B0503020204020204" charset="-122"/>
              </a:rPr>
              <a:t>Backward </a:t>
            </a:r>
            <a:r>
              <a:rPr lang="en-US" altLang="zh-CN" sz="2200" dirty="0">
                <a:solidFill>
                  <a:srgbClr val="2F5597"/>
                </a:solidFill>
                <a:latin typeface="Times New Roman" panose="02020603050405020304" pitchFamily="18" charset="0"/>
                <a:ea typeface="微软雅黑" panose="020B0503020204020204" charset="-122"/>
              </a:rPr>
              <a:t>propagation (BP) Algorithm</a:t>
            </a:r>
            <a:r>
              <a:rPr lang="zh-CN" altLang="en-US" sz="2200" dirty="0">
                <a:solidFill>
                  <a:schemeClr val="accent1">
                    <a:lumMod val="75000"/>
                  </a:schemeClr>
                </a:solidFill>
                <a:latin typeface="Times New Roman" panose="02020603050405020304" pitchFamily="18" charset="0"/>
                <a:ea typeface="微软雅黑" panose="020B0503020204020204" charset="-122"/>
              </a:rPr>
              <a:t>反向传播（</a:t>
            </a:r>
            <a:r>
              <a:rPr lang="en-US" altLang="zh-CN" sz="2200" dirty="0">
                <a:solidFill>
                  <a:schemeClr val="accent1">
                    <a:lumMod val="75000"/>
                  </a:schemeClr>
                </a:solidFill>
                <a:latin typeface="Times New Roman" panose="02020603050405020304" pitchFamily="18" charset="0"/>
                <a:ea typeface="微软雅黑" panose="020B0503020204020204" charset="-122"/>
              </a:rPr>
              <a:t>BP</a:t>
            </a:r>
            <a:r>
              <a:rPr lang="zh-CN" altLang="en-US" sz="2200" dirty="0">
                <a:solidFill>
                  <a:schemeClr val="accent1">
                    <a:lumMod val="75000"/>
                  </a:schemeClr>
                </a:solidFill>
                <a:latin typeface="Times New Roman" panose="02020603050405020304" pitchFamily="18" charset="0"/>
                <a:ea typeface="微软雅黑" panose="020B0503020204020204" charset="-122"/>
              </a:rPr>
              <a:t>）算法</a:t>
            </a:r>
            <a:endParaRPr lang="en-US" altLang="zh-CN" sz="2200" dirty="0">
              <a:solidFill>
                <a:schemeClr val="accent1">
                  <a:lumMod val="75000"/>
                </a:schemeClr>
              </a:solidFill>
              <a:latin typeface="Times New Roman" panose="02020603050405020304" pitchFamily="18" charset="0"/>
              <a:ea typeface="微软雅黑" panose="020B0503020204020204" charset="-122"/>
            </a:endParaRPr>
          </a:p>
        </p:txBody>
      </p:sp>
      <p:graphicFrame>
        <p:nvGraphicFramePr>
          <p:cNvPr id="9" name="对象 8"/>
          <p:cNvGraphicFramePr>
            <a:graphicFrameLocks noChangeAspect="1"/>
          </p:cNvGraphicFramePr>
          <p:nvPr/>
        </p:nvGraphicFramePr>
        <p:xfrm>
          <a:off x="10654991" y="1908852"/>
          <a:ext cx="269875" cy="247650"/>
        </p:xfrm>
        <a:graphic>
          <a:graphicData uri="http://schemas.openxmlformats.org/presentationml/2006/ole">
            <mc:AlternateContent xmlns:mc="http://schemas.openxmlformats.org/markup-compatibility/2006">
              <mc:Choice xmlns:v="urn:schemas-microsoft-com:vml" Requires="v">
                <p:oleObj name="Equation" r:id="rId3" imgW="3657600" imgH="3352800" progId="Equation.DSMT4">
                  <p:embed/>
                </p:oleObj>
              </mc:Choice>
              <mc:Fallback>
                <p:oleObj name="Equation" r:id="rId3" imgW="3657600" imgH="3352800" progId="Equation.DSMT4">
                  <p:embed/>
                  <p:pic>
                    <p:nvPicPr>
                      <p:cNvPr id="0" name="对象 9"/>
                      <p:cNvPicPr/>
                      <p:nvPr/>
                    </p:nvPicPr>
                    <p:blipFill>
                      <a:blip r:embed="rId4"/>
                      <a:stretch>
                        <a:fillRect/>
                      </a:stretch>
                    </p:blipFill>
                    <p:spPr>
                      <a:xfrm>
                        <a:off x="10654991" y="1908852"/>
                        <a:ext cx="269875" cy="24765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2019194" y="2917260"/>
          <a:ext cx="1303337" cy="744538"/>
        </p:xfrm>
        <a:graphic>
          <a:graphicData uri="http://schemas.openxmlformats.org/presentationml/2006/ole">
            <mc:AlternateContent xmlns:mc="http://schemas.openxmlformats.org/markup-compatibility/2006">
              <mc:Choice xmlns:v="urn:schemas-microsoft-com:vml" Requires="v">
                <p:oleObj name="Equation" r:id="rId5" imgW="17678400" imgH="10058400" progId="Equation.DSMT4">
                  <p:embed/>
                </p:oleObj>
              </mc:Choice>
              <mc:Fallback>
                <p:oleObj name="Equation" r:id="rId5" imgW="17678400" imgH="10058400" progId="Equation.DSMT4">
                  <p:embed/>
                  <p:pic>
                    <p:nvPicPr>
                      <p:cNvPr id="0" name="对象 9"/>
                      <p:cNvPicPr/>
                      <p:nvPr/>
                    </p:nvPicPr>
                    <p:blipFill>
                      <a:blip r:embed="rId6"/>
                      <a:stretch>
                        <a:fillRect/>
                      </a:stretch>
                    </p:blipFill>
                    <p:spPr>
                      <a:xfrm>
                        <a:off x="2019194" y="2917260"/>
                        <a:ext cx="1303337" cy="744538"/>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2019194" y="3905543"/>
          <a:ext cx="1935163" cy="831850"/>
        </p:xfrm>
        <a:graphic>
          <a:graphicData uri="http://schemas.openxmlformats.org/presentationml/2006/ole">
            <mc:AlternateContent xmlns:mc="http://schemas.openxmlformats.org/markup-compatibility/2006">
              <mc:Choice xmlns:v="urn:schemas-microsoft-com:vml" Requires="v">
                <p:oleObj name="Equation" r:id="rId7" imgW="26212800" imgH="11277600" progId="Equation.DSMT4">
                  <p:embed/>
                </p:oleObj>
              </mc:Choice>
              <mc:Fallback>
                <p:oleObj name="Equation" r:id="rId7" imgW="26212800" imgH="11277600" progId="Equation.DSMT4">
                  <p:embed/>
                  <p:pic>
                    <p:nvPicPr>
                      <p:cNvPr id="0" name="对象 11"/>
                      <p:cNvPicPr/>
                      <p:nvPr/>
                    </p:nvPicPr>
                    <p:blipFill>
                      <a:blip r:embed="rId8"/>
                      <a:stretch>
                        <a:fillRect/>
                      </a:stretch>
                    </p:blipFill>
                    <p:spPr>
                      <a:xfrm>
                        <a:off x="2019194" y="3905543"/>
                        <a:ext cx="1935163" cy="831850"/>
                      </a:xfrm>
                      <a:prstGeom prst="rect">
                        <a:avLst/>
                      </a:prstGeom>
                    </p:spPr>
                  </p:pic>
                </p:oleObj>
              </mc:Fallback>
            </mc:AlternateContent>
          </a:graphicData>
        </a:graphic>
      </p:graphicFrame>
      <p:pic>
        <p:nvPicPr>
          <p:cNvPr id="16" name="图片 15"/>
          <p:cNvPicPr>
            <a:picLocks noChangeAspect="1"/>
          </p:cNvPicPr>
          <p:nvPr/>
        </p:nvPicPr>
        <p:blipFill>
          <a:blip r:embed="rId9"/>
          <a:stretch>
            <a:fillRect/>
          </a:stretch>
        </p:blipFill>
        <p:spPr>
          <a:xfrm>
            <a:off x="5135006" y="3188179"/>
            <a:ext cx="6010275" cy="838200"/>
          </a:xfrm>
          <a:prstGeom prst="rect">
            <a:avLst/>
          </a:prstGeom>
        </p:spPr>
      </p:pic>
      <p:sp>
        <p:nvSpPr>
          <p:cNvPr id="17" name="流程图: 接点 16"/>
          <p:cNvSpPr/>
          <p:nvPr/>
        </p:nvSpPr>
        <p:spPr>
          <a:xfrm>
            <a:off x="6345820" y="3298266"/>
            <a:ext cx="142667" cy="15902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p:cNvSpPr/>
          <p:nvPr/>
        </p:nvSpPr>
        <p:spPr>
          <a:xfrm>
            <a:off x="8208510" y="3300692"/>
            <a:ext cx="142667" cy="15902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 name="对象 20"/>
          <p:cNvGraphicFramePr>
            <a:graphicFrameLocks noChangeAspect="1"/>
          </p:cNvGraphicFramePr>
          <p:nvPr/>
        </p:nvGraphicFramePr>
        <p:xfrm>
          <a:off x="6270515" y="3257740"/>
          <a:ext cx="269875" cy="247650"/>
        </p:xfrm>
        <a:graphic>
          <a:graphicData uri="http://schemas.openxmlformats.org/presentationml/2006/ole">
            <mc:AlternateContent xmlns:mc="http://schemas.openxmlformats.org/markup-compatibility/2006">
              <mc:Choice xmlns:v="urn:schemas-microsoft-com:vml" Requires="v">
                <p:oleObj name="Equation" r:id="rId10" imgW="3657600" imgH="3352800" progId="Equation.DSMT4">
                  <p:embed/>
                </p:oleObj>
              </mc:Choice>
              <mc:Fallback>
                <p:oleObj name="Equation" r:id="rId10" imgW="3657600" imgH="3352800" progId="Equation.DSMT4">
                  <p:embed/>
                  <p:pic>
                    <p:nvPicPr>
                      <p:cNvPr id="0" name="对象 8"/>
                      <p:cNvPicPr/>
                      <p:nvPr/>
                    </p:nvPicPr>
                    <p:blipFill>
                      <a:blip r:embed="rId4"/>
                      <a:stretch>
                        <a:fillRect/>
                      </a:stretch>
                    </p:blipFill>
                    <p:spPr>
                      <a:xfrm>
                        <a:off x="6270515" y="3257740"/>
                        <a:ext cx="269875" cy="247650"/>
                      </a:xfrm>
                      <a:prstGeom prst="rect">
                        <a:avLst/>
                      </a:prstGeom>
                    </p:spPr>
                  </p:pic>
                </p:oleObj>
              </mc:Fallback>
            </mc:AlternateContent>
          </a:graphicData>
        </a:graphic>
      </p:graphicFrame>
      <p:sp>
        <p:nvSpPr>
          <p:cNvPr id="23" name="流程图: 接点 22"/>
          <p:cNvSpPr/>
          <p:nvPr/>
        </p:nvSpPr>
        <p:spPr>
          <a:xfrm>
            <a:off x="10797602" y="3505078"/>
            <a:ext cx="108000" cy="144000"/>
          </a:xfrm>
          <a:prstGeom prst="flowChartConnector">
            <a:avLst/>
          </a:prstGeom>
          <a:solidFill>
            <a:srgbClr val="C090E4"/>
          </a:solidFill>
          <a:ln>
            <a:solidFill>
              <a:srgbClr val="C09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对象 24"/>
          <p:cNvGraphicFramePr>
            <a:graphicFrameLocks noChangeAspect="1"/>
          </p:cNvGraphicFramePr>
          <p:nvPr/>
        </p:nvGraphicFramePr>
        <p:xfrm>
          <a:off x="8140143" y="3298266"/>
          <a:ext cx="269875" cy="247650"/>
        </p:xfrm>
        <a:graphic>
          <a:graphicData uri="http://schemas.openxmlformats.org/presentationml/2006/ole">
            <mc:AlternateContent xmlns:mc="http://schemas.openxmlformats.org/markup-compatibility/2006">
              <mc:Choice xmlns:v="urn:schemas-microsoft-com:vml" Requires="v">
                <p:oleObj name="Equation" r:id="rId11" imgW="3657600" imgH="3352800" progId="Equation.DSMT4">
                  <p:embed/>
                </p:oleObj>
              </mc:Choice>
              <mc:Fallback>
                <p:oleObj name="Equation" r:id="rId11" imgW="3657600" imgH="3352800" progId="Equation.DSMT4">
                  <p:embed/>
                  <p:pic>
                    <p:nvPicPr>
                      <p:cNvPr id="0" name="对象 8"/>
                      <p:cNvPicPr/>
                      <p:nvPr/>
                    </p:nvPicPr>
                    <p:blipFill>
                      <a:blip r:embed="rId4"/>
                      <a:stretch>
                        <a:fillRect/>
                      </a:stretch>
                    </p:blipFill>
                    <p:spPr>
                      <a:xfrm>
                        <a:off x="8140143" y="3298266"/>
                        <a:ext cx="269875" cy="247650"/>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10753525" y="3469078"/>
          <a:ext cx="196154" cy="180000"/>
        </p:xfrm>
        <a:graphic>
          <a:graphicData uri="http://schemas.openxmlformats.org/presentationml/2006/ole">
            <mc:AlternateContent xmlns:mc="http://schemas.openxmlformats.org/markup-compatibility/2006">
              <mc:Choice xmlns:v="urn:schemas-microsoft-com:vml" Requires="v">
                <p:oleObj name="Equation" r:id="rId12" imgW="3657600" imgH="3352800" progId="Equation.DSMT4">
                  <p:embed/>
                </p:oleObj>
              </mc:Choice>
              <mc:Fallback>
                <p:oleObj name="Equation" r:id="rId12" imgW="3657600" imgH="3352800" progId="Equation.DSMT4">
                  <p:embed/>
                  <p:pic>
                    <p:nvPicPr>
                      <p:cNvPr id="0" name="对象 8"/>
                      <p:cNvPicPr/>
                      <p:nvPr/>
                    </p:nvPicPr>
                    <p:blipFill>
                      <a:blip r:embed="rId4"/>
                      <a:stretch>
                        <a:fillRect/>
                      </a:stretch>
                    </p:blipFill>
                    <p:spPr>
                      <a:xfrm>
                        <a:off x="10753525" y="3469078"/>
                        <a:ext cx="196154" cy="180000"/>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7307327" y="4022939"/>
          <a:ext cx="2922588" cy="765175"/>
        </p:xfrm>
        <a:graphic>
          <a:graphicData uri="http://schemas.openxmlformats.org/presentationml/2006/ole">
            <mc:AlternateContent xmlns:mc="http://schemas.openxmlformats.org/markup-compatibility/2006">
              <mc:Choice xmlns:v="urn:schemas-microsoft-com:vml" Requires="v">
                <p:oleObj name="Equation" r:id="rId13" imgW="39624000" imgH="10363200" progId="Equation.DSMT4">
                  <p:embed/>
                </p:oleObj>
              </mc:Choice>
              <mc:Fallback>
                <p:oleObj name="Equation" r:id="rId13" imgW="39624000" imgH="10363200" progId="Equation.DSMT4">
                  <p:embed/>
                  <p:pic>
                    <p:nvPicPr>
                      <p:cNvPr id="0" name="对象 13"/>
                      <p:cNvPicPr/>
                      <p:nvPr/>
                    </p:nvPicPr>
                    <p:blipFill>
                      <a:blip r:embed="rId14"/>
                      <a:stretch>
                        <a:fillRect/>
                      </a:stretch>
                    </p:blipFill>
                    <p:spPr>
                      <a:xfrm>
                        <a:off x="7307327" y="4022939"/>
                        <a:ext cx="2922588" cy="765175"/>
                      </a:xfrm>
                      <a:prstGeom prst="rect">
                        <a:avLst/>
                      </a:prstGeom>
                    </p:spPr>
                  </p:pic>
                </p:oleObj>
              </mc:Fallback>
            </mc:AlternateContent>
          </a:graphicData>
        </a:graphic>
      </p:graphicFrame>
      <p:sp>
        <p:nvSpPr>
          <p:cNvPr id="37" name="文本框 36"/>
          <p:cNvSpPr txBox="1"/>
          <p:nvPr/>
        </p:nvSpPr>
        <p:spPr>
          <a:xfrm>
            <a:off x="2510709" y="4796472"/>
            <a:ext cx="2110987" cy="369332"/>
          </a:xfrm>
          <a:prstGeom prst="rect">
            <a:avLst/>
          </a:prstGeom>
          <a:noFill/>
        </p:spPr>
        <p:txBody>
          <a:bodyPr wrap="square">
            <a:spAutoFit/>
          </a:bodyPr>
          <a:lstStyle/>
          <a:p>
            <a:r>
              <a:rPr lang="en-US" altLang="zh-CN" dirty="0">
                <a:latin typeface="Times New Roman" panose="02020603050405020304" pitchFamily="18" charset="0"/>
              </a:rPr>
              <a:t>Jacobian matrix</a:t>
            </a:r>
            <a:endParaRPr lang="zh-CN" altLang="en-US" dirty="0">
              <a:latin typeface="Times New Roman" panose="02020603050405020304" pitchFamily="18" charset="0"/>
            </a:endParaRPr>
          </a:p>
        </p:txBody>
      </p:sp>
      <p:sp>
        <p:nvSpPr>
          <p:cNvPr id="39" name="文本框 38"/>
          <p:cNvSpPr txBox="1"/>
          <p:nvPr/>
        </p:nvSpPr>
        <p:spPr>
          <a:xfrm>
            <a:off x="1459056" y="5719579"/>
            <a:ext cx="8994913" cy="769441"/>
          </a:xfrm>
          <a:prstGeom prst="rect">
            <a:avLst/>
          </a:prstGeom>
          <a:noFill/>
        </p:spPr>
        <p:txBody>
          <a:bodyPr wrap="square">
            <a:spAutoFit/>
          </a:bodyPr>
          <a:lstStyle/>
          <a:p>
            <a:r>
              <a:rPr lang="en-US" altLang="zh-CN" sz="2200" dirty="0">
                <a:latin typeface="Times New Roman" panose="02020603050405020304" pitchFamily="18" charset="0"/>
              </a:rPr>
              <a:t>Back propagation is an efficient implementation of the chain rule</a:t>
            </a:r>
          </a:p>
          <a:p>
            <a:r>
              <a:rPr lang="zh-CN" altLang="en-US" sz="2200" dirty="0">
                <a:latin typeface="Times New Roman" panose="02020603050405020304" pitchFamily="18" charset="0"/>
              </a:rPr>
              <a:t>反向传播是链式法则的有效实现</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推理方式与分类</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6" name="Rectangle 812"/>
          <p:cNvSpPr>
            <a:spLocks noChangeArrowheads="1"/>
          </p:cNvSpPr>
          <p:nvPr/>
        </p:nvSpPr>
        <p:spPr bwMode="auto">
          <a:xfrm>
            <a:off x="1775524" y="1070368"/>
            <a:ext cx="8917947" cy="38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95580" indent="-195580">
              <a:lnSpc>
                <a:spcPct val="120000"/>
              </a:lnSpc>
              <a:spcBef>
                <a:spcPct val="40000"/>
              </a:spcBef>
              <a:buClr>
                <a:schemeClr val="accent2"/>
              </a:buClr>
              <a:buSzPct val="65000"/>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908050" indent="-436880">
              <a:spcBef>
                <a:spcPct val="20000"/>
              </a:spcBef>
              <a:buClr>
                <a:schemeClr val="accent2"/>
              </a:buClr>
              <a:buSzPct val="65000"/>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304925" indent="-395605">
              <a:spcBef>
                <a:spcPct val="20000"/>
              </a:spcBef>
              <a:buClr>
                <a:schemeClr val="accent2"/>
              </a:buClr>
              <a:buSzPct val="60000"/>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94180" indent="-387350">
              <a:spcBef>
                <a:spcPct val="20000"/>
              </a:spcBef>
              <a:buClr>
                <a:schemeClr val="accent2"/>
              </a:buClr>
              <a:buSzPct val="65000"/>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94230" indent="-398780">
              <a:spcBef>
                <a:spcPct val="25000"/>
              </a:spcBef>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514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30086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658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9230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90000"/>
              </a:lnSpc>
              <a:buClr>
                <a:schemeClr val="tx1"/>
              </a:buClr>
              <a:buFont typeface="Wingdings" panose="05000000000000000000" pitchFamily="2" charset="2"/>
              <a:buAutoNum type="arabicPeriod"/>
            </a:pPr>
            <a:r>
              <a:rPr lang="ru-RU" altLang="zh-CN" sz="2405" b="1">
                <a:latin typeface="Times New Roman" panose="02020603050405020304" pitchFamily="18" charset="0"/>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演绎推理、归纳推理、默认推理</a:t>
            </a:r>
          </a:p>
          <a:p>
            <a:pPr>
              <a:lnSpc>
                <a:spcPct val="90000"/>
              </a:lnSpc>
              <a:spcBef>
                <a:spcPct val="80000"/>
              </a:spcBef>
              <a:buFont typeface="Wingdings" panose="05000000000000000000" pitchFamily="2" charset="2"/>
              <a:buChar char="§"/>
            </a:pPr>
            <a:endParaRPr lang="ru-RU" altLang="zh-CN" sz="2205">
              <a:ea typeface="新宋体" panose="02010609030101010101" pitchFamily="49" charset="-122"/>
            </a:endParaRPr>
          </a:p>
        </p:txBody>
      </p:sp>
      <p:sp>
        <p:nvSpPr>
          <p:cNvPr id="7" name="Rectangle 813"/>
          <p:cNvSpPr>
            <a:spLocks noChangeArrowheads="1"/>
          </p:cNvSpPr>
          <p:nvPr/>
        </p:nvSpPr>
        <p:spPr bwMode="auto">
          <a:xfrm>
            <a:off x="1829649" y="1611622"/>
            <a:ext cx="8574092" cy="2833370"/>
          </a:xfrm>
          <a:prstGeom prst="rect">
            <a:avLst/>
          </a:prstGeom>
          <a:noFill/>
          <a:ln w="9525" cap="flat" algn="ctr">
            <a:solidFill>
              <a:srgbClr val="666699"/>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lnSpc>
                <a:spcPct val="10000"/>
              </a:lnSpc>
              <a:buClr>
                <a:schemeClr val="accent2"/>
              </a:buClr>
              <a:buFont typeface="Wingdings" panose="05000000000000000000" pitchFamily="2" charset="2"/>
              <a:buNone/>
            </a:pPr>
            <a:endParaRPr lang="ru-RU" altLang="zh-CN" sz="2505" b="1">
              <a:latin typeface="Arial" panose="020B0604020202020204" pitchFamily="34" charset="0"/>
              <a:ea typeface="新宋体" panose="02010609030101010101" pitchFamily="49" charset="-122"/>
            </a:endParaRPr>
          </a:p>
          <a:p>
            <a:pPr>
              <a:spcBef>
                <a:spcPct val="20000"/>
              </a:spcBef>
              <a:buClr>
                <a:schemeClr val="accent2"/>
              </a:buClr>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3</a:t>
            </a:r>
            <a:r>
              <a:rPr lang="zh-CN" altLang="ru-RU" sz="2505" b="1">
                <a:latin typeface="Times New Roman" panose="02020603050405020304" pitchFamily="18" charset="0"/>
                <a:ea typeface="新宋体" panose="02010609030101010101" pitchFamily="49" charset="-122"/>
              </a:rPr>
              <a:t>）</a:t>
            </a:r>
            <a:r>
              <a:rPr lang="zh-CN" altLang="ru-RU" sz="2505" b="1">
                <a:solidFill>
                  <a:schemeClr val="accent2"/>
                </a:solidFill>
                <a:latin typeface="Times New Roman" panose="02020603050405020304" pitchFamily="18" charset="0"/>
                <a:ea typeface="新宋体" panose="02010609030101010101" pitchFamily="49" charset="-122"/>
              </a:rPr>
              <a:t>默认推理</a:t>
            </a:r>
            <a:r>
              <a:rPr lang="zh-CN" altLang="ru-RU" sz="2505" b="1">
                <a:solidFill>
                  <a:schemeClr val="folHlink"/>
                </a:solidFill>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default reasoning</a:t>
            </a:r>
            <a:r>
              <a:rPr lang="zh-CN" altLang="ru-RU" sz="2505" b="1">
                <a:latin typeface="Times New Roman" panose="02020603050405020304" pitchFamily="18" charset="0"/>
                <a:ea typeface="新宋体" panose="02010609030101010101" pitchFamily="49" charset="-122"/>
              </a:rPr>
              <a:t>，缺省推理）</a:t>
            </a:r>
          </a:p>
          <a:p>
            <a:pPr>
              <a:spcBef>
                <a:spcPct val="40000"/>
              </a:spcBef>
              <a:buClr>
                <a:schemeClr val="accent2"/>
              </a:buClr>
              <a:buSzPct val="50000"/>
              <a:buFont typeface="Wingdings" panose="05000000000000000000" pitchFamily="2" charset="2"/>
              <a:buChar char="n"/>
            </a:pPr>
            <a:r>
              <a:rPr lang="zh-CN" altLang="ru-RU" sz="2405" b="1">
                <a:latin typeface="Times New Roman" panose="02020603050405020304" pitchFamily="18" charset="0"/>
                <a:ea typeface="新宋体" panose="02010609030101010101" pitchFamily="49" charset="-122"/>
              </a:rPr>
              <a:t>  知识不完全的情况下假设某些条件已经具备所进行的推理</a:t>
            </a:r>
            <a:r>
              <a:rPr lang="zh-CN" altLang="ru-RU" sz="2405" b="1">
                <a:latin typeface="Arial" panose="020B0604020202020204" pitchFamily="34" charset="0"/>
                <a:ea typeface="新宋体" panose="02010609030101010101" pitchFamily="49" charset="-122"/>
              </a:rPr>
              <a:t>。</a:t>
            </a:r>
          </a:p>
          <a:p>
            <a:pPr>
              <a:spcBef>
                <a:spcPct val="75000"/>
              </a:spcBef>
              <a:buClr>
                <a:schemeClr val="accent2"/>
              </a:buClr>
              <a:buSzPct val="50000"/>
              <a:buFont typeface="Wingdings" panose="05000000000000000000" pitchFamily="2" charset="2"/>
              <a:buNone/>
            </a:pPr>
            <a:endParaRPr lang="zh-CN" altLang="ru-RU" sz="2405" b="1">
              <a:latin typeface="Arial" panose="020B0604020202020204" pitchFamily="34" charset="0"/>
              <a:ea typeface="新宋体" panose="02010609030101010101" pitchFamily="49" charset="-122"/>
            </a:endParaRPr>
          </a:p>
          <a:p>
            <a:pPr>
              <a:spcBef>
                <a:spcPct val="40000"/>
              </a:spcBef>
              <a:buClr>
                <a:schemeClr val="accent2"/>
              </a:buClr>
              <a:buSzPct val="50000"/>
              <a:buFont typeface="Wingdings" panose="05000000000000000000" pitchFamily="2" charset="2"/>
              <a:buNone/>
            </a:pPr>
            <a:r>
              <a:rPr lang="zh-CN" altLang="ru-RU" sz="2405" b="1">
                <a:latin typeface="Arial" panose="020B0604020202020204" pitchFamily="34" charset="0"/>
                <a:ea typeface="新宋体" panose="02010609030101010101" pitchFamily="49" charset="-122"/>
              </a:rPr>
              <a:t> </a:t>
            </a:r>
          </a:p>
          <a:p>
            <a:pPr>
              <a:spcBef>
                <a:spcPct val="20000"/>
              </a:spcBef>
              <a:buClr>
                <a:schemeClr val="accent2"/>
              </a:buClr>
              <a:buFont typeface="Wingdings" panose="05000000000000000000" pitchFamily="2" charset="2"/>
              <a:buNone/>
            </a:pPr>
            <a:endParaRPr lang="zh-CN" altLang="ru-RU" sz="2405" b="1">
              <a:latin typeface="Arial" panose="020B0604020202020204" pitchFamily="34" charset="0"/>
              <a:ea typeface="新宋体" panose="02010609030101010101" pitchFamily="49" charset="-122"/>
            </a:endParaRPr>
          </a:p>
          <a:p>
            <a:pPr>
              <a:lnSpc>
                <a:spcPct val="30000"/>
              </a:lnSpc>
              <a:buClr>
                <a:schemeClr val="accent2"/>
              </a:buClr>
              <a:buFont typeface="Wingdings" panose="05000000000000000000" pitchFamily="2" charset="2"/>
              <a:buNone/>
            </a:pPr>
            <a:endParaRPr lang="ru-RU" altLang="zh-CN" sz="2405">
              <a:latin typeface="Arial" panose="020B0604020202020204" pitchFamily="34" charset="0"/>
              <a:ea typeface="新宋体" panose="02010609030101010101" pitchFamily="49" charset="-122"/>
            </a:endParaRPr>
          </a:p>
        </p:txBody>
      </p:sp>
      <p:grpSp>
        <p:nvGrpSpPr>
          <p:cNvPr id="8" name="Group 814"/>
          <p:cNvGrpSpPr/>
          <p:nvPr/>
        </p:nvGrpSpPr>
        <p:grpSpPr bwMode="auto">
          <a:xfrm>
            <a:off x="3587131" y="2866056"/>
            <a:ext cx="4594287" cy="1426362"/>
            <a:chOff x="1680" y="2956"/>
            <a:chExt cx="2886" cy="896"/>
          </a:xfrm>
        </p:grpSpPr>
        <p:sp>
          <p:nvSpPr>
            <p:cNvPr id="9" name="AutoShape 815"/>
            <p:cNvSpPr>
              <a:spLocks noChangeArrowheads="1"/>
            </p:cNvSpPr>
            <p:nvPr/>
          </p:nvSpPr>
          <p:spPr bwMode="auto">
            <a:xfrm>
              <a:off x="2880" y="3264"/>
              <a:ext cx="576" cy="240"/>
            </a:xfrm>
            <a:prstGeom prst="notchedRightArrow">
              <a:avLst>
                <a:gd name="adj1" fmla="val 50000"/>
                <a:gd name="adj2" fmla="val 58611"/>
              </a:avLst>
            </a:prstGeom>
            <a:gradFill rotWithShape="1">
              <a:gsLst>
                <a:gs pos="0">
                  <a:srgbClr val="FFFFFF"/>
                </a:gs>
                <a:gs pos="50000">
                  <a:srgbClr val="FF6600"/>
                </a:gs>
                <a:gs pos="100000">
                  <a:srgbClr val="FFFFFF"/>
                </a:gs>
              </a:gsLst>
              <a:lin ang="5400000"/>
            </a:gradFill>
            <a:ln w="9525" cap="flat" algn="ctr">
              <a:solidFill>
                <a:srgbClr val="993300"/>
              </a:solidFill>
              <a:prstDash val="solid"/>
              <a:miter lim="800000"/>
              <a:headEnd type="none" w="med" len="med"/>
              <a:tailEnd type="none" w="med" len="med"/>
            </a:ln>
          </p:spPr>
          <p:txBody>
            <a:bodyPr wrap="none"/>
            <a:lstStyle/>
            <a:p>
              <a:endParaRPr lang="zh-CN" altLang="en-US" sz="1805"/>
            </a:p>
          </p:txBody>
        </p:sp>
        <p:sp>
          <p:nvSpPr>
            <p:cNvPr id="23" name="Rectangle 816"/>
            <p:cNvSpPr>
              <a:spLocks noChangeArrowheads="1"/>
            </p:cNvSpPr>
            <p:nvPr/>
          </p:nvSpPr>
          <p:spPr bwMode="auto">
            <a:xfrm>
              <a:off x="3600" y="3216"/>
              <a:ext cx="770"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ru-RU" sz="2505" b="1">
                  <a:latin typeface="Arial" panose="020B0604020202020204" pitchFamily="34" charset="0"/>
                  <a:ea typeface="新宋体" panose="02010609030101010101" pitchFamily="49" charset="-122"/>
                </a:rPr>
                <a:t>结 论</a:t>
              </a:r>
            </a:p>
          </p:txBody>
        </p:sp>
        <p:sp>
          <p:nvSpPr>
            <p:cNvPr id="24" name="Rectangle 817"/>
            <p:cNvSpPr>
              <a:spLocks noChangeArrowheads="1"/>
            </p:cNvSpPr>
            <p:nvPr/>
          </p:nvSpPr>
          <p:spPr bwMode="auto">
            <a:xfrm>
              <a:off x="1680" y="2956"/>
              <a:ext cx="2886" cy="896"/>
            </a:xfrm>
            <a:prstGeom prst="rect">
              <a:avLst/>
            </a:prstGeom>
            <a:noFill/>
            <a:ln w="9525" cap="flat" algn="ctr">
              <a:solidFill>
                <a:srgbClr val="FF66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lnSpc>
                  <a:spcPct val="120000"/>
                </a:lnSpc>
              </a:pPr>
              <a:r>
                <a:rPr lang="ru-RU" altLang="zh-CN" sz="2405" b="1">
                  <a:latin typeface="Arial" panose="020B0604020202020204" pitchFamily="34" charset="0"/>
                  <a:ea typeface="新宋体" panose="02010609030101010101" pitchFamily="49" charset="-122"/>
                </a:rPr>
                <a:t>      </a:t>
              </a:r>
              <a:r>
                <a:rPr lang="ru-RU" altLang="zh-CN" sz="2405" b="1" i="1">
                  <a:latin typeface="Times New Roman" panose="02020603050405020304" pitchFamily="18" charset="0"/>
                  <a:ea typeface="新宋体" panose="02010609030101010101" pitchFamily="49" charset="-122"/>
                </a:rPr>
                <a:t>A</a:t>
              </a:r>
              <a:r>
                <a:rPr lang="ru-RU" altLang="zh-CN" sz="2405" b="1">
                  <a:latin typeface="Arial" panose="020B0604020202020204" pitchFamily="34" charset="0"/>
                  <a:ea typeface="新宋体" panose="02010609030101010101" pitchFamily="49" charset="-122"/>
                </a:rPr>
                <a:t> </a:t>
              </a:r>
              <a:r>
                <a:rPr lang="zh-CN" altLang="ru-RU" sz="2405" b="1">
                  <a:latin typeface="Arial" panose="020B0604020202020204" pitchFamily="34" charset="0"/>
                  <a:ea typeface="新宋体" panose="02010609030101010101" pitchFamily="49" charset="-122"/>
                </a:rPr>
                <a:t>成立</a:t>
              </a:r>
            </a:p>
            <a:p>
              <a:pPr>
                <a:lnSpc>
                  <a:spcPct val="140000"/>
                </a:lnSpc>
              </a:pPr>
              <a:r>
                <a:rPr lang="zh-CN" altLang="ru-RU" sz="2405" b="1">
                  <a:latin typeface="Arial" panose="020B0604020202020204" pitchFamily="34" charset="0"/>
                  <a:ea typeface="新宋体" panose="02010609030101010101" pitchFamily="49" charset="-122"/>
                </a:rPr>
                <a:t>      </a:t>
              </a:r>
              <a:r>
                <a:rPr lang="ru-RU" altLang="zh-CN" sz="2405" b="1" i="1">
                  <a:latin typeface="Times New Roman" panose="02020603050405020304" pitchFamily="18" charset="0"/>
                  <a:ea typeface="新宋体" panose="02010609030101010101" pitchFamily="49" charset="-122"/>
                </a:rPr>
                <a:t>B</a:t>
              </a:r>
              <a:r>
                <a:rPr lang="ru-RU" altLang="zh-CN" sz="2405" b="1">
                  <a:latin typeface="Arial" panose="020B0604020202020204" pitchFamily="34" charset="0"/>
                  <a:ea typeface="新宋体" panose="02010609030101010101" pitchFamily="49" charset="-122"/>
                </a:rPr>
                <a:t> </a:t>
              </a:r>
              <a:r>
                <a:rPr lang="zh-CN" altLang="ru-RU" sz="2405" b="1">
                  <a:latin typeface="Arial" panose="020B0604020202020204" pitchFamily="34" charset="0"/>
                  <a:ea typeface="新宋体" panose="02010609030101010101" pitchFamily="49" charset="-122"/>
                </a:rPr>
                <a:t>成立？</a:t>
              </a:r>
            </a:p>
            <a:p>
              <a:r>
                <a:rPr lang="zh-CN" altLang="ru-RU" sz="2405" b="1">
                  <a:latin typeface="Arial" panose="020B0604020202020204" pitchFamily="34" charset="0"/>
                  <a:ea typeface="新宋体" panose="02010609030101010101" pitchFamily="49" charset="-122"/>
                </a:rPr>
                <a:t>（默认</a:t>
              </a:r>
              <a:r>
                <a:rPr lang="ru-RU" altLang="zh-CN" sz="2405" b="1" i="1">
                  <a:latin typeface="Times New Roman" panose="02020603050405020304" pitchFamily="18" charset="0"/>
                  <a:ea typeface="新宋体" panose="02010609030101010101" pitchFamily="49" charset="-122"/>
                </a:rPr>
                <a:t>B</a:t>
              </a:r>
              <a:r>
                <a:rPr lang="zh-CN" altLang="ru-RU" sz="2405" b="1">
                  <a:latin typeface="Arial" panose="020B0604020202020204" pitchFamily="34" charset="0"/>
                  <a:ea typeface="新宋体" panose="02010609030101010101" pitchFamily="49" charset="-122"/>
                </a:rPr>
                <a:t>成立）</a:t>
              </a:r>
            </a:p>
          </p:txBody>
        </p:sp>
      </p:grpSp>
      <p:grpSp>
        <p:nvGrpSpPr>
          <p:cNvPr id="25" name="Group 818"/>
          <p:cNvGrpSpPr/>
          <p:nvPr/>
        </p:nvGrpSpPr>
        <p:grpSpPr bwMode="auto">
          <a:xfrm>
            <a:off x="3587131" y="4897349"/>
            <a:ext cx="4594287" cy="1426362"/>
            <a:chOff x="1680" y="2956"/>
            <a:chExt cx="2886" cy="896"/>
          </a:xfrm>
        </p:grpSpPr>
        <p:sp>
          <p:nvSpPr>
            <p:cNvPr id="26" name="AutoShape 819"/>
            <p:cNvSpPr>
              <a:spLocks noChangeArrowheads="1"/>
            </p:cNvSpPr>
            <p:nvPr/>
          </p:nvSpPr>
          <p:spPr bwMode="auto">
            <a:xfrm>
              <a:off x="2880" y="3264"/>
              <a:ext cx="576" cy="240"/>
            </a:xfrm>
            <a:prstGeom prst="notchedRightArrow">
              <a:avLst>
                <a:gd name="adj1" fmla="val 50000"/>
                <a:gd name="adj2" fmla="val 58611"/>
              </a:avLst>
            </a:prstGeom>
            <a:gradFill rotWithShape="1">
              <a:gsLst>
                <a:gs pos="0">
                  <a:srgbClr val="FFFFFF"/>
                </a:gs>
                <a:gs pos="50000">
                  <a:srgbClr val="FF6600"/>
                </a:gs>
                <a:gs pos="100000">
                  <a:srgbClr val="FFFFFF"/>
                </a:gs>
              </a:gsLst>
              <a:lin ang="5400000"/>
            </a:gradFill>
            <a:ln w="9525" cap="flat" algn="ctr">
              <a:solidFill>
                <a:srgbClr val="993300"/>
              </a:solidFill>
              <a:prstDash val="solid"/>
              <a:miter lim="800000"/>
              <a:headEnd type="none" w="med" len="med"/>
              <a:tailEnd type="none" w="med" len="med"/>
            </a:ln>
          </p:spPr>
          <p:txBody>
            <a:bodyPr wrap="none"/>
            <a:lstStyle/>
            <a:p>
              <a:endParaRPr lang="zh-CN" altLang="en-US" sz="1805"/>
            </a:p>
          </p:txBody>
        </p:sp>
        <p:sp>
          <p:nvSpPr>
            <p:cNvPr id="27" name="Rectangle 820"/>
            <p:cNvSpPr>
              <a:spLocks noChangeArrowheads="1"/>
            </p:cNvSpPr>
            <p:nvPr/>
          </p:nvSpPr>
          <p:spPr bwMode="auto">
            <a:xfrm>
              <a:off x="3600" y="3216"/>
              <a:ext cx="770" cy="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ru-RU" sz="2505" b="1">
                  <a:latin typeface="Arial" panose="020B0604020202020204" pitchFamily="34" charset="0"/>
                  <a:ea typeface="新宋体" panose="02010609030101010101" pitchFamily="49" charset="-122"/>
                </a:rPr>
                <a:t>鸟笼要有盖子</a:t>
              </a:r>
            </a:p>
          </p:txBody>
        </p:sp>
        <p:sp>
          <p:nvSpPr>
            <p:cNvPr id="28" name="Rectangle 821"/>
            <p:cNvSpPr>
              <a:spLocks noChangeArrowheads="1"/>
            </p:cNvSpPr>
            <p:nvPr/>
          </p:nvSpPr>
          <p:spPr bwMode="auto">
            <a:xfrm>
              <a:off x="1680" y="2956"/>
              <a:ext cx="2886" cy="896"/>
            </a:xfrm>
            <a:prstGeom prst="rect">
              <a:avLst/>
            </a:prstGeom>
            <a:noFill/>
            <a:ln w="9525" cap="flat" algn="ctr">
              <a:solidFill>
                <a:srgbClr val="FF6600"/>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lnSpc>
                  <a:spcPct val="120000"/>
                </a:lnSpc>
              </a:pPr>
              <a:r>
                <a:rPr lang="ru-RU" altLang="zh-CN" sz="2405" b="1">
                  <a:latin typeface="Arial" panose="020B0604020202020204" pitchFamily="34" charset="0"/>
                  <a:ea typeface="新宋体" panose="02010609030101010101" pitchFamily="49" charset="-122"/>
                </a:rPr>
                <a:t>    </a:t>
              </a:r>
              <a:r>
                <a:rPr lang="zh-CN" altLang="ru-RU" sz="2405" b="1">
                  <a:latin typeface="Arial" panose="020B0604020202020204" pitchFamily="34" charset="0"/>
                  <a:ea typeface="新宋体" panose="02010609030101010101" pitchFamily="49" charset="-122"/>
                </a:rPr>
                <a:t>制造鸟笼</a:t>
              </a:r>
            </a:p>
            <a:p>
              <a:pPr>
                <a:lnSpc>
                  <a:spcPct val="140000"/>
                </a:lnSpc>
              </a:pPr>
              <a:r>
                <a:rPr lang="zh-CN" altLang="ru-RU" sz="2405" b="1">
                  <a:latin typeface="Arial" panose="020B0604020202020204" pitchFamily="34" charset="0"/>
                  <a:ea typeface="新宋体" panose="02010609030101010101" pitchFamily="49" charset="-122"/>
                </a:rPr>
                <a:t>      鸟会飞？</a:t>
              </a:r>
            </a:p>
            <a:p>
              <a:r>
                <a:rPr lang="zh-CN" altLang="ru-RU" sz="2405" b="1">
                  <a:latin typeface="Arial" panose="020B0604020202020204" pitchFamily="34" charset="0"/>
                  <a:ea typeface="新宋体" panose="02010609030101010101" pitchFamily="49" charset="-122"/>
                </a:rPr>
                <a:t>（默认成立）</a:t>
              </a:r>
            </a:p>
          </p:txBody>
        </p:sp>
      </p:grpSp>
      <p:pic>
        <p:nvPicPr>
          <p:cNvPr id="2" name="图片 1">
            <a:extLst>
              <a:ext uri="{FF2B5EF4-FFF2-40B4-BE49-F238E27FC236}">
                <a16:creationId xmlns:a16="http://schemas.microsoft.com/office/drawing/2014/main" id="{211B1ED7-5C7E-9F86-9AA7-D8B65FE25158}"/>
              </a:ext>
            </a:extLst>
          </p:cNvPr>
          <p:cNvPicPr>
            <a:picLocks noChangeAspect="1"/>
          </p:cNvPicPr>
          <p:nvPr/>
        </p:nvPicPr>
        <p:blipFill>
          <a:blip r:embed="rId2"/>
          <a:stretch>
            <a:fillRect/>
          </a:stretch>
        </p:blipFill>
        <p:spPr>
          <a:xfrm>
            <a:off x="120209" y="48560"/>
            <a:ext cx="5802680" cy="908795"/>
          </a:xfrm>
          <a:prstGeom prst="rect">
            <a:avLst/>
          </a:prstGeom>
        </p:spPr>
      </p:pic>
    </p:spTree>
  </p:cSld>
  <p:clrMapOvr>
    <a:masterClrMapping/>
  </p:clrMapOvr>
  <p:transition spd="slow" advTm="18981">
    <p:push dir="u"/>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4938724"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Step 2: Backward </a:t>
            </a:r>
            <a:r>
              <a:rPr lang="en-US" altLang="zh-CN" sz="2400" b="1" dirty="0">
                <a:solidFill>
                  <a:srgbClr val="2F5597"/>
                </a:solidFill>
                <a:latin typeface="微软雅黑" panose="020B0503020204020204" charset="-122"/>
                <a:ea typeface="微软雅黑" panose="020B0503020204020204" charset="-122"/>
              </a:rPr>
              <a:t>propagation</a:t>
            </a:r>
            <a:r>
              <a:rPr lang="en-US" altLang="zh-CN" sz="2400" b="1" dirty="0">
                <a:solidFill>
                  <a:schemeClr val="accent1">
                    <a:lumMod val="75000"/>
                  </a:schemeClr>
                </a:solidFill>
                <a:latin typeface="微软雅黑" panose="020B0503020204020204" charset="-122"/>
                <a:ea typeface="微软雅黑" panose="020B0503020204020204" charset="-122"/>
              </a:rPr>
              <a:t> </a:t>
            </a:r>
          </a:p>
        </p:txBody>
      </p:sp>
      <p:sp>
        <p:nvSpPr>
          <p:cNvPr id="6" name="文本框 5"/>
          <p:cNvSpPr txBox="1"/>
          <p:nvPr/>
        </p:nvSpPr>
        <p:spPr>
          <a:xfrm>
            <a:off x="796954" y="1140637"/>
            <a:ext cx="7183826" cy="430887"/>
          </a:xfrm>
          <a:prstGeom prst="rect">
            <a:avLst/>
          </a:prstGeom>
          <a:noFill/>
        </p:spPr>
        <p:txBody>
          <a:bodyPr wrap="none" rtlCol="0">
            <a:spAutoFit/>
          </a:bodyPr>
          <a:lstStyle/>
          <a:p>
            <a:r>
              <a:rPr lang="en-US" altLang="zh-CN" sz="2200" dirty="0">
                <a:solidFill>
                  <a:schemeClr val="accent1">
                    <a:lumMod val="75000"/>
                  </a:schemeClr>
                </a:solidFill>
                <a:latin typeface="Times New Roman" panose="02020603050405020304" pitchFamily="18" charset="0"/>
                <a:ea typeface="微软雅黑" panose="020B0503020204020204" charset="-122"/>
              </a:rPr>
              <a:t>Backward </a:t>
            </a:r>
            <a:r>
              <a:rPr lang="en-US" altLang="zh-CN" sz="2200" dirty="0">
                <a:solidFill>
                  <a:srgbClr val="2F5597"/>
                </a:solidFill>
                <a:latin typeface="Times New Roman" panose="02020603050405020304" pitchFamily="18" charset="0"/>
                <a:ea typeface="微软雅黑" panose="020B0503020204020204" charset="-122"/>
              </a:rPr>
              <a:t>propagation (BP) Algorithm</a:t>
            </a:r>
            <a:r>
              <a:rPr lang="zh-CN" altLang="en-US" sz="2200" dirty="0">
                <a:solidFill>
                  <a:schemeClr val="accent1">
                    <a:lumMod val="75000"/>
                  </a:schemeClr>
                </a:solidFill>
                <a:latin typeface="Times New Roman" panose="02020603050405020304" pitchFamily="18" charset="0"/>
                <a:ea typeface="微软雅黑" panose="020B0503020204020204" charset="-122"/>
              </a:rPr>
              <a:t>反向传播（</a:t>
            </a:r>
            <a:r>
              <a:rPr lang="en-US" altLang="zh-CN" sz="2200" dirty="0">
                <a:solidFill>
                  <a:schemeClr val="accent1">
                    <a:lumMod val="75000"/>
                  </a:schemeClr>
                </a:solidFill>
                <a:latin typeface="Times New Roman" panose="02020603050405020304" pitchFamily="18" charset="0"/>
                <a:ea typeface="微软雅黑" panose="020B0503020204020204" charset="-122"/>
              </a:rPr>
              <a:t>BP</a:t>
            </a:r>
            <a:r>
              <a:rPr lang="zh-CN" altLang="en-US" sz="2200" dirty="0">
                <a:solidFill>
                  <a:schemeClr val="accent1">
                    <a:lumMod val="75000"/>
                  </a:schemeClr>
                </a:solidFill>
                <a:latin typeface="Times New Roman" panose="02020603050405020304" pitchFamily="18" charset="0"/>
                <a:ea typeface="微软雅黑" panose="020B0503020204020204" charset="-122"/>
              </a:rPr>
              <a:t>）算法</a:t>
            </a:r>
            <a:endParaRPr lang="en-US" altLang="zh-CN" sz="2200" dirty="0">
              <a:solidFill>
                <a:schemeClr val="accent1">
                  <a:lumMod val="75000"/>
                </a:schemeClr>
              </a:solidFill>
              <a:latin typeface="Times New Roman" panose="02020603050405020304" pitchFamily="18" charset="0"/>
              <a:ea typeface="微软雅黑" panose="020B0503020204020204" charset="-122"/>
            </a:endParaRPr>
          </a:p>
        </p:txBody>
      </p:sp>
      <p:sp>
        <p:nvSpPr>
          <p:cNvPr id="17" name="流程图: 接点 16"/>
          <p:cNvSpPr/>
          <p:nvPr/>
        </p:nvSpPr>
        <p:spPr>
          <a:xfrm>
            <a:off x="6345820" y="3298266"/>
            <a:ext cx="142667" cy="15902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p:cNvSpPr/>
          <p:nvPr/>
        </p:nvSpPr>
        <p:spPr>
          <a:xfrm>
            <a:off x="8208510" y="3300692"/>
            <a:ext cx="142667" cy="15902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871214" y="1798032"/>
            <a:ext cx="8240269" cy="4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4938724"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Step 2: Backward </a:t>
            </a:r>
            <a:r>
              <a:rPr lang="en-US" altLang="zh-CN" sz="2400" b="1" dirty="0">
                <a:solidFill>
                  <a:srgbClr val="2F5597"/>
                </a:solidFill>
                <a:latin typeface="微软雅黑" panose="020B0503020204020204" charset="-122"/>
                <a:ea typeface="微软雅黑" panose="020B0503020204020204" charset="-122"/>
              </a:rPr>
              <a:t>propagation</a:t>
            </a:r>
            <a:r>
              <a:rPr lang="en-US" altLang="zh-CN" sz="2400" b="1" dirty="0">
                <a:solidFill>
                  <a:schemeClr val="accent1">
                    <a:lumMod val="75000"/>
                  </a:schemeClr>
                </a:solidFill>
                <a:latin typeface="微软雅黑" panose="020B0503020204020204" charset="-122"/>
                <a:ea typeface="微软雅黑" panose="020B0503020204020204" charset="-122"/>
              </a:rPr>
              <a:t> </a:t>
            </a:r>
          </a:p>
        </p:txBody>
      </p:sp>
      <p:sp>
        <p:nvSpPr>
          <p:cNvPr id="6" name="文本框 5"/>
          <p:cNvSpPr txBox="1"/>
          <p:nvPr/>
        </p:nvSpPr>
        <p:spPr>
          <a:xfrm>
            <a:off x="796954" y="1140637"/>
            <a:ext cx="3772186" cy="430887"/>
          </a:xfrm>
          <a:prstGeom prst="rect">
            <a:avLst/>
          </a:prstGeom>
          <a:noFill/>
        </p:spPr>
        <p:txBody>
          <a:bodyPr wrap="none" rtlCol="0">
            <a:spAutoFit/>
          </a:bodyPr>
          <a:lstStyle/>
          <a:p>
            <a:r>
              <a:rPr lang="en-US" altLang="zh-CN" sz="2200" dirty="0">
                <a:solidFill>
                  <a:schemeClr val="accent1">
                    <a:lumMod val="75000"/>
                  </a:schemeClr>
                </a:solidFill>
                <a:latin typeface="Times New Roman" panose="02020603050405020304" pitchFamily="18" charset="0"/>
                <a:ea typeface="微软雅黑" panose="020B0503020204020204" charset="-122"/>
              </a:rPr>
              <a:t>Backward </a:t>
            </a:r>
            <a:r>
              <a:rPr lang="en-US" altLang="zh-CN" sz="2200" dirty="0">
                <a:solidFill>
                  <a:srgbClr val="2F5597"/>
                </a:solidFill>
                <a:latin typeface="Times New Roman" panose="02020603050405020304" pitchFamily="18" charset="0"/>
                <a:ea typeface="微软雅黑" panose="020B0503020204020204" charset="-122"/>
              </a:rPr>
              <a:t>propagation example</a:t>
            </a:r>
            <a:endParaRPr lang="en-US" altLang="zh-CN" sz="2200" dirty="0">
              <a:solidFill>
                <a:schemeClr val="accent1">
                  <a:lumMod val="75000"/>
                </a:schemeClr>
              </a:solidFill>
              <a:latin typeface="Times New Roman" panose="02020603050405020304" pitchFamily="18" charset="0"/>
              <a:ea typeface="微软雅黑" panose="020B0503020204020204" charset="-122"/>
            </a:endParaRPr>
          </a:p>
        </p:txBody>
      </p:sp>
      <p:sp>
        <p:nvSpPr>
          <p:cNvPr id="17" name="流程图: 接点 16"/>
          <p:cNvSpPr/>
          <p:nvPr/>
        </p:nvSpPr>
        <p:spPr>
          <a:xfrm>
            <a:off x="6345820" y="3298266"/>
            <a:ext cx="142667" cy="15902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p:cNvSpPr/>
          <p:nvPr/>
        </p:nvSpPr>
        <p:spPr>
          <a:xfrm>
            <a:off x="8208510" y="3300692"/>
            <a:ext cx="142667" cy="15902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984388" y="1908887"/>
            <a:ext cx="8703382" cy="453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4938724"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Step 2: Backward </a:t>
            </a:r>
            <a:r>
              <a:rPr lang="en-US" altLang="zh-CN" sz="2400" b="1" dirty="0">
                <a:solidFill>
                  <a:srgbClr val="2F5597"/>
                </a:solidFill>
                <a:latin typeface="微软雅黑" panose="020B0503020204020204" charset="-122"/>
                <a:ea typeface="微软雅黑" panose="020B0503020204020204" charset="-122"/>
              </a:rPr>
              <a:t>propagation</a:t>
            </a:r>
            <a:r>
              <a:rPr lang="en-US" altLang="zh-CN" sz="2400" b="1" dirty="0">
                <a:solidFill>
                  <a:schemeClr val="accent1">
                    <a:lumMod val="75000"/>
                  </a:schemeClr>
                </a:solidFill>
                <a:latin typeface="微软雅黑" panose="020B0503020204020204" charset="-122"/>
                <a:ea typeface="微软雅黑" panose="020B0503020204020204" charset="-122"/>
              </a:rPr>
              <a:t> </a:t>
            </a:r>
          </a:p>
        </p:txBody>
      </p:sp>
      <p:sp>
        <p:nvSpPr>
          <p:cNvPr id="6" name="文本框 5"/>
          <p:cNvSpPr txBox="1"/>
          <p:nvPr/>
        </p:nvSpPr>
        <p:spPr>
          <a:xfrm>
            <a:off x="796954" y="1140637"/>
            <a:ext cx="3772186" cy="430887"/>
          </a:xfrm>
          <a:prstGeom prst="rect">
            <a:avLst/>
          </a:prstGeom>
          <a:noFill/>
        </p:spPr>
        <p:txBody>
          <a:bodyPr wrap="none" rtlCol="0">
            <a:spAutoFit/>
          </a:bodyPr>
          <a:lstStyle/>
          <a:p>
            <a:r>
              <a:rPr lang="en-US" altLang="zh-CN" sz="2200" dirty="0">
                <a:solidFill>
                  <a:schemeClr val="accent1">
                    <a:lumMod val="75000"/>
                  </a:schemeClr>
                </a:solidFill>
                <a:latin typeface="Times New Roman" panose="02020603050405020304" pitchFamily="18" charset="0"/>
                <a:ea typeface="微软雅黑" panose="020B0503020204020204" charset="-122"/>
              </a:rPr>
              <a:t>Backward </a:t>
            </a:r>
            <a:r>
              <a:rPr lang="en-US" altLang="zh-CN" sz="2200" dirty="0">
                <a:solidFill>
                  <a:srgbClr val="2F5597"/>
                </a:solidFill>
                <a:latin typeface="Times New Roman" panose="02020603050405020304" pitchFamily="18" charset="0"/>
                <a:ea typeface="微软雅黑" panose="020B0503020204020204" charset="-122"/>
              </a:rPr>
              <a:t>propagation example</a:t>
            </a:r>
            <a:endParaRPr lang="en-US" altLang="zh-CN" sz="2200" dirty="0">
              <a:solidFill>
                <a:schemeClr val="accent1">
                  <a:lumMod val="75000"/>
                </a:schemeClr>
              </a:solidFill>
              <a:latin typeface="Times New Roman" panose="02020603050405020304" pitchFamily="18" charset="0"/>
              <a:ea typeface="微软雅黑" panose="020B0503020204020204" charset="-122"/>
            </a:endParaRPr>
          </a:p>
        </p:txBody>
      </p:sp>
      <p:sp>
        <p:nvSpPr>
          <p:cNvPr id="17" name="流程图: 接点 16"/>
          <p:cNvSpPr/>
          <p:nvPr/>
        </p:nvSpPr>
        <p:spPr>
          <a:xfrm>
            <a:off x="6345820" y="3298266"/>
            <a:ext cx="142667" cy="15902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p:cNvSpPr/>
          <p:nvPr/>
        </p:nvSpPr>
        <p:spPr>
          <a:xfrm>
            <a:off x="8208510" y="3300692"/>
            <a:ext cx="142667" cy="15902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3"/>
          <a:srcRect t="19323"/>
          <a:stretch>
            <a:fillRect/>
          </a:stretch>
        </p:blipFill>
        <p:spPr>
          <a:xfrm>
            <a:off x="549967" y="1815035"/>
            <a:ext cx="11092065" cy="36885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4BC325-FD4D-1AB5-A5E4-31DA840EA40A}"/>
              </a:ext>
            </a:extLst>
          </p:cNvPr>
          <p:cNvPicPr>
            <a:picLocks noChangeAspect="1"/>
          </p:cNvPicPr>
          <p:nvPr/>
        </p:nvPicPr>
        <p:blipFill>
          <a:blip r:embed="rId2"/>
          <a:stretch>
            <a:fillRect/>
          </a:stretch>
        </p:blipFill>
        <p:spPr>
          <a:xfrm>
            <a:off x="2388476" y="0"/>
            <a:ext cx="8324193" cy="6858000"/>
          </a:xfrm>
          <a:prstGeom prst="rect">
            <a:avLst/>
          </a:prstGeom>
        </p:spPr>
      </p:pic>
    </p:spTree>
    <p:extLst>
      <p:ext uri="{BB962C8B-B14F-4D97-AF65-F5344CB8AC3E}">
        <p14:creationId xmlns:p14="http://schemas.microsoft.com/office/powerpoint/2010/main" val="26041117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4318811" cy="830997"/>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Step 3: Update parameters</a:t>
            </a:r>
          </a:p>
          <a:p>
            <a:r>
              <a:rPr lang="zh-CN" altLang="en-US" sz="2400" b="1" dirty="0">
                <a:solidFill>
                  <a:schemeClr val="accent1">
                    <a:lumMod val="75000"/>
                  </a:schemeClr>
                </a:solidFill>
                <a:latin typeface="微软雅黑" panose="020B0503020204020204" charset="-122"/>
                <a:ea typeface="微软雅黑" panose="020B0503020204020204" charset="-122"/>
              </a:rPr>
              <a:t>更新参数</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8" name="文本框 7"/>
          <p:cNvSpPr txBox="1"/>
          <p:nvPr/>
        </p:nvSpPr>
        <p:spPr>
          <a:xfrm>
            <a:off x="796954" y="2368086"/>
            <a:ext cx="6509632"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Times New Roman" panose="02020603050405020304" pitchFamily="18" charset="0"/>
              </a:rPr>
              <a:t>Gradient descent</a:t>
            </a:r>
            <a:endParaRPr lang="zh-CN" altLang="en-US" sz="2200" dirty="0">
              <a:latin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3576637" y="902665"/>
            <a:ext cx="4581525" cy="1219200"/>
          </a:xfrm>
          <a:prstGeom prst="rect">
            <a:avLst/>
          </a:prstGeom>
        </p:spPr>
      </p:pic>
      <p:sp>
        <p:nvSpPr>
          <p:cNvPr id="5" name="流程图: 接点 4"/>
          <p:cNvSpPr/>
          <p:nvPr/>
        </p:nvSpPr>
        <p:spPr>
          <a:xfrm>
            <a:off x="4025895" y="1394723"/>
            <a:ext cx="180000" cy="252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p:cNvSpPr/>
          <p:nvPr/>
        </p:nvSpPr>
        <p:spPr>
          <a:xfrm>
            <a:off x="6092028" y="1394723"/>
            <a:ext cx="180000" cy="252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nvGraphicFramePr>
        <p:xfrm>
          <a:off x="3939356" y="1378266"/>
          <a:ext cx="353077" cy="324000"/>
        </p:xfrm>
        <a:graphic>
          <a:graphicData uri="http://schemas.openxmlformats.org/presentationml/2006/ole">
            <mc:AlternateContent xmlns:mc="http://schemas.openxmlformats.org/markup-compatibility/2006">
              <mc:Choice xmlns:v="urn:schemas-microsoft-com:vml" Requires="v">
                <p:oleObj name="Equation" r:id="rId4" imgW="3657600" imgH="3352800" progId="Equation.DSMT4">
                  <p:embed/>
                </p:oleObj>
              </mc:Choice>
              <mc:Fallback>
                <p:oleObj name="Equation" r:id="rId4" imgW="3657600" imgH="3352800" progId="Equation.DSMT4">
                  <p:embed/>
                  <p:pic>
                    <p:nvPicPr>
                      <p:cNvPr id="0" name="对象 9"/>
                      <p:cNvPicPr/>
                      <p:nvPr/>
                    </p:nvPicPr>
                    <p:blipFill>
                      <a:blip r:embed="rId5"/>
                      <a:stretch>
                        <a:fillRect/>
                      </a:stretch>
                    </p:blipFill>
                    <p:spPr>
                      <a:xfrm>
                        <a:off x="3939356" y="1378266"/>
                        <a:ext cx="353077" cy="324000"/>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5995328" y="1380134"/>
          <a:ext cx="353077" cy="324000"/>
        </p:xfrm>
        <a:graphic>
          <a:graphicData uri="http://schemas.openxmlformats.org/presentationml/2006/ole">
            <mc:AlternateContent xmlns:mc="http://schemas.openxmlformats.org/markup-compatibility/2006">
              <mc:Choice xmlns:v="urn:schemas-microsoft-com:vml" Requires="v">
                <p:oleObj name="Equation" r:id="rId6" imgW="3657600" imgH="3352800" progId="Equation.DSMT4">
                  <p:embed/>
                </p:oleObj>
              </mc:Choice>
              <mc:Fallback>
                <p:oleObj name="Equation" r:id="rId6" imgW="3657600" imgH="3352800" progId="Equation.DSMT4">
                  <p:embed/>
                  <p:pic>
                    <p:nvPicPr>
                      <p:cNvPr id="0" name="对象 11"/>
                      <p:cNvPicPr/>
                      <p:nvPr/>
                    </p:nvPicPr>
                    <p:blipFill>
                      <a:blip r:embed="rId5"/>
                      <a:stretch>
                        <a:fillRect/>
                      </a:stretch>
                    </p:blipFill>
                    <p:spPr>
                      <a:xfrm>
                        <a:off x="5995328" y="1380134"/>
                        <a:ext cx="353077" cy="324000"/>
                      </a:xfrm>
                      <a:prstGeom prst="rect">
                        <a:avLst/>
                      </a:prstGeom>
                    </p:spPr>
                  </p:pic>
                </p:oleObj>
              </mc:Fallback>
            </mc:AlternateContent>
          </a:graphicData>
        </a:graphic>
      </p:graphicFrame>
      <p:sp>
        <p:nvSpPr>
          <p:cNvPr id="18" name="流程图: 接点 17"/>
          <p:cNvSpPr/>
          <p:nvPr/>
        </p:nvSpPr>
        <p:spPr>
          <a:xfrm>
            <a:off x="1390085" y="2962771"/>
            <a:ext cx="180000" cy="25200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对象 19"/>
          <p:cNvGraphicFramePr>
            <a:graphicFrameLocks noChangeAspect="1"/>
          </p:cNvGraphicFramePr>
          <p:nvPr/>
        </p:nvGraphicFramePr>
        <p:xfrm>
          <a:off x="1240999" y="2962771"/>
          <a:ext cx="3342853" cy="900000"/>
        </p:xfrm>
        <a:graphic>
          <a:graphicData uri="http://schemas.openxmlformats.org/presentationml/2006/ole">
            <mc:AlternateContent xmlns:mc="http://schemas.openxmlformats.org/markup-compatibility/2006">
              <mc:Choice xmlns:v="urn:schemas-microsoft-com:vml" Requires="v">
                <p:oleObj name="Equation" r:id="rId7" imgW="39624000" imgH="10668000" progId="Equation.DSMT4">
                  <p:embed/>
                </p:oleObj>
              </mc:Choice>
              <mc:Fallback>
                <p:oleObj name="Equation" r:id="rId7" imgW="39624000" imgH="10668000" progId="Equation.DSMT4">
                  <p:embed/>
                  <p:pic>
                    <p:nvPicPr>
                      <p:cNvPr id="0" name="对象 19"/>
                      <p:cNvPicPr/>
                      <p:nvPr/>
                    </p:nvPicPr>
                    <p:blipFill>
                      <a:blip r:embed="rId8"/>
                      <a:stretch>
                        <a:fillRect/>
                      </a:stretch>
                    </p:blipFill>
                    <p:spPr>
                      <a:xfrm>
                        <a:off x="1240999" y="2962771"/>
                        <a:ext cx="3342853" cy="900000"/>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1284483" y="3862771"/>
          <a:ext cx="3255884" cy="900000"/>
        </p:xfrm>
        <a:graphic>
          <a:graphicData uri="http://schemas.openxmlformats.org/presentationml/2006/ole">
            <mc:AlternateContent xmlns:mc="http://schemas.openxmlformats.org/markup-compatibility/2006">
              <mc:Choice xmlns:v="urn:schemas-microsoft-com:vml" Requires="v">
                <p:oleObj name="Equation" r:id="rId9" imgW="37490400" imgH="10363200" progId="Equation.DSMT4">
                  <p:embed/>
                </p:oleObj>
              </mc:Choice>
              <mc:Fallback>
                <p:oleObj name="Equation" r:id="rId9" imgW="37490400" imgH="10363200" progId="Equation.DSMT4">
                  <p:embed/>
                  <p:pic>
                    <p:nvPicPr>
                      <p:cNvPr id="0" name="对象 21"/>
                      <p:cNvPicPr/>
                      <p:nvPr/>
                    </p:nvPicPr>
                    <p:blipFill>
                      <a:blip r:embed="rId10"/>
                      <a:stretch>
                        <a:fillRect/>
                      </a:stretch>
                    </p:blipFill>
                    <p:spPr>
                      <a:xfrm>
                        <a:off x="1284483" y="3862771"/>
                        <a:ext cx="3255884" cy="900000"/>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1284483" y="4762771"/>
          <a:ext cx="5026418" cy="900000"/>
        </p:xfrm>
        <a:graphic>
          <a:graphicData uri="http://schemas.openxmlformats.org/presentationml/2006/ole">
            <mc:AlternateContent xmlns:mc="http://schemas.openxmlformats.org/markup-compatibility/2006">
              <mc:Choice xmlns:v="urn:schemas-microsoft-com:vml" Requires="v">
                <p:oleObj name="Equation" r:id="rId11" imgW="61264800" imgH="10972800" progId="Equation.DSMT4">
                  <p:embed/>
                </p:oleObj>
              </mc:Choice>
              <mc:Fallback>
                <p:oleObj name="Equation" r:id="rId11" imgW="61264800" imgH="10972800" progId="Equation.DSMT4">
                  <p:embed/>
                  <p:pic>
                    <p:nvPicPr>
                      <p:cNvPr id="0" name="对象 23"/>
                      <p:cNvPicPr/>
                      <p:nvPr/>
                    </p:nvPicPr>
                    <p:blipFill>
                      <a:blip r:embed="rId12"/>
                      <a:stretch>
                        <a:fillRect/>
                      </a:stretch>
                    </p:blipFill>
                    <p:spPr>
                      <a:xfrm>
                        <a:off x="1284483" y="4762771"/>
                        <a:ext cx="5026418" cy="900000"/>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1271588" y="5675313"/>
          <a:ext cx="4926012" cy="874712"/>
        </p:xfrm>
        <a:graphic>
          <a:graphicData uri="http://schemas.openxmlformats.org/presentationml/2006/ole">
            <mc:AlternateContent xmlns:mc="http://schemas.openxmlformats.org/markup-compatibility/2006">
              <mc:Choice xmlns:v="urn:schemas-microsoft-com:vml" Requires="v">
                <p:oleObj name="Equation" r:id="rId13" imgW="60045600" imgH="10668000" progId="Equation.DSMT4">
                  <p:embed/>
                </p:oleObj>
              </mc:Choice>
              <mc:Fallback>
                <p:oleObj name="Equation" r:id="rId13" imgW="60045600" imgH="10668000" progId="Equation.DSMT4">
                  <p:embed/>
                  <p:pic>
                    <p:nvPicPr>
                      <p:cNvPr id="0" name="对象 25"/>
                      <p:cNvPicPr/>
                      <p:nvPr/>
                    </p:nvPicPr>
                    <p:blipFill>
                      <a:blip r:embed="rId14"/>
                      <a:stretch>
                        <a:fillRect/>
                      </a:stretch>
                    </p:blipFill>
                    <p:spPr>
                      <a:xfrm>
                        <a:off x="1271588" y="5675313"/>
                        <a:ext cx="4926012" cy="874712"/>
                      </a:xfrm>
                      <a:prstGeom prst="rect">
                        <a:avLst/>
                      </a:prstGeom>
                    </p:spPr>
                  </p:pic>
                </p:oleObj>
              </mc:Fallback>
            </mc:AlternateContent>
          </a:graphicData>
        </a:graphic>
      </p:graphicFrame>
      <p:sp>
        <p:nvSpPr>
          <p:cNvPr id="29" name="文本框 28"/>
          <p:cNvSpPr txBox="1"/>
          <p:nvPr/>
        </p:nvSpPr>
        <p:spPr>
          <a:xfrm>
            <a:off x="6713902" y="2311581"/>
            <a:ext cx="4724609" cy="1548000"/>
          </a:xfrm>
          <a:prstGeom prst="rect">
            <a:avLst/>
          </a:prstGeom>
          <a:noFill/>
          <a:ln>
            <a:solidFill>
              <a:srgbClr val="2F5597"/>
            </a:solidFill>
          </a:ln>
        </p:spPr>
        <p:txBody>
          <a:bodyPr wrap="square" rtlCol="0">
            <a:spAutoFit/>
          </a:bodyPr>
          <a:lstStyle/>
          <a:p>
            <a:endParaRPr lang="zh-CN" altLang="en-US" dirty="0"/>
          </a:p>
        </p:txBody>
      </p:sp>
      <p:graphicFrame>
        <p:nvGraphicFramePr>
          <p:cNvPr id="31" name="对象 30"/>
          <p:cNvGraphicFramePr>
            <a:graphicFrameLocks noChangeAspect="1"/>
          </p:cNvGraphicFramePr>
          <p:nvPr/>
        </p:nvGraphicFramePr>
        <p:xfrm>
          <a:off x="6927078" y="2351724"/>
          <a:ext cx="4505860" cy="1008000"/>
        </p:xfrm>
        <a:graphic>
          <a:graphicData uri="http://schemas.openxmlformats.org/presentationml/2006/ole">
            <mc:AlternateContent xmlns:mc="http://schemas.openxmlformats.org/markup-compatibility/2006">
              <mc:Choice xmlns:v="urn:schemas-microsoft-com:vml" Requires="v">
                <p:oleObj name="Equation" r:id="rId15" imgW="72237600" imgH="16154400" progId="Equation.DSMT4">
                  <p:embed/>
                </p:oleObj>
              </mc:Choice>
              <mc:Fallback>
                <p:oleObj name="Equation" r:id="rId15" imgW="72237600" imgH="16154400" progId="Equation.DSMT4">
                  <p:embed/>
                  <p:pic>
                    <p:nvPicPr>
                      <p:cNvPr id="0" name="对象 30"/>
                      <p:cNvPicPr/>
                      <p:nvPr/>
                    </p:nvPicPr>
                    <p:blipFill>
                      <a:blip r:embed="rId16"/>
                      <a:stretch>
                        <a:fillRect/>
                      </a:stretch>
                    </p:blipFill>
                    <p:spPr>
                      <a:xfrm>
                        <a:off x="6927078" y="2351724"/>
                        <a:ext cx="4505860" cy="1008000"/>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6927078" y="3170028"/>
          <a:ext cx="4547077" cy="720000"/>
        </p:xfrm>
        <a:graphic>
          <a:graphicData uri="http://schemas.openxmlformats.org/presentationml/2006/ole">
            <mc:AlternateContent xmlns:mc="http://schemas.openxmlformats.org/markup-compatibility/2006">
              <mc:Choice xmlns:v="urn:schemas-microsoft-com:vml" Requires="v">
                <p:oleObj name="Equation" r:id="rId17" imgW="67360800" imgH="10668000" progId="Equation.DSMT4">
                  <p:embed/>
                </p:oleObj>
              </mc:Choice>
              <mc:Fallback>
                <p:oleObj name="Equation" r:id="rId17" imgW="67360800" imgH="10668000" progId="Equation.DSMT4">
                  <p:embed/>
                  <p:pic>
                    <p:nvPicPr>
                      <p:cNvPr id="0" name="对象 32"/>
                      <p:cNvPicPr/>
                      <p:nvPr/>
                    </p:nvPicPr>
                    <p:blipFill>
                      <a:blip r:embed="rId18"/>
                      <a:stretch>
                        <a:fillRect/>
                      </a:stretch>
                    </p:blipFill>
                    <p:spPr>
                      <a:xfrm>
                        <a:off x="6927078" y="3170028"/>
                        <a:ext cx="4547077" cy="720000"/>
                      </a:xfrm>
                      <a:prstGeom prst="rect">
                        <a:avLst/>
                      </a:prstGeom>
                    </p:spPr>
                  </p:pic>
                </p:oleObj>
              </mc:Fallback>
            </mc:AlternateContent>
          </a:graphicData>
        </a:graphic>
      </p:graphicFrame>
      <p:pic>
        <p:nvPicPr>
          <p:cNvPr id="17" name="图片 16"/>
          <p:cNvPicPr>
            <a:picLocks noChangeAspect="1"/>
          </p:cNvPicPr>
          <p:nvPr/>
        </p:nvPicPr>
        <p:blipFill>
          <a:blip r:embed="rId19"/>
          <a:stretch>
            <a:fillRect/>
          </a:stretch>
        </p:blipFill>
        <p:spPr>
          <a:xfrm>
            <a:off x="6789654" y="4230636"/>
            <a:ext cx="4979489" cy="226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3911648" cy="830997"/>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Optimization in Practice</a:t>
            </a:r>
          </a:p>
          <a:p>
            <a:r>
              <a:rPr lang="zh-TW" altLang="en-US" sz="2400" b="1" dirty="0">
                <a:solidFill>
                  <a:schemeClr val="accent1">
                    <a:lumMod val="75000"/>
                  </a:schemeClr>
                </a:solidFill>
                <a:latin typeface="微软雅黑" panose="020B0503020204020204" charset="-122"/>
                <a:ea typeface="微软雅黑" panose="020B0503020204020204" charset="-122"/>
              </a:rPr>
              <a:t>优化实践</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3"/>
          <a:stretch>
            <a:fillRect/>
          </a:stretch>
        </p:blipFill>
        <p:spPr>
          <a:xfrm>
            <a:off x="1304922" y="1159151"/>
            <a:ext cx="8731949" cy="468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7597140" cy="460375"/>
          </a:xfrm>
          <a:prstGeom prst="rect">
            <a:avLst/>
          </a:prstGeom>
          <a:noFill/>
        </p:spPr>
        <p:txBody>
          <a:bodyPr wrap="none" rtlCol="0">
            <a:spAutoFit/>
          </a:bodyPr>
          <a:lstStyle/>
          <a:p>
            <a:pPr algn="l"/>
            <a:r>
              <a:rPr lang="en-US" altLang="zh-CN" sz="2400" b="1" dirty="0">
                <a:solidFill>
                  <a:schemeClr val="accent1">
                    <a:lumMod val="75000"/>
                  </a:schemeClr>
                </a:solidFill>
                <a:latin typeface="微软雅黑" panose="020B0503020204020204" charset="-122"/>
                <a:ea typeface="微软雅黑" panose="020B0503020204020204" charset="-122"/>
              </a:rPr>
              <a:t>Stochastic Gradient Descent (SGD)随机梯度下降法</a:t>
            </a:r>
          </a:p>
        </p:txBody>
      </p:sp>
      <p:pic>
        <p:nvPicPr>
          <p:cNvPr id="5" name="图片 4"/>
          <p:cNvPicPr>
            <a:picLocks noChangeAspect="1"/>
          </p:cNvPicPr>
          <p:nvPr/>
        </p:nvPicPr>
        <p:blipFill>
          <a:blip r:embed="rId3"/>
          <a:stretch>
            <a:fillRect/>
          </a:stretch>
        </p:blipFill>
        <p:spPr>
          <a:xfrm>
            <a:off x="3558928" y="1071630"/>
            <a:ext cx="4581525" cy="1219200"/>
          </a:xfrm>
          <a:prstGeom prst="rect">
            <a:avLst/>
          </a:prstGeom>
        </p:spPr>
      </p:pic>
      <p:sp>
        <p:nvSpPr>
          <p:cNvPr id="7" name="文本框 6"/>
          <p:cNvSpPr txBox="1"/>
          <p:nvPr/>
        </p:nvSpPr>
        <p:spPr>
          <a:xfrm>
            <a:off x="796954" y="2368086"/>
            <a:ext cx="6509632"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Times New Roman" panose="02020603050405020304" pitchFamily="18" charset="0"/>
              </a:rPr>
              <a:t>Stochastic Gradient descent</a:t>
            </a:r>
            <a:endParaRPr lang="zh-CN" altLang="en-US" sz="2200" dirty="0">
              <a:latin typeface="Times New Roman" panose="02020603050405020304" pitchFamily="18" charset="0"/>
            </a:endParaRPr>
          </a:p>
        </p:txBody>
      </p:sp>
      <p:graphicFrame>
        <p:nvGraphicFramePr>
          <p:cNvPr id="9" name="对象 8"/>
          <p:cNvGraphicFramePr>
            <a:graphicFrameLocks noChangeAspect="1"/>
          </p:cNvGraphicFramePr>
          <p:nvPr/>
        </p:nvGraphicFramePr>
        <p:xfrm>
          <a:off x="1240999" y="2962771"/>
          <a:ext cx="3342853" cy="900000"/>
        </p:xfrm>
        <a:graphic>
          <a:graphicData uri="http://schemas.openxmlformats.org/presentationml/2006/ole">
            <mc:AlternateContent xmlns:mc="http://schemas.openxmlformats.org/markup-compatibility/2006">
              <mc:Choice xmlns:v="urn:schemas-microsoft-com:vml" Requires="v">
                <p:oleObj name="Equation" r:id="rId4" imgW="39624000" imgH="10668000" progId="Equation.DSMT4">
                  <p:embed/>
                </p:oleObj>
              </mc:Choice>
              <mc:Fallback>
                <p:oleObj name="Equation" r:id="rId4" imgW="39624000" imgH="10668000" progId="Equation.DSMT4">
                  <p:embed/>
                  <p:pic>
                    <p:nvPicPr>
                      <p:cNvPr id="0" name="对象 19"/>
                      <p:cNvPicPr/>
                      <p:nvPr/>
                    </p:nvPicPr>
                    <p:blipFill>
                      <a:blip r:embed="rId5"/>
                      <a:stretch>
                        <a:fillRect/>
                      </a:stretch>
                    </p:blipFill>
                    <p:spPr>
                      <a:xfrm>
                        <a:off x="1240999" y="2962771"/>
                        <a:ext cx="3342853" cy="9000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1284483" y="3862771"/>
          <a:ext cx="3255884" cy="900000"/>
        </p:xfrm>
        <a:graphic>
          <a:graphicData uri="http://schemas.openxmlformats.org/presentationml/2006/ole">
            <mc:AlternateContent xmlns:mc="http://schemas.openxmlformats.org/markup-compatibility/2006">
              <mc:Choice xmlns:v="urn:schemas-microsoft-com:vml" Requires="v">
                <p:oleObj name="Equation" r:id="rId6" imgW="37490400" imgH="10363200" progId="Equation.DSMT4">
                  <p:embed/>
                </p:oleObj>
              </mc:Choice>
              <mc:Fallback>
                <p:oleObj name="Equation" r:id="rId6" imgW="37490400" imgH="10363200" progId="Equation.DSMT4">
                  <p:embed/>
                  <p:pic>
                    <p:nvPicPr>
                      <p:cNvPr id="0" name="对象 21"/>
                      <p:cNvPicPr/>
                      <p:nvPr/>
                    </p:nvPicPr>
                    <p:blipFill>
                      <a:blip r:embed="rId7"/>
                      <a:stretch>
                        <a:fillRect/>
                      </a:stretch>
                    </p:blipFill>
                    <p:spPr>
                      <a:xfrm>
                        <a:off x="1284483" y="3862771"/>
                        <a:ext cx="3255884" cy="90000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284483" y="4762771"/>
          <a:ext cx="5026418" cy="900000"/>
        </p:xfrm>
        <a:graphic>
          <a:graphicData uri="http://schemas.openxmlformats.org/presentationml/2006/ole">
            <mc:AlternateContent xmlns:mc="http://schemas.openxmlformats.org/markup-compatibility/2006">
              <mc:Choice xmlns:v="urn:schemas-microsoft-com:vml" Requires="v">
                <p:oleObj name="Equation" r:id="rId8" imgW="61264800" imgH="10972800" progId="Equation.DSMT4">
                  <p:embed/>
                </p:oleObj>
              </mc:Choice>
              <mc:Fallback>
                <p:oleObj name="Equation" r:id="rId8" imgW="61264800" imgH="10972800" progId="Equation.DSMT4">
                  <p:embed/>
                  <p:pic>
                    <p:nvPicPr>
                      <p:cNvPr id="0" name="对象 23"/>
                      <p:cNvPicPr/>
                      <p:nvPr/>
                    </p:nvPicPr>
                    <p:blipFill>
                      <a:blip r:embed="rId9"/>
                      <a:stretch>
                        <a:fillRect/>
                      </a:stretch>
                    </p:blipFill>
                    <p:spPr>
                      <a:xfrm>
                        <a:off x="1284483" y="4762771"/>
                        <a:ext cx="5026418" cy="90000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1271588" y="5675313"/>
          <a:ext cx="4926012" cy="874712"/>
        </p:xfrm>
        <a:graphic>
          <a:graphicData uri="http://schemas.openxmlformats.org/presentationml/2006/ole">
            <mc:AlternateContent xmlns:mc="http://schemas.openxmlformats.org/markup-compatibility/2006">
              <mc:Choice xmlns:v="urn:schemas-microsoft-com:vml" Requires="v">
                <p:oleObj name="Equation" r:id="rId10" imgW="60045600" imgH="10668000" progId="Equation.DSMT4">
                  <p:embed/>
                </p:oleObj>
              </mc:Choice>
              <mc:Fallback>
                <p:oleObj name="Equation" r:id="rId10" imgW="60045600" imgH="10668000" progId="Equation.DSMT4">
                  <p:embed/>
                  <p:pic>
                    <p:nvPicPr>
                      <p:cNvPr id="0" name="对象 25"/>
                      <p:cNvPicPr/>
                      <p:nvPr/>
                    </p:nvPicPr>
                    <p:blipFill>
                      <a:blip r:embed="rId11"/>
                      <a:stretch>
                        <a:fillRect/>
                      </a:stretch>
                    </p:blipFill>
                    <p:spPr>
                      <a:xfrm>
                        <a:off x="1271588" y="5675313"/>
                        <a:ext cx="4926012" cy="874712"/>
                      </a:xfrm>
                      <a:prstGeom prst="rect">
                        <a:avLst/>
                      </a:prstGeom>
                    </p:spPr>
                  </p:pic>
                </p:oleObj>
              </mc:Fallback>
            </mc:AlternateContent>
          </a:graphicData>
        </a:graphic>
      </p:graphicFrame>
      <p:cxnSp>
        <p:nvCxnSpPr>
          <p:cNvPr id="17" name="直接连接符 16"/>
          <p:cNvCxnSpPr/>
          <p:nvPr/>
        </p:nvCxnSpPr>
        <p:spPr>
          <a:xfrm>
            <a:off x="3556409" y="4899688"/>
            <a:ext cx="178185" cy="62616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469835" y="5786370"/>
            <a:ext cx="178185" cy="62616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12"/>
          <a:stretch>
            <a:fillRect/>
          </a:stretch>
        </p:blipFill>
        <p:spPr>
          <a:xfrm>
            <a:off x="5849690" y="3072357"/>
            <a:ext cx="4695825" cy="447675"/>
          </a:xfrm>
          <a:prstGeom prst="rect">
            <a:avLst/>
          </a:prstGeom>
        </p:spPr>
      </p:pic>
      <p:pic>
        <p:nvPicPr>
          <p:cNvPr id="22" name="图片 21"/>
          <p:cNvPicPr>
            <a:picLocks noChangeAspect="1"/>
          </p:cNvPicPr>
          <p:nvPr/>
        </p:nvPicPr>
        <p:blipFill>
          <a:blip r:embed="rId13"/>
          <a:stretch>
            <a:fillRect/>
          </a:stretch>
        </p:blipFill>
        <p:spPr>
          <a:xfrm>
            <a:off x="5870460" y="3845053"/>
            <a:ext cx="3562350" cy="409575"/>
          </a:xfrm>
          <a:prstGeom prst="rect">
            <a:avLst/>
          </a:prstGeom>
        </p:spPr>
      </p:pic>
      <p:cxnSp>
        <p:nvCxnSpPr>
          <p:cNvPr id="24" name="直接箭头连接符 23"/>
          <p:cNvCxnSpPr/>
          <p:nvPr/>
        </p:nvCxnSpPr>
        <p:spPr>
          <a:xfrm flipH="1">
            <a:off x="3734594" y="4254628"/>
            <a:ext cx="2161746" cy="64506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14"/>
          <a:stretch>
            <a:fillRect/>
          </a:stretch>
        </p:blipFill>
        <p:spPr>
          <a:xfrm>
            <a:off x="6927735" y="4528580"/>
            <a:ext cx="2505075" cy="990600"/>
          </a:xfrm>
          <a:prstGeom prst="rect">
            <a:avLst/>
          </a:prstGeom>
        </p:spPr>
      </p:pic>
      <p:pic>
        <p:nvPicPr>
          <p:cNvPr id="28" name="图片 27"/>
          <p:cNvPicPr>
            <a:picLocks noChangeAspect="1"/>
          </p:cNvPicPr>
          <p:nvPr/>
        </p:nvPicPr>
        <p:blipFill>
          <a:blip r:embed="rId15"/>
          <a:stretch>
            <a:fillRect/>
          </a:stretch>
        </p:blipFill>
        <p:spPr>
          <a:xfrm>
            <a:off x="6927735" y="5765006"/>
            <a:ext cx="2314575" cy="695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3850734" cy="830997"/>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SGD with Momentum</a:t>
            </a:r>
            <a:r>
              <a:rPr lang="zh-CN" altLang="en-US" sz="2400" b="1" dirty="0">
                <a:solidFill>
                  <a:schemeClr val="accent1">
                    <a:lumMod val="75000"/>
                  </a:schemeClr>
                </a:solidFill>
                <a:latin typeface="微软雅黑" panose="020B0503020204020204" charset="-122"/>
                <a:ea typeface="微软雅黑" panose="020B0503020204020204" charset="-122"/>
              </a:rPr>
              <a:t>。</a:t>
            </a:r>
            <a:endParaRPr lang="en-US" altLang="zh-CN" sz="2400" b="1" dirty="0">
              <a:solidFill>
                <a:schemeClr val="accent1">
                  <a:lumMod val="75000"/>
                </a:schemeClr>
              </a:solidFill>
              <a:latin typeface="微软雅黑" panose="020B0503020204020204" charset="-122"/>
              <a:ea typeface="微软雅黑" panose="020B0503020204020204" charset="-122"/>
            </a:endParaRPr>
          </a:p>
          <a:p>
            <a:r>
              <a:rPr lang="zh-TW" altLang="en-US" sz="2400" b="1" dirty="0">
                <a:solidFill>
                  <a:schemeClr val="accent1">
                    <a:lumMod val="75000"/>
                  </a:schemeClr>
                </a:solidFill>
                <a:latin typeface="微软雅黑" panose="020B0503020204020204" charset="-122"/>
                <a:ea typeface="微软雅黑" panose="020B0503020204020204" charset="-122"/>
              </a:rPr>
              <a:t>动量 </a:t>
            </a:r>
            <a:r>
              <a:rPr lang="en-US" altLang="zh-CN" sz="2400" b="1" dirty="0">
                <a:solidFill>
                  <a:schemeClr val="accent1">
                    <a:lumMod val="75000"/>
                  </a:schemeClr>
                </a:solidFill>
                <a:latin typeface="微软雅黑" panose="020B0503020204020204" charset="-122"/>
                <a:ea typeface="微软雅黑" panose="020B0503020204020204" charset="-122"/>
              </a:rPr>
              <a:t>SGD</a:t>
            </a:r>
          </a:p>
        </p:txBody>
      </p:sp>
      <p:pic>
        <p:nvPicPr>
          <p:cNvPr id="5" name="图片 4"/>
          <p:cNvPicPr>
            <a:picLocks noChangeAspect="1"/>
          </p:cNvPicPr>
          <p:nvPr/>
        </p:nvPicPr>
        <p:blipFill>
          <a:blip r:embed="rId3"/>
          <a:stretch>
            <a:fillRect/>
          </a:stretch>
        </p:blipFill>
        <p:spPr>
          <a:xfrm>
            <a:off x="3558928" y="1071630"/>
            <a:ext cx="4581525" cy="1219200"/>
          </a:xfrm>
          <a:prstGeom prst="rect">
            <a:avLst/>
          </a:prstGeom>
        </p:spPr>
      </p:pic>
      <p:graphicFrame>
        <p:nvGraphicFramePr>
          <p:cNvPr id="7" name="对象 6"/>
          <p:cNvGraphicFramePr>
            <a:graphicFrameLocks noChangeAspect="1"/>
          </p:cNvGraphicFramePr>
          <p:nvPr/>
        </p:nvGraphicFramePr>
        <p:xfrm>
          <a:off x="1240997" y="2866240"/>
          <a:ext cx="3342853" cy="900000"/>
        </p:xfrm>
        <a:graphic>
          <a:graphicData uri="http://schemas.openxmlformats.org/presentationml/2006/ole">
            <mc:AlternateContent xmlns:mc="http://schemas.openxmlformats.org/markup-compatibility/2006">
              <mc:Choice xmlns:v="urn:schemas-microsoft-com:vml" Requires="v">
                <p:oleObj name="Equation" r:id="rId4" imgW="39624000" imgH="10668000" progId="Equation.DSMT4">
                  <p:embed/>
                </p:oleObj>
              </mc:Choice>
              <mc:Fallback>
                <p:oleObj name="Equation" r:id="rId4" imgW="39624000" imgH="10668000" progId="Equation.DSMT4">
                  <p:embed/>
                  <p:pic>
                    <p:nvPicPr>
                      <p:cNvPr id="0" name="对象 8"/>
                      <p:cNvPicPr/>
                      <p:nvPr/>
                    </p:nvPicPr>
                    <p:blipFill>
                      <a:blip r:embed="rId5"/>
                      <a:stretch>
                        <a:fillRect/>
                      </a:stretch>
                    </p:blipFill>
                    <p:spPr>
                      <a:xfrm>
                        <a:off x="1240997" y="2866240"/>
                        <a:ext cx="3342853" cy="900000"/>
                      </a:xfrm>
                      <a:prstGeom prst="rect">
                        <a:avLst/>
                      </a:prstGeom>
                    </p:spPr>
                  </p:pic>
                </p:oleObj>
              </mc:Fallback>
            </mc:AlternateContent>
          </a:graphicData>
        </a:graphic>
      </p:graphicFrame>
      <p:sp>
        <p:nvSpPr>
          <p:cNvPr id="9" name="文本框 8"/>
          <p:cNvSpPr txBox="1"/>
          <p:nvPr/>
        </p:nvSpPr>
        <p:spPr>
          <a:xfrm>
            <a:off x="796954" y="2368086"/>
            <a:ext cx="6509632"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Times New Roman" panose="02020603050405020304" pitchFamily="18" charset="0"/>
              </a:rPr>
              <a:t>Stochastic Gradient descent</a:t>
            </a:r>
            <a:endParaRPr lang="zh-CN" altLang="en-US" sz="2200" dirty="0">
              <a:latin typeface="Times New Roman" panose="02020603050405020304" pitchFamily="18" charset="0"/>
            </a:endParaRPr>
          </a:p>
        </p:txBody>
      </p:sp>
      <p:sp>
        <p:nvSpPr>
          <p:cNvPr id="11" name="文本框 10"/>
          <p:cNvSpPr txBox="1"/>
          <p:nvPr/>
        </p:nvSpPr>
        <p:spPr>
          <a:xfrm>
            <a:off x="869841" y="3833507"/>
            <a:ext cx="6509632"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Times New Roman" panose="02020603050405020304" pitchFamily="18" charset="0"/>
              </a:rPr>
              <a:t>With momentum</a:t>
            </a:r>
            <a:endParaRPr lang="zh-CN" altLang="en-US" sz="2200" dirty="0">
              <a:latin typeface="Times New Roman" panose="02020603050405020304" pitchFamily="18" charset="0"/>
            </a:endParaRPr>
          </a:p>
        </p:txBody>
      </p:sp>
      <p:graphicFrame>
        <p:nvGraphicFramePr>
          <p:cNvPr id="13" name="对象 12"/>
          <p:cNvGraphicFramePr>
            <a:graphicFrameLocks noChangeAspect="1"/>
          </p:cNvGraphicFramePr>
          <p:nvPr/>
        </p:nvGraphicFramePr>
        <p:xfrm>
          <a:off x="1381332" y="4478338"/>
          <a:ext cx="1928812" cy="514350"/>
        </p:xfrm>
        <a:graphic>
          <a:graphicData uri="http://schemas.openxmlformats.org/presentationml/2006/ole">
            <mc:AlternateContent xmlns:mc="http://schemas.openxmlformats.org/markup-compatibility/2006">
              <mc:Choice xmlns:v="urn:schemas-microsoft-com:vml" Requires="v">
                <p:oleObj name="Equation" r:id="rId6" imgW="22860000" imgH="6096000" progId="Equation.DSMT4">
                  <p:embed/>
                </p:oleObj>
              </mc:Choice>
              <mc:Fallback>
                <p:oleObj name="Equation" r:id="rId6" imgW="22860000" imgH="6096000" progId="Equation.DSMT4">
                  <p:embed/>
                  <p:pic>
                    <p:nvPicPr>
                      <p:cNvPr id="0" name="对象 6"/>
                      <p:cNvPicPr/>
                      <p:nvPr/>
                    </p:nvPicPr>
                    <p:blipFill>
                      <a:blip r:embed="rId7"/>
                      <a:stretch>
                        <a:fillRect/>
                      </a:stretch>
                    </p:blipFill>
                    <p:spPr>
                      <a:xfrm>
                        <a:off x="1381332" y="4478338"/>
                        <a:ext cx="1928812" cy="51435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1319958" y="4974231"/>
          <a:ext cx="2805113" cy="900112"/>
        </p:xfrm>
        <a:graphic>
          <a:graphicData uri="http://schemas.openxmlformats.org/presentationml/2006/ole">
            <mc:AlternateContent xmlns:mc="http://schemas.openxmlformats.org/markup-compatibility/2006">
              <mc:Choice xmlns:v="urn:schemas-microsoft-com:vml" Requires="v">
                <p:oleObj name="Equation" r:id="rId8" imgW="33223200" imgH="10668000" progId="Equation.DSMT4">
                  <p:embed/>
                </p:oleObj>
              </mc:Choice>
              <mc:Fallback>
                <p:oleObj name="Equation" r:id="rId8" imgW="33223200" imgH="10668000" progId="Equation.DSMT4">
                  <p:embed/>
                  <p:pic>
                    <p:nvPicPr>
                      <p:cNvPr id="0" name="对象 12"/>
                      <p:cNvPicPr/>
                      <p:nvPr/>
                    </p:nvPicPr>
                    <p:blipFill>
                      <a:blip r:embed="rId9"/>
                      <a:stretch>
                        <a:fillRect/>
                      </a:stretch>
                    </p:blipFill>
                    <p:spPr>
                      <a:xfrm>
                        <a:off x="1319958" y="4974231"/>
                        <a:ext cx="2805113" cy="900112"/>
                      </a:xfrm>
                      <a:prstGeom prst="rect">
                        <a:avLst/>
                      </a:prstGeom>
                    </p:spPr>
                  </p:pic>
                </p:oleObj>
              </mc:Fallback>
            </mc:AlternateContent>
          </a:graphicData>
        </a:graphic>
      </p:graphicFrame>
      <p:pic>
        <p:nvPicPr>
          <p:cNvPr id="17" name="图片 16"/>
          <p:cNvPicPr>
            <a:picLocks noChangeAspect="1"/>
          </p:cNvPicPr>
          <p:nvPr/>
        </p:nvPicPr>
        <p:blipFill>
          <a:blip r:embed="rId10"/>
          <a:stretch>
            <a:fillRect/>
          </a:stretch>
        </p:blipFill>
        <p:spPr>
          <a:xfrm>
            <a:off x="5435370" y="2654370"/>
            <a:ext cx="5959676" cy="3132000"/>
          </a:xfrm>
          <a:prstGeom prst="rect">
            <a:avLst/>
          </a:prstGeom>
        </p:spPr>
      </p:pic>
      <p:sp>
        <p:nvSpPr>
          <p:cNvPr id="19" name="文本框 18"/>
          <p:cNvSpPr txBox="1"/>
          <p:nvPr/>
        </p:nvSpPr>
        <p:spPr>
          <a:xfrm>
            <a:off x="870255" y="5851376"/>
            <a:ext cx="6509632"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Times New Roman" panose="02020603050405020304" pitchFamily="18" charset="0"/>
              </a:rPr>
              <a:t>Many optimization methods (e.g. </a:t>
            </a:r>
            <a:r>
              <a:rPr lang="en-US" altLang="zh-CN" sz="2200" dirty="0" err="1">
                <a:latin typeface="Times New Roman" panose="02020603050405020304" pitchFamily="18" charset="0"/>
              </a:rPr>
              <a:t>RMSProp,ADAM</a:t>
            </a:r>
            <a:r>
              <a:rPr lang="en-US" altLang="zh-CN" sz="2200" dirty="0">
                <a:latin typeface="Times New Roman" panose="02020603050405020304" pitchFamily="18" charset="0"/>
              </a:rPr>
              <a:t>)</a:t>
            </a:r>
            <a:endParaRPr lang="zh-CN" altLang="en-US" sz="22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2338397" cy="830997"/>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Weight Decay</a:t>
            </a:r>
          </a:p>
          <a:p>
            <a:r>
              <a:rPr lang="zh-TW" altLang="en-US" sz="2400" b="1" dirty="0">
                <a:solidFill>
                  <a:schemeClr val="accent1">
                    <a:lumMod val="75000"/>
                  </a:schemeClr>
                </a:solidFill>
                <a:latin typeface="微软雅黑" panose="020B0503020204020204" charset="-122"/>
                <a:ea typeface="微软雅黑" panose="020B0503020204020204" charset="-122"/>
              </a:rPr>
              <a:t>体重衰减</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5" name="文本框 4"/>
          <p:cNvSpPr txBox="1"/>
          <p:nvPr/>
        </p:nvSpPr>
        <p:spPr>
          <a:xfrm>
            <a:off x="796954" y="1264843"/>
            <a:ext cx="6509632"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i="1" dirty="0">
                <a:latin typeface="Times New Roman" panose="02020603050405020304" pitchFamily="18" charset="0"/>
              </a:rPr>
              <a:t>L2  </a:t>
            </a:r>
            <a:r>
              <a:rPr lang="en-US" altLang="zh-CN" sz="2200" dirty="0">
                <a:latin typeface="Times New Roman" panose="02020603050405020304" pitchFamily="18" charset="0"/>
              </a:rPr>
              <a:t>regularization</a:t>
            </a:r>
            <a:endParaRPr lang="zh-CN" altLang="en-US" sz="2200" dirty="0">
              <a:latin typeface="Times New Roman" panose="02020603050405020304" pitchFamily="18" charset="0"/>
            </a:endParaRPr>
          </a:p>
        </p:txBody>
      </p:sp>
      <p:graphicFrame>
        <p:nvGraphicFramePr>
          <p:cNvPr id="7" name="对象 6"/>
          <p:cNvGraphicFramePr>
            <a:graphicFrameLocks noChangeAspect="1"/>
          </p:cNvGraphicFramePr>
          <p:nvPr/>
        </p:nvGraphicFramePr>
        <p:xfrm>
          <a:off x="3608181" y="1868488"/>
          <a:ext cx="3241675" cy="925512"/>
        </p:xfrm>
        <a:graphic>
          <a:graphicData uri="http://schemas.openxmlformats.org/presentationml/2006/ole">
            <mc:AlternateContent xmlns:mc="http://schemas.openxmlformats.org/markup-compatibility/2006">
              <mc:Choice xmlns:v="urn:schemas-microsoft-com:vml" Requires="v">
                <p:oleObj name="Equation" r:id="rId3" imgW="38404800" imgH="10972800" progId="Equation.DSMT4">
                  <p:embed/>
                </p:oleObj>
              </mc:Choice>
              <mc:Fallback>
                <p:oleObj name="Equation" r:id="rId3" imgW="38404800" imgH="10972800" progId="Equation.DSMT4">
                  <p:embed/>
                  <p:pic>
                    <p:nvPicPr>
                      <p:cNvPr id="0" name="对象 12"/>
                      <p:cNvPicPr/>
                      <p:nvPr/>
                    </p:nvPicPr>
                    <p:blipFill>
                      <a:blip r:embed="rId4"/>
                      <a:stretch>
                        <a:fillRect/>
                      </a:stretch>
                    </p:blipFill>
                    <p:spPr>
                      <a:xfrm>
                        <a:off x="3608181" y="1868488"/>
                        <a:ext cx="3241675" cy="925512"/>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756025" y="2857500"/>
          <a:ext cx="2339975" cy="796925"/>
        </p:xfrm>
        <a:graphic>
          <a:graphicData uri="http://schemas.openxmlformats.org/presentationml/2006/ole">
            <mc:AlternateContent xmlns:mc="http://schemas.openxmlformats.org/markup-compatibility/2006">
              <mc:Choice xmlns:v="urn:schemas-microsoft-com:vml" Requires="v">
                <p:oleObj name="Equation" r:id="rId5" imgW="27736800" imgH="9448800" progId="Equation.DSMT4">
                  <p:embed/>
                </p:oleObj>
              </mc:Choice>
              <mc:Fallback>
                <p:oleObj name="Equation" r:id="rId5" imgW="27736800" imgH="9448800" progId="Equation.DSMT4">
                  <p:embed/>
                  <p:pic>
                    <p:nvPicPr>
                      <p:cNvPr id="0" name="对象 6"/>
                      <p:cNvPicPr/>
                      <p:nvPr/>
                    </p:nvPicPr>
                    <p:blipFill>
                      <a:blip r:embed="rId6"/>
                      <a:stretch>
                        <a:fillRect/>
                      </a:stretch>
                    </p:blipFill>
                    <p:spPr>
                      <a:xfrm>
                        <a:off x="3756025" y="2857500"/>
                        <a:ext cx="2339975" cy="796925"/>
                      </a:xfrm>
                      <a:prstGeom prst="rect">
                        <a:avLst/>
                      </a:prstGeom>
                    </p:spPr>
                  </p:pic>
                </p:oleObj>
              </mc:Fallback>
            </mc:AlternateContent>
          </a:graphicData>
        </a:graphic>
      </p:graphicFrame>
      <p:sp>
        <p:nvSpPr>
          <p:cNvPr id="11" name="文本框 10"/>
          <p:cNvSpPr txBox="1"/>
          <p:nvPr/>
        </p:nvSpPr>
        <p:spPr>
          <a:xfrm>
            <a:off x="747535" y="3717925"/>
            <a:ext cx="6509632" cy="430887"/>
          </a:xfrm>
          <a:prstGeom prst="rect">
            <a:avLst/>
          </a:prstGeom>
          <a:noFill/>
        </p:spPr>
        <p:txBody>
          <a:bodyPr wrap="square" rtlCol="0">
            <a:spAutoFit/>
          </a:bodyPr>
          <a:lstStyle/>
          <a:p>
            <a:pPr marL="342900" indent="-342900">
              <a:buFont typeface="Arial" panose="020B0604020202020204" pitchFamily="34" charset="0"/>
              <a:buChar char="•"/>
            </a:pPr>
            <a:r>
              <a:rPr lang="en-US" altLang="zh-CN" sz="2200" i="1" dirty="0">
                <a:latin typeface="Times New Roman" panose="02020603050405020304" pitchFamily="18" charset="0"/>
              </a:rPr>
              <a:t>L1  </a:t>
            </a:r>
            <a:r>
              <a:rPr lang="en-US" altLang="zh-CN" sz="2200" dirty="0">
                <a:latin typeface="Times New Roman" panose="02020603050405020304" pitchFamily="18" charset="0"/>
              </a:rPr>
              <a:t>regularization</a:t>
            </a:r>
            <a:endParaRPr lang="zh-CN" altLang="en-US" sz="2200" dirty="0">
              <a:latin typeface="Times New Roman" panose="02020603050405020304" pitchFamily="18" charset="0"/>
            </a:endParaRPr>
          </a:p>
        </p:txBody>
      </p:sp>
      <p:pic>
        <p:nvPicPr>
          <p:cNvPr id="13" name="图片 12"/>
          <p:cNvPicPr>
            <a:picLocks noChangeAspect="1"/>
          </p:cNvPicPr>
          <p:nvPr/>
        </p:nvPicPr>
        <p:blipFill>
          <a:blip r:embed="rId7"/>
          <a:stretch>
            <a:fillRect/>
          </a:stretch>
        </p:blipFill>
        <p:spPr>
          <a:xfrm>
            <a:off x="7824993" y="1893263"/>
            <a:ext cx="2219325" cy="1743075"/>
          </a:xfrm>
          <a:prstGeom prst="rect">
            <a:avLst/>
          </a:prstGeom>
        </p:spPr>
      </p:pic>
      <p:graphicFrame>
        <p:nvGraphicFramePr>
          <p:cNvPr id="15" name="对象 14"/>
          <p:cNvGraphicFramePr>
            <a:graphicFrameLocks noChangeAspect="1"/>
          </p:cNvGraphicFramePr>
          <p:nvPr/>
        </p:nvGraphicFramePr>
        <p:xfrm>
          <a:off x="3736975" y="4352925"/>
          <a:ext cx="2984500" cy="925513"/>
        </p:xfrm>
        <a:graphic>
          <a:graphicData uri="http://schemas.openxmlformats.org/presentationml/2006/ole">
            <mc:AlternateContent xmlns:mc="http://schemas.openxmlformats.org/markup-compatibility/2006">
              <mc:Choice xmlns:v="urn:schemas-microsoft-com:vml" Requires="v">
                <p:oleObj name="Equation" r:id="rId8" imgW="35356800" imgH="10972800" progId="Equation.DSMT4">
                  <p:embed/>
                </p:oleObj>
              </mc:Choice>
              <mc:Fallback>
                <p:oleObj name="Equation" r:id="rId8" imgW="35356800" imgH="10972800" progId="Equation.DSMT4">
                  <p:embed/>
                  <p:pic>
                    <p:nvPicPr>
                      <p:cNvPr id="0" name="对象 6"/>
                      <p:cNvPicPr/>
                      <p:nvPr/>
                    </p:nvPicPr>
                    <p:blipFill>
                      <a:blip r:embed="rId9"/>
                      <a:stretch>
                        <a:fillRect/>
                      </a:stretch>
                    </p:blipFill>
                    <p:spPr>
                      <a:xfrm>
                        <a:off x="3736975" y="4352925"/>
                        <a:ext cx="2984500" cy="925513"/>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3458472" y="5374082"/>
          <a:ext cx="3933825" cy="796925"/>
        </p:xfrm>
        <a:graphic>
          <a:graphicData uri="http://schemas.openxmlformats.org/presentationml/2006/ole">
            <mc:AlternateContent xmlns:mc="http://schemas.openxmlformats.org/markup-compatibility/2006">
              <mc:Choice xmlns:v="urn:schemas-microsoft-com:vml" Requires="v">
                <p:oleObj name="Equation" r:id="rId10" imgW="46634400" imgH="9448800" progId="Equation.DSMT4">
                  <p:embed/>
                </p:oleObj>
              </mc:Choice>
              <mc:Fallback>
                <p:oleObj name="Equation" r:id="rId10" imgW="46634400" imgH="9448800" progId="Equation.DSMT4">
                  <p:embed/>
                  <p:pic>
                    <p:nvPicPr>
                      <p:cNvPr id="0" name="对象 8"/>
                      <p:cNvPicPr/>
                      <p:nvPr/>
                    </p:nvPicPr>
                    <p:blipFill>
                      <a:blip r:embed="rId11"/>
                      <a:stretch>
                        <a:fillRect/>
                      </a:stretch>
                    </p:blipFill>
                    <p:spPr>
                      <a:xfrm>
                        <a:off x="3458472" y="5374082"/>
                        <a:ext cx="3933825" cy="796925"/>
                      </a:xfrm>
                      <a:prstGeom prst="rect">
                        <a:avLst/>
                      </a:prstGeom>
                    </p:spPr>
                  </p:pic>
                </p:oleObj>
              </mc:Fallback>
            </mc:AlternateContent>
          </a:graphicData>
        </a:graphic>
      </p:graphicFrame>
      <p:pic>
        <p:nvPicPr>
          <p:cNvPr id="19" name="图片 18"/>
          <p:cNvPicPr>
            <a:picLocks noChangeAspect="1"/>
          </p:cNvPicPr>
          <p:nvPr/>
        </p:nvPicPr>
        <p:blipFill>
          <a:blip r:embed="rId12"/>
          <a:stretch>
            <a:fillRect/>
          </a:stretch>
        </p:blipFill>
        <p:spPr>
          <a:xfrm>
            <a:off x="7851498" y="4408882"/>
            <a:ext cx="2114550" cy="1762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2108398"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Dropout</a:t>
            </a:r>
            <a:r>
              <a:rPr lang="zh-TW" altLang="en-US" sz="2400" b="1" dirty="0">
                <a:solidFill>
                  <a:schemeClr val="accent1">
                    <a:lumMod val="75000"/>
                  </a:schemeClr>
                </a:solidFill>
                <a:latin typeface="微软雅黑" panose="020B0503020204020204" charset="-122"/>
                <a:ea typeface="微软雅黑" panose="020B0503020204020204" charset="-122"/>
              </a:rPr>
              <a:t>辍学</a:t>
            </a:r>
            <a:endParaRPr lang="en-US" altLang="zh-CN" sz="2400" b="1" dirty="0">
              <a:solidFill>
                <a:schemeClr val="accent1">
                  <a:lumMod val="75000"/>
                </a:schemeClr>
              </a:solidFill>
              <a:latin typeface="微软雅黑" panose="020B0503020204020204" charset="-122"/>
              <a:ea typeface="微软雅黑" panose="020B0503020204020204" charset="-122"/>
            </a:endParaRPr>
          </a:p>
        </p:txBody>
      </p:sp>
      <p:sp>
        <p:nvSpPr>
          <p:cNvPr id="5" name="文本框 4"/>
          <p:cNvSpPr txBox="1"/>
          <p:nvPr/>
        </p:nvSpPr>
        <p:spPr>
          <a:xfrm>
            <a:off x="538535" y="1155512"/>
            <a:ext cx="9480108" cy="769441"/>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Times New Roman" panose="02020603050405020304" pitchFamily="18" charset="0"/>
              </a:rPr>
              <a:t>During training, randomly drop 30%~50% of activations in each layer to 0</a:t>
            </a:r>
          </a:p>
          <a:p>
            <a:pPr marL="342900" indent="-342900">
              <a:buFont typeface="Arial" panose="020B0604020202020204" pitchFamily="34" charset="0"/>
              <a:buChar char="•"/>
            </a:pPr>
            <a:r>
              <a:rPr lang="zh-CN" altLang="en-US" sz="2200" dirty="0">
                <a:latin typeface="Times New Roman" panose="02020603050405020304" pitchFamily="18" charset="0"/>
              </a:rPr>
              <a:t>训练时，随机将每层 </a:t>
            </a:r>
            <a:r>
              <a:rPr lang="en-US" altLang="zh-CN" sz="2200" dirty="0">
                <a:latin typeface="Times New Roman" panose="02020603050405020304" pitchFamily="18" charset="0"/>
              </a:rPr>
              <a:t>30%~50% </a:t>
            </a:r>
            <a:r>
              <a:rPr lang="zh-CN" altLang="en-US" sz="2200" dirty="0">
                <a:latin typeface="Times New Roman" panose="02020603050405020304" pitchFamily="18" charset="0"/>
              </a:rPr>
              <a:t>的激活值降至 </a:t>
            </a:r>
            <a:r>
              <a:rPr lang="en-US" altLang="zh-CN" sz="2200" dirty="0">
                <a:latin typeface="Times New Roman" panose="02020603050405020304" pitchFamily="18" charset="0"/>
              </a:rPr>
              <a:t>0</a:t>
            </a:r>
            <a:endParaRPr lang="zh-CN" altLang="en-US" sz="2200" dirty="0">
              <a:latin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965919" y="1839246"/>
            <a:ext cx="3819525" cy="3990975"/>
          </a:xfrm>
          <a:prstGeom prst="rect">
            <a:avLst/>
          </a:prstGeom>
        </p:spPr>
      </p:pic>
      <p:pic>
        <p:nvPicPr>
          <p:cNvPr id="9" name="图片 8"/>
          <p:cNvPicPr>
            <a:picLocks noChangeAspect="1"/>
          </p:cNvPicPr>
          <p:nvPr/>
        </p:nvPicPr>
        <p:blipFill>
          <a:blip r:embed="rId4"/>
          <a:stretch>
            <a:fillRect/>
          </a:stretch>
        </p:blipFill>
        <p:spPr>
          <a:xfrm>
            <a:off x="6870838" y="1918760"/>
            <a:ext cx="4095750" cy="3971925"/>
          </a:xfrm>
          <a:prstGeom prst="rect">
            <a:avLst/>
          </a:prstGeom>
        </p:spPr>
      </p:pic>
      <p:sp>
        <p:nvSpPr>
          <p:cNvPr id="10" name="文本框 9"/>
          <p:cNvSpPr txBox="1"/>
          <p:nvPr/>
        </p:nvSpPr>
        <p:spPr>
          <a:xfrm>
            <a:off x="3051313" y="5476461"/>
            <a:ext cx="1639957"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8998226" y="5411158"/>
            <a:ext cx="1639957" cy="369332"/>
          </a:xfrm>
          <a:prstGeom prst="rect">
            <a:avLst/>
          </a:prstGeom>
          <a:solidFill>
            <a:schemeClr val="bg1"/>
          </a:solidFill>
        </p:spPr>
        <p:txBody>
          <a:bodyPr wrap="square" rtlCol="0">
            <a:spAutoFit/>
          </a:bodyPr>
          <a:lstStyle/>
          <a:p>
            <a:endParaRPr lang="zh-CN" altLang="en-US" dirty="0"/>
          </a:p>
        </p:txBody>
      </p:sp>
      <p:cxnSp>
        <p:nvCxnSpPr>
          <p:cNvPr id="14" name="直接箭头连接符 13"/>
          <p:cNvCxnSpPr/>
          <p:nvPr/>
        </p:nvCxnSpPr>
        <p:spPr>
          <a:xfrm>
            <a:off x="5111612" y="3687418"/>
            <a:ext cx="175922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推理方式与分类</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825"/>
          <p:cNvSpPr txBox="1">
            <a:spLocks noChangeArrowheads="1"/>
          </p:cNvSpPr>
          <p:nvPr/>
        </p:nvSpPr>
        <p:spPr>
          <a:xfrm>
            <a:off x="1775524" y="1172251"/>
            <a:ext cx="8666423" cy="541253"/>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195580" indent="-195580">
              <a:buFont typeface="Wingdings" panose="05000000000000000000" pitchFamily="2" charset="2"/>
              <a:buNone/>
            </a:pPr>
            <a:r>
              <a:rPr lang="ru-RU" altLang="zh-CN" sz="2405" b="1">
                <a:latin typeface="Times New Roman" panose="02020603050405020304" pitchFamily="18" charset="0"/>
                <a:ea typeface="新宋体" panose="02010609030101010101" pitchFamily="49" charset="-122"/>
              </a:rPr>
              <a:t> 2.</a:t>
            </a:r>
            <a:r>
              <a:rPr lang="ru-RU" altLang="zh-CN" sz="2405" b="1">
                <a:solidFill>
                  <a:schemeClr val="accent2"/>
                </a:solidFill>
                <a:latin typeface="Times New Roman" panose="02020603050405020304" pitchFamily="18" charset="0"/>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确定性推理、不确定性推理</a:t>
            </a:r>
            <a:endParaRPr lang="zh-CN" altLang="ru-RU" sz="2800">
              <a:latin typeface="Times New Roman" panose="02020603050405020304" pitchFamily="18" charset="0"/>
              <a:ea typeface="新宋体" panose="02010609030101010101" pitchFamily="49" charset="-122"/>
            </a:endParaRPr>
          </a:p>
        </p:txBody>
      </p:sp>
      <p:grpSp>
        <p:nvGrpSpPr>
          <p:cNvPr id="3" name="Group 826"/>
          <p:cNvGrpSpPr/>
          <p:nvPr/>
        </p:nvGrpSpPr>
        <p:grpSpPr bwMode="auto">
          <a:xfrm>
            <a:off x="2211710" y="4203271"/>
            <a:ext cx="8055125" cy="1563267"/>
            <a:chOff x="432" y="2524"/>
            <a:chExt cx="5060" cy="982"/>
          </a:xfrm>
        </p:grpSpPr>
        <p:sp>
          <p:nvSpPr>
            <p:cNvPr id="5" name="Rectangle 827"/>
            <p:cNvSpPr>
              <a:spLocks noChangeArrowheads="1"/>
            </p:cNvSpPr>
            <p:nvPr/>
          </p:nvSpPr>
          <p:spPr bwMode="auto">
            <a:xfrm>
              <a:off x="2208" y="2566"/>
              <a:ext cx="948" cy="310"/>
            </a:xfrm>
            <a:prstGeom prst="rect">
              <a:avLst/>
            </a:prstGeom>
            <a:gradFill rotWithShape="0">
              <a:gsLst>
                <a:gs pos="0">
                  <a:srgbClr val="CCFFFF"/>
                </a:gs>
                <a:gs pos="50000">
                  <a:srgbClr val="FFFFFF"/>
                </a:gs>
                <a:gs pos="100000">
                  <a:srgbClr val="CCFFFF"/>
                </a:gs>
              </a:gsLst>
              <a:lin ang="5400000"/>
            </a:gradFill>
            <a:ln w="9525" cap="flat" algn="ctr">
              <a:solidFill>
                <a:srgbClr val="0000FF"/>
              </a:solidFill>
              <a:prstDash val="solid"/>
              <a:miter lim="800000"/>
              <a:headEnd type="none" w="med" len="med"/>
              <a:tailEnd type="none" w="med" len="med"/>
            </a:ln>
          </p:spPr>
          <p:txBody>
            <a:bodyPr wrap="none">
              <a:spAutoFit/>
            </a:bodyPr>
            <a:lstStyle/>
            <a:p>
              <a:r>
                <a:rPr lang="zh-CN" altLang="ru-RU" sz="2605">
                  <a:latin typeface="Arial" panose="020B0604020202020204" pitchFamily="34" charset="0"/>
                  <a:ea typeface="新宋体" panose="02010609030101010101" pitchFamily="49" charset="-122"/>
                </a:rPr>
                <a:t>似然推理</a:t>
              </a:r>
            </a:p>
          </p:txBody>
        </p:sp>
        <p:sp>
          <p:nvSpPr>
            <p:cNvPr id="6" name="Rectangle 828"/>
            <p:cNvSpPr>
              <a:spLocks noChangeArrowheads="1"/>
            </p:cNvSpPr>
            <p:nvPr/>
          </p:nvSpPr>
          <p:spPr bwMode="auto">
            <a:xfrm>
              <a:off x="2208" y="3190"/>
              <a:ext cx="1989" cy="310"/>
            </a:xfrm>
            <a:prstGeom prst="rect">
              <a:avLst/>
            </a:prstGeom>
            <a:gradFill rotWithShape="0">
              <a:gsLst>
                <a:gs pos="0">
                  <a:srgbClr val="CCFFFF"/>
                </a:gs>
                <a:gs pos="50000">
                  <a:srgbClr val="FFFFFF"/>
                </a:gs>
                <a:gs pos="100000">
                  <a:srgbClr val="CCFFFF"/>
                </a:gs>
              </a:gsLst>
              <a:lin ang="5400000"/>
            </a:gradFill>
            <a:ln w="9525" cap="flat" algn="ctr">
              <a:solidFill>
                <a:srgbClr val="0000FF"/>
              </a:solidFill>
              <a:prstDash val="solid"/>
              <a:miter lim="800000"/>
              <a:headEnd type="none" w="med" len="med"/>
              <a:tailEnd type="none" w="med" len="med"/>
            </a:ln>
          </p:spPr>
          <p:txBody>
            <a:bodyPr wrap="none">
              <a:spAutoFit/>
            </a:bodyPr>
            <a:lstStyle/>
            <a:p>
              <a:r>
                <a:rPr lang="zh-CN" altLang="ru-RU" sz="2605">
                  <a:latin typeface="Arial" panose="020B0604020202020204" pitchFamily="34" charset="0"/>
                  <a:ea typeface="新宋体" panose="02010609030101010101" pitchFamily="49" charset="-122"/>
                </a:rPr>
                <a:t>近似推理或模糊推理</a:t>
              </a:r>
            </a:p>
          </p:txBody>
        </p:sp>
        <p:sp>
          <p:nvSpPr>
            <p:cNvPr id="7" name="Rectangle 829"/>
            <p:cNvSpPr>
              <a:spLocks noChangeArrowheads="1"/>
            </p:cNvSpPr>
            <p:nvPr/>
          </p:nvSpPr>
          <p:spPr bwMode="auto">
            <a:xfrm>
              <a:off x="432" y="2880"/>
              <a:ext cx="1364" cy="310"/>
            </a:xfrm>
            <a:prstGeom prst="rect">
              <a:avLst/>
            </a:prstGeom>
            <a:gradFill rotWithShape="0">
              <a:gsLst>
                <a:gs pos="0">
                  <a:srgbClr val="CCFFFF"/>
                </a:gs>
                <a:gs pos="50000">
                  <a:srgbClr val="FFFFFF"/>
                </a:gs>
                <a:gs pos="100000">
                  <a:srgbClr val="CCFFFF"/>
                </a:gs>
              </a:gsLst>
              <a:lin ang="5400000"/>
            </a:gradFill>
            <a:ln w="9525" cap="flat" algn="ctr">
              <a:solidFill>
                <a:srgbClr val="0000FF"/>
              </a:solidFill>
              <a:prstDash val="solid"/>
              <a:miter lim="800000"/>
              <a:headEnd type="none" w="med" len="med"/>
              <a:tailEnd type="none" w="med" len="med"/>
            </a:ln>
          </p:spPr>
          <p:txBody>
            <a:bodyPr wrap="none">
              <a:spAutoFit/>
            </a:bodyPr>
            <a:lstStyle/>
            <a:p>
              <a:r>
                <a:rPr lang="zh-CN" altLang="ru-RU" sz="2605">
                  <a:latin typeface="Arial" panose="020B0604020202020204" pitchFamily="34" charset="0"/>
                  <a:ea typeface="新宋体" panose="02010609030101010101" pitchFamily="49" charset="-122"/>
                </a:rPr>
                <a:t>不确定性推理</a:t>
              </a:r>
            </a:p>
          </p:txBody>
        </p:sp>
        <p:sp>
          <p:nvSpPr>
            <p:cNvPr id="8" name="AutoShape 830"/>
            <p:cNvSpPr>
              <a:spLocks noChangeArrowheads="1" noChangeShapeType="1"/>
            </p:cNvSpPr>
            <p:nvPr/>
          </p:nvSpPr>
          <p:spPr bwMode="auto">
            <a:xfrm>
              <a:off x="1802" y="3037"/>
              <a:ext cx="406" cy="310"/>
            </a:xfrm>
            <a:prstGeom prst="bentConnector3">
              <a:avLst>
                <a:gd name="adj1" fmla="val 50000"/>
              </a:avLst>
            </a:prstGeom>
            <a:noFill/>
            <a:ln w="9525" cap="flat" algn="ctr">
              <a:solidFill>
                <a:srgbClr val="000000"/>
              </a:solidFill>
              <a:prstDash val="solid"/>
              <a:miter lim="800000"/>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9" name="AutoShape 831"/>
            <p:cNvSpPr>
              <a:spLocks noChangeArrowheads="1" noChangeShapeType="1"/>
            </p:cNvSpPr>
            <p:nvPr/>
          </p:nvSpPr>
          <p:spPr bwMode="auto">
            <a:xfrm flipV="1">
              <a:off x="1802" y="2723"/>
              <a:ext cx="406" cy="314"/>
            </a:xfrm>
            <a:prstGeom prst="bentConnector3">
              <a:avLst>
                <a:gd name="adj1" fmla="val 50000"/>
              </a:avLst>
            </a:prstGeom>
            <a:noFill/>
            <a:ln w="9525" cap="flat" algn="ctr">
              <a:solidFill>
                <a:srgbClr val="000000"/>
              </a:solidFill>
              <a:prstDash val="solid"/>
              <a:miter lim="800000"/>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 name="Rectangle 832"/>
            <p:cNvSpPr>
              <a:spLocks noChangeArrowheads="1"/>
            </p:cNvSpPr>
            <p:nvPr/>
          </p:nvSpPr>
          <p:spPr bwMode="auto">
            <a:xfrm>
              <a:off x="3120" y="2524"/>
              <a:ext cx="115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ru-RU" sz="2605">
                  <a:latin typeface="Arial" panose="020B0604020202020204" pitchFamily="34" charset="0"/>
                  <a:ea typeface="新宋体" panose="02010609030101010101" pitchFamily="49" charset="-122"/>
                </a:rPr>
                <a:t>（概率论）</a:t>
              </a:r>
            </a:p>
          </p:txBody>
        </p:sp>
        <p:sp>
          <p:nvSpPr>
            <p:cNvPr id="11" name="Rectangle 833"/>
            <p:cNvSpPr>
              <a:spLocks noChangeArrowheads="1"/>
            </p:cNvSpPr>
            <p:nvPr/>
          </p:nvSpPr>
          <p:spPr bwMode="auto">
            <a:xfrm>
              <a:off x="4128" y="3196"/>
              <a:ext cx="136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ru-RU" sz="2605">
                  <a:latin typeface="Arial" panose="020B0604020202020204" pitchFamily="34" charset="0"/>
                  <a:ea typeface="新宋体" panose="02010609030101010101" pitchFamily="49" charset="-122"/>
                </a:rPr>
                <a:t>（模糊逻辑）</a:t>
              </a:r>
            </a:p>
          </p:txBody>
        </p:sp>
      </p:grpSp>
      <p:sp>
        <p:nvSpPr>
          <p:cNvPr id="12" name="Rectangle 834"/>
          <p:cNvSpPr>
            <a:spLocks noChangeArrowheads="1"/>
          </p:cNvSpPr>
          <p:nvPr/>
        </p:nvSpPr>
        <p:spPr bwMode="auto">
          <a:xfrm>
            <a:off x="1896510" y="1789917"/>
            <a:ext cx="8497680" cy="4564380"/>
          </a:xfrm>
          <a:prstGeom prst="rect">
            <a:avLst/>
          </a:prstGeom>
          <a:noFill/>
          <a:ln w="9525" cap="flat" algn="ctr">
            <a:solidFill>
              <a:srgbClr val="666699"/>
            </a:solidFill>
            <a:prstDash val="solid"/>
            <a:miter lim="800000"/>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pPr algn="just">
              <a:lnSpc>
                <a:spcPct val="120000"/>
              </a:lnSpc>
              <a:spcBef>
                <a:spcPct val="40000"/>
              </a:spcBef>
              <a:buClr>
                <a:schemeClr val="accent2"/>
              </a:buClr>
              <a:buSzPct val="50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1</a:t>
            </a:r>
            <a:r>
              <a:rPr lang="zh-CN" altLang="ru-RU" sz="2505" b="1">
                <a:latin typeface="Times New Roman" panose="02020603050405020304" pitchFamily="18" charset="0"/>
                <a:ea typeface="新宋体" panose="02010609030101010101" pitchFamily="49" charset="-122"/>
              </a:rPr>
              <a:t>）</a:t>
            </a:r>
            <a:r>
              <a:rPr lang="zh-CN" altLang="ru-RU" sz="2505" b="1">
                <a:solidFill>
                  <a:schemeClr val="accent2"/>
                </a:solidFill>
                <a:latin typeface="Times New Roman" panose="02020603050405020304" pitchFamily="18" charset="0"/>
                <a:ea typeface="新宋体" panose="02010609030101010101" pitchFamily="49" charset="-122"/>
              </a:rPr>
              <a:t>确定性推理</a:t>
            </a:r>
            <a:r>
              <a:rPr lang="zh-CN" altLang="ru-RU" sz="2505" b="1">
                <a:latin typeface="Times New Roman" panose="02020603050405020304" pitchFamily="18" charset="0"/>
                <a:ea typeface="新宋体" panose="02010609030101010101" pitchFamily="49" charset="-122"/>
              </a:rPr>
              <a:t>：</a:t>
            </a:r>
            <a:r>
              <a:rPr lang="zh-CN" altLang="ru-RU" sz="2505">
                <a:latin typeface="Times New Roman" panose="02020603050405020304" pitchFamily="18" charset="0"/>
                <a:ea typeface="新宋体" panose="02010609030101010101" pitchFamily="49" charset="-122"/>
              </a:rPr>
              <a:t>推理时所用的知识与证据都是确定的，推出的结论也是确定的，其真值或者为真或者为假。 </a:t>
            </a:r>
          </a:p>
          <a:p>
            <a:pPr algn="just">
              <a:lnSpc>
                <a:spcPct val="120000"/>
              </a:lnSpc>
              <a:spcBef>
                <a:spcPct val="40000"/>
              </a:spcBef>
              <a:buClr>
                <a:schemeClr val="accent2"/>
              </a:buClr>
              <a:buSzPct val="50000"/>
              <a:buFont typeface="Wingdings" panose="05000000000000000000" pitchFamily="2" charset="2"/>
              <a:buNone/>
            </a:pPr>
            <a:r>
              <a:rPr lang="zh-CN" altLang="ru-RU" sz="2505" b="1">
                <a:latin typeface="Times New Roman" panose="02020603050405020304" pitchFamily="18" charset="0"/>
                <a:ea typeface="新宋体" panose="02010609030101010101" pitchFamily="49" charset="-122"/>
              </a:rPr>
              <a:t>（</a:t>
            </a:r>
            <a:r>
              <a:rPr lang="ru-RU" altLang="zh-CN" sz="2505" b="1">
                <a:latin typeface="Times New Roman" panose="02020603050405020304" pitchFamily="18" charset="0"/>
                <a:ea typeface="新宋体" panose="02010609030101010101" pitchFamily="49" charset="-122"/>
              </a:rPr>
              <a:t>2</a:t>
            </a:r>
            <a:r>
              <a:rPr lang="zh-CN" altLang="ru-RU" sz="2505" b="1">
                <a:latin typeface="Times New Roman" panose="02020603050405020304" pitchFamily="18" charset="0"/>
                <a:ea typeface="新宋体" panose="02010609030101010101" pitchFamily="49" charset="-122"/>
              </a:rPr>
              <a:t>）</a:t>
            </a:r>
            <a:r>
              <a:rPr lang="zh-CN" altLang="ru-RU" sz="2505" b="1">
                <a:solidFill>
                  <a:schemeClr val="accent2"/>
                </a:solidFill>
                <a:latin typeface="Times New Roman" panose="02020603050405020304" pitchFamily="18" charset="0"/>
                <a:ea typeface="新宋体" panose="02010609030101010101" pitchFamily="49" charset="-122"/>
              </a:rPr>
              <a:t>不确定性</a:t>
            </a:r>
            <a:r>
              <a:rPr lang="zh-CN" altLang="ru-RU" sz="2505" b="1">
                <a:solidFill>
                  <a:schemeClr val="accent2"/>
                </a:solidFill>
                <a:latin typeface="Arial" panose="020B0604020202020204" pitchFamily="34" charset="0"/>
                <a:ea typeface="新宋体" panose="02010609030101010101" pitchFamily="49" charset="-122"/>
              </a:rPr>
              <a:t>推理</a:t>
            </a:r>
            <a:r>
              <a:rPr lang="zh-CN" altLang="ru-RU" sz="2505" b="1">
                <a:latin typeface="Arial" panose="020B0604020202020204" pitchFamily="34" charset="0"/>
                <a:ea typeface="新宋体" panose="02010609030101010101" pitchFamily="49" charset="-122"/>
              </a:rPr>
              <a:t>：</a:t>
            </a:r>
            <a:r>
              <a:rPr lang="zh-CN" altLang="ru-RU" sz="2505">
                <a:latin typeface="Arial" panose="020B0604020202020204" pitchFamily="34" charset="0"/>
                <a:ea typeface="新宋体" panose="02010609030101010101" pitchFamily="49" charset="-122"/>
              </a:rPr>
              <a:t>推理时所用的知识与证据不都是确定的，推出的结论也是不确定的。</a:t>
            </a:r>
          </a:p>
          <a:p>
            <a:pPr algn="just">
              <a:lnSpc>
                <a:spcPct val="120000"/>
              </a:lnSpc>
              <a:spcBef>
                <a:spcPct val="40000"/>
              </a:spcBef>
              <a:buClr>
                <a:schemeClr val="accent2"/>
              </a:buClr>
              <a:buSzPct val="50000"/>
              <a:buFont typeface="Wingdings" panose="05000000000000000000" pitchFamily="2" charset="2"/>
              <a:buChar char="n"/>
            </a:pPr>
            <a:endParaRPr lang="zh-CN" altLang="ru-RU" sz="2505">
              <a:latin typeface="Arial" panose="020B0604020202020204" pitchFamily="34" charset="0"/>
              <a:ea typeface="新宋体" panose="02010609030101010101" pitchFamily="49" charset="-122"/>
            </a:endParaRPr>
          </a:p>
          <a:p>
            <a:pPr>
              <a:lnSpc>
                <a:spcPct val="120000"/>
              </a:lnSpc>
              <a:spcBef>
                <a:spcPct val="40000"/>
              </a:spcBef>
              <a:buClr>
                <a:schemeClr val="accent2"/>
              </a:buClr>
              <a:buSzPct val="50000"/>
              <a:buFont typeface="Wingdings" panose="05000000000000000000" pitchFamily="2" charset="2"/>
              <a:buChar char="n"/>
            </a:pPr>
            <a:endParaRPr lang="zh-CN" altLang="ru-RU" sz="2505">
              <a:latin typeface="Arial" panose="020B0604020202020204" pitchFamily="34" charset="0"/>
              <a:ea typeface="新宋体" panose="02010609030101010101" pitchFamily="49" charset="-122"/>
            </a:endParaRPr>
          </a:p>
          <a:p>
            <a:pPr>
              <a:lnSpc>
                <a:spcPct val="120000"/>
              </a:lnSpc>
              <a:spcBef>
                <a:spcPct val="40000"/>
              </a:spcBef>
              <a:buClr>
                <a:schemeClr val="accent2"/>
              </a:buClr>
              <a:buSzPct val="50000"/>
              <a:buFont typeface="Wingdings" panose="05000000000000000000" pitchFamily="2" charset="2"/>
              <a:buChar char="n"/>
            </a:pPr>
            <a:endParaRPr lang="zh-CN" altLang="ru-RU" sz="2505">
              <a:latin typeface="Arial" panose="020B0604020202020204" pitchFamily="34" charset="0"/>
              <a:ea typeface="新宋体" panose="02010609030101010101" pitchFamily="49" charset="-122"/>
            </a:endParaRPr>
          </a:p>
          <a:p>
            <a:pPr>
              <a:lnSpc>
                <a:spcPct val="120000"/>
              </a:lnSpc>
              <a:spcBef>
                <a:spcPct val="40000"/>
              </a:spcBef>
              <a:buClr>
                <a:schemeClr val="accent2"/>
              </a:buClr>
              <a:buSzPct val="50000"/>
              <a:buFont typeface="Wingdings" panose="05000000000000000000" pitchFamily="2" charset="2"/>
              <a:buChar char="n"/>
            </a:pPr>
            <a:endParaRPr lang="ru-RU" altLang="zh-CN" sz="2505">
              <a:latin typeface="Arial" panose="020B0604020202020204" pitchFamily="34" charset="0"/>
              <a:ea typeface="新宋体" panose="02010609030101010101" pitchFamily="49" charset="-122"/>
            </a:endParaRPr>
          </a:p>
        </p:txBody>
      </p:sp>
      <p:pic>
        <p:nvPicPr>
          <p:cNvPr id="13" name="图片 12">
            <a:extLst>
              <a:ext uri="{FF2B5EF4-FFF2-40B4-BE49-F238E27FC236}">
                <a16:creationId xmlns:a16="http://schemas.microsoft.com/office/drawing/2014/main" id="{6E246E26-9AA2-7607-DCAC-C0A41CB5957C}"/>
              </a:ext>
            </a:extLst>
          </p:cNvPr>
          <p:cNvPicPr>
            <a:picLocks noChangeAspect="1"/>
          </p:cNvPicPr>
          <p:nvPr/>
        </p:nvPicPr>
        <p:blipFill>
          <a:blip r:embed="rId2"/>
          <a:stretch>
            <a:fillRect/>
          </a:stretch>
        </p:blipFill>
        <p:spPr>
          <a:xfrm>
            <a:off x="120209" y="48560"/>
            <a:ext cx="5802680" cy="908795"/>
          </a:xfrm>
          <a:prstGeom prst="rect">
            <a:avLst/>
          </a:prstGeom>
        </p:spPr>
      </p:pic>
    </p:spTree>
  </p:cSld>
  <p:clrMapOvr>
    <a:masterClrMapping/>
  </p:clrMapOvr>
  <p:transition spd="slow" advTm="18981">
    <p:push dir="u"/>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Vanilla Autoe</a:t>
            </a:r>
            <a:r>
              <a:rPr lang="en-US" altLang="zh-CN" dirty="0"/>
              <a:t>ncoder</a:t>
            </a:r>
            <a:br>
              <a:rPr lang="en-US" altLang="zh-CN" dirty="0"/>
            </a:br>
            <a:endParaRPr lang="zh-TW" altLang="en-US" dirty="0"/>
          </a:p>
        </p:txBody>
      </p:sp>
      <p:pic>
        <p:nvPicPr>
          <p:cNvPr id="4" name="圖片 3"/>
          <p:cNvPicPr>
            <a:picLocks noChangeAspect="1"/>
          </p:cNvPicPr>
          <p:nvPr/>
        </p:nvPicPr>
        <p:blipFill>
          <a:blip r:embed="rId2"/>
          <a:stretch>
            <a:fillRect/>
          </a:stretch>
        </p:blipFill>
        <p:spPr>
          <a:xfrm>
            <a:off x="2509858" y="2254240"/>
            <a:ext cx="1102229" cy="1018727"/>
          </a:xfrm>
          <a:prstGeom prst="rect">
            <a:avLst/>
          </a:prstGeom>
        </p:spPr>
      </p:pic>
      <p:sp>
        <p:nvSpPr>
          <p:cNvPr id="5" name="矩形 4"/>
          <p:cNvSpPr/>
          <p:nvPr/>
        </p:nvSpPr>
        <p:spPr>
          <a:xfrm>
            <a:off x="4213742" y="2285261"/>
            <a:ext cx="1308100" cy="10022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p>
          <a:p>
            <a:pPr algn="ctr"/>
            <a:r>
              <a:rPr lang="en-US" altLang="zh-TW" sz="2400" dirty="0"/>
              <a:t>Encoder</a:t>
            </a:r>
            <a:endParaRPr lang="zh-TW" altLang="en-US" sz="2400" dirty="0"/>
          </a:p>
        </p:txBody>
      </p:sp>
      <p:sp>
        <p:nvSpPr>
          <p:cNvPr id="6" name="矩形 5"/>
          <p:cNvSpPr/>
          <p:nvPr/>
        </p:nvSpPr>
        <p:spPr>
          <a:xfrm>
            <a:off x="4213742" y="4139486"/>
            <a:ext cx="1308100" cy="9813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p>
          <a:p>
            <a:pPr algn="ctr"/>
            <a:r>
              <a:rPr lang="en-US" altLang="zh-TW" sz="2400" dirty="0"/>
              <a:t>Decoder</a:t>
            </a:r>
            <a:endParaRPr lang="zh-TW" altLang="en-US" sz="2400" dirty="0"/>
          </a:p>
        </p:txBody>
      </p:sp>
      <p:sp>
        <p:nvSpPr>
          <p:cNvPr id="7" name="矩形 6"/>
          <p:cNvSpPr/>
          <p:nvPr/>
        </p:nvSpPr>
        <p:spPr>
          <a:xfrm rot="5400000">
            <a:off x="5934411" y="2574380"/>
            <a:ext cx="766087" cy="32008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sp>
        <p:nvSpPr>
          <p:cNvPr id="8" name="矩形 7"/>
          <p:cNvSpPr/>
          <p:nvPr/>
        </p:nvSpPr>
        <p:spPr>
          <a:xfrm>
            <a:off x="6514345" y="2503587"/>
            <a:ext cx="776605" cy="460375"/>
          </a:xfrm>
          <a:prstGeom prst="rect">
            <a:avLst/>
          </a:prstGeom>
        </p:spPr>
        <p:txBody>
          <a:bodyPr wrap="none">
            <a:spAutoFit/>
          </a:bodyPr>
          <a:lstStyle/>
          <a:p>
            <a:pPr algn="ctr"/>
            <a:r>
              <a:rPr lang="en-US" altLang="zh-TW" sz="2400" b="1" i="1" u="sng" dirty="0"/>
              <a:t>code</a:t>
            </a:r>
            <a:endParaRPr lang="zh-TW" altLang="en-US" sz="2400" b="1" i="1" u="sng" dirty="0"/>
          </a:p>
        </p:txBody>
      </p:sp>
      <p:sp>
        <p:nvSpPr>
          <p:cNvPr id="9" name="矩形 8"/>
          <p:cNvSpPr/>
          <p:nvPr/>
        </p:nvSpPr>
        <p:spPr>
          <a:xfrm>
            <a:off x="7555773" y="2136843"/>
            <a:ext cx="2409785" cy="829945"/>
          </a:xfrm>
          <a:prstGeom prst="rect">
            <a:avLst/>
          </a:prstGeom>
        </p:spPr>
        <p:txBody>
          <a:bodyPr wrap="square">
            <a:spAutoFit/>
          </a:bodyPr>
          <a:lstStyle/>
          <a:p>
            <a:pPr algn="ctr"/>
            <a:r>
              <a:rPr lang="en-US" altLang="zh-TW" sz="2400" dirty="0"/>
              <a:t>输入对象的紧凑表示</a:t>
            </a:r>
          </a:p>
        </p:txBody>
      </p:sp>
      <p:pic>
        <p:nvPicPr>
          <p:cNvPr id="11" name="圖片 10"/>
          <p:cNvPicPr>
            <a:picLocks noChangeAspect="1"/>
          </p:cNvPicPr>
          <p:nvPr/>
        </p:nvPicPr>
        <p:blipFill>
          <a:blip r:embed="rId2"/>
          <a:stretch>
            <a:fillRect/>
          </a:stretch>
        </p:blipFill>
        <p:spPr>
          <a:xfrm>
            <a:off x="6157414" y="4085959"/>
            <a:ext cx="1102229" cy="1018727"/>
          </a:xfrm>
          <a:prstGeom prst="rect">
            <a:avLst/>
          </a:prstGeom>
        </p:spPr>
      </p:pic>
      <p:sp>
        <p:nvSpPr>
          <p:cNvPr id="19" name="矩形 18"/>
          <p:cNvSpPr/>
          <p:nvPr/>
        </p:nvSpPr>
        <p:spPr>
          <a:xfrm rot="5400000">
            <a:off x="3069003" y="4435281"/>
            <a:ext cx="766087" cy="32008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sp>
        <p:nvSpPr>
          <p:cNvPr id="20" name="矩形 19"/>
          <p:cNvSpPr/>
          <p:nvPr/>
        </p:nvSpPr>
        <p:spPr>
          <a:xfrm>
            <a:off x="2412246" y="4364488"/>
            <a:ext cx="776605" cy="460375"/>
          </a:xfrm>
          <a:prstGeom prst="rect">
            <a:avLst/>
          </a:prstGeom>
        </p:spPr>
        <p:txBody>
          <a:bodyPr wrap="none">
            <a:spAutoFit/>
          </a:bodyPr>
          <a:lstStyle/>
          <a:p>
            <a:pPr algn="ctr"/>
            <a:r>
              <a:rPr lang="en-US" altLang="zh-TW" sz="2400" b="1" i="1" u="sng" dirty="0"/>
              <a:t>code</a:t>
            </a:r>
            <a:endParaRPr lang="zh-TW" altLang="en-US" sz="2400" b="1" i="1" u="sng" dirty="0"/>
          </a:p>
        </p:txBody>
      </p:sp>
      <p:sp>
        <p:nvSpPr>
          <p:cNvPr id="21" name="矩形 20"/>
          <p:cNvSpPr/>
          <p:nvPr/>
        </p:nvSpPr>
        <p:spPr>
          <a:xfrm>
            <a:off x="7555773" y="4089492"/>
            <a:ext cx="2549279" cy="829945"/>
          </a:xfrm>
          <a:prstGeom prst="rect">
            <a:avLst/>
          </a:prstGeom>
        </p:spPr>
        <p:txBody>
          <a:bodyPr wrap="square">
            <a:spAutoFit/>
          </a:bodyPr>
          <a:lstStyle/>
          <a:p>
            <a:pPr algn="ctr"/>
            <a:r>
              <a:rPr lang="en-US" altLang="zh-TW" sz="2400" dirty="0"/>
              <a:t>可以重建原始对象</a:t>
            </a:r>
          </a:p>
        </p:txBody>
      </p:sp>
      <p:sp>
        <p:nvSpPr>
          <p:cNvPr id="24" name="向右箭號 23"/>
          <p:cNvSpPr/>
          <p:nvPr/>
        </p:nvSpPr>
        <p:spPr>
          <a:xfrm>
            <a:off x="3693290" y="2542867"/>
            <a:ext cx="473165"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向右箭號 24"/>
          <p:cNvSpPr/>
          <p:nvPr/>
        </p:nvSpPr>
        <p:spPr>
          <a:xfrm>
            <a:off x="5603045" y="2555567"/>
            <a:ext cx="473165"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向右箭號 25"/>
          <p:cNvSpPr/>
          <p:nvPr/>
        </p:nvSpPr>
        <p:spPr>
          <a:xfrm>
            <a:off x="3693290" y="4360213"/>
            <a:ext cx="473165"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向右箭號 26"/>
          <p:cNvSpPr/>
          <p:nvPr/>
        </p:nvSpPr>
        <p:spPr>
          <a:xfrm>
            <a:off x="5603045" y="4372913"/>
            <a:ext cx="473165" cy="4616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9" name="直線接點 28"/>
          <p:cNvCxnSpPr/>
          <p:nvPr/>
        </p:nvCxnSpPr>
        <p:spPr>
          <a:xfrm>
            <a:off x="4866302" y="3287540"/>
            <a:ext cx="0" cy="812992"/>
          </a:xfrm>
          <a:prstGeom prst="line">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5014918" y="3416207"/>
            <a:ext cx="2416421" cy="521970"/>
          </a:xfrm>
          <a:prstGeom prst="rect">
            <a:avLst/>
          </a:prstGeom>
          <a:noFill/>
        </p:spPr>
        <p:txBody>
          <a:bodyPr wrap="square" rtlCol="0">
            <a:spAutoFit/>
          </a:bodyPr>
          <a:lstStyle/>
          <a:p>
            <a:r>
              <a:rPr lang="en-US" altLang="zh-TW" sz="2800" dirty="0">
                <a:solidFill>
                  <a:srgbClr val="FF0000"/>
                </a:solidFill>
              </a:rPr>
              <a:t>Learn together</a:t>
            </a:r>
            <a:endParaRPr lang="zh-TW" altLang="en-US" sz="2800" dirty="0">
              <a:solidFill>
                <a:srgbClr val="FF0000"/>
              </a:solidFill>
            </a:endParaRPr>
          </a:p>
        </p:txBody>
      </p:sp>
      <p:sp>
        <p:nvSpPr>
          <p:cNvPr id="31" name="矩形 30"/>
          <p:cNvSpPr/>
          <p:nvPr/>
        </p:nvSpPr>
        <p:spPr>
          <a:xfrm>
            <a:off x="2152650" y="3250588"/>
            <a:ext cx="1918970" cy="460375"/>
          </a:xfrm>
          <a:prstGeom prst="rect">
            <a:avLst/>
          </a:prstGeom>
        </p:spPr>
        <p:txBody>
          <a:bodyPr wrap="none">
            <a:spAutoFit/>
          </a:bodyPr>
          <a:lstStyle/>
          <a:p>
            <a:r>
              <a:rPr lang="en-US" altLang="zh-TW" sz="2400" dirty="0"/>
              <a:t>28 X 28 = 784 </a:t>
            </a:r>
            <a:endParaRPr lang="zh-TW" altLang="en-US" sz="2400" dirty="0"/>
          </a:p>
        </p:txBody>
      </p:sp>
      <p:sp>
        <p:nvSpPr>
          <p:cNvPr id="32" name="矩形 31"/>
          <p:cNvSpPr/>
          <p:nvPr/>
        </p:nvSpPr>
        <p:spPr>
          <a:xfrm>
            <a:off x="5392361" y="1789682"/>
            <a:ext cx="1834515" cy="460375"/>
          </a:xfrm>
          <a:prstGeom prst="rect">
            <a:avLst/>
          </a:prstGeom>
        </p:spPr>
        <p:txBody>
          <a:bodyPr wrap="none">
            <a:spAutoFit/>
          </a:bodyPr>
          <a:lstStyle/>
          <a:p>
            <a:r>
              <a:rPr lang="en-US" altLang="zh-TW" sz="2400" dirty="0"/>
              <a:t>Usually &lt;784 </a:t>
            </a:r>
            <a:endParaRPr lang="zh-TW" altLang="en-US" sz="2400" dirty="0"/>
          </a:p>
        </p:txBody>
      </p:sp>
      <p:sp>
        <p:nvSpPr>
          <p:cNvPr id="10" name="文本框 9"/>
          <p:cNvSpPr txBox="1"/>
          <p:nvPr/>
        </p:nvSpPr>
        <p:spPr>
          <a:xfrm>
            <a:off x="2013806" y="902044"/>
            <a:ext cx="4694722" cy="460375"/>
          </a:xfrm>
          <a:prstGeom prst="rect">
            <a:avLst/>
          </a:prstGeom>
          <a:noFill/>
        </p:spPr>
        <p:txBody>
          <a:bodyPr wrap="square">
            <a:spAutoFit/>
          </a:bodyPr>
          <a:lstStyle/>
          <a:p>
            <a:r>
              <a:rPr lang="en-US" altLang="zh-CN" sz="2400" dirty="0"/>
              <a:t>• </a:t>
            </a:r>
            <a:r>
              <a:rPr lang="zh-CN" altLang="en-US" sz="2400" dirty="0"/>
              <a:t>普通自动编码器</a:t>
            </a:r>
            <a:endParaRPr lang="zh-CN" altLang="en-US" sz="2400" b="1"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p:bldP spid="9" grpId="0"/>
      <p:bldP spid="19" grpId="0" bldLvl="0" animBg="1"/>
      <p:bldP spid="20" grpId="0"/>
      <p:bldP spid="21" grpId="0"/>
      <p:bldP spid="24" grpId="0" bldLvl="0" animBg="1"/>
      <p:bldP spid="25" grpId="0" bldLvl="0" animBg="1"/>
      <p:bldP spid="26" grpId="0" bldLvl="0" animBg="1"/>
      <p:bldP spid="27" grpId="0" bldLvl="0" animBg="1"/>
      <p:bldP spid="30" grpId="0"/>
      <p:bldP spid="31" grpId="0"/>
      <p:bldP spid="32"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9" y="30636"/>
            <a:ext cx="10355317" cy="1325563"/>
          </a:xfrm>
        </p:spPr>
        <p:txBody>
          <a:bodyPr/>
          <a:lstStyle/>
          <a:p>
            <a:r>
              <a:rPr lang="en-US" altLang="zh-CN" sz="4400" b="1" dirty="0"/>
              <a:t>• </a:t>
            </a:r>
            <a:r>
              <a:rPr lang="en-US" altLang="zh-CN" b="0" i="0" dirty="0">
                <a:solidFill>
                  <a:srgbClr val="000000"/>
                </a:solidFill>
                <a:effectLst/>
                <a:latin typeface="Times New Roman" panose="02020603050405020304" pitchFamily="18" charset="0"/>
              </a:rPr>
              <a:t>Vanilla Autoe</a:t>
            </a:r>
            <a:r>
              <a:rPr lang="en-US" altLang="zh-CN" dirty="0"/>
              <a:t>ncoder</a:t>
            </a:r>
            <a:r>
              <a:rPr lang="zh-CN" altLang="en-US" dirty="0"/>
              <a:t>普通自动编码器</a:t>
            </a:r>
            <a:endParaRPr lang="zh-TW" altLang="en-US" dirty="0"/>
          </a:p>
        </p:txBody>
      </p:sp>
      <p:sp>
        <p:nvSpPr>
          <p:cNvPr id="4" name="矩形 3"/>
          <p:cNvSpPr/>
          <p:nvPr/>
        </p:nvSpPr>
        <p:spPr>
          <a:xfrm>
            <a:off x="3645301" y="2538260"/>
            <a:ext cx="468000" cy="19285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pic>
        <p:nvPicPr>
          <p:cNvPr id="5" name="圖片 4"/>
          <p:cNvPicPr>
            <a:picLocks noChangeAspect="1"/>
          </p:cNvPicPr>
          <p:nvPr/>
        </p:nvPicPr>
        <p:blipFill>
          <a:blip r:embed="rId3"/>
          <a:stretch>
            <a:fillRect/>
          </a:stretch>
        </p:blipFill>
        <p:spPr>
          <a:xfrm>
            <a:off x="2370192" y="2993171"/>
            <a:ext cx="1102229" cy="1018727"/>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3765503" y="3310643"/>
                <a:ext cx="20129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3765503" y="3310643"/>
                <a:ext cx="201295" cy="368935"/>
              </a:xfrm>
              <a:prstGeom prst="rect">
                <a:avLst/>
              </a:prstGeom>
              <a:blipFill rotWithShape="1">
                <a:blip r:embed="rId4"/>
                <a:stretch>
                  <a:fillRect l="-292" t="-105" r="-24629" b="105"/>
                </a:stretch>
              </a:blipFill>
            </p:spPr>
            <p:txBody>
              <a:bodyPr/>
              <a:lstStyle/>
              <a:p>
                <a:r>
                  <a:rPr lang="zh-CN" altLang="en-US">
                    <a:noFill/>
                  </a:rPr>
                  <a:t> </a:t>
                </a:r>
              </a:p>
            </p:txBody>
          </p:sp>
        </mc:Fallback>
      </mc:AlternateContent>
      <p:sp>
        <p:nvSpPr>
          <p:cNvPr id="7" name="矩形 6"/>
          <p:cNvSpPr/>
          <p:nvPr/>
        </p:nvSpPr>
        <p:spPr>
          <a:xfrm>
            <a:off x="3063260" y="4498377"/>
            <a:ext cx="1513205" cy="460375"/>
          </a:xfrm>
          <a:prstGeom prst="rect">
            <a:avLst/>
          </a:prstGeom>
        </p:spPr>
        <p:txBody>
          <a:bodyPr wrap="none">
            <a:spAutoFit/>
          </a:bodyPr>
          <a:lstStyle/>
          <a:p>
            <a:pPr algn="ctr"/>
            <a:r>
              <a:rPr lang="en-US" altLang="zh-TW" sz="2400" dirty="0"/>
              <a:t>Input layer</a:t>
            </a:r>
            <a:endParaRPr lang="zh-TW" altLang="en-US" sz="2400" dirty="0"/>
          </a:p>
        </p:txBody>
      </p:sp>
      <p:sp>
        <p:nvSpPr>
          <p:cNvPr id="8" name="矩形 7"/>
          <p:cNvSpPr/>
          <p:nvPr/>
        </p:nvSpPr>
        <p:spPr>
          <a:xfrm rot="5400000">
            <a:off x="5487659" y="3261309"/>
            <a:ext cx="1209244" cy="46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sp>
        <p:nvSpPr>
          <p:cNvPr id="10" name="向右箭號 9"/>
          <p:cNvSpPr/>
          <p:nvPr/>
        </p:nvSpPr>
        <p:spPr>
          <a:xfrm>
            <a:off x="4567522" y="3199918"/>
            <a:ext cx="933253" cy="6052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 name="文字方塊 10"/>
              <p:cNvSpPr txBox="1"/>
              <p:nvPr/>
            </p:nvSpPr>
            <p:spPr>
              <a:xfrm>
                <a:off x="4781132" y="3805153"/>
                <a:ext cx="33083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𝑊</m:t>
                      </m:r>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4781132" y="3805153"/>
                <a:ext cx="330835" cy="368935"/>
              </a:xfrm>
              <a:prstGeom prst="rect">
                <a:avLst/>
              </a:prstGeom>
              <a:blipFill rotWithShape="1">
                <a:blip r:embed="rId5"/>
                <a:stretch>
                  <a:fillRect l="-66" t="-63" r="-14714" b="63"/>
                </a:stretch>
              </a:blipFill>
            </p:spPr>
            <p:txBody>
              <a:bodyPr/>
              <a:lstStyle/>
              <a:p>
                <a:r>
                  <a:rPr lang="zh-CN" altLang="en-US">
                    <a:noFill/>
                  </a:rPr>
                  <a:t> </a:t>
                </a:r>
              </a:p>
            </p:txBody>
          </p:sp>
        </mc:Fallback>
      </mc:AlternateContent>
      <p:sp>
        <p:nvSpPr>
          <p:cNvPr id="12" name="矩形 11"/>
          <p:cNvSpPr/>
          <p:nvPr/>
        </p:nvSpPr>
        <p:spPr>
          <a:xfrm>
            <a:off x="8140251" y="2538260"/>
            <a:ext cx="468000" cy="19285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文字方塊 12"/>
              <p:cNvSpPr txBox="1"/>
              <p:nvPr/>
            </p:nvSpPr>
            <p:spPr>
              <a:xfrm>
                <a:off x="8253384" y="3247994"/>
                <a:ext cx="20129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𝑥</m:t>
                          </m:r>
                        </m:e>
                      </m:acc>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8253384" y="3247994"/>
                <a:ext cx="201295" cy="368935"/>
              </a:xfrm>
              <a:prstGeom prst="rect">
                <a:avLst/>
              </a:prstGeom>
              <a:blipFill rotWithShape="1">
                <a:blip r:embed="rId6"/>
                <a:stretch>
                  <a:fillRect l="-144" t="-164" r="-24778" b="164"/>
                </a:stretch>
              </a:blipFill>
            </p:spPr>
            <p:txBody>
              <a:bodyPr/>
              <a:lstStyle/>
              <a:p>
                <a:r>
                  <a:rPr lang="zh-CN" altLang="en-US">
                    <a:noFill/>
                  </a:rPr>
                  <a:t> </a:t>
                </a:r>
              </a:p>
            </p:txBody>
          </p:sp>
        </mc:Fallback>
      </mc:AlternateContent>
      <p:sp>
        <p:nvSpPr>
          <p:cNvPr id="14" name="向右箭號 13"/>
          <p:cNvSpPr/>
          <p:nvPr/>
        </p:nvSpPr>
        <p:spPr>
          <a:xfrm>
            <a:off x="6861238" y="3199918"/>
            <a:ext cx="933253" cy="6052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 name="文字方塊 14"/>
              <p:cNvSpPr txBox="1"/>
              <p:nvPr/>
            </p:nvSpPr>
            <p:spPr>
              <a:xfrm>
                <a:off x="7074848" y="3805153"/>
                <a:ext cx="487680" cy="3619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𝑇</m:t>
                          </m:r>
                        </m:sup>
                      </m:sSup>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7074848" y="3805153"/>
                <a:ext cx="487680" cy="361950"/>
              </a:xfrm>
              <a:prstGeom prst="rect">
                <a:avLst/>
              </a:prstGeom>
              <a:blipFill rotWithShape="1">
                <a:blip r:embed="rId7"/>
                <a:stretch>
                  <a:fillRect l="-64" t="-64" r="-9181" b="64"/>
                </a:stretch>
              </a:blipFill>
            </p:spPr>
            <p:txBody>
              <a:bodyPr/>
              <a:lstStyle/>
              <a:p>
                <a:r>
                  <a:rPr lang="zh-CN" altLang="en-US">
                    <a:noFill/>
                  </a:rPr>
                  <a:t> </a:t>
                </a:r>
              </a:p>
            </p:txBody>
          </p:sp>
        </mc:Fallback>
      </mc:AlternateContent>
      <p:sp>
        <p:nvSpPr>
          <p:cNvPr id="16" name="矩形 15"/>
          <p:cNvSpPr/>
          <p:nvPr/>
        </p:nvSpPr>
        <p:spPr>
          <a:xfrm>
            <a:off x="7649463" y="4429889"/>
            <a:ext cx="1699260" cy="460375"/>
          </a:xfrm>
          <a:prstGeom prst="rect">
            <a:avLst/>
          </a:prstGeom>
        </p:spPr>
        <p:txBody>
          <a:bodyPr wrap="none">
            <a:spAutoFit/>
          </a:bodyPr>
          <a:lstStyle/>
          <a:p>
            <a:pPr algn="ctr"/>
            <a:r>
              <a:rPr lang="en-US" altLang="zh-TW" sz="2400" dirty="0"/>
              <a:t>output layer</a:t>
            </a:r>
            <a:endParaRPr lang="zh-TW" altLang="en-US" sz="2400" dirty="0"/>
          </a:p>
        </p:txBody>
      </p:sp>
      <p:sp>
        <p:nvSpPr>
          <p:cNvPr id="17" name="矩形 16"/>
          <p:cNvSpPr/>
          <p:nvPr/>
        </p:nvSpPr>
        <p:spPr>
          <a:xfrm>
            <a:off x="5235179" y="4215710"/>
            <a:ext cx="1715770" cy="829945"/>
          </a:xfrm>
          <a:prstGeom prst="rect">
            <a:avLst/>
          </a:prstGeom>
        </p:spPr>
        <p:txBody>
          <a:bodyPr wrap="none">
            <a:spAutoFit/>
          </a:bodyPr>
          <a:lstStyle/>
          <a:p>
            <a:pPr algn="ctr"/>
            <a:r>
              <a:rPr lang="en-US" altLang="zh-TW" sz="2400" dirty="0"/>
              <a:t>hidden layer</a:t>
            </a:r>
          </a:p>
          <a:p>
            <a:pPr algn="ctr"/>
            <a:r>
              <a:rPr lang="en-US" altLang="zh-TW" sz="2400" dirty="0"/>
              <a:t>(linear)</a:t>
            </a:r>
            <a:endParaRPr lang="zh-TW" altLang="en-US" sz="2400" dirty="0"/>
          </a:p>
        </p:txBody>
      </p:sp>
      <p:pic>
        <p:nvPicPr>
          <p:cNvPr id="18" name="圖片 17"/>
          <p:cNvPicPr>
            <a:picLocks noChangeAspect="1"/>
          </p:cNvPicPr>
          <p:nvPr/>
        </p:nvPicPr>
        <p:blipFill>
          <a:blip r:embed="rId8"/>
          <a:stretch>
            <a:fillRect/>
          </a:stretch>
        </p:blipFill>
        <p:spPr>
          <a:xfrm>
            <a:off x="8779595" y="2890687"/>
            <a:ext cx="1093505" cy="1045262"/>
          </a:xfrm>
          <a:prstGeom prst="rect">
            <a:avLst/>
          </a:prstGeom>
        </p:spPr>
      </p:pic>
      <mc:AlternateContent xmlns:mc="http://schemas.openxmlformats.org/markup-compatibility/2006" xmlns:a14="http://schemas.microsoft.com/office/drawing/2010/main">
        <mc:Choice Requires="a14">
          <p:sp>
            <p:nvSpPr>
              <p:cNvPr id="19" name="文字方塊 18"/>
              <p:cNvSpPr txBox="1"/>
              <p:nvPr/>
            </p:nvSpPr>
            <p:spPr>
              <a:xfrm>
                <a:off x="6003459" y="3310643"/>
                <a:ext cx="17970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m:t>
                      </m:r>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6003459" y="3310643"/>
                <a:ext cx="179705" cy="368935"/>
              </a:xfrm>
              <a:prstGeom prst="rect">
                <a:avLst/>
              </a:prstGeom>
              <a:blipFill rotWithShape="1">
                <a:blip r:embed="rId9"/>
                <a:stretch>
                  <a:fillRect l="-94" t="-105" r="-27821" b="105"/>
                </a:stretch>
              </a:blipFill>
            </p:spPr>
            <p:txBody>
              <a:bodyPr/>
              <a:lstStyle/>
              <a:p>
                <a:r>
                  <a:rPr lang="zh-CN" altLang="en-US">
                    <a:noFill/>
                  </a:rPr>
                  <a:t> </a:t>
                </a:r>
              </a:p>
            </p:txBody>
          </p:sp>
        </mc:Fallback>
      </mc:AlternateContent>
      <p:cxnSp>
        <p:nvCxnSpPr>
          <p:cNvPr id="21" name="直線接點 20"/>
          <p:cNvCxnSpPr/>
          <p:nvPr/>
        </p:nvCxnSpPr>
        <p:spPr>
          <a:xfrm flipH="1">
            <a:off x="3906485" y="2054803"/>
            <a:ext cx="44677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rot="5400000">
            <a:off x="3651691" y="2284991"/>
            <a:ext cx="50958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rot="5400000">
            <a:off x="8119457" y="2283466"/>
            <a:ext cx="50958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文字方塊 49"/>
          <p:cNvSpPr txBox="1">
            <a:spLocks noChangeArrowheads="1"/>
          </p:cNvSpPr>
          <p:nvPr/>
        </p:nvSpPr>
        <p:spPr bwMode="auto">
          <a:xfrm>
            <a:off x="4764507" y="2071318"/>
            <a:ext cx="2952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dirty="0"/>
              <a:t>As close as possible</a:t>
            </a:r>
            <a:endParaRPr kumimoji="0" lang="zh-TW" altLang="en-US" sz="2400" dirty="0"/>
          </a:p>
        </p:txBody>
      </p:sp>
      <p:grpSp>
        <p:nvGrpSpPr>
          <p:cNvPr id="26" name="群組 25"/>
          <p:cNvGrpSpPr/>
          <p:nvPr/>
        </p:nvGrpSpPr>
        <p:grpSpPr>
          <a:xfrm>
            <a:off x="4817494" y="1535426"/>
            <a:ext cx="2594861" cy="460375"/>
            <a:chOff x="520219" y="4282978"/>
            <a:chExt cx="2594861" cy="460375"/>
          </a:xfrm>
        </p:grpSpPr>
        <p:sp>
          <p:nvSpPr>
            <p:cNvPr id="27" name="文字方塊 49"/>
            <p:cNvSpPr txBox="1">
              <a:spLocks noChangeArrowheads="1"/>
            </p:cNvSpPr>
            <p:nvPr/>
          </p:nvSpPr>
          <p:spPr bwMode="auto">
            <a:xfrm rot="10800000" flipH="1" flipV="1">
              <a:off x="520219" y="4282978"/>
              <a:ext cx="148411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dirty="0"/>
                <a:t>Minimize</a:t>
              </a:r>
              <a:endParaRPr kumimoji="0" lang="zh-TW" altLang="en-US" sz="2400" dirty="0"/>
            </a:p>
          </p:txBody>
        </p:sp>
        <mc:AlternateContent xmlns:mc="http://schemas.openxmlformats.org/markup-compatibility/2006" xmlns:a14="http://schemas.microsoft.com/office/drawing/2010/main">
          <mc:Choice Requires="a14">
            <p:sp>
              <p:nvSpPr>
                <p:cNvPr id="28" name="文字方塊 27"/>
                <p:cNvSpPr txBox="1"/>
                <p:nvPr/>
              </p:nvSpPr>
              <p:spPr>
                <a:xfrm>
                  <a:off x="1916835" y="4314268"/>
                  <a:ext cx="1198245" cy="347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r>
                                  <m:rPr>
                                    <m:nor/>
                                  </m:rPr>
                                  <a:rPr lang="zh-TW" altLang="en-US" sz="2400" dirty="0">
                                    <a:latin typeface="Cambria Math" panose="02040503050406030204" pitchFamily="18" charset="0"/>
                                  </a:rPr>
                                  <m:t> </m:t>
                                </m:r>
                              </m:e>
                            </m:d>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1916835" y="4314268"/>
                  <a:ext cx="1198245" cy="347980"/>
                </a:xfrm>
                <a:prstGeom prst="rect">
                  <a:avLst/>
                </a:prstGeom>
                <a:blipFill rotWithShape="1">
                  <a:blip r:embed="rId10"/>
                </a:blipFill>
              </p:spPr>
              <p:txBody>
                <a:bodyPr/>
                <a:lstStyle/>
                <a:p>
                  <a:r>
                    <a:rPr lang="zh-CN" altLang="en-US">
                      <a:noFill/>
                    </a:rPr>
                    <a:t> </a:t>
                  </a:r>
                </a:p>
              </p:txBody>
            </p:sp>
          </mc:Fallback>
        </mc:AlternateContent>
      </p:grpSp>
      <p:sp>
        <p:nvSpPr>
          <p:cNvPr id="29" name="文字方塊 28"/>
          <p:cNvSpPr txBox="1">
            <a:spLocks noChangeArrowheads="1"/>
          </p:cNvSpPr>
          <p:nvPr/>
        </p:nvSpPr>
        <p:spPr bwMode="auto">
          <a:xfrm>
            <a:off x="4886622" y="4979063"/>
            <a:ext cx="241131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dirty="0">
                <a:solidFill>
                  <a:srgbClr val="FF0000"/>
                </a:solidFill>
              </a:rPr>
              <a:t>Bottleneck later</a:t>
            </a:r>
            <a:endParaRPr kumimoji="0" lang="zh-TW" altLang="en-US" sz="2400" dirty="0">
              <a:solidFill>
                <a:srgbClr val="FF0000"/>
              </a:solidFill>
            </a:endParaRPr>
          </a:p>
        </p:txBody>
      </p:sp>
      <p:sp>
        <p:nvSpPr>
          <p:cNvPr id="33" name="文字方塊 32"/>
          <p:cNvSpPr txBox="1">
            <a:spLocks noChangeArrowheads="1"/>
          </p:cNvSpPr>
          <p:nvPr/>
        </p:nvSpPr>
        <p:spPr bwMode="auto">
          <a:xfrm>
            <a:off x="3585058" y="5787061"/>
            <a:ext cx="5258102" cy="46037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lang="en-US" altLang="zh-TW" sz="2400" dirty="0"/>
              <a:t>Output of the hidden layer is the code</a:t>
            </a:r>
            <a:endParaRPr kumimoji="0" lang="zh-TW" altLang="en-US" sz="2400" dirty="0"/>
          </a:p>
        </p:txBody>
      </p:sp>
      <p:sp>
        <p:nvSpPr>
          <p:cNvPr id="36" name="文字方塊 35"/>
          <p:cNvSpPr txBox="1">
            <a:spLocks noChangeArrowheads="1"/>
          </p:cNvSpPr>
          <p:nvPr/>
        </p:nvSpPr>
        <p:spPr bwMode="auto">
          <a:xfrm>
            <a:off x="4259927" y="2748028"/>
            <a:ext cx="14864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dirty="0">
                <a:solidFill>
                  <a:srgbClr val="0000FF"/>
                </a:solidFill>
              </a:rPr>
              <a:t>encode</a:t>
            </a:r>
            <a:endParaRPr kumimoji="0" lang="zh-TW" altLang="en-US" sz="2400" dirty="0">
              <a:solidFill>
                <a:srgbClr val="0000FF"/>
              </a:solidFill>
            </a:endParaRPr>
          </a:p>
        </p:txBody>
      </p:sp>
      <p:sp>
        <p:nvSpPr>
          <p:cNvPr id="37" name="文字方塊 36"/>
          <p:cNvSpPr txBox="1">
            <a:spLocks noChangeArrowheads="1"/>
          </p:cNvSpPr>
          <p:nvPr/>
        </p:nvSpPr>
        <p:spPr bwMode="auto">
          <a:xfrm>
            <a:off x="6510363" y="2751506"/>
            <a:ext cx="14864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dirty="0">
                <a:solidFill>
                  <a:srgbClr val="0000FF"/>
                </a:solidFill>
              </a:rPr>
              <a:t>decode</a:t>
            </a:r>
            <a:endParaRPr kumimoji="0" lang="zh-TW" altLang="en-US" sz="2400" dirty="0">
              <a:solidFill>
                <a:srgbClr val="0000FF"/>
              </a:solidFill>
            </a:endParaRPr>
          </a:p>
        </p:txBody>
      </p:sp>
      <p:sp>
        <p:nvSpPr>
          <p:cNvPr id="3" name="文本框 2"/>
          <p:cNvSpPr txBox="1"/>
          <p:nvPr/>
        </p:nvSpPr>
        <p:spPr>
          <a:xfrm>
            <a:off x="2018618" y="1012527"/>
            <a:ext cx="4694722" cy="460375"/>
          </a:xfrm>
          <a:prstGeom prst="rect">
            <a:avLst/>
          </a:prstGeom>
          <a:noFill/>
        </p:spPr>
        <p:txBody>
          <a:bodyPr wrap="square">
            <a:spAutoFit/>
          </a:bodyPr>
          <a:lstStyle/>
          <a:p>
            <a:r>
              <a:rPr lang="en-US" altLang="zh-CN" sz="2400" dirty="0"/>
              <a:t>•</a:t>
            </a:r>
            <a:r>
              <a:rPr lang="en-US" altLang="zh-CN" dirty="0"/>
              <a:t> </a:t>
            </a:r>
            <a:r>
              <a:rPr lang="en-US" altLang="zh-CN" sz="2400" b="1" dirty="0"/>
              <a:t>How it works?</a:t>
            </a:r>
            <a:endParaRPr lang="zh-CN" altLang="en-US" sz="2400" b="1"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p:bldP spid="7" grpId="0"/>
      <p:bldP spid="8" grpId="0" bldLvl="0" animBg="1"/>
      <p:bldP spid="10" grpId="0" bldLvl="0" animBg="1"/>
      <p:bldP spid="11" grpId="0"/>
      <p:bldP spid="12" grpId="0" bldLvl="0" animBg="1"/>
      <p:bldP spid="13" grpId="0"/>
      <p:bldP spid="14" grpId="0" bldLvl="0" animBg="1"/>
      <p:bldP spid="15" grpId="0"/>
      <p:bldP spid="16" grpId="0"/>
      <p:bldP spid="17" grpId="0"/>
      <p:bldP spid="19" grpId="0"/>
      <p:bldP spid="25" grpId="0"/>
      <p:bldP spid="29" grpId="0"/>
      <p:bldP spid="33" grpId="0" bldLvl="0" animBg="1"/>
      <p:bldP spid="36" grpId="0"/>
      <p:bldP spid="37"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1524000" y="44338"/>
            <a:ext cx="7886700" cy="1325563"/>
          </a:xfrm>
        </p:spPr>
        <p:txBody>
          <a:bodyPr/>
          <a:lstStyle/>
          <a:p>
            <a:r>
              <a:rPr lang="en-US" altLang="zh-CN" sz="4400" b="1" dirty="0"/>
              <a:t>• </a:t>
            </a:r>
            <a:r>
              <a:rPr lang="en-US" altLang="zh-CN" b="0" i="0" dirty="0">
                <a:solidFill>
                  <a:srgbClr val="000000"/>
                </a:solidFill>
                <a:effectLst/>
                <a:latin typeface="Times New Roman" panose="02020603050405020304" pitchFamily="18" charset="0"/>
              </a:rPr>
              <a:t>Vanilla Autoe</a:t>
            </a:r>
            <a:r>
              <a:rPr lang="en-US" altLang="zh-CN" dirty="0"/>
              <a:t>ncoder</a:t>
            </a:r>
            <a:endParaRPr lang="zh-TW" altLang="en-US" dirty="0"/>
          </a:p>
        </p:txBody>
      </p:sp>
      <p:sp>
        <p:nvSpPr>
          <p:cNvPr id="7" name="文字方塊 49"/>
          <p:cNvSpPr txBox="1">
            <a:spLocks noChangeArrowheads="1"/>
          </p:cNvSpPr>
          <p:nvPr/>
        </p:nvSpPr>
        <p:spPr bwMode="auto">
          <a:xfrm>
            <a:off x="1891364" y="1091741"/>
            <a:ext cx="773710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 Testing/inference</a:t>
            </a:r>
            <a:r>
              <a:rPr lang="zh-TW" altLang="en-US" sz="2400" b="1" dirty="0"/>
              <a:t>测试</a:t>
            </a:r>
            <a:r>
              <a:rPr lang="en-US" altLang="zh-TW" sz="2400" b="1" dirty="0"/>
              <a:t>/</a:t>
            </a:r>
            <a:r>
              <a:rPr lang="zh-TW" altLang="en-US" sz="2400" b="1" dirty="0"/>
              <a:t>推理</a:t>
            </a:r>
            <a:endParaRPr lang="en-US" altLang="zh-CN" sz="2400" b="1" dirty="0"/>
          </a:p>
          <a:p>
            <a:r>
              <a:rPr lang="en-US" altLang="zh-CN" sz="2000" b="1" dirty="0"/>
              <a:t>   </a:t>
            </a:r>
            <a:endParaRPr kumimoji="0" lang="zh-TW" altLang="en-US" sz="2000" dirty="0"/>
          </a:p>
        </p:txBody>
      </p:sp>
      <p:pic>
        <p:nvPicPr>
          <p:cNvPr id="12" name="内容占位符 11"/>
          <p:cNvPicPr>
            <a:picLocks noGrp="1" noChangeAspect="1"/>
          </p:cNvPicPr>
          <p:nvPr>
            <p:ph idx="1"/>
          </p:nvPr>
        </p:nvPicPr>
        <p:blipFill>
          <a:blip r:embed="rId3"/>
          <a:stretch>
            <a:fillRect/>
          </a:stretch>
        </p:blipFill>
        <p:spPr>
          <a:xfrm>
            <a:off x="1750193" y="1718109"/>
            <a:ext cx="3159238" cy="5008926"/>
          </a:xfrm>
        </p:spPr>
      </p:pic>
      <p:sp>
        <p:nvSpPr>
          <p:cNvPr id="14" name="文本框 13"/>
          <p:cNvSpPr txBox="1"/>
          <p:nvPr/>
        </p:nvSpPr>
        <p:spPr>
          <a:xfrm>
            <a:off x="5467350" y="1808157"/>
            <a:ext cx="5151578" cy="2999740"/>
          </a:xfrm>
          <a:prstGeom prst="rect">
            <a:avLst/>
          </a:prstGeom>
          <a:noFill/>
        </p:spPr>
        <p:txBody>
          <a:bodyPr wrap="square">
            <a:spAutoFit/>
          </a:bodyPr>
          <a:lstStyle/>
          <a:p>
            <a:pPr>
              <a:lnSpc>
                <a:spcPct val="150000"/>
              </a:lnSpc>
            </a:pPr>
            <a:r>
              <a:rPr lang="zh-CN" altLang="en-US" dirty="0"/>
              <a:t>• 如果我们将潜在代码视为“输出”，那么自动编码器是一种无监督的学习方法。</a:t>
            </a:r>
          </a:p>
          <a:p>
            <a:pPr>
              <a:lnSpc>
                <a:spcPct val="150000"/>
              </a:lnSpc>
            </a:pPr>
            <a:r>
              <a:rPr lang="zh-CN" altLang="en-US" dirty="0"/>
              <a:t>•自动编码器也是一种自监督（自学）学习方法，这是一种监督学习类型，其中训练标签由输入数据决定。</a:t>
            </a:r>
          </a:p>
          <a:p>
            <a:pPr>
              <a:lnSpc>
                <a:spcPct val="150000"/>
              </a:lnSpc>
            </a:pPr>
            <a:r>
              <a:rPr lang="zh-CN" altLang="en-US" dirty="0"/>
              <a:t>•Word2Verc（来自RNN讲座）是另一个无人监督、自学的例子。</a:t>
            </a:r>
          </a:p>
        </p:txBody>
      </p:sp>
      <p:sp>
        <p:nvSpPr>
          <p:cNvPr id="16" name="文本框 15"/>
          <p:cNvSpPr txBox="1"/>
          <p:nvPr/>
        </p:nvSpPr>
        <p:spPr>
          <a:xfrm>
            <a:off x="3924646" y="4222572"/>
            <a:ext cx="1969569" cy="337185"/>
          </a:xfrm>
          <a:prstGeom prst="rect">
            <a:avLst/>
          </a:prstGeom>
          <a:noFill/>
        </p:spPr>
        <p:txBody>
          <a:bodyPr wrap="square">
            <a:spAutoFit/>
          </a:bodyPr>
          <a:lstStyle/>
          <a:p>
            <a:r>
              <a:rPr lang="zh-CN" altLang="en-US" sz="1600" dirty="0">
                <a:solidFill>
                  <a:srgbClr val="FF0000"/>
                </a:solidFill>
              </a:rPr>
              <a:t>extracted feature</a:t>
            </a:r>
          </a:p>
        </p:txBody>
      </p:sp>
      <p:sp>
        <p:nvSpPr>
          <p:cNvPr id="20" name="文本框 19"/>
          <p:cNvSpPr txBox="1"/>
          <p:nvPr/>
        </p:nvSpPr>
        <p:spPr>
          <a:xfrm>
            <a:off x="5090161" y="5280532"/>
            <a:ext cx="5355255" cy="368300"/>
          </a:xfrm>
          <a:prstGeom prst="rect">
            <a:avLst/>
          </a:prstGeom>
          <a:noFill/>
        </p:spPr>
        <p:txBody>
          <a:bodyPr wrap="square">
            <a:spAutoFit/>
          </a:bodyPr>
          <a:lstStyle/>
          <a:p>
            <a:r>
              <a:rPr lang="zh-CN" altLang="en-US" b="1" dirty="0"/>
              <a:t>Autoencoder for MNIST dataset (28×28×1, 784 pixels)</a:t>
            </a:r>
          </a:p>
        </p:txBody>
      </p:sp>
      <p:pic>
        <p:nvPicPr>
          <p:cNvPr id="22" name="图片 21"/>
          <p:cNvPicPr>
            <a:picLocks noChangeAspect="1"/>
          </p:cNvPicPr>
          <p:nvPr/>
        </p:nvPicPr>
        <p:blipFill>
          <a:blip r:embed="rId4"/>
          <a:stretch>
            <a:fillRect/>
          </a:stretch>
        </p:blipFill>
        <p:spPr>
          <a:xfrm>
            <a:off x="4965151" y="5748880"/>
            <a:ext cx="5476656" cy="8795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1524000" y="44338"/>
            <a:ext cx="7886700" cy="1325563"/>
          </a:xfrm>
        </p:spPr>
        <p:txBody>
          <a:bodyPr/>
          <a:lstStyle/>
          <a:p>
            <a:r>
              <a:rPr lang="en-US" altLang="zh-CN" sz="4400" b="1" dirty="0"/>
              <a:t>• </a:t>
            </a:r>
            <a:r>
              <a:rPr lang="en-US" altLang="zh-CN" b="0" i="0" dirty="0">
                <a:solidFill>
                  <a:srgbClr val="000000"/>
                </a:solidFill>
                <a:effectLst/>
                <a:latin typeface="Times New Roman" panose="02020603050405020304" pitchFamily="18" charset="0"/>
              </a:rPr>
              <a:t>Vanilla Autoe</a:t>
            </a:r>
            <a:r>
              <a:rPr lang="en-US" altLang="zh-CN" dirty="0"/>
              <a:t>ncoder</a:t>
            </a:r>
            <a:endParaRPr lang="zh-TW" altLang="en-US" dirty="0"/>
          </a:p>
        </p:txBody>
      </p:sp>
      <p:sp>
        <p:nvSpPr>
          <p:cNvPr id="7" name="文字方塊 49"/>
          <p:cNvSpPr txBox="1">
            <a:spLocks noChangeArrowheads="1"/>
          </p:cNvSpPr>
          <p:nvPr/>
        </p:nvSpPr>
        <p:spPr bwMode="auto">
          <a:xfrm>
            <a:off x="2035289" y="975616"/>
            <a:ext cx="7737107" cy="152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nSpc>
                <a:spcPct val="150000"/>
              </a:lnSpc>
            </a:pPr>
            <a:r>
              <a:rPr lang="en-US" altLang="zh-CN" sz="2400" b="1" dirty="0"/>
              <a:t>• example</a:t>
            </a:r>
          </a:p>
          <a:p>
            <a:pPr>
              <a:lnSpc>
                <a:spcPct val="150000"/>
              </a:lnSpc>
            </a:pPr>
            <a:r>
              <a:rPr lang="en-US" altLang="zh-CN" sz="2000" b="1" dirty="0"/>
              <a:t>   • </a:t>
            </a:r>
            <a:r>
              <a:rPr lang="en-US" altLang="zh-CN" sz="2000" dirty="0"/>
              <a:t>Compress MNIST (28x28x1) to the latent code with only 2 variables</a:t>
            </a:r>
          </a:p>
          <a:p>
            <a:pPr>
              <a:lnSpc>
                <a:spcPct val="150000"/>
              </a:lnSpc>
            </a:pPr>
            <a:r>
              <a:rPr lang="zh-CN" altLang="en-US" sz="2000" dirty="0"/>
              <a:t>将 </a:t>
            </a:r>
            <a:r>
              <a:rPr lang="en-US" altLang="zh-CN" sz="2000" dirty="0"/>
              <a:t>MNIST (28x28x1) </a:t>
            </a:r>
            <a:r>
              <a:rPr lang="zh-CN" altLang="en-US" sz="2000" dirty="0"/>
              <a:t>压缩为仅包含 </a:t>
            </a:r>
            <a:r>
              <a:rPr lang="en-US" altLang="zh-CN" sz="2000" dirty="0"/>
              <a:t>2 </a:t>
            </a:r>
            <a:r>
              <a:rPr lang="zh-CN" altLang="en-US" sz="2000" dirty="0"/>
              <a:t>个变量的潜在代码</a:t>
            </a:r>
            <a:endParaRPr kumimoji="0" lang="zh-TW" altLang="en-US" sz="2000" dirty="0"/>
          </a:p>
        </p:txBody>
      </p:sp>
      <p:pic>
        <p:nvPicPr>
          <p:cNvPr id="8" name="内容占位符 7"/>
          <p:cNvPicPr>
            <a:picLocks noGrp="1" noChangeAspect="1"/>
          </p:cNvPicPr>
          <p:nvPr>
            <p:ph idx="1"/>
          </p:nvPr>
        </p:nvPicPr>
        <p:blipFill>
          <a:blip r:embed="rId2"/>
          <a:stretch>
            <a:fillRect/>
          </a:stretch>
        </p:blipFill>
        <p:spPr>
          <a:xfrm>
            <a:off x="2419603" y="2462324"/>
            <a:ext cx="7352793" cy="4351338"/>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2152650" y="2831240"/>
            <a:ext cx="7886700" cy="3271270"/>
          </a:xfrm>
        </p:spPr>
      </p:pic>
      <p:sp>
        <p:nvSpPr>
          <p:cNvPr id="6" name="標題 1"/>
          <p:cNvSpPr>
            <a:spLocks noGrp="1"/>
          </p:cNvSpPr>
          <p:nvPr>
            <p:ph type="title"/>
          </p:nvPr>
        </p:nvSpPr>
        <p:spPr>
          <a:xfrm>
            <a:off x="1524000" y="44338"/>
            <a:ext cx="7886700" cy="1325563"/>
          </a:xfrm>
        </p:spPr>
        <p:txBody>
          <a:bodyPr/>
          <a:lstStyle/>
          <a:p>
            <a:r>
              <a:rPr lang="en-US" altLang="zh-CN" sz="4400" b="1" dirty="0"/>
              <a:t>• </a:t>
            </a:r>
            <a:r>
              <a:rPr lang="en-US" altLang="zh-CN" b="0" i="0" dirty="0">
                <a:solidFill>
                  <a:srgbClr val="000000"/>
                </a:solidFill>
                <a:effectLst/>
                <a:latin typeface="Times New Roman" panose="02020603050405020304" pitchFamily="18" charset="0"/>
              </a:rPr>
              <a:t>Vanilla Autoe</a:t>
            </a:r>
            <a:r>
              <a:rPr lang="en-US" altLang="zh-CN" dirty="0"/>
              <a:t>ncoder</a:t>
            </a:r>
            <a:endParaRPr lang="zh-TW" altLang="en-US" dirty="0"/>
          </a:p>
        </p:txBody>
      </p:sp>
      <p:sp>
        <p:nvSpPr>
          <p:cNvPr id="7" name="文字方塊 49"/>
          <p:cNvSpPr txBox="1">
            <a:spLocks noChangeArrowheads="1"/>
          </p:cNvSpPr>
          <p:nvPr/>
        </p:nvSpPr>
        <p:spPr bwMode="auto">
          <a:xfrm>
            <a:off x="2136809" y="1158496"/>
            <a:ext cx="7024837" cy="1337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 </a:t>
            </a:r>
            <a:r>
              <a:rPr lang="en-US" altLang="zh-TW" sz="2400" b="1" dirty="0"/>
              <a:t>Power of Latent Representation</a:t>
            </a:r>
            <a:r>
              <a:rPr lang="zh-CN" altLang="en-US" sz="2400" b="1" dirty="0"/>
              <a:t>潜在表征的力量</a:t>
            </a:r>
            <a:endParaRPr lang="en-US" altLang="zh-TW" sz="2400" b="1" dirty="0"/>
          </a:p>
          <a:p>
            <a:pPr>
              <a:lnSpc>
                <a:spcPct val="150000"/>
              </a:lnSpc>
            </a:pPr>
            <a:r>
              <a:rPr lang="en-US" altLang="zh-CN" sz="2000" b="1" dirty="0"/>
              <a:t>   • </a:t>
            </a:r>
            <a:r>
              <a:rPr lang="en-US" altLang="zh-CN" sz="2000" dirty="0"/>
              <a:t>v</a:t>
            </a:r>
            <a:r>
              <a:rPr lang="en-US" altLang="zh-TW" sz="2000" dirty="0"/>
              <a:t>isualization on MNIST: PCA vs. Autoencoder</a:t>
            </a:r>
          </a:p>
          <a:p>
            <a:pPr>
              <a:lnSpc>
                <a:spcPct val="150000"/>
              </a:lnSpc>
            </a:pPr>
            <a:r>
              <a:rPr lang="en-US" altLang="zh-CN" sz="2000" dirty="0"/>
              <a:t>MNIST </a:t>
            </a:r>
            <a:r>
              <a:rPr lang="zh-CN" altLang="en-US" sz="2000" dirty="0"/>
              <a:t>上的可视化：</a:t>
            </a:r>
            <a:r>
              <a:rPr lang="en-US" altLang="zh-CN" sz="2000" dirty="0"/>
              <a:t>PCA </a:t>
            </a:r>
            <a:r>
              <a:rPr lang="zh-CN" altLang="en-US" sz="2000" dirty="0"/>
              <a:t>与自动编码器</a:t>
            </a:r>
            <a:endParaRPr kumimoji="0" lang="zh-TW"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50795" y="48998"/>
            <a:ext cx="9942265" cy="1325563"/>
          </a:xfrm>
        </p:spPr>
        <p:txBody>
          <a:bodyPr/>
          <a:lstStyle/>
          <a:p>
            <a:r>
              <a:rPr lang="en-US" altLang="zh-CN" sz="4400" b="1" dirty="0"/>
              <a:t>• </a:t>
            </a:r>
            <a:r>
              <a:rPr lang="en-US" altLang="zh-TW" dirty="0"/>
              <a:t>Denoising Autoencoder</a:t>
            </a:r>
            <a:r>
              <a:rPr lang="zh-CN" altLang="en-US" dirty="0"/>
              <a:t>去噪自动编码器</a:t>
            </a:r>
            <a:endParaRPr lang="zh-TW" altLang="en-US" dirty="0"/>
          </a:p>
        </p:txBody>
      </p:sp>
      <p:grpSp>
        <p:nvGrpSpPr>
          <p:cNvPr id="3" name="组合 2">
            <a:extLst>
              <a:ext uri="{FF2B5EF4-FFF2-40B4-BE49-F238E27FC236}">
                <a16:creationId xmlns:a16="http://schemas.microsoft.com/office/drawing/2014/main" id="{3EF36241-60EF-EA43-4228-28B3C846707A}"/>
              </a:ext>
            </a:extLst>
          </p:cNvPr>
          <p:cNvGrpSpPr/>
          <p:nvPr/>
        </p:nvGrpSpPr>
        <p:grpSpPr>
          <a:xfrm>
            <a:off x="176285" y="2042395"/>
            <a:ext cx="7851228" cy="4066743"/>
            <a:chOff x="2436653" y="2510115"/>
            <a:chExt cx="6859962" cy="3483607"/>
          </a:xfrm>
        </p:grpSpPr>
        <p:pic>
          <p:nvPicPr>
            <p:cNvPr id="7" name="圖片 6"/>
            <p:cNvPicPr>
              <a:picLocks noChangeAspect="1"/>
            </p:cNvPicPr>
            <p:nvPr/>
          </p:nvPicPr>
          <p:blipFill>
            <a:blip r:embed="rId3"/>
            <a:stretch>
              <a:fillRect/>
            </a:stretch>
          </p:blipFill>
          <p:spPr>
            <a:xfrm>
              <a:off x="2436653" y="3102714"/>
              <a:ext cx="921634" cy="851813"/>
            </a:xfrm>
            <a:prstGeom prst="rect">
              <a:avLst/>
            </a:prstGeom>
          </p:spPr>
        </p:pic>
        <p:grpSp>
          <p:nvGrpSpPr>
            <p:cNvPr id="20" name="群組 19"/>
            <p:cNvGrpSpPr/>
            <p:nvPr/>
          </p:nvGrpSpPr>
          <p:grpSpPr>
            <a:xfrm>
              <a:off x="2673003" y="4011211"/>
              <a:ext cx="468000" cy="1928552"/>
              <a:chOff x="2121301" y="2538260"/>
              <a:chExt cx="468000" cy="1928552"/>
            </a:xfrm>
          </p:grpSpPr>
          <p:sp>
            <p:nvSpPr>
              <p:cNvPr id="6" name="矩形 5"/>
              <p:cNvSpPr/>
              <p:nvPr/>
            </p:nvSpPr>
            <p:spPr>
              <a:xfrm>
                <a:off x="2121301" y="2538260"/>
                <a:ext cx="468000" cy="19285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文字方塊 7"/>
                  <p:cNvSpPr txBox="1"/>
                  <p:nvPr/>
                </p:nvSpPr>
                <p:spPr>
                  <a:xfrm>
                    <a:off x="2241503" y="3310643"/>
                    <a:ext cx="20129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2241503" y="3310643"/>
                    <a:ext cx="201295" cy="368935"/>
                  </a:xfrm>
                  <a:prstGeom prst="rect">
                    <a:avLst/>
                  </a:prstGeom>
                  <a:blipFill rotWithShape="1">
                    <a:blip r:embed="rId4"/>
                  </a:blipFill>
                </p:spPr>
                <p:txBody>
                  <a:bodyPr/>
                  <a:lstStyle/>
                  <a:p>
                    <a:r>
                      <a:rPr lang="zh-CN" altLang="en-US">
                        <a:noFill/>
                      </a:rPr>
                      <a:t> </a:t>
                    </a:r>
                  </a:p>
                </p:txBody>
              </p:sp>
            </mc:Fallback>
          </mc:AlternateContent>
        </p:grpSp>
        <p:sp>
          <p:nvSpPr>
            <p:cNvPr id="9" name="矩形 8"/>
            <p:cNvSpPr/>
            <p:nvPr/>
          </p:nvSpPr>
          <p:spPr>
            <a:xfrm rot="5400000">
              <a:off x="5986185" y="4490749"/>
              <a:ext cx="1209244" cy="468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sp>
          <p:nvSpPr>
            <p:cNvPr id="10" name="向右箭號 9"/>
            <p:cNvSpPr/>
            <p:nvPr/>
          </p:nvSpPr>
          <p:spPr>
            <a:xfrm>
              <a:off x="5066048" y="4429358"/>
              <a:ext cx="933253" cy="6052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12" name="矩形 11"/>
            <p:cNvSpPr/>
            <p:nvPr/>
          </p:nvSpPr>
          <p:spPr>
            <a:xfrm>
              <a:off x="8593974" y="4065170"/>
              <a:ext cx="468000" cy="19285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文字方塊 12"/>
                <p:cNvSpPr txBox="1"/>
                <p:nvPr/>
              </p:nvSpPr>
              <p:spPr>
                <a:xfrm>
                  <a:off x="8707107" y="4774904"/>
                  <a:ext cx="20129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𝑥</m:t>
                            </m:r>
                          </m:e>
                        </m:acc>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8707107" y="4774904"/>
                  <a:ext cx="201295" cy="368935"/>
                </a:xfrm>
                <a:prstGeom prst="rect">
                  <a:avLst/>
                </a:prstGeom>
                <a:blipFill>
                  <a:blip r:embed="rId5"/>
                  <a:stretch>
                    <a:fillRect l="-18421" t="-15714" r="-78947"/>
                  </a:stretch>
                </a:blipFill>
              </p:spPr>
              <p:txBody>
                <a:bodyPr/>
                <a:lstStyle/>
                <a:p>
                  <a:r>
                    <a:rPr lang="zh-TW" altLang="en-US">
                      <a:noFill/>
                    </a:rPr>
                    <a:t> </a:t>
                  </a:r>
                </a:p>
              </p:txBody>
            </p:sp>
          </mc:Fallback>
        </mc:AlternateContent>
        <p:sp>
          <p:nvSpPr>
            <p:cNvPr id="14" name="向右箭號 13"/>
            <p:cNvSpPr/>
            <p:nvPr/>
          </p:nvSpPr>
          <p:spPr>
            <a:xfrm>
              <a:off x="7359764" y="4429358"/>
              <a:ext cx="933253" cy="6052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pic>
          <p:nvPicPr>
            <p:cNvPr id="16" name="圖片 15"/>
            <p:cNvPicPr>
              <a:picLocks noChangeAspect="1"/>
            </p:cNvPicPr>
            <p:nvPr/>
          </p:nvPicPr>
          <p:blipFill>
            <a:blip r:embed="rId6"/>
            <a:stretch>
              <a:fillRect/>
            </a:stretch>
          </p:blipFill>
          <p:spPr>
            <a:xfrm>
              <a:off x="8469496" y="3134790"/>
              <a:ext cx="827119" cy="790628"/>
            </a:xfrm>
            <a:prstGeom prst="rect">
              <a:avLst/>
            </a:prstGeom>
          </p:spPr>
        </p:pic>
        <mc:AlternateContent xmlns:mc="http://schemas.openxmlformats.org/markup-compatibility/2006" xmlns:a14="http://schemas.microsoft.com/office/drawing/2010/main">
          <mc:Choice Requires="a14">
            <p:sp>
              <p:nvSpPr>
                <p:cNvPr id="17" name="文字方塊 16"/>
                <p:cNvSpPr txBox="1"/>
                <p:nvPr/>
              </p:nvSpPr>
              <p:spPr>
                <a:xfrm>
                  <a:off x="6501985" y="4540083"/>
                  <a:ext cx="17970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m:t>
                        </m:r>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6501985" y="4540083"/>
                  <a:ext cx="179705" cy="368935"/>
                </a:xfrm>
                <a:prstGeom prst="rect">
                  <a:avLst/>
                </a:prstGeom>
                <a:blipFill>
                  <a:blip r:embed="rId7"/>
                  <a:stretch>
                    <a:fillRect l="-20588" r="-20588"/>
                  </a:stretch>
                </a:blipFill>
              </p:spPr>
              <p:txBody>
                <a:bodyPr/>
                <a:lstStyle/>
                <a:p>
                  <a:r>
                    <a:rPr lang="zh-TW" altLang="en-US">
                      <a:noFill/>
                    </a:rPr>
                    <a:t> </a:t>
                  </a:r>
                </a:p>
              </p:txBody>
            </p:sp>
          </mc:Fallback>
        </mc:AlternateContent>
        <p:sp>
          <p:nvSpPr>
            <p:cNvPr id="18" name="文字方塊 17"/>
            <p:cNvSpPr txBox="1">
              <a:spLocks noChangeArrowheads="1"/>
            </p:cNvSpPr>
            <p:nvPr/>
          </p:nvSpPr>
          <p:spPr bwMode="auto">
            <a:xfrm>
              <a:off x="4758453" y="3977468"/>
              <a:ext cx="14864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dirty="0">
                  <a:solidFill>
                    <a:srgbClr val="0000FF"/>
                  </a:solidFill>
                </a:rPr>
                <a:t>encode</a:t>
              </a:r>
              <a:endParaRPr kumimoji="0" lang="zh-TW" altLang="en-US" sz="2400" dirty="0">
                <a:solidFill>
                  <a:srgbClr val="0000FF"/>
                </a:solidFill>
              </a:endParaRPr>
            </a:p>
          </p:txBody>
        </p:sp>
        <p:sp>
          <p:nvSpPr>
            <p:cNvPr id="19" name="文字方塊 18"/>
            <p:cNvSpPr txBox="1">
              <a:spLocks noChangeArrowheads="1"/>
            </p:cNvSpPr>
            <p:nvPr/>
          </p:nvSpPr>
          <p:spPr bwMode="auto">
            <a:xfrm>
              <a:off x="7008889" y="3980946"/>
              <a:ext cx="14864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dirty="0">
                  <a:solidFill>
                    <a:srgbClr val="0000FF"/>
                  </a:solidFill>
                </a:rPr>
                <a:t>decode</a:t>
              </a:r>
              <a:endParaRPr kumimoji="0" lang="zh-TW" altLang="en-US" sz="2400" dirty="0">
                <a:solidFill>
                  <a:srgbClr val="0000FF"/>
                </a:solidFill>
              </a:endParaRPr>
            </a:p>
          </p:txBody>
        </p:sp>
        <p:sp>
          <p:nvSpPr>
            <p:cNvPr id="21" name="向右箭號 20"/>
            <p:cNvSpPr/>
            <p:nvPr/>
          </p:nvSpPr>
          <p:spPr>
            <a:xfrm>
              <a:off x="3284590" y="4458678"/>
              <a:ext cx="933253" cy="6052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22" name="文字方塊 21"/>
            <p:cNvSpPr txBox="1">
              <a:spLocks noChangeArrowheads="1"/>
            </p:cNvSpPr>
            <p:nvPr/>
          </p:nvSpPr>
          <p:spPr bwMode="auto">
            <a:xfrm>
              <a:off x="3049285" y="4921254"/>
              <a:ext cx="1145013"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dirty="0">
                  <a:solidFill>
                    <a:srgbClr val="00B050"/>
                  </a:solidFill>
                </a:rPr>
                <a:t>Add noise</a:t>
              </a:r>
              <a:endParaRPr kumimoji="0" lang="zh-TW" altLang="en-US" sz="2400" dirty="0">
                <a:solidFill>
                  <a:srgbClr val="00B050"/>
                </a:solidFill>
              </a:endParaRPr>
            </a:p>
          </p:txBody>
        </p:sp>
        <p:grpSp>
          <p:nvGrpSpPr>
            <p:cNvPr id="23" name="群組 22"/>
            <p:cNvGrpSpPr/>
            <p:nvPr/>
          </p:nvGrpSpPr>
          <p:grpSpPr>
            <a:xfrm>
              <a:off x="4358685" y="4011211"/>
              <a:ext cx="468000" cy="1928552"/>
              <a:chOff x="2121301" y="2538260"/>
              <a:chExt cx="468000" cy="1928552"/>
            </a:xfrm>
          </p:grpSpPr>
          <p:sp>
            <p:nvSpPr>
              <p:cNvPr id="24" name="矩形 23"/>
              <p:cNvSpPr/>
              <p:nvPr/>
            </p:nvSpPr>
            <p:spPr>
              <a:xfrm>
                <a:off x="2121301" y="2538260"/>
                <a:ext cx="468000" cy="19285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5" name="文字方塊 24"/>
                  <p:cNvSpPr txBox="1"/>
                  <p:nvPr/>
                </p:nvSpPr>
                <p:spPr>
                  <a:xfrm>
                    <a:off x="2241503" y="3310643"/>
                    <a:ext cx="27622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241503" y="3310643"/>
                    <a:ext cx="276225" cy="368935"/>
                  </a:xfrm>
                  <a:prstGeom prst="rect">
                    <a:avLst/>
                  </a:prstGeom>
                  <a:blipFill rotWithShape="1">
                    <a:blip r:embed="rId8"/>
                  </a:blipFill>
                </p:spPr>
                <p:txBody>
                  <a:bodyPr/>
                  <a:lstStyle/>
                  <a:p>
                    <a:r>
                      <a:rPr lang="zh-CN" altLang="en-US">
                        <a:noFill/>
                      </a:rPr>
                      <a:t> </a:t>
                    </a:r>
                  </a:p>
                </p:txBody>
              </p:sp>
            </mc:Fallback>
          </mc:AlternateContent>
        </p:grpSp>
        <p:pic>
          <p:nvPicPr>
            <p:cNvPr id="26" name="圖片 25"/>
            <p:cNvPicPr>
              <a:picLocks noChangeAspect="1"/>
            </p:cNvPicPr>
            <p:nvPr/>
          </p:nvPicPr>
          <p:blipFill>
            <a:blip r:embed="rId9"/>
            <a:stretch>
              <a:fillRect/>
            </a:stretch>
          </p:blipFill>
          <p:spPr>
            <a:xfrm>
              <a:off x="4162861" y="3100575"/>
              <a:ext cx="859647" cy="799845"/>
            </a:xfrm>
            <a:prstGeom prst="rect">
              <a:avLst/>
            </a:prstGeom>
          </p:spPr>
        </p:pic>
        <p:cxnSp>
          <p:nvCxnSpPr>
            <p:cNvPr id="27" name="直線接點 26"/>
            <p:cNvCxnSpPr/>
            <p:nvPr/>
          </p:nvCxnSpPr>
          <p:spPr>
            <a:xfrm flipH="1">
              <a:off x="2897470" y="2542316"/>
              <a:ext cx="5985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5400000">
              <a:off x="2667320" y="2797110"/>
              <a:ext cx="50958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rot="5400000">
              <a:off x="8628262" y="2797110"/>
              <a:ext cx="509588"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文字方塊 49"/>
            <p:cNvSpPr txBox="1">
              <a:spLocks noChangeArrowheads="1"/>
            </p:cNvSpPr>
            <p:nvPr/>
          </p:nvSpPr>
          <p:spPr bwMode="auto">
            <a:xfrm>
              <a:off x="4522926" y="2510115"/>
              <a:ext cx="2952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dirty="0"/>
                <a:t>As close as possible</a:t>
              </a:r>
              <a:endParaRPr kumimoji="0" lang="zh-TW" altLang="en-US" sz="2400" dirty="0"/>
            </a:p>
          </p:txBody>
        </p:sp>
      </p:grpSp>
      <p:sp>
        <p:nvSpPr>
          <p:cNvPr id="5" name="文本框 4"/>
          <p:cNvSpPr txBox="1"/>
          <p:nvPr/>
        </p:nvSpPr>
        <p:spPr>
          <a:xfrm>
            <a:off x="8090101" y="1199147"/>
            <a:ext cx="4101899" cy="2264081"/>
          </a:xfrm>
          <a:prstGeom prst="rect">
            <a:avLst/>
          </a:prstGeom>
          <a:noFill/>
        </p:spPr>
        <p:txBody>
          <a:bodyPr wrap="square">
            <a:spAutoFit/>
          </a:bodyPr>
          <a:lstStyle/>
          <a:p>
            <a:pPr>
              <a:lnSpc>
                <a:spcPct val="150000"/>
              </a:lnSpc>
            </a:pPr>
            <a:r>
              <a:rPr lang="en-US" altLang="zh-CN" sz="2000" b="1" dirty="0"/>
              <a:t>Why? </a:t>
            </a:r>
          </a:p>
          <a:p>
            <a:pPr>
              <a:lnSpc>
                <a:spcPct val="150000"/>
              </a:lnSpc>
            </a:pPr>
            <a:r>
              <a:rPr lang="en-US" altLang="zh-CN" sz="2000" b="1" dirty="0"/>
              <a:t>• Avoid overfitting</a:t>
            </a:r>
          </a:p>
          <a:p>
            <a:pPr>
              <a:lnSpc>
                <a:spcPct val="150000"/>
              </a:lnSpc>
            </a:pPr>
            <a:r>
              <a:rPr lang="en-US" altLang="zh-CN" sz="2000" b="1" dirty="0"/>
              <a:t>• Learn robust representations</a:t>
            </a:r>
          </a:p>
          <a:p>
            <a:pPr>
              <a:lnSpc>
                <a:spcPct val="150000"/>
              </a:lnSpc>
            </a:pPr>
            <a:r>
              <a:rPr lang="zh-CN" altLang="en-US" dirty="0"/>
              <a:t>避免过度拟合</a:t>
            </a:r>
            <a:endParaRPr lang="en-US" altLang="zh-CN" dirty="0"/>
          </a:p>
          <a:p>
            <a:pPr>
              <a:lnSpc>
                <a:spcPct val="150000"/>
              </a:lnSpc>
            </a:pPr>
            <a:r>
              <a:rPr lang="en-US" altLang="zh-CN" dirty="0"/>
              <a:t>•</a:t>
            </a:r>
            <a:r>
              <a:rPr lang="zh-CN" altLang="en-US" dirty="0"/>
              <a:t>学习稳健的表示</a:t>
            </a:r>
            <a:endParaRPr lang="zh-TW" altLang="en-US" dirty="0"/>
          </a:p>
        </p:txBody>
      </p:sp>
      <p:sp>
        <p:nvSpPr>
          <p:cNvPr id="11" name="文本框 10"/>
          <p:cNvSpPr txBox="1"/>
          <p:nvPr/>
        </p:nvSpPr>
        <p:spPr>
          <a:xfrm>
            <a:off x="1877701" y="1105749"/>
            <a:ext cx="4680284" cy="521970"/>
          </a:xfrm>
          <a:prstGeom prst="rect">
            <a:avLst/>
          </a:prstGeom>
          <a:noFill/>
        </p:spPr>
        <p:txBody>
          <a:bodyPr wrap="square">
            <a:spAutoFit/>
          </a:bodyPr>
          <a:lstStyle/>
          <a:p>
            <a:pPr marL="0" indent="0">
              <a:buNone/>
            </a:pPr>
            <a:r>
              <a:rPr lang="en-US" altLang="zh-CN" sz="2800" dirty="0"/>
              <a:t>• </a:t>
            </a:r>
            <a:r>
              <a:rPr lang="en-US" altLang="zh-TW" sz="2800" b="1" dirty="0"/>
              <a:t>Architecture</a:t>
            </a:r>
            <a:r>
              <a:rPr lang="zh-TW" altLang="en-US" sz="2800" b="1" dirty="0"/>
              <a:t>建筑学</a:t>
            </a:r>
            <a:endParaRPr lang="en-US" altLang="zh-TW" sz="2800" b="1"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2650" y="1253331"/>
            <a:ext cx="7886700" cy="4351338"/>
          </a:xfrm>
        </p:spPr>
        <p:txBody>
          <a:bodyPr>
            <a:normAutofit/>
          </a:bodyPr>
          <a:lstStyle/>
          <a:p>
            <a:r>
              <a:rPr lang="en-US" sz="2400" dirty="0"/>
              <a:t>去噪自动编码器不能简单地记忆输入输出关系。</a:t>
            </a:r>
          </a:p>
          <a:p>
            <a:r>
              <a:rPr lang="en-US" sz="2400" dirty="0"/>
              <a:t>直观地说，去噪自动编码器从我们的训练数据的邻域学习投影回到训练数据上。</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726" y="3211723"/>
            <a:ext cx="6575316" cy="3189077"/>
          </a:xfrm>
          <a:prstGeom prst="rect">
            <a:avLst/>
          </a:prstGeom>
        </p:spPr>
      </p:pic>
      <p:sp>
        <p:nvSpPr>
          <p:cNvPr id="4" name="標題 1"/>
          <p:cNvSpPr txBox="1"/>
          <p:nvPr/>
        </p:nvSpPr>
        <p:spPr>
          <a:xfrm>
            <a:off x="1550796" y="4899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 </a:t>
            </a:r>
            <a:r>
              <a:rPr lang="en-US" altLang="zh-TW" dirty="0"/>
              <a:t>Denoising Autoencoder</a:t>
            </a:r>
            <a:endParaRPr lang="zh-TW" alt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4683" y="1253331"/>
            <a:ext cx="7886700" cy="4351338"/>
          </a:xfrm>
        </p:spPr>
        <p:txBody>
          <a:bodyPr/>
          <a:lstStyle/>
          <a:p>
            <a:r>
              <a:rPr lang="en-US" b="1" dirty="0"/>
              <a:t>Feature Visualization</a:t>
            </a:r>
          </a:p>
        </p:txBody>
      </p:sp>
      <p:sp>
        <p:nvSpPr>
          <p:cNvPr id="4" name="標題 1"/>
          <p:cNvSpPr txBox="1"/>
          <p:nvPr/>
        </p:nvSpPr>
        <p:spPr>
          <a:xfrm>
            <a:off x="1550796" y="4899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 </a:t>
            </a:r>
            <a:r>
              <a:rPr lang="en-US" altLang="zh-TW" dirty="0"/>
              <a:t>Denoising Autoencoder</a:t>
            </a:r>
            <a:endParaRPr lang="zh-TW" altLang="en-US" dirty="0"/>
          </a:p>
        </p:txBody>
      </p:sp>
      <p:pic>
        <p:nvPicPr>
          <p:cNvPr id="8" name="图片 7"/>
          <p:cNvPicPr>
            <a:picLocks noChangeAspect="1"/>
          </p:cNvPicPr>
          <p:nvPr/>
        </p:nvPicPr>
        <p:blipFill>
          <a:blip r:embed="rId2"/>
          <a:stretch>
            <a:fillRect/>
          </a:stretch>
        </p:blipFill>
        <p:spPr>
          <a:xfrm>
            <a:off x="1913243" y="2168093"/>
            <a:ext cx="8484839" cy="3349591"/>
          </a:xfrm>
          <a:prstGeom prst="rect">
            <a:avLst/>
          </a:prstGeom>
        </p:spPr>
      </p:pic>
      <p:sp>
        <p:nvSpPr>
          <p:cNvPr id="10" name="文本框 9"/>
          <p:cNvSpPr txBox="1"/>
          <p:nvPr/>
        </p:nvSpPr>
        <p:spPr>
          <a:xfrm>
            <a:off x="2425165" y="1983427"/>
            <a:ext cx="4680284" cy="368300"/>
          </a:xfrm>
          <a:prstGeom prst="rect">
            <a:avLst/>
          </a:prstGeom>
          <a:noFill/>
        </p:spPr>
        <p:txBody>
          <a:bodyPr wrap="square">
            <a:spAutoFit/>
          </a:bodyPr>
          <a:lstStyle/>
          <a:p>
            <a:r>
              <a:rPr lang="zh-CN" altLang="en-US" dirty="0"/>
              <a:t>One neuron == One feature extractor</a:t>
            </a:r>
          </a:p>
        </p:txBody>
      </p:sp>
      <p:sp>
        <p:nvSpPr>
          <p:cNvPr id="12" name="文本框 11"/>
          <p:cNvSpPr txBox="1"/>
          <p:nvPr/>
        </p:nvSpPr>
        <p:spPr>
          <a:xfrm>
            <a:off x="6616969" y="1706428"/>
            <a:ext cx="4680284" cy="368300"/>
          </a:xfrm>
          <a:prstGeom prst="rect">
            <a:avLst/>
          </a:prstGeom>
          <a:noFill/>
        </p:spPr>
        <p:txBody>
          <a:bodyPr wrap="square">
            <a:spAutoFit/>
          </a:bodyPr>
          <a:lstStyle/>
          <a:p>
            <a:r>
              <a:rPr lang="zh-CN" altLang="en-US" b="1" dirty="0"/>
              <a:t>Visualizing the learned features</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1524000" y="44338"/>
            <a:ext cx="10426262" cy="1325563"/>
          </a:xfrm>
        </p:spPr>
        <p:txBody>
          <a:bodyPr/>
          <a:lstStyle/>
          <a:p>
            <a:r>
              <a:rPr lang="en-US" altLang="zh-CN" sz="4400" b="1" dirty="0"/>
              <a:t>• </a:t>
            </a:r>
            <a:r>
              <a:rPr lang="en-US" altLang="zh-CN" dirty="0">
                <a:solidFill>
                  <a:srgbClr val="000000"/>
                </a:solidFill>
                <a:latin typeface="Times New Roman" panose="02020603050405020304" pitchFamily="18" charset="0"/>
              </a:rPr>
              <a:t>Denoising</a:t>
            </a:r>
            <a:r>
              <a:rPr lang="en-US" altLang="zh-CN" b="0" i="0" dirty="0">
                <a:solidFill>
                  <a:srgbClr val="000000"/>
                </a:solidFill>
                <a:effectLst/>
                <a:latin typeface="Times New Roman" panose="02020603050405020304" pitchFamily="18" charset="0"/>
              </a:rPr>
              <a:t> Autoe</a:t>
            </a:r>
            <a:r>
              <a:rPr lang="en-US" altLang="zh-CN" dirty="0"/>
              <a:t>ncoder</a:t>
            </a:r>
            <a:r>
              <a:rPr lang="zh-CN" altLang="en-US" dirty="0"/>
              <a:t>去噪自动编码器</a:t>
            </a:r>
            <a:endParaRPr lang="zh-TW" altLang="en-US" dirty="0"/>
          </a:p>
        </p:txBody>
      </p:sp>
      <p:sp>
        <p:nvSpPr>
          <p:cNvPr id="7" name="文字方塊 49"/>
          <p:cNvSpPr txBox="1">
            <a:spLocks noChangeArrowheads="1"/>
          </p:cNvSpPr>
          <p:nvPr/>
        </p:nvSpPr>
        <p:spPr bwMode="auto">
          <a:xfrm>
            <a:off x="2136809" y="1158496"/>
            <a:ext cx="70248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 Discussion</a:t>
            </a:r>
            <a:endParaRPr lang="en-US" altLang="zh-TW" sz="2400" b="1" dirty="0"/>
          </a:p>
        </p:txBody>
      </p:sp>
      <p:sp>
        <p:nvSpPr>
          <p:cNvPr id="3" name="内容占位符 2"/>
          <p:cNvSpPr>
            <a:spLocks noGrp="1"/>
          </p:cNvSpPr>
          <p:nvPr>
            <p:ph idx="1"/>
          </p:nvPr>
        </p:nvSpPr>
        <p:spPr>
          <a:xfrm>
            <a:off x="2152650" y="1758248"/>
            <a:ext cx="8481662" cy="4351338"/>
          </a:xfrm>
        </p:spPr>
        <p:txBody>
          <a:bodyPr>
            <a:normAutofit fontScale="90000" lnSpcReduction="10000"/>
          </a:bodyPr>
          <a:lstStyle/>
          <a:p>
            <a:pPr marL="0" indent="0">
              <a:lnSpc>
                <a:spcPct val="150000"/>
              </a:lnSpc>
              <a:buNone/>
            </a:pPr>
            <a:r>
              <a:rPr lang="en-US" altLang="zh-CN" dirty="0"/>
              <a:t>•特征去噪自动编码器于2008年提出，比dropout论文早了4年（Hinton等人，2012）。</a:t>
            </a:r>
          </a:p>
          <a:p>
            <a:pPr marL="0" indent="0">
              <a:lnSpc>
                <a:spcPct val="150000"/>
              </a:lnSpc>
              <a:buNone/>
            </a:pPr>
            <a:endParaRPr lang="en-US" altLang="zh-CN" dirty="0"/>
          </a:p>
          <a:p>
            <a:pPr marL="0" indent="0">
              <a:lnSpc>
                <a:spcPct val="150000"/>
              </a:lnSpc>
              <a:buNone/>
            </a:pPr>
            <a:r>
              <a:rPr lang="en-US" altLang="zh-CN" dirty="0"/>
              <a:t>•去噪自动编码器可能看起来像是在输入和第一层之间应用脱落。</a:t>
            </a:r>
          </a:p>
          <a:p>
            <a:pPr marL="0" indent="0">
              <a:lnSpc>
                <a:spcPct val="150000"/>
              </a:lnSpc>
              <a:buNone/>
            </a:pPr>
            <a:endParaRPr lang="en-US" altLang="zh-CN" dirty="0"/>
          </a:p>
          <a:p>
            <a:pPr marL="0" indent="0">
              <a:lnSpc>
                <a:spcPct val="150000"/>
              </a:lnSpc>
              <a:buNone/>
            </a:pPr>
            <a:r>
              <a:rPr lang="en-US" altLang="zh-CN" dirty="0"/>
              <a:t>•去噪自动编码器似乎是输入上的一种数据增强类型。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7" y="29835"/>
            <a:ext cx="9281367"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Sparse Autoencoder</a:t>
            </a:r>
            <a:r>
              <a:rPr lang="zh-CN" altLang="en-US" dirty="0">
                <a:latin typeface="Times New Roman" panose="02020603050405020304" pitchFamily="18" charset="0"/>
                <a:cs typeface="Times New Roman" panose="02020603050405020304" pitchFamily="18" charset="0"/>
              </a:rPr>
              <a:t>稀疏自动编码器</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70248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 why?</a:t>
            </a:r>
            <a:endParaRPr lang="en-US" altLang="zh-TW" sz="2400" b="1" dirty="0"/>
          </a:p>
        </p:txBody>
      </p:sp>
      <p:pic>
        <p:nvPicPr>
          <p:cNvPr id="11" name="图片 10"/>
          <p:cNvPicPr>
            <a:picLocks noChangeAspect="1"/>
          </p:cNvPicPr>
          <p:nvPr/>
        </p:nvPicPr>
        <p:blipFill>
          <a:blip r:embed="rId3"/>
          <a:stretch>
            <a:fillRect/>
          </a:stretch>
        </p:blipFill>
        <p:spPr>
          <a:xfrm>
            <a:off x="1925112" y="2040510"/>
            <a:ext cx="3479826" cy="3340012"/>
          </a:xfrm>
          <a:prstGeom prst="rect">
            <a:avLst/>
          </a:prstGeom>
        </p:spPr>
      </p:pic>
      <p:sp>
        <p:nvSpPr>
          <p:cNvPr id="31" name="文本框 30"/>
          <p:cNvSpPr txBox="1"/>
          <p:nvPr/>
        </p:nvSpPr>
        <p:spPr>
          <a:xfrm>
            <a:off x="5330792" y="2136338"/>
            <a:ext cx="5337208" cy="3138170"/>
          </a:xfrm>
          <a:prstGeom prst="rect">
            <a:avLst/>
          </a:prstGeom>
          <a:noFill/>
        </p:spPr>
        <p:txBody>
          <a:bodyPr wrap="square">
            <a:spAutoFit/>
          </a:bodyPr>
          <a:lstStyle/>
          <a:p>
            <a:r>
              <a:rPr lang="zh-CN" altLang="en-US" dirty="0"/>
              <a:t>•即使隐藏单元的数量很大（可能甚至大于输入像素的数量），我们仍然可以通过对网络施加其他约束来发现有趣的结构。</a:t>
            </a:r>
          </a:p>
          <a:p>
            <a:endParaRPr lang="zh-CN" altLang="en-US" dirty="0"/>
          </a:p>
          <a:p>
            <a:endParaRPr lang="zh-CN" altLang="en-US" dirty="0"/>
          </a:p>
          <a:p>
            <a:endParaRPr lang="zh-CN" altLang="en-US" dirty="0"/>
          </a:p>
          <a:p>
            <a:r>
              <a:rPr lang="zh-CN" altLang="en-US" dirty="0"/>
              <a:t>•特别是，如果我们对隐藏单元施加“部分性”约束，那么自动编码器仍然会发现数据中有趣的结构，即使</a:t>
            </a:r>
          </a:p>
          <a:p>
            <a:endParaRPr lang="zh-CN" altLang="en-US" dirty="0"/>
          </a:p>
          <a:p>
            <a:r>
              <a:rPr lang="zh-CN" altLang="en-US" dirty="0"/>
              <a:t>隐藏单元的数量很大。</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推理方式与分类</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837"/>
          <p:cNvSpPr>
            <a:spLocks noChangeArrowheads="1"/>
          </p:cNvSpPr>
          <p:nvPr/>
        </p:nvSpPr>
        <p:spPr bwMode="auto">
          <a:xfrm>
            <a:off x="3205070" y="4927596"/>
            <a:ext cx="4899936" cy="1398905"/>
          </a:xfrm>
          <a:prstGeom prst="rect">
            <a:avLst/>
          </a:prstGeom>
          <a:solidFill>
            <a:srgbClr val="CCFFFF"/>
          </a:solidFill>
          <a:ln w="9525" cap="flat" algn="ctr">
            <a:solidFill>
              <a:srgbClr val="808080"/>
            </a:solidFill>
            <a:prstDash val="solid"/>
            <a:miter lim="800000"/>
            <a:headEnd type="none" w="med" len="med"/>
            <a:tailEnd type="none" w="med" len="med"/>
          </a:ln>
        </p:spPr>
        <p:txBody>
          <a:bodyPr>
            <a:spAutoFit/>
          </a:bodyPr>
          <a:lstStyle/>
          <a:p>
            <a:pPr>
              <a:spcBef>
                <a:spcPct val="100000"/>
              </a:spcBef>
            </a:pPr>
            <a:r>
              <a:rPr lang="ru-RU" altLang="zh-CN" sz="2405" b="1" i="1">
                <a:latin typeface="Times New Roman" panose="02020603050405020304" pitchFamily="18" charset="0"/>
                <a:ea typeface="新宋体" panose="02010609030101010101" pitchFamily="49" charset="-122"/>
              </a:rPr>
              <a:t>X</a:t>
            </a:r>
            <a:r>
              <a:rPr lang="zh-CN" altLang="ru-RU" sz="2405" b="1">
                <a:latin typeface="Arial" panose="020B0604020202020204" pitchFamily="34" charset="0"/>
                <a:ea typeface="新宋体" panose="02010609030101010101" pitchFamily="49" charset="-122"/>
              </a:rPr>
              <a:t>：鸟    </a:t>
            </a:r>
            <a:r>
              <a:rPr lang="zh-CN" altLang="ru-RU" sz="3210" b="1">
                <a:latin typeface="Arial" panose="020B0604020202020204" pitchFamily="34" charset="0"/>
                <a:ea typeface="新宋体" panose="02010609030101010101" pitchFamily="49" charset="-122"/>
              </a:rPr>
              <a:t>→</a:t>
            </a:r>
            <a:r>
              <a:rPr lang="zh-CN" altLang="ru-RU" sz="2405" b="1">
                <a:latin typeface="Arial" panose="020B0604020202020204" pitchFamily="34" charset="0"/>
                <a:ea typeface="新宋体" panose="02010609030101010101" pitchFamily="49" charset="-122"/>
              </a:rPr>
              <a:t>      </a:t>
            </a:r>
            <a:r>
              <a:rPr lang="ru-RU" altLang="zh-CN" sz="2405" b="1" i="1">
                <a:latin typeface="Times New Roman" panose="02020603050405020304" pitchFamily="18" charset="0"/>
                <a:ea typeface="新宋体" panose="02010609030101010101" pitchFamily="49" charset="-122"/>
              </a:rPr>
              <a:t>X</a:t>
            </a:r>
            <a:r>
              <a:rPr lang="zh-CN" altLang="ru-RU" sz="2405" b="1">
                <a:latin typeface="Arial" panose="020B0604020202020204" pitchFamily="34" charset="0"/>
                <a:ea typeface="新宋体" panose="02010609030101010101" pitchFamily="49" charset="-122"/>
              </a:rPr>
              <a:t>：会飞      </a:t>
            </a:r>
            <a:r>
              <a:rPr lang="zh-CN" altLang="ru-RU" sz="3210" b="1">
                <a:latin typeface="Arial" panose="020B0604020202020204" pitchFamily="34" charset="0"/>
                <a:ea typeface="新宋体" panose="02010609030101010101" pitchFamily="49" charset="-122"/>
              </a:rPr>
              <a:t>→</a:t>
            </a:r>
          </a:p>
          <a:p>
            <a:pPr>
              <a:spcBef>
                <a:spcPct val="50000"/>
              </a:spcBef>
            </a:pPr>
            <a:r>
              <a:rPr lang="zh-CN" altLang="ru-RU" sz="3210" b="1">
                <a:latin typeface="Arial" panose="020B0604020202020204" pitchFamily="34" charset="0"/>
                <a:ea typeface="新宋体" panose="02010609030101010101" pitchFamily="49" charset="-122"/>
              </a:rPr>
              <a:t>                  </a:t>
            </a:r>
            <a:r>
              <a:rPr lang="ru-RU" altLang="zh-CN" sz="2405" b="1" i="1">
                <a:solidFill>
                  <a:srgbClr val="0000FF"/>
                </a:solidFill>
                <a:latin typeface="Times New Roman" panose="02020603050405020304" pitchFamily="18" charset="0"/>
                <a:ea typeface="新宋体" panose="02010609030101010101" pitchFamily="49" charset="-122"/>
              </a:rPr>
              <a:t>X</a:t>
            </a:r>
            <a:r>
              <a:rPr lang="ru-RU" altLang="zh-CN" sz="2405" b="1">
                <a:solidFill>
                  <a:srgbClr val="0000FF"/>
                </a:solidFill>
                <a:latin typeface="Arial" panose="020B0604020202020204" pitchFamily="34" charset="0"/>
                <a:ea typeface="新宋体" panose="02010609030101010101" pitchFamily="49" charset="-122"/>
              </a:rPr>
              <a:t>:  </a:t>
            </a:r>
            <a:r>
              <a:rPr lang="zh-CN" altLang="ru-RU" sz="2405" b="1">
                <a:solidFill>
                  <a:srgbClr val="0000FF"/>
                </a:solidFill>
                <a:latin typeface="Arial" panose="020B0604020202020204" pitchFamily="34" charset="0"/>
                <a:ea typeface="新宋体" panose="02010609030101010101" pitchFamily="49" charset="-122"/>
              </a:rPr>
              <a:t>企鹅</a:t>
            </a:r>
            <a:r>
              <a:rPr lang="zh-CN" altLang="ru-RU" sz="2405" b="1">
                <a:latin typeface="Arial" panose="020B0604020202020204" pitchFamily="34" charset="0"/>
                <a:ea typeface="新宋体" panose="02010609030101010101" pitchFamily="49" charset="-122"/>
              </a:rPr>
              <a:t>                       </a:t>
            </a:r>
          </a:p>
          <a:p>
            <a:pPr>
              <a:lnSpc>
                <a:spcPct val="20000"/>
              </a:lnSpc>
            </a:pPr>
            <a:endParaRPr lang="ru-RU" altLang="zh-CN" sz="2405" b="1">
              <a:latin typeface="Arial" panose="020B0604020202020204" pitchFamily="34" charset="0"/>
              <a:ea typeface="新宋体" panose="02010609030101010101" pitchFamily="49" charset="-122"/>
            </a:endParaRPr>
          </a:p>
        </p:txBody>
      </p:sp>
      <p:sp>
        <p:nvSpPr>
          <p:cNvPr id="3" name="Rectangle 839"/>
          <p:cNvSpPr txBox="1">
            <a:spLocks noChangeArrowheads="1"/>
          </p:cNvSpPr>
          <p:nvPr/>
        </p:nvSpPr>
        <p:spPr>
          <a:xfrm>
            <a:off x="1775524" y="1197722"/>
            <a:ext cx="8666423" cy="3368507"/>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195580" indent="-195580">
              <a:buFont typeface="Wingdings" panose="05000000000000000000" pitchFamily="2" charset="2"/>
              <a:buNone/>
            </a:pPr>
            <a:r>
              <a:rPr lang="ru-RU" altLang="zh-CN" sz="2405" b="1">
                <a:latin typeface="Times New Roman" panose="02020603050405020304" pitchFamily="18" charset="0"/>
                <a:ea typeface="新宋体" panose="02010609030101010101" pitchFamily="49" charset="-122"/>
              </a:rPr>
              <a:t>   3. </a:t>
            </a:r>
            <a:r>
              <a:rPr lang="zh-CN" altLang="ru-RU" sz="2405" b="1">
                <a:latin typeface="Times New Roman" panose="02020603050405020304" pitchFamily="18" charset="0"/>
                <a:ea typeface="新宋体" panose="02010609030101010101" pitchFamily="49" charset="-122"/>
              </a:rPr>
              <a:t>单调推理、非单调推理</a:t>
            </a:r>
          </a:p>
          <a:p>
            <a:pPr marL="195580" indent="-195580">
              <a:buFont typeface="Wingdings" panose="05000000000000000000" pitchFamily="2" charset="2"/>
              <a:buNone/>
            </a:pPr>
            <a:r>
              <a:rPr lang="zh-CN" altLang="ru-RU" sz="2405" b="1">
                <a:solidFill>
                  <a:schemeClr val="accent2"/>
                </a:solidFill>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1</a:t>
            </a:r>
            <a:r>
              <a:rPr lang="zh-CN" altLang="ru-RU" sz="2405" b="1">
                <a:latin typeface="Times New Roman" panose="02020603050405020304" pitchFamily="18" charset="0"/>
                <a:ea typeface="新宋体" panose="02010609030101010101" pitchFamily="49" charset="-122"/>
              </a:rPr>
              <a:t>）</a:t>
            </a:r>
            <a:r>
              <a:rPr lang="zh-CN" altLang="ru-RU" sz="2405" b="1">
                <a:solidFill>
                  <a:schemeClr val="accent2"/>
                </a:solidFill>
                <a:latin typeface="Times New Roman" panose="02020603050405020304" pitchFamily="18" charset="0"/>
                <a:ea typeface="新宋体" panose="02010609030101010101" pitchFamily="49" charset="-122"/>
              </a:rPr>
              <a:t>单调推理</a:t>
            </a:r>
            <a:r>
              <a:rPr lang="zh-CN" altLang="ru-RU" sz="2405" b="1">
                <a:latin typeface="Times New Roman" panose="02020603050405020304" pitchFamily="18" charset="0"/>
                <a:ea typeface="新宋体" panose="02010609030101010101" pitchFamily="49" charset="-122"/>
              </a:rPr>
              <a:t>：</a:t>
            </a:r>
            <a:r>
              <a:rPr lang="zh-CN" altLang="ru-RU" sz="2405">
                <a:latin typeface="Times New Roman" panose="02020603050405020304" pitchFamily="18" charset="0"/>
                <a:ea typeface="新宋体" panose="02010609030101010101" pitchFamily="49" charset="-122"/>
              </a:rPr>
              <a:t>随着推理向前推进及新知识的加入，推出的结论越来越接近最终目标。 </a:t>
            </a:r>
          </a:p>
          <a:p>
            <a:pPr marL="195580" indent="-195580">
              <a:buFont typeface="Wingdings" panose="05000000000000000000" pitchFamily="2" charset="2"/>
              <a:buNone/>
            </a:pPr>
            <a:r>
              <a:rPr lang="zh-CN" altLang="ru-RU" sz="2405" b="1">
                <a:solidFill>
                  <a:schemeClr val="accent2"/>
                </a:solidFill>
                <a:latin typeface="Times New Roman" panose="02020603050405020304" pitchFamily="18" charset="0"/>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2</a:t>
            </a:r>
            <a:r>
              <a:rPr lang="zh-CN" altLang="ru-RU" sz="2405" b="1">
                <a:latin typeface="Times New Roman" panose="02020603050405020304" pitchFamily="18" charset="0"/>
                <a:ea typeface="新宋体" panose="02010609030101010101" pitchFamily="49" charset="-122"/>
              </a:rPr>
              <a:t>）</a:t>
            </a:r>
            <a:r>
              <a:rPr lang="zh-CN" altLang="ru-RU" sz="2405" b="1">
                <a:solidFill>
                  <a:schemeClr val="accent2"/>
                </a:solidFill>
                <a:latin typeface="Times New Roman" panose="02020603050405020304" pitchFamily="18" charset="0"/>
                <a:ea typeface="新宋体" panose="02010609030101010101" pitchFamily="49" charset="-122"/>
              </a:rPr>
              <a:t>非单调推理</a:t>
            </a:r>
            <a:r>
              <a:rPr lang="zh-CN" altLang="ru-RU" sz="2405" b="1">
                <a:ea typeface="新宋体" panose="02010609030101010101" pitchFamily="49" charset="-122"/>
              </a:rPr>
              <a:t>：</a:t>
            </a:r>
            <a:r>
              <a:rPr lang="zh-CN" altLang="ru-RU" sz="2405">
                <a:ea typeface="新宋体" panose="02010609030101010101" pitchFamily="49" charset="-122"/>
              </a:rPr>
              <a:t>由于新知识的加入，不仅没有加强已推出的结论，反而要否定它，使推理退回到前面的某一步，重新开始。 </a:t>
            </a:r>
          </a:p>
          <a:p>
            <a:pPr marL="195580" indent="-195580">
              <a:buFont typeface="Wingdings" panose="05000000000000000000" pitchFamily="2" charset="2"/>
              <a:buNone/>
            </a:pPr>
            <a:r>
              <a:rPr lang="zh-CN" altLang="ru-RU" sz="2405">
                <a:ea typeface="新宋体" panose="02010609030101010101" pitchFamily="49" charset="-122"/>
              </a:rPr>
              <a:t>     </a:t>
            </a:r>
          </a:p>
        </p:txBody>
      </p:sp>
      <p:sp>
        <p:nvSpPr>
          <p:cNvPr id="5" name="AutoShape 840"/>
          <p:cNvSpPr>
            <a:spLocks noChangeArrowheads="1"/>
          </p:cNvSpPr>
          <p:nvPr/>
        </p:nvSpPr>
        <p:spPr bwMode="auto">
          <a:xfrm>
            <a:off x="4142712" y="4082285"/>
            <a:ext cx="3494268" cy="604930"/>
          </a:xfrm>
          <a:prstGeom prst="accentCallout2">
            <a:avLst>
              <a:gd name="adj1" fmla="val 18949"/>
              <a:gd name="adj2" fmla="val -2185"/>
              <a:gd name="adj3" fmla="val 18949"/>
              <a:gd name="adj4" fmla="val -12394"/>
              <a:gd name="adj5" fmla="val -114208"/>
              <a:gd name="adj6" fmla="val -22963"/>
            </a:avLst>
          </a:prstGeom>
          <a:gradFill rotWithShape="1">
            <a:gsLst>
              <a:gs pos="0">
                <a:srgbClr val="FFFFFF"/>
              </a:gs>
              <a:gs pos="100000">
                <a:srgbClr val="C0C0C0"/>
              </a:gs>
            </a:gsLst>
            <a:path path="shape">
              <a:fillToRect l="50000" t="50000" r="50000" b="50000"/>
            </a:path>
          </a:gradFill>
          <a:ln w="25400" cap="flat" algn="ctr">
            <a:solidFill>
              <a:srgbClr val="333333"/>
            </a:solidFill>
            <a:prstDash val="solid"/>
            <a:miter lim="800000"/>
            <a:headEnd type="none" w="med" len="med"/>
            <a:tailEnd type="none" w="med" len="med"/>
          </a:ln>
        </p:spPr>
        <p:txBody>
          <a:bodyPr anchor="ctr" anchorCtr="1"/>
          <a:lstStyle/>
          <a:p>
            <a:pPr>
              <a:spcBef>
                <a:spcPct val="40000"/>
              </a:spcBef>
              <a:buClr>
                <a:schemeClr val="accent2"/>
              </a:buClr>
              <a:buSzPct val="65000"/>
              <a:buFont typeface="Wingdings" panose="05000000000000000000" pitchFamily="2" charset="2"/>
              <a:buNone/>
            </a:pPr>
            <a:r>
              <a:rPr lang="ru-RU" altLang="zh-CN" sz="2405">
                <a:latin typeface="Arial" panose="020B0604020202020204" pitchFamily="34" charset="0"/>
                <a:ea typeface="新宋体" panose="02010609030101010101" pitchFamily="49" charset="-122"/>
              </a:rPr>
              <a:t> </a:t>
            </a:r>
            <a:r>
              <a:rPr lang="zh-CN" altLang="ru-RU" sz="2405" b="1">
                <a:latin typeface="Arial" panose="020B0604020202020204" pitchFamily="34" charset="0"/>
                <a:ea typeface="新宋体" panose="02010609030101010101" pitchFamily="49" charset="-122"/>
              </a:rPr>
              <a:t>默认推理是非单调推理</a:t>
            </a:r>
          </a:p>
        </p:txBody>
      </p:sp>
      <p:sp>
        <p:nvSpPr>
          <p:cNvPr id="6" name="AutoShape 841"/>
          <p:cNvSpPr>
            <a:spLocks noChangeArrowheads="1"/>
          </p:cNvSpPr>
          <p:nvPr/>
        </p:nvSpPr>
        <p:spPr bwMode="auto">
          <a:xfrm>
            <a:off x="4351253" y="2961572"/>
            <a:ext cx="3744201" cy="534886"/>
          </a:xfrm>
          <a:prstGeom prst="accentCallout2">
            <a:avLst>
              <a:gd name="adj1" fmla="val 21431"/>
              <a:gd name="adj2" fmla="val -2042"/>
              <a:gd name="adj3" fmla="val 21431"/>
              <a:gd name="adj4" fmla="val -14199"/>
              <a:gd name="adj5" fmla="val -115181"/>
              <a:gd name="adj6" fmla="val -26787"/>
            </a:avLst>
          </a:prstGeom>
          <a:gradFill rotWithShape="1">
            <a:gsLst>
              <a:gs pos="0">
                <a:srgbClr val="FFFFFF"/>
              </a:gs>
              <a:gs pos="100000">
                <a:srgbClr val="C0C0C0"/>
              </a:gs>
            </a:gsLst>
            <a:path path="shape">
              <a:fillToRect l="50000" t="50000" r="50000" b="50000"/>
            </a:path>
          </a:gradFill>
          <a:ln w="25400" cap="flat" algn="ctr">
            <a:solidFill>
              <a:srgbClr val="333333"/>
            </a:solidFill>
            <a:prstDash val="solid"/>
            <a:miter lim="800000"/>
            <a:headEnd type="none" w="med" len="med"/>
            <a:tailEnd type="none" w="med" len="med"/>
          </a:ln>
        </p:spPr>
        <p:txBody>
          <a:bodyPr/>
          <a:lstStyle/>
          <a:p>
            <a:pPr>
              <a:spcBef>
                <a:spcPct val="40000"/>
              </a:spcBef>
              <a:buClr>
                <a:schemeClr val="accent2"/>
              </a:buClr>
              <a:buSzPct val="65000"/>
              <a:buFont typeface="Wingdings" panose="05000000000000000000" pitchFamily="2" charset="2"/>
              <a:buNone/>
            </a:pPr>
            <a:r>
              <a:rPr lang="ru-RU" altLang="zh-CN" sz="2605">
                <a:latin typeface="Arial" panose="020B0604020202020204" pitchFamily="34" charset="0"/>
                <a:ea typeface="新宋体" panose="02010609030101010101" pitchFamily="49" charset="-122"/>
              </a:rPr>
              <a:t> </a:t>
            </a:r>
            <a:r>
              <a:rPr lang="zh-CN" altLang="ru-RU" sz="2405" b="1">
                <a:latin typeface="Arial" panose="020B0604020202020204" pitchFamily="34" charset="0"/>
                <a:ea typeface="新宋体" panose="02010609030101010101" pitchFamily="49" charset="-122"/>
              </a:rPr>
              <a:t>基于经典逻辑的演绎推理</a:t>
            </a:r>
            <a:r>
              <a:rPr lang="zh-CN" altLang="ru-RU" sz="2605">
                <a:latin typeface="Arial" panose="020B0604020202020204" pitchFamily="34" charset="0"/>
                <a:ea typeface="新宋体" panose="02010609030101010101" pitchFamily="49" charset="-122"/>
              </a:rPr>
              <a:t> </a:t>
            </a:r>
          </a:p>
        </p:txBody>
      </p:sp>
      <p:grpSp>
        <p:nvGrpSpPr>
          <p:cNvPr id="7" name="Group 842"/>
          <p:cNvGrpSpPr/>
          <p:nvPr/>
        </p:nvGrpSpPr>
        <p:grpSpPr bwMode="auto">
          <a:xfrm>
            <a:off x="5268201" y="5035846"/>
            <a:ext cx="1986719" cy="1201901"/>
            <a:chOff x="2304" y="2983"/>
            <a:chExt cx="1248" cy="755"/>
          </a:xfrm>
        </p:grpSpPr>
        <p:sp>
          <p:nvSpPr>
            <p:cNvPr id="8" name="Rectangle 843"/>
            <p:cNvSpPr>
              <a:spLocks noChangeArrowheads="1"/>
            </p:cNvSpPr>
            <p:nvPr/>
          </p:nvSpPr>
          <p:spPr bwMode="auto">
            <a:xfrm>
              <a:off x="2304" y="2983"/>
              <a:ext cx="1015" cy="755"/>
            </a:xfrm>
            <a:prstGeom prst="rect">
              <a:avLst/>
            </a:prstGeom>
            <a:solidFill>
              <a:srgbClr val="CCFFFF"/>
            </a:solidFill>
            <a:ln>
              <a:noFill/>
            </a:ln>
            <a:effectLst/>
            <a:extLs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zh-CN" sz="2405" b="1">
                  <a:latin typeface="Arial" panose="020B0604020202020204" pitchFamily="34" charset="0"/>
                  <a:ea typeface="新宋体" panose="02010609030101010101" pitchFamily="49" charset="-122"/>
                </a:rPr>
                <a:t>X</a:t>
              </a:r>
              <a:r>
                <a:rPr lang="zh-CN" altLang="ru-RU" sz="2405" b="1">
                  <a:latin typeface="Arial" panose="020B0604020202020204" pitchFamily="34" charset="0"/>
                  <a:ea typeface="新宋体" panose="02010609030101010101" pitchFamily="49" charset="-122"/>
                </a:rPr>
                <a:t>：</a:t>
              </a:r>
              <a:r>
                <a:rPr lang="zh-CN" altLang="ru-RU" sz="2405" b="1">
                  <a:solidFill>
                    <a:schemeClr val="accent2"/>
                  </a:solidFill>
                  <a:latin typeface="Arial" panose="020B0604020202020204" pitchFamily="34" charset="0"/>
                  <a:ea typeface="新宋体" panose="02010609030101010101" pitchFamily="49" charset="-122"/>
                </a:rPr>
                <a:t>不会飞</a:t>
              </a:r>
            </a:p>
            <a:p>
              <a:endParaRPr lang="zh-CN" altLang="ru-RU" sz="2405" b="1">
                <a:solidFill>
                  <a:schemeClr val="accent2"/>
                </a:solidFill>
                <a:latin typeface="Arial" panose="020B0604020202020204" pitchFamily="34" charset="0"/>
                <a:ea typeface="新宋体" panose="02010609030101010101" pitchFamily="49" charset="-122"/>
              </a:endParaRPr>
            </a:p>
            <a:p>
              <a:r>
                <a:rPr lang="ru-RU" altLang="zh-CN" sz="2405" b="1">
                  <a:solidFill>
                    <a:srgbClr val="0000FF"/>
                  </a:solidFill>
                  <a:latin typeface="Arial" panose="020B0604020202020204" pitchFamily="34" charset="0"/>
                  <a:ea typeface="新宋体" panose="02010609030101010101" pitchFamily="49" charset="-122"/>
                </a:rPr>
                <a:t>X</a:t>
              </a:r>
              <a:r>
                <a:rPr lang="zh-CN" altLang="ru-RU" sz="2405" b="1">
                  <a:solidFill>
                    <a:srgbClr val="0000FF"/>
                  </a:solidFill>
                  <a:latin typeface="Arial" panose="020B0604020202020204" pitchFamily="34" charset="0"/>
                  <a:ea typeface="新宋体" panose="02010609030101010101" pitchFamily="49" charset="-122"/>
                </a:rPr>
                <a:t>：企鹅</a:t>
              </a:r>
            </a:p>
          </p:txBody>
        </p:sp>
        <p:sp>
          <p:nvSpPr>
            <p:cNvPr id="9" name="Line 844"/>
            <p:cNvSpPr>
              <a:spLocks noChangeShapeType="1"/>
            </p:cNvSpPr>
            <p:nvPr/>
          </p:nvSpPr>
          <p:spPr bwMode="auto">
            <a:xfrm flipV="1">
              <a:off x="2784" y="3251"/>
              <a:ext cx="0" cy="192"/>
            </a:xfrm>
            <a:prstGeom prst="line">
              <a:avLst/>
            </a:prstGeom>
            <a:noFill/>
            <a:ln w="25400" cap="flat" algn="ctr">
              <a:solidFill>
                <a:srgbClr val="CC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 name="Line 845"/>
            <p:cNvSpPr>
              <a:spLocks noChangeShapeType="1"/>
            </p:cNvSpPr>
            <p:nvPr/>
          </p:nvSpPr>
          <p:spPr bwMode="auto">
            <a:xfrm flipV="1">
              <a:off x="3312" y="3299"/>
              <a:ext cx="240" cy="192"/>
            </a:xfrm>
            <a:prstGeom prst="line">
              <a:avLst/>
            </a:prstGeom>
            <a:noFill/>
            <a:ln w="25400" cap="flat" algn="ctr">
              <a:solidFill>
                <a:srgbClr val="CC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a:lstStyle/>
            <a:p>
              <a:endParaRPr lang="zh-CN" altLang="en-US" sz="1805"/>
            </a:p>
          </p:txBody>
        </p:sp>
      </p:grpSp>
      <p:pic>
        <p:nvPicPr>
          <p:cNvPr id="11" name="图片 10">
            <a:extLst>
              <a:ext uri="{FF2B5EF4-FFF2-40B4-BE49-F238E27FC236}">
                <a16:creationId xmlns:a16="http://schemas.microsoft.com/office/drawing/2014/main" id="{0AAD1281-98DE-3A78-8873-A319C5DE2703}"/>
              </a:ext>
            </a:extLst>
          </p:cNvPr>
          <p:cNvPicPr>
            <a:picLocks noChangeAspect="1"/>
          </p:cNvPicPr>
          <p:nvPr/>
        </p:nvPicPr>
        <p:blipFill>
          <a:blip r:embed="rId2"/>
          <a:stretch>
            <a:fillRect/>
          </a:stretch>
        </p:blipFill>
        <p:spPr>
          <a:xfrm>
            <a:off x="120209" y="48560"/>
            <a:ext cx="5802680" cy="90879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childTnLst>
                                    <p:set>
                                      <p:cBhvr additive="base">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ppt_w</p:attrName>
                                        </p:attrNameLst>
                                      </p:cBhvr>
                                      <p:tavLst>
                                        <p:tav tm="0">
                                          <p:val>
                                            <p:strVal val="#ppt_w*0.70"/>
                                          </p:val>
                                        </p:tav>
                                        <p:tav tm="100000">
                                          <p:val>
                                            <p:strVal val="#ppt_w"/>
                                          </p:val>
                                        </p:tav>
                                      </p:tavLst>
                                    </p:anim>
                                    <p:anim calcmode="lin" valueType="num">
                                      <p:cBhvr additive="base">
                                        <p:cTn id="8" dur="1000" fill="hold"/>
                                        <p:tgtEl>
                                          <p:spTgt spid="6"/>
                                        </p:tgtEl>
                                        <p:attrNameLst>
                                          <p:attrName>ppt_h</p:attrName>
                                        </p:attrNameLst>
                                      </p:cBhvr>
                                      <p:tavLst>
                                        <p:tav tm="0">
                                          <p:val>
                                            <p:strVal val="#ppt_h"/>
                                          </p:val>
                                        </p:tav>
                                        <p:tav tm="100000">
                                          <p:val>
                                            <p:strVal val="#ppt_h"/>
                                          </p:val>
                                        </p:tav>
                                      </p:tavLst>
                                    </p:anim>
                                    <p:animEffect transition="in" filter="fade">
                                      <p:cBhvr additive="base">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childTnLst>
                                    <p:set>
                                      <p:cBhvr additive="base">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ppt_w</p:attrName>
                                        </p:attrNameLst>
                                      </p:cBhvr>
                                      <p:tavLst>
                                        <p:tav tm="0">
                                          <p:val>
                                            <p:strVal val="#ppt_w*0.70"/>
                                          </p:val>
                                        </p:tav>
                                        <p:tav tm="100000">
                                          <p:val>
                                            <p:strVal val="#ppt_w"/>
                                          </p:val>
                                        </p:tav>
                                      </p:tavLst>
                                    </p:anim>
                                    <p:anim calcmode="lin" valueType="num">
                                      <p:cBhvr additive="base">
                                        <p:cTn id="15" dur="1000" fill="hold"/>
                                        <p:tgtEl>
                                          <p:spTgt spid="5"/>
                                        </p:tgtEl>
                                        <p:attrNameLst>
                                          <p:attrName>ppt_h</p:attrName>
                                        </p:attrNameLst>
                                      </p:cBhvr>
                                      <p:tavLst>
                                        <p:tav tm="0">
                                          <p:val>
                                            <p:strVal val="#ppt_h"/>
                                          </p:val>
                                        </p:tav>
                                        <p:tav tm="100000">
                                          <p:val>
                                            <p:strVal val="#ppt_h"/>
                                          </p:val>
                                        </p:tav>
                                      </p:tavLst>
                                    </p:anim>
                                    <p:animEffect transition="in" filter="fade">
                                      <p:cBhvr additive="base">
                                        <p:cTn id="16" dur="1000"/>
                                        <p:tgtEl>
                                          <p:spTgt spid="5"/>
                                        </p:tgtEl>
                                      </p:cBhvr>
                                    </p:animEffect>
                                  </p:childTnLst>
                                </p:cTn>
                              </p:par>
                            </p:childTnLst>
                          </p:cTn>
                        </p:par>
                        <p:par>
                          <p:cTn id="17" fill="hold">
                            <p:stCondLst>
                              <p:cond delay="1000"/>
                            </p:stCondLst>
                            <p:childTnLst>
                              <p:par>
                                <p:cTn id="18" presetID="53" presetClass="entr" presetSubtype="16" fill="hold" grpId="0" nodeType="afterEffect">
                                  <p:childTnLst>
                                    <p:set>
                                      <p:cBhvr additive="base">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ppt_w</p:attrName>
                                        </p:attrNameLst>
                                      </p:cBhvr>
                                      <p:tavLst>
                                        <p:tav tm="0">
                                          <p:val>
                                            <p:fltVal val="0"/>
                                          </p:val>
                                        </p:tav>
                                        <p:tav tm="100000">
                                          <p:val>
                                            <p:strVal val="#ppt_w"/>
                                          </p:val>
                                        </p:tav>
                                      </p:tavLst>
                                    </p:anim>
                                    <p:anim calcmode="lin" valueType="num">
                                      <p:cBhvr additive="base">
                                        <p:cTn id="21" dur="500" fill="hold"/>
                                        <p:tgtEl>
                                          <p:spTgt spid="2"/>
                                        </p:tgtEl>
                                        <p:attrNameLst>
                                          <p:attrName>ppt_h</p:attrName>
                                        </p:attrNameLst>
                                      </p:cBhvr>
                                      <p:tavLst>
                                        <p:tav tm="0">
                                          <p:val>
                                            <p:fltVal val="0"/>
                                          </p:val>
                                        </p:tav>
                                        <p:tav tm="100000">
                                          <p:val>
                                            <p:strVal val="#ppt_h"/>
                                          </p:val>
                                        </p:tav>
                                      </p:tavLst>
                                    </p:anim>
                                    <p:animEffect transition="in" filter="fade">
                                      <p:cBhvr additive="base">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childTnLst>
                                    <p:set>
                                      <p:cBhvr additive="base">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uild="p" animBg="1"/>
      <p:bldP spid="5" grpId="0" bldLvl="0" animBg="1"/>
      <p:bldP spid="6" grpId="0" bldLvl="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32187" y="63120"/>
            <a:ext cx="10484068"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Sparse Autoencoder</a:t>
            </a:r>
            <a:r>
              <a:rPr lang="zh-CN" altLang="en-US" dirty="0">
                <a:latin typeface="Times New Roman" panose="02020603050405020304" pitchFamily="18" charset="0"/>
                <a:cs typeface="Times New Roman" panose="02020603050405020304" pitchFamily="18" charset="0"/>
              </a:rPr>
              <a:t>稀疏自动编码器</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70248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 KL Divergence KL</a:t>
            </a:r>
            <a:r>
              <a:rPr lang="zh-TW" altLang="en-US" sz="2400" b="1" dirty="0"/>
              <a:t>散度</a:t>
            </a:r>
            <a:endParaRPr lang="en-US" altLang="zh-TW" sz="2400" b="1" dirty="0"/>
          </a:p>
        </p:txBody>
      </p:sp>
      <p:sp>
        <p:nvSpPr>
          <p:cNvPr id="20" name="文本框 19"/>
          <p:cNvSpPr txBox="1"/>
          <p:nvPr/>
        </p:nvSpPr>
        <p:spPr>
          <a:xfrm>
            <a:off x="5171699" y="3213544"/>
            <a:ext cx="2209949" cy="368300"/>
          </a:xfrm>
          <a:prstGeom prst="rect">
            <a:avLst/>
          </a:prstGeom>
          <a:noFill/>
        </p:spPr>
        <p:txBody>
          <a:bodyPr wrap="square">
            <a:spAutoFit/>
          </a:bodyPr>
          <a:lstStyle/>
          <a:p>
            <a:r>
              <a:rPr lang="zh-CN" altLang="en-US" dirty="0"/>
              <a:t>Smaller == Close</a:t>
            </a:r>
          </a:p>
        </p:txBody>
      </p:sp>
      <p:graphicFrame>
        <p:nvGraphicFramePr>
          <p:cNvPr id="21" name="对象 20"/>
          <p:cNvGraphicFramePr>
            <a:graphicFrameLocks noChangeAspect="1"/>
          </p:cNvGraphicFramePr>
          <p:nvPr/>
        </p:nvGraphicFramePr>
        <p:xfrm>
          <a:off x="4067175" y="3908123"/>
          <a:ext cx="4057650" cy="388938"/>
        </p:xfrm>
        <a:graphic>
          <a:graphicData uri="http://schemas.openxmlformats.org/presentationml/2006/ole">
            <mc:AlternateContent xmlns:mc="http://schemas.openxmlformats.org/markup-compatibility/2006">
              <mc:Choice xmlns:v="urn:schemas-microsoft-com:vml" Requires="v">
                <p:oleObj name="Equation" r:id="rId3" imgW="50901600" imgH="4876800" progId="Equation.DSMT4">
                  <p:embed/>
                </p:oleObj>
              </mc:Choice>
              <mc:Fallback>
                <p:oleObj name="Equation" r:id="rId3" imgW="50901600" imgH="4876800" progId="Equation.DSMT4">
                  <p:embed/>
                  <p:pic>
                    <p:nvPicPr>
                      <p:cNvPr id="0" name="图片 7"/>
                      <p:cNvPicPr/>
                      <p:nvPr/>
                    </p:nvPicPr>
                    <p:blipFill>
                      <a:blip r:embed="rId4"/>
                      <a:stretch>
                        <a:fillRect/>
                      </a:stretch>
                    </p:blipFill>
                    <p:spPr>
                      <a:xfrm>
                        <a:off x="4067175" y="3908123"/>
                        <a:ext cx="4057650" cy="388938"/>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2848479" y="2027023"/>
          <a:ext cx="6376987" cy="877888"/>
        </p:xfrm>
        <a:graphic>
          <a:graphicData uri="http://schemas.openxmlformats.org/presentationml/2006/ole">
            <mc:AlternateContent xmlns:mc="http://schemas.openxmlformats.org/markup-compatibility/2006">
              <mc:Choice xmlns:v="urn:schemas-microsoft-com:vml" Requires="v">
                <p:oleObj name="Equation" r:id="rId5" imgW="79857600" imgH="10972800" progId="Equation.DSMT4">
                  <p:embed/>
                </p:oleObj>
              </mc:Choice>
              <mc:Fallback>
                <p:oleObj name="Equation" r:id="rId5" imgW="79857600" imgH="10972800" progId="Equation.DSMT4">
                  <p:embed/>
                  <p:pic>
                    <p:nvPicPr>
                      <p:cNvPr id="0" name="图片 2"/>
                      <p:cNvPicPr/>
                      <p:nvPr/>
                    </p:nvPicPr>
                    <p:blipFill>
                      <a:blip r:embed="rId6"/>
                      <a:stretch>
                        <a:fillRect/>
                      </a:stretch>
                    </p:blipFill>
                    <p:spPr>
                      <a:xfrm>
                        <a:off x="2848479" y="2027023"/>
                        <a:ext cx="6376987" cy="877888"/>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4067175" y="4586088"/>
          <a:ext cx="4057650" cy="388938"/>
        </p:xfrm>
        <a:graphic>
          <a:graphicData uri="http://schemas.openxmlformats.org/presentationml/2006/ole">
            <mc:AlternateContent xmlns:mc="http://schemas.openxmlformats.org/markup-compatibility/2006">
              <mc:Choice xmlns:v="urn:schemas-microsoft-com:vml" Requires="v">
                <p:oleObj name="Equation" r:id="rId7" imgW="50901600" imgH="4876800" progId="Equation.DSMT4">
                  <p:embed/>
                </p:oleObj>
              </mc:Choice>
              <mc:Fallback>
                <p:oleObj name="Equation" r:id="rId7" imgW="50901600" imgH="4876800" progId="Equation.DSMT4">
                  <p:embed/>
                  <p:pic>
                    <p:nvPicPr>
                      <p:cNvPr id="0" name="对象 20"/>
                      <p:cNvPicPr/>
                      <p:nvPr/>
                    </p:nvPicPr>
                    <p:blipFill>
                      <a:blip r:embed="rId4"/>
                      <a:stretch>
                        <a:fillRect/>
                      </a:stretch>
                    </p:blipFill>
                    <p:spPr>
                      <a:xfrm>
                        <a:off x="4067175" y="4586088"/>
                        <a:ext cx="4057650" cy="38893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Sparse 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70248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 Sparsity Regularization</a:t>
            </a:r>
            <a:endParaRPr lang="en-US" altLang="zh-TW" sz="2400" b="1" dirty="0"/>
          </a:p>
        </p:txBody>
      </p:sp>
      <p:pic>
        <p:nvPicPr>
          <p:cNvPr id="5" name="图片 4"/>
          <p:cNvPicPr>
            <a:picLocks noChangeAspect="1"/>
          </p:cNvPicPr>
          <p:nvPr/>
        </p:nvPicPr>
        <p:blipFill>
          <a:blip r:embed="rId3"/>
          <a:stretch>
            <a:fillRect/>
          </a:stretch>
        </p:blipFill>
        <p:spPr>
          <a:xfrm>
            <a:off x="2129880" y="1989489"/>
            <a:ext cx="3910041" cy="3710015"/>
          </a:xfrm>
          <a:prstGeom prst="rect">
            <a:avLst/>
          </a:prstGeom>
        </p:spPr>
      </p:pic>
      <p:pic>
        <p:nvPicPr>
          <p:cNvPr id="6" name="图片 5"/>
          <p:cNvPicPr>
            <a:picLocks noChangeAspect="1"/>
          </p:cNvPicPr>
          <p:nvPr/>
        </p:nvPicPr>
        <p:blipFill>
          <a:blip r:embed="rId4"/>
          <a:stretch>
            <a:fillRect/>
          </a:stretch>
        </p:blipFill>
        <p:spPr>
          <a:xfrm>
            <a:off x="6258504" y="1618797"/>
            <a:ext cx="4024342" cy="4162455"/>
          </a:xfrm>
          <a:prstGeom prst="rect">
            <a:avLst/>
          </a:prstGeom>
        </p:spPr>
      </p:pic>
      <p:sp>
        <p:nvSpPr>
          <p:cNvPr id="8" name="文本框 7"/>
          <p:cNvSpPr txBox="1"/>
          <p:nvPr/>
        </p:nvSpPr>
        <p:spPr>
          <a:xfrm>
            <a:off x="2129880" y="5914943"/>
            <a:ext cx="8153601" cy="306705"/>
          </a:xfrm>
          <a:prstGeom prst="rect">
            <a:avLst/>
          </a:prstGeom>
          <a:noFill/>
        </p:spPr>
        <p:txBody>
          <a:bodyPr wrap="square">
            <a:spAutoFit/>
          </a:bodyPr>
          <a:lstStyle/>
          <a:p>
            <a:r>
              <a:rPr lang="zh-CN" altLang="en-US" sz="1400" dirty="0">
                <a:solidFill>
                  <a:srgbClr val="FF0000"/>
                </a:solidFill>
              </a:rPr>
              <a:t>The number of hidden units can be greater than the number of input variables.</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A7B35E1-EC3C-5815-354B-8D3D30CB6F86}"/>
              </a:ext>
            </a:extLst>
          </p:cNvPr>
          <p:cNvPicPr>
            <a:picLocks noChangeAspect="1"/>
          </p:cNvPicPr>
          <p:nvPr/>
        </p:nvPicPr>
        <p:blipFill>
          <a:blip r:embed="rId2"/>
          <a:stretch>
            <a:fillRect/>
          </a:stretch>
        </p:blipFill>
        <p:spPr>
          <a:xfrm>
            <a:off x="1371600" y="0"/>
            <a:ext cx="9877097" cy="6858000"/>
          </a:xfrm>
          <a:prstGeom prst="rect">
            <a:avLst/>
          </a:prstGeom>
        </p:spPr>
      </p:pic>
    </p:spTree>
    <p:extLst>
      <p:ext uri="{BB962C8B-B14F-4D97-AF65-F5344CB8AC3E}">
        <p14:creationId xmlns:p14="http://schemas.microsoft.com/office/powerpoint/2010/main" val="11432457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9502084"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Sparse Autoencoder</a:t>
            </a:r>
            <a:r>
              <a:rPr lang="zh-CN" altLang="en-US" dirty="0">
                <a:latin typeface="Times New Roman" panose="02020603050405020304" pitchFamily="18" charset="0"/>
                <a:cs typeface="Times New Roman" panose="02020603050405020304" pitchFamily="18" charset="0"/>
              </a:rPr>
              <a:t>稀疏自动编码器</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16989" y="1131069"/>
            <a:ext cx="70248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 </a:t>
            </a:r>
            <a:r>
              <a:rPr lang="en-US" altLang="zh-TW" sz="2400" b="1" dirty="0"/>
              <a:t>Architecture</a:t>
            </a:r>
            <a:r>
              <a:rPr lang="en-US" altLang="zh-CN" sz="2400" b="1" dirty="0"/>
              <a:t> </a:t>
            </a:r>
            <a:endParaRPr lang="en-US" altLang="zh-TW" sz="2400" b="1" dirty="0"/>
          </a:p>
        </p:txBody>
      </p:sp>
      <p:pic>
        <p:nvPicPr>
          <p:cNvPr id="52" name="Picture 2" descr="Screen-Shot-2018-03-07-at-1.50.55-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547" y="1749509"/>
            <a:ext cx="6107461" cy="43282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Sparse 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70248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 Sparsity Regularization</a:t>
            </a:r>
            <a:endParaRPr lang="en-US" altLang="zh-TW" sz="2400" b="1" dirty="0"/>
          </a:p>
        </p:txBody>
      </p:sp>
      <p:pic>
        <p:nvPicPr>
          <p:cNvPr id="7" name="图片 6"/>
          <p:cNvPicPr>
            <a:picLocks noChangeAspect="1"/>
          </p:cNvPicPr>
          <p:nvPr/>
        </p:nvPicPr>
        <p:blipFill>
          <a:blip r:embed="rId3"/>
          <a:stretch>
            <a:fillRect/>
          </a:stretch>
        </p:blipFill>
        <p:spPr>
          <a:xfrm>
            <a:off x="4249715" y="1909297"/>
            <a:ext cx="4458808" cy="3076127"/>
          </a:xfrm>
          <a:prstGeom prst="rect">
            <a:avLst/>
          </a:prstGeom>
        </p:spPr>
      </p:pic>
      <p:sp>
        <p:nvSpPr>
          <p:cNvPr id="10" name="文本框 9"/>
          <p:cNvSpPr txBox="1"/>
          <p:nvPr/>
        </p:nvSpPr>
        <p:spPr>
          <a:xfrm>
            <a:off x="4730570" y="1601751"/>
            <a:ext cx="4689908" cy="368300"/>
          </a:xfrm>
          <a:prstGeom prst="rect">
            <a:avLst/>
          </a:prstGeom>
          <a:noFill/>
        </p:spPr>
        <p:txBody>
          <a:bodyPr wrap="square">
            <a:spAutoFit/>
          </a:bodyPr>
          <a:lstStyle/>
          <a:p>
            <a:r>
              <a:rPr lang="zh-CN" altLang="en-US" dirty="0"/>
              <a:t>Smaller 𝜌 == More sparse</a:t>
            </a:r>
          </a:p>
        </p:txBody>
      </p:sp>
      <p:pic>
        <p:nvPicPr>
          <p:cNvPr id="12" name="图片 11"/>
          <p:cNvPicPr>
            <a:picLocks noChangeAspect="1"/>
          </p:cNvPicPr>
          <p:nvPr/>
        </p:nvPicPr>
        <p:blipFill>
          <a:blip r:embed="rId4"/>
          <a:stretch>
            <a:fillRect/>
          </a:stretch>
        </p:blipFill>
        <p:spPr>
          <a:xfrm>
            <a:off x="3002733" y="5539422"/>
            <a:ext cx="6186533" cy="1090620"/>
          </a:xfrm>
          <a:prstGeom prst="rect">
            <a:avLst/>
          </a:prstGeom>
        </p:spPr>
      </p:pic>
      <p:sp>
        <p:nvSpPr>
          <p:cNvPr id="13" name="文本框 12"/>
          <p:cNvSpPr txBox="1"/>
          <p:nvPr/>
        </p:nvSpPr>
        <p:spPr>
          <a:xfrm>
            <a:off x="5022937" y="5170090"/>
            <a:ext cx="3503442" cy="368300"/>
          </a:xfrm>
          <a:prstGeom prst="rect">
            <a:avLst/>
          </a:prstGeom>
          <a:noFill/>
        </p:spPr>
        <p:txBody>
          <a:bodyPr wrap="square">
            <a:spAutoFit/>
          </a:bodyPr>
          <a:lstStyle/>
          <a:p>
            <a:r>
              <a:rPr lang="zh-CN" altLang="en-US" b="1" dirty="0"/>
              <a:t>Autoencoder for MNIST dataset </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Sparse 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70248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 Different regularization loss</a:t>
            </a:r>
            <a:endParaRPr lang="en-US" altLang="zh-TW" sz="2400" b="1" dirty="0"/>
          </a:p>
        </p:txBody>
      </p:sp>
      <p:pic>
        <p:nvPicPr>
          <p:cNvPr id="5" name="图片 4"/>
          <p:cNvPicPr>
            <a:picLocks noChangeAspect="1"/>
          </p:cNvPicPr>
          <p:nvPr/>
        </p:nvPicPr>
        <p:blipFill>
          <a:blip r:embed="rId3"/>
          <a:stretch>
            <a:fillRect/>
          </a:stretch>
        </p:blipFill>
        <p:spPr>
          <a:xfrm>
            <a:off x="2696379" y="2009340"/>
            <a:ext cx="6500860" cy="2300304"/>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6765758" y="4418616"/>
                <a:ext cx="3748238" cy="368300"/>
              </a:xfrm>
              <a:prstGeom prst="rect">
                <a:avLst/>
              </a:prstGeom>
              <a:noFill/>
            </p:spPr>
            <p:txBody>
              <a:bodyPr wrap="squar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ℒ</m:t>
                        </m:r>
                      </m:e>
                      <m:sub>
                        <m:r>
                          <a:rPr lang="en-US" altLang="zh-CN" i="1">
                            <a:latin typeface="Cambria Math" panose="02040503050406030204" pitchFamily="18" charset="0"/>
                          </a:rPr>
                          <m:t>1</m:t>
                        </m:r>
                      </m:sub>
                    </m:sSub>
                  </m:oMath>
                </a14:m>
                <a:r>
                  <a:rPr lang="zh-CN" altLang="en-US" dirty="0"/>
                  <a:t> on the hidden activation output</a:t>
                </a:r>
              </a:p>
            </p:txBody>
          </p:sp>
        </mc:Choice>
        <mc:Fallback xmlns="">
          <p:sp>
            <p:nvSpPr>
              <p:cNvPr id="8" name="文本框 7"/>
              <p:cNvSpPr txBox="1">
                <a:spLocks noRot="1" noChangeAspect="1" noMove="1" noResize="1" noEditPoints="1" noAdjustHandles="1" noChangeArrowheads="1" noChangeShapeType="1" noTextEdit="1"/>
              </p:cNvSpPr>
              <p:nvPr/>
            </p:nvSpPr>
            <p:spPr>
              <a:xfrm>
                <a:off x="6765758" y="4418616"/>
                <a:ext cx="3748238" cy="368300"/>
              </a:xfrm>
              <a:prstGeom prst="rect">
                <a:avLst/>
              </a:prstGeom>
              <a:blipFill rotWithShape="1">
                <a:blip r:embed="rId4"/>
                <a:stretch>
                  <a:fillRect l="-12" t="-78" r="8" b="7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10140588"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Contractive </a:t>
            </a:r>
            <a:r>
              <a:rPr lang="en-US" altLang="zh-TW" dirty="0">
                <a:latin typeface="Times New Roman" panose="02020603050405020304" pitchFamily="18" charset="0"/>
                <a:cs typeface="Times New Roman" panose="02020603050405020304" pitchFamily="18" charset="0"/>
              </a:rPr>
              <a:t>Autoencoder</a:t>
            </a:r>
            <a:r>
              <a:rPr lang="zh-CN" altLang="en-US" dirty="0">
                <a:latin typeface="Times New Roman" panose="02020603050405020304" pitchFamily="18" charset="0"/>
                <a:cs typeface="Times New Roman" panose="02020603050405020304" pitchFamily="18" charset="0"/>
              </a:rPr>
              <a:t>收缩自动编码器</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•How</a:t>
            </a:r>
            <a:endParaRPr lang="en-US" altLang="zh-TW" sz="2400" b="1" dirty="0"/>
          </a:p>
        </p:txBody>
      </p:sp>
      <p:sp>
        <p:nvSpPr>
          <p:cNvPr id="5" name="文本框 4"/>
          <p:cNvSpPr txBox="1"/>
          <p:nvPr/>
        </p:nvSpPr>
        <p:spPr>
          <a:xfrm>
            <a:off x="2285087" y="1916406"/>
            <a:ext cx="8163895" cy="2399665"/>
          </a:xfrm>
          <a:prstGeom prst="rect">
            <a:avLst/>
          </a:prstGeom>
          <a:noFill/>
        </p:spPr>
        <p:txBody>
          <a:bodyPr wrap="square">
            <a:spAutoFit/>
          </a:bodyPr>
          <a:lstStyle/>
          <a:p>
            <a:pPr>
              <a:lnSpc>
                <a:spcPct val="150000"/>
              </a:lnSpc>
            </a:pPr>
            <a:r>
              <a:rPr lang="zh-CN" altLang="en-US" sz="2000" dirty="0"/>
              <a:t>•惩罚对输入过于敏感的表述</a:t>
            </a:r>
          </a:p>
          <a:p>
            <a:pPr>
              <a:lnSpc>
                <a:spcPct val="150000"/>
              </a:lnSpc>
            </a:pPr>
            <a:endParaRPr lang="zh-CN" altLang="en-US" sz="2000" dirty="0"/>
          </a:p>
          <a:p>
            <a:pPr>
              <a:lnSpc>
                <a:spcPct val="150000"/>
              </a:lnSpc>
            </a:pPr>
            <a:r>
              <a:rPr lang="zh-CN" altLang="en-US" sz="2000" dirty="0"/>
              <a:t>•提高对小扰动的鲁棒性</a:t>
            </a:r>
          </a:p>
          <a:p>
            <a:pPr>
              <a:lnSpc>
                <a:spcPct val="150000"/>
              </a:lnSpc>
            </a:pPr>
            <a:endParaRPr lang="zh-CN" altLang="en-US" sz="2000" dirty="0"/>
          </a:p>
          <a:p>
            <a:pPr>
              <a:lnSpc>
                <a:spcPct val="150000"/>
              </a:lnSpc>
            </a:pPr>
            <a:r>
              <a:rPr lang="zh-CN" altLang="en-US" sz="2000" dirty="0"/>
              <a:t>•通过编码器激活的雅可比矩阵的Frobenius范数测量灵敏度</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7" y="29835"/>
            <a:ext cx="10574139"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Contractive </a:t>
            </a:r>
            <a:r>
              <a:rPr lang="en-US" altLang="zh-TW" dirty="0">
                <a:latin typeface="Times New Roman" panose="02020603050405020304" pitchFamily="18" charset="0"/>
                <a:cs typeface="Times New Roman" panose="02020603050405020304" pitchFamily="18" charset="0"/>
              </a:rPr>
              <a:t>Autoencoder</a:t>
            </a:r>
            <a:r>
              <a:rPr lang="zh-CN" altLang="en-US" dirty="0">
                <a:latin typeface="Times New Roman" panose="02020603050405020304" pitchFamily="18" charset="0"/>
                <a:cs typeface="Times New Roman" panose="02020603050405020304" pitchFamily="18" charset="0"/>
              </a:rPr>
              <a:t>收缩自动编码器</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a:t>
            </a:r>
            <a:r>
              <a:rPr lang="en-US" altLang="zh-CN" sz="2400" b="1" dirty="0" err="1"/>
              <a:t>Jocobian</a:t>
            </a:r>
            <a:r>
              <a:rPr lang="en-US" altLang="zh-CN" sz="2400" b="1" dirty="0"/>
              <a:t> Matrix  &amp; New Loss</a:t>
            </a:r>
            <a:r>
              <a:rPr lang="zh-CN" altLang="en-US" sz="2400" b="1" dirty="0"/>
              <a:t>雅可比矩阵和新批次</a:t>
            </a:r>
            <a:endParaRPr lang="en-US" altLang="zh-TW" sz="2400" b="1" dirty="0"/>
          </a:p>
        </p:txBody>
      </p:sp>
      <p:pic>
        <p:nvPicPr>
          <p:cNvPr id="7" name="图片 6"/>
          <p:cNvPicPr>
            <a:picLocks noChangeAspect="1"/>
          </p:cNvPicPr>
          <p:nvPr/>
        </p:nvPicPr>
        <p:blipFill>
          <a:blip r:embed="rId3"/>
          <a:stretch>
            <a:fillRect/>
          </a:stretch>
        </p:blipFill>
        <p:spPr>
          <a:xfrm>
            <a:off x="2511654" y="1906990"/>
            <a:ext cx="2295542" cy="3305199"/>
          </a:xfrm>
          <a:prstGeom prst="rect">
            <a:avLst/>
          </a:prstGeom>
        </p:spPr>
      </p:pic>
      <p:pic>
        <p:nvPicPr>
          <p:cNvPr id="9" name="图片 8"/>
          <p:cNvPicPr>
            <a:picLocks noChangeAspect="1"/>
          </p:cNvPicPr>
          <p:nvPr/>
        </p:nvPicPr>
        <p:blipFill>
          <a:blip r:embed="rId4"/>
          <a:stretch>
            <a:fillRect/>
          </a:stretch>
        </p:blipFill>
        <p:spPr>
          <a:xfrm>
            <a:off x="5370252" y="1854996"/>
            <a:ext cx="4310094" cy="3038497"/>
          </a:xfrm>
          <a:prstGeom prst="rect">
            <a:avLst/>
          </a:prstGeom>
        </p:spPr>
      </p:pic>
      <p:pic>
        <p:nvPicPr>
          <p:cNvPr id="12" name="图片 11"/>
          <p:cNvPicPr>
            <a:picLocks noChangeAspect="1"/>
          </p:cNvPicPr>
          <p:nvPr/>
        </p:nvPicPr>
        <p:blipFill>
          <a:blip r:embed="rId5"/>
          <a:stretch>
            <a:fillRect/>
          </a:stretch>
        </p:blipFill>
        <p:spPr>
          <a:xfrm>
            <a:off x="2380243" y="5699504"/>
            <a:ext cx="1862151" cy="433391"/>
          </a:xfrm>
          <a:prstGeom prst="rect">
            <a:avLst/>
          </a:prstGeom>
        </p:spPr>
      </p:pic>
      <p:pic>
        <p:nvPicPr>
          <p:cNvPr id="14" name="图片 13"/>
          <p:cNvPicPr>
            <a:picLocks noChangeAspect="1"/>
          </p:cNvPicPr>
          <p:nvPr/>
        </p:nvPicPr>
        <p:blipFill>
          <a:blip r:embed="rId6"/>
          <a:stretch>
            <a:fillRect/>
          </a:stretch>
        </p:blipFill>
        <p:spPr>
          <a:xfrm>
            <a:off x="4961553" y="5767625"/>
            <a:ext cx="4119593" cy="371478"/>
          </a:xfrm>
          <a:prstGeom prst="rect">
            <a:avLst/>
          </a:prstGeom>
        </p:spPr>
      </p:pic>
      <p:sp>
        <p:nvSpPr>
          <p:cNvPr id="16" name="文本框 15"/>
          <p:cNvSpPr txBox="1"/>
          <p:nvPr/>
        </p:nvSpPr>
        <p:spPr>
          <a:xfrm>
            <a:off x="2207063" y="5184768"/>
            <a:ext cx="4749952" cy="368300"/>
          </a:xfrm>
          <a:prstGeom prst="rect">
            <a:avLst/>
          </a:prstGeom>
          <a:noFill/>
        </p:spPr>
        <p:txBody>
          <a:bodyPr wrap="square">
            <a:spAutoFit/>
          </a:bodyPr>
          <a:lstStyle/>
          <a:p>
            <a:r>
              <a:rPr lang="zh-CN" altLang="en-US" b="1" dirty="0"/>
              <a:t>New Loss：</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10479546"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Contractive </a:t>
            </a:r>
            <a:r>
              <a:rPr lang="en-US" altLang="zh-TW" dirty="0">
                <a:latin typeface="Times New Roman" panose="02020603050405020304" pitchFamily="18" charset="0"/>
                <a:cs typeface="Times New Roman" panose="02020603050405020304" pitchFamily="18" charset="0"/>
              </a:rPr>
              <a:t>Autoencoder</a:t>
            </a:r>
            <a:r>
              <a:rPr lang="zh-CN" altLang="en-US" dirty="0">
                <a:latin typeface="Times New Roman" panose="02020603050405020304" pitchFamily="18" charset="0"/>
                <a:cs typeface="Times New Roman" panose="02020603050405020304" pitchFamily="18" charset="0"/>
              </a:rPr>
              <a:t>收缩自动编码器</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a:t>压缩式自动编码器使特征提取函数（即编码器）抵抗输入的无穷小扰动。</a:t>
            </a:r>
          </a:p>
        </p:txBody>
      </p:sp>
      <p:pic>
        <p:nvPicPr>
          <p:cNvPr id="3"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918" y="2155532"/>
            <a:ext cx="6286382" cy="39637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7" y="29835"/>
            <a:ext cx="10463781"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Contractive </a:t>
            </a:r>
            <a:r>
              <a:rPr lang="en-US" altLang="zh-TW" dirty="0">
                <a:latin typeface="Times New Roman" panose="02020603050405020304" pitchFamily="18" charset="0"/>
                <a:cs typeface="Times New Roman" panose="02020603050405020304" pitchFamily="18" charset="0"/>
              </a:rPr>
              <a:t>Autoencoder</a:t>
            </a:r>
            <a:r>
              <a:rPr lang="zh-CN" altLang="en-US" dirty="0">
                <a:latin typeface="Times New Roman" panose="02020603050405020304" pitchFamily="18" charset="0"/>
                <a:cs typeface="Times New Roman" panose="02020603050405020304" pitchFamily="18" charset="0"/>
              </a:rPr>
              <a:t>收缩自动编码器</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•Contractive Autoencoder vs. Denoising Autoencoder</a:t>
            </a:r>
          </a:p>
          <a:p>
            <a:r>
              <a:rPr lang="zh-CN" altLang="en-US" sz="2400" b="1" dirty="0"/>
              <a:t>压缩自动编码器与压缩自动编码器 去噪自动编码器</a:t>
            </a:r>
            <a:endParaRPr lang="en-US" altLang="zh-TW" sz="2400" b="1" dirty="0"/>
          </a:p>
        </p:txBody>
      </p:sp>
      <p:sp>
        <p:nvSpPr>
          <p:cNvPr id="5" name="文本框 4"/>
          <p:cNvSpPr txBox="1"/>
          <p:nvPr/>
        </p:nvSpPr>
        <p:spPr>
          <a:xfrm>
            <a:off x="2590344" y="2105830"/>
            <a:ext cx="7404176" cy="1753235"/>
          </a:xfrm>
          <a:prstGeom prst="rect">
            <a:avLst/>
          </a:prstGeom>
          <a:noFill/>
        </p:spPr>
        <p:txBody>
          <a:bodyPr wrap="square">
            <a:spAutoFit/>
          </a:bodyPr>
          <a:lstStyle/>
          <a:p>
            <a:r>
              <a:rPr lang="zh-CN" altLang="en-US" dirty="0"/>
              <a:t>• Advantages </a:t>
            </a:r>
            <a:endParaRPr lang="en-US" altLang="zh-CN" dirty="0"/>
          </a:p>
          <a:p>
            <a:r>
              <a:rPr lang="en-US" altLang="zh-CN" dirty="0"/>
              <a:t>	</a:t>
            </a:r>
            <a:r>
              <a:rPr lang="zh-CN" altLang="en-US" dirty="0"/>
              <a:t>• CAE可以更好地对原始数据的分布进行建模</a:t>
            </a:r>
          </a:p>
          <a:p>
            <a:endParaRPr lang="zh-CN" altLang="en-US" dirty="0"/>
          </a:p>
          <a:p>
            <a:r>
              <a:rPr lang="zh-CN" altLang="en-US" dirty="0"/>
              <a:t>• Disadvantages</a:t>
            </a:r>
            <a:endParaRPr lang="en-US" altLang="zh-CN" dirty="0"/>
          </a:p>
          <a:p>
            <a:r>
              <a:rPr lang="en-US" altLang="zh-CN" dirty="0"/>
              <a:t>	</a:t>
            </a:r>
            <a:r>
              <a:rPr lang="zh-CN" altLang="en-US" dirty="0"/>
              <a:t>•DAE更易于实施</a:t>
            </a:r>
          </a:p>
          <a:p>
            <a:r>
              <a:rPr lang="en-US" altLang="zh-CN" dirty="0"/>
              <a:t>	</a:t>
            </a:r>
            <a:r>
              <a:rPr lang="zh-CN" altLang="en-US" dirty="0"/>
              <a:t>•CAE需要二阶优化（共轭梯度，LBFGS）</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推理方式与分类</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849"/>
          <p:cNvSpPr txBox="1">
            <a:spLocks noChangeArrowheads="1"/>
          </p:cNvSpPr>
          <p:nvPr/>
        </p:nvSpPr>
        <p:spPr>
          <a:xfrm>
            <a:off x="1775524" y="1262667"/>
            <a:ext cx="8688710" cy="541571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195580" indent="-195580">
              <a:buFont typeface="Wingdings" panose="05000000000000000000" pitchFamily="2" charset="2"/>
              <a:buNone/>
            </a:pPr>
            <a:r>
              <a:rPr lang="ru-RU" altLang="zh-CN" sz="2405" b="1">
                <a:latin typeface="Times New Roman" panose="02020603050405020304" pitchFamily="18" charset="0"/>
                <a:ea typeface="新宋体" panose="02010609030101010101" pitchFamily="49" charset="-122"/>
              </a:rPr>
              <a:t>4</a:t>
            </a:r>
            <a:r>
              <a:rPr lang="zh-CN" altLang="ru-RU" sz="2405" b="1">
                <a:latin typeface="Times New Roman" panose="02020603050405020304" pitchFamily="18" charset="0"/>
                <a:ea typeface="新宋体" panose="02010609030101010101" pitchFamily="49" charset="-122"/>
              </a:rPr>
              <a:t>．启发式推理、非启发式推理</a:t>
            </a:r>
          </a:p>
          <a:p>
            <a:pPr marL="195580" indent="-195580">
              <a:buFont typeface="Wingdings" panose="05000000000000000000" pitchFamily="2" charset="2"/>
              <a:buChar char="§"/>
            </a:pPr>
            <a:r>
              <a:rPr lang="zh-CN" altLang="ru-RU" sz="2405" b="1">
                <a:solidFill>
                  <a:srgbClr val="0000FF"/>
                </a:solidFill>
                <a:ea typeface="新宋体" panose="02010609030101010101" pitchFamily="49" charset="-122"/>
              </a:rPr>
              <a:t> 启发性知识</a:t>
            </a:r>
            <a:r>
              <a:rPr lang="zh-CN" altLang="ru-RU" sz="2405">
                <a:ea typeface="新宋体" panose="02010609030101010101" pitchFamily="49" charset="-122"/>
              </a:rPr>
              <a:t>：与问题有关且能加快推理过程、提高搜索效率的知识</a:t>
            </a:r>
            <a:r>
              <a:rPr lang="zh-CN" altLang="ru-RU" sz="2405" b="1">
                <a:ea typeface="新宋体" panose="02010609030101010101" pitchFamily="49" charset="-122"/>
              </a:rPr>
              <a:t>。</a:t>
            </a:r>
            <a:r>
              <a:rPr lang="zh-CN" altLang="ru-RU" sz="2405">
                <a:ea typeface="新宋体" panose="02010609030101010101" pitchFamily="49" charset="-122"/>
              </a:rPr>
              <a:t> </a:t>
            </a:r>
          </a:p>
        </p:txBody>
      </p:sp>
      <p:sp>
        <p:nvSpPr>
          <p:cNvPr id="3" name="Rectangle 850"/>
          <p:cNvSpPr>
            <a:spLocks noChangeArrowheads="1"/>
          </p:cNvSpPr>
          <p:nvPr/>
        </p:nvSpPr>
        <p:spPr bwMode="auto">
          <a:xfrm>
            <a:off x="2211710" y="3102929"/>
            <a:ext cx="8252524" cy="3253740"/>
          </a:xfrm>
          <a:prstGeom prst="rect">
            <a:avLst/>
          </a:prstGeom>
          <a:gradFill rotWithShape="1">
            <a:gsLst>
              <a:gs pos="0">
                <a:srgbClr val="FFFF00"/>
              </a:gs>
              <a:gs pos="100000">
                <a:srgbClr val="FFFFFF"/>
              </a:gs>
            </a:gsLst>
            <a:path path="rect">
              <a:fillToRect t="100000" r="100000"/>
            </a:path>
          </a:gradFill>
          <a:ln w="9525" cap="flat" algn="ctr">
            <a:solidFill>
              <a:srgbClr val="808080"/>
            </a:solidFill>
            <a:prstDash val="solid"/>
            <a:miter lim="800000"/>
            <a:headEnd type="none" w="med" len="med"/>
            <a:tailEnd type="none" w="med" len="med"/>
          </a:ln>
        </p:spPr>
        <p:txBody>
          <a:bodyPr wrap="square">
            <a:spAutoFit/>
          </a:bodyPr>
          <a:lstStyle/>
          <a:p>
            <a:pPr>
              <a:lnSpc>
                <a:spcPct val="120000"/>
              </a:lnSpc>
              <a:spcBef>
                <a:spcPct val="20000"/>
              </a:spcBef>
              <a:buClr>
                <a:schemeClr val="accent2"/>
              </a:buClr>
              <a:buSzPct val="80000"/>
              <a:buFont typeface="Wingdings" panose="05000000000000000000" pitchFamily="2" charset="2"/>
              <a:buBlip>
                <a:blip r:embed="rId2"/>
              </a:buBlip>
            </a:pPr>
            <a:r>
              <a:rPr lang="ru-RU" altLang="zh-CN" sz="2405" dirty="0">
                <a:latin typeface="Arial" panose="020B0604020202020204" pitchFamily="34" charset="0"/>
                <a:ea typeface="新宋体" panose="02010609030101010101" pitchFamily="49" charset="-122"/>
              </a:rPr>
              <a:t> </a:t>
            </a:r>
            <a:r>
              <a:rPr lang="zh-CN" altLang="ru-RU" sz="2505" b="1" dirty="0">
                <a:latin typeface="Arial" panose="020B0604020202020204" pitchFamily="34" charset="0"/>
                <a:ea typeface="新宋体" panose="02010609030101010101" pitchFamily="49" charset="-122"/>
              </a:rPr>
              <a:t>目标：在脑膜炎、肺炎、流感中选择一个</a:t>
            </a:r>
          </a:p>
          <a:p>
            <a:pPr>
              <a:lnSpc>
                <a:spcPct val="120000"/>
              </a:lnSpc>
              <a:spcBef>
                <a:spcPct val="20000"/>
              </a:spcBef>
              <a:buClr>
                <a:schemeClr val="accent2"/>
              </a:buClr>
              <a:buSzPct val="80000"/>
              <a:buFont typeface="Wingdings" panose="05000000000000000000" pitchFamily="2" charset="2"/>
              <a:buBlip>
                <a:blip r:embed="rId2"/>
              </a:buBlip>
            </a:pPr>
            <a:r>
              <a:rPr lang="zh-CN" altLang="ru-RU" sz="2505" b="1" dirty="0">
                <a:latin typeface="Arial" panose="020B0604020202020204" pitchFamily="34" charset="0"/>
                <a:ea typeface="新宋体" panose="02010609030101010101" pitchFamily="49" charset="-122"/>
              </a:rPr>
              <a:t> 产生式规则</a:t>
            </a:r>
          </a:p>
          <a:p>
            <a:pPr>
              <a:lnSpc>
                <a:spcPct val="120000"/>
              </a:lnSpc>
              <a:spcBef>
                <a:spcPct val="20000"/>
              </a:spcBef>
              <a:buClr>
                <a:schemeClr val="accent2"/>
              </a:buClr>
              <a:buSzPct val="80000"/>
              <a:buFont typeface="Wingdings" panose="05000000000000000000" pitchFamily="2" charset="2"/>
              <a:buBlip>
                <a:blip r:embed="rId2"/>
              </a:buBlip>
            </a:pPr>
            <a:r>
              <a:rPr lang="zh-CN" altLang="ru-RU" sz="2505" b="1" dirty="0">
                <a:latin typeface="Arial" panose="020B0604020202020204" pitchFamily="34" charset="0"/>
                <a:ea typeface="新宋体" panose="02010609030101010101" pitchFamily="49" charset="-122"/>
              </a:rPr>
              <a:t>                </a:t>
            </a:r>
            <a:r>
              <a:rPr lang="ru-RU" altLang="zh-CN" sz="2505" b="1" i="1" dirty="0">
                <a:latin typeface="Times New Roman" panose="02020603050405020304" pitchFamily="18" charset="0"/>
                <a:ea typeface="新宋体" panose="02010609030101010101" pitchFamily="49" charset="-122"/>
              </a:rPr>
              <a:t>r</a:t>
            </a:r>
            <a:r>
              <a:rPr lang="ru-RU" altLang="zh-CN" sz="2505" b="1" baseline="-25000" dirty="0">
                <a:latin typeface="Arial" panose="020B0604020202020204" pitchFamily="34" charset="0"/>
                <a:ea typeface="新宋体" panose="02010609030101010101" pitchFamily="49" charset="-122"/>
              </a:rPr>
              <a:t>1</a:t>
            </a:r>
            <a:r>
              <a:rPr lang="zh-CN" altLang="ru-RU" sz="2505" b="1" dirty="0">
                <a:latin typeface="Arial" panose="020B0604020202020204" pitchFamily="34" charset="0"/>
                <a:ea typeface="新宋体" panose="02010609030101010101" pitchFamily="49" charset="-122"/>
              </a:rPr>
              <a:t>：脑膜炎</a:t>
            </a:r>
          </a:p>
          <a:p>
            <a:pPr>
              <a:lnSpc>
                <a:spcPct val="120000"/>
              </a:lnSpc>
              <a:spcBef>
                <a:spcPct val="20000"/>
              </a:spcBef>
              <a:buClr>
                <a:schemeClr val="accent2"/>
              </a:buClr>
              <a:buSzPct val="65000"/>
              <a:buFont typeface="Wingdings" panose="05000000000000000000" pitchFamily="2" charset="2"/>
              <a:buNone/>
            </a:pPr>
            <a:r>
              <a:rPr lang="zh-CN" altLang="ru-RU" sz="2505" b="1" dirty="0">
                <a:latin typeface="Arial" panose="020B0604020202020204" pitchFamily="34" charset="0"/>
                <a:ea typeface="新宋体" panose="02010609030101010101" pitchFamily="49" charset="-122"/>
              </a:rPr>
              <a:t>                </a:t>
            </a:r>
            <a:r>
              <a:rPr lang="ru-RU" altLang="zh-CN" sz="2505" b="1" i="1" dirty="0">
                <a:latin typeface="Times New Roman" panose="02020603050405020304" pitchFamily="18" charset="0"/>
                <a:ea typeface="新宋体" panose="02010609030101010101" pitchFamily="49" charset="-122"/>
              </a:rPr>
              <a:t>r</a:t>
            </a:r>
            <a:r>
              <a:rPr lang="ru-RU" altLang="zh-CN" sz="2505" b="1" baseline="-25000" dirty="0">
                <a:latin typeface="Arial" panose="020B0604020202020204" pitchFamily="34" charset="0"/>
                <a:ea typeface="新宋体" panose="02010609030101010101" pitchFamily="49" charset="-122"/>
              </a:rPr>
              <a:t>2</a:t>
            </a:r>
            <a:r>
              <a:rPr lang="zh-CN" altLang="ru-RU" sz="2505" b="1" dirty="0">
                <a:latin typeface="Arial" panose="020B0604020202020204" pitchFamily="34" charset="0"/>
                <a:ea typeface="新宋体" panose="02010609030101010101" pitchFamily="49" charset="-122"/>
              </a:rPr>
              <a:t>：肺 炎</a:t>
            </a:r>
          </a:p>
          <a:p>
            <a:pPr>
              <a:lnSpc>
                <a:spcPct val="120000"/>
              </a:lnSpc>
              <a:spcBef>
                <a:spcPct val="20000"/>
              </a:spcBef>
              <a:buClr>
                <a:schemeClr val="accent2"/>
              </a:buClr>
              <a:buSzPct val="65000"/>
              <a:buFont typeface="Wingdings" panose="05000000000000000000" pitchFamily="2" charset="2"/>
              <a:buNone/>
            </a:pPr>
            <a:r>
              <a:rPr lang="zh-CN" altLang="ru-RU" sz="2505" b="1" dirty="0">
                <a:latin typeface="Arial" panose="020B0604020202020204" pitchFamily="34" charset="0"/>
                <a:ea typeface="新宋体" panose="02010609030101010101" pitchFamily="49" charset="-122"/>
              </a:rPr>
              <a:t>                </a:t>
            </a:r>
            <a:r>
              <a:rPr lang="ru-RU" altLang="zh-CN" sz="2505" b="1" i="1" dirty="0">
                <a:latin typeface="Times New Roman" panose="02020603050405020304" pitchFamily="18" charset="0"/>
                <a:ea typeface="新宋体" panose="02010609030101010101" pitchFamily="49" charset="-122"/>
              </a:rPr>
              <a:t>r</a:t>
            </a:r>
            <a:r>
              <a:rPr lang="ru-RU" altLang="zh-CN" sz="2505" b="1" baseline="-25000" dirty="0">
                <a:latin typeface="Arial" panose="020B0604020202020204" pitchFamily="34" charset="0"/>
                <a:ea typeface="新宋体" panose="02010609030101010101" pitchFamily="49" charset="-122"/>
              </a:rPr>
              <a:t>3</a:t>
            </a:r>
            <a:r>
              <a:rPr lang="zh-CN" altLang="ru-RU" sz="2505" b="1" dirty="0">
                <a:latin typeface="Arial" panose="020B0604020202020204" pitchFamily="34" charset="0"/>
                <a:ea typeface="新宋体" panose="02010609030101010101" pitchFamily="49" charset="-122"/>
              </a:rPr>
              <a:t>：流 感  </a:t>
            </a:r>
          </a:p>
          <a:p>
            <a:pPr>
              <a:lnSpc>
                <a:spcPct val="120000"/>
              </a:lnSpc>
              <a:spcBef>
                <a:spcPct val="20000"/>
              </a:spcBef>
              <a:buClr>
                <a:schemeClr val="accent2"/>
              </a:buClr>
              <a:buSzPct val="80000"/>
              <a:buFont typeface="Wingdings" panose="05000000000000000000" pitchFamily="2" charset="2"/>
              <a:buBlip>
                <a:blip r:embed="rId2"/>
              </a:buBlip>
            </a:pPr>
            <a:r>
              <a:rPr lang="zh-CN" altLang="ru-RU" sz="2505" b="1" dirty="0">
                <a:latin typeface="Arial" panose="020B0604020202020204" pitchFamily="34" charset="0"/>
                <a:ea typeface="新宋体" panose="02010609030101010101" pitchFamily="49" charset="-122"/>
              </a:rPr>
              <a:t> 启发式知识：“脑膜炎危险”、“目前正在盛行流感”。</a:t>
            </a:r>
          </a:p>
        </p:txBody>
      </p:sp>
      <p:pic>
        <p:nvPicPr>
          <p:cNvPr id="6" name="图片 5">
            <a:extLst>
              <a:ext uri="{FF2B5EF4-FFF2-40B4-BE49-F238E27FC236}">
                <a16:creationId xmlns:a16="http://schemas.microsoft.com/office/drawing/2014/main" id="{D1FCD3BC-B3B5-0BE2-4DDD-A274B4EDA968}"/>
              </a:ext>
            </a:extLst>
          </p:cNvPr>
          <p:cNvPicPr>
            <a:picLocks noChangeAspect="1"/>
          </p:cNvPicPr>
          <p:nvPr/>
        </p:nvPicPr>
        <p:blipFill>
          <a:blip r:embed="rId3"/>
          <a:stretch>
            <a:fillRect/>
          </a:stretch>
        </p:blipFill>
        <p:spPr>
          <a:xfrm>
            <a:off x="-19050" y="0"/>
            <a:ext cx="4000500" cy="1009650"/>
          </a:xfrm>
          <a:prstGeom prst="rect">
            <a:avLst/>
          </a:prstGeom>
        </p:spPr>
      </p:pic>
    </p:spTree>
  </p:cSld>
  <p:clrMapOvr>
    <a:masterClrMapping/>
  </p:clrMapOvr>
  <p:transition spd="slow" advTm="18981">
    <p:push dir="u"/>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7" y="29835"/>
            <a:ext cx="10172119"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tacked</a:t>
            </a:r>
            <a:r>
              <a:rPr lang="en-US" altLang="zh-TW" dirty="0">
                <a:latin typeface="Times New Roman" panose="02020603050405020304" pitchFamily="18" charset="0"/>
                <a:cs typeface="Times New Roman" panose="02020603050405020304" pitchFamily="18" charset="0"/>
              </a:rPr>
              <a:t> Autoencoder</a:t>
            </a:r>
            <a:r>
              <a:rPr lang="zh-CN" altLang="en-US" dirty="0">
                <a:latin typeface="Times New Roman" panose="02020603050405020304" pitchFamily="18" charset="0"/>
                <a:cs typeface="Times New Roman" panose="02020603050405020304" pitchFamily="18" charset="0"/>
              </a:rPr>
              <a:t>堆叠式自动编码器</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a:t>
            </a:r>
            <a:r>
              <a:rPr lang="en-US" altLang="zh-TW" sz="2400" b="1" dirty="0"/>
              <a:t>Architecture</a:t>
            </a:r>
          </a:p>
        </p:txBody>
      </p:sp>
      <p:sp>
        <p:nvSpPr>
          <p:cNvPr id="5" name="矩形 4"/>
          <p:cNvSpPr/>
          <p:nvPr/>
        </p:nvSpPr>
        <p:spPr>
          <a:xfrm rot="5400000">
            <a:off x="1526797" y="3532413"/>
            <a:ext cx="2447925"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Input Layer</a:t>
            </a:r>
            <a:endParaRPr kumimoji="0" lang="zh-TW" altLang="en-US" dirty="0"/>
          </a:p>
        </p:txBody>
      </p:sp>
      <p:sp>
        <p:nvSpPr>
          <p:cNvPr id="6" name="矩形 5"/>
          <p:cNvSpPr/>
          <p:nvPr/>
        </p:nvSpPr>
        <p:spPr>
          <a:xfrm rot="5400000">
            <a:off x="2750759" y="3564163"/>
            <a:ext cx="1584325"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sp>
        <p:nvSpPr>
          <p:cNvPr id="7" name="矩形 6"/>
          <p:cNvSpPr/>
          <p:nvPr/>
        </p:nvSpPr>
        <p:spPr>
          <a:xfrm rot="5400000">
            <a:off x="3628647" y="3572100"/>
            <a:ext cx="1295400"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sp>
        <p:nvSpPr>
          <p:cNvPr id="8" name="矩形 7"/>
          <p:cNvSpPr/>
          <p:nvPr/>
        </p:nvSpPr>
        <p:spPr>
          <a:xfrm rot="5400000">
            <a:off x="5845591" y="3536381"/>
            <a:ext cx="746125" cy="220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bottle</a:t>
            </a:r>
            <a:endParaRPr kumimoji="0" lang="zh-TW" altLang="en-US" dirty="0"/>
          </a:p>
        </p:txBody>
      </p:sp>
      <p:cxnSp>
        <p:nvCxnSpPr>
          <p:cNvPr id="9" name="直線單箭頭接點 19"/>
          <p:cNvCxnSpPr/>
          <p:nvPr/>
        </p:nvCxnSpPr>
        <p:spPr>
          <a:xfrm rot="5400000">
            <a:off x="3160335" y="3464150"/>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直線單箭頭接點 20"/>
          <p:cNvCxnSpPr/>
          <p:nvPr/>
        </p:nvCxnSpPr>
        <p:spPr>
          <a:xfrm rot="5400000">
            <a:off x="3893760" y="3464150"/>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直線單箭頭接點 21"/>
          <p:cNvCxnSpPr/>
          <p:nvPr/>
        </p:nvCxnSpPr>
        <p:spPr>
          <a:xfrm rot="5400000">
            <a:off x="5891629" y="3430019"/>
            <a:ext cx="0" cy="433387"/>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5400000">
            <a:off x="8372097" y="3526063"/>
            <a:ext cx="2447925"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Output Layer</a:t>
            </a:r>
            <a:endParaRPr kumimoji="0" lang="zh-TW" altLang="en-US" dirty="0"/>
          </a:p>
        </p:txBody>
      </p:sp>
      <p:sp>
        <p:nvSpPr>
          <p:cNvPr id="13" name="矩形 12"/>
          <p:cNvSpPr/>
          <p:nvPr/>
        </p:nvSpPr>
        <p:spPr>
          <a:xfrm rot="5400000">
            <a:off x="8141909" y="3530826"/>
            <a:ext cx="1584325"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sp>
        <p:nvSpPr>
          <p:cNvPr id="14" name="矩形 13"/>
          <p:cNvSpPr/>
          <p:nvPr/>
        </p:nvSpPr>
        <p:spPr>
          <a:xfrm rot="5400000">
            <a:off x="7593428" y="3525269"/>
            <a:ext cx="1296988"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cxnSp>
        <p:nvCxnSpPr>
          <p:cNvPr id="15" name="直線單箭頭接點 25"/>
          <p:cNvCxnSpPr/>
          <p:nvPr/>
        </p:nvCxnSpPr>
        <p:spPr>
          <a:xfrm rot="5400000">
            <a:off x="9240460" y="3403825"/>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直線單箭頭接點 26"/>
          <p:cNvCxnSpPr/>
          <p:nvPr/>
        </p:nvCxnSpPr>
        <p:spPr>
          <a:xfrm rot="5400000">
            <a:off x="8583235" y="3403825"/>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直線單箭頭接點 27"/>
          <p:cNvCxnSpPr/>
          <p:nvPr/>
        </p:nvCxnSpPr>
        <p:spPr>
          <a:xfrm rot="5400000">
            <a:off x="6603622" y="3430813"/>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rot="5400000">
            <a:off x="6350416" y="3525269"/>
            <a:ext cx="1296988"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sp>
        <p:nvSpPr>
          <p:cNvPr id="20" name="矩形 19"/>
          <p:cNvSpPr/>
          <p:nvPr/>
        </p:nvSpPr>
        <p:spPr>
          <a:xfrm rot="5400000">
            <a:off x="4891503" y="3545907"/>
            <a:ext cx="1296987"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en-US" altLang="zh-TW" dirty="0"/>
              <a:t>Layer </a:t>
            </a:r>
            <a:endParaRPr kumimoji="0" lang="zh-TW" altLang="en-US" dirty="0"/>
          </a:p>
        </p:txBody>
      </p:sp>
      <p:cxnSp>
        <p:nvCxnSpPr>
          <p:cNvPr id="21" name="直線單箭頭接點 56"/>
          <p:cNvCxnSpPr/>
          <p:nvPr/>
        </p:nvCxnSpPr>
        <p:spPr>
          <a:xfrm rot="5400000">
            <a:off x="5157410" y="3438750"/>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直線單箭頭接點 57"/>
          <p:cNvCxnSpPr/>
          <p:nvPr/>
        </p:nvCxnSpPr>
        <p:spPr>
          <a:xfrm rot="5400000">
            <a:off x="7368797" y="3424463"/>
            <a:ext cx="0" cy="43180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字方塊 58"/>
          <p:cNvSpPr txBox="1">
            <a:spLocks noChangeArrowheads="1"/>
          </p:cNvSpPr>
          <p:nvPr/>
        </p:nvSpPr>
        <p:spPr bwMode="auto">
          <a:xfrm>
            <a:off x="4428747" y="3341913"/>
            <a:ext cx="5762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a:t>…</a:t>
            </a:r>
            <a:endParaRPr kumimoji="0" lang="zh-TW" altLang="en-US" sz="2400"/>
          </a:p>
        </p:txBody>
      </p:sp>
      <p:sp>
        <p:nvSpPr>
          <p:cNvPr id="24" name="文字方塊 59"/>
          <p:cNvSpPr txBox="1">
            <a:spLocks noChangeArrowheads="1"/>
          </p:cNvSpPr>
          <p:nvPr/>
        </p:nvSpPr>
        <p:spPr bwMode="auto">
          <a:xfrm>
            <a:off x="7552947" y="3338738"/>
            <a:ext cx="5762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a:t>…</a:t>
            </a:r>
            <a:endParaRPr kumimoji="0" lang="zh-TW" altLang="en-US" sz="2400"/>
          </a:p>
        </p:txBody>
      </p:sp>
      <p:cxnSp>
        <p:nvCxnSpPr>
          <p:cNvPr id="25" name="直線單箭頭接點 30"/>
          <p:cNvCxnSpPr/>
          <p:nvPr/>
        </p:nvCxnSpPr>
        <p:spPr>
          <a:xfrm>
            <a:off x="6218653" y="4062457"/>
            <a:ext cx="0" cy="74471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31"/>
          <p:cNvSpPr txBox="1">
            <a:spLocks noChangeArrowheads="1"/>
          </p:cNvSpPr>
          <p:nvPr/>
        </p:nvSpPr>
        <p:spPr bwMode="auto">
          <a:xfrm>
            <a:off x="5742394" y="4861955"/>
            <a:ext cx="952517" cy="46037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dirty="0">
                <a:solidFill>
                  <a:srgbClr val="0000FF"/>
                </a:solidFill>
              </a:rPr>
              <a:t>Code</a:t>
            </a:r>
            <a:endParaRPr kumimoji="0" lang="zh-TW" altLang="en-US" sz="2400" dirty="0">
              <a:solidFill>
                <a:srgbClr val="0000FF"/>
              </a:solidFill>
            </a:endParaRPr>
          </a:p>
        </p:txBody>
      </p:sp>
      <p:sp>
        <p:nvSpPr>
          <p:cNvPr id="27" name="文字方塊 49"/>
          <p:cNvSpPr txBox="1">
            <a:spLocks noChangeArrowheads="1"/>
          </p:cNvSpPr>
          <p:nvPr/>
        </p:nvSpPr>
        <p:spPr bwMode="auto">
          <a:xfrm>
            <a:off x="4835941" y="2137794"/>
            <a:ext cx="2952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algn="ctr"/>
            <a:r>
              <a:rPr kumimoji="0" lang="en-US" altLang="zh-TW" sz="2400" dirty="0"/>
              <a:t>As close as possible</a:t>
            </a:r>
            <a:endParaRPr kumimoji="0" lang="zh-TW" altLang="en-US" sz="2400" dirty="0"/>
          </a:p>
        </p:txBody>
      </p:sp>
      <p:cxnSp>
        <p:nvCxnSpPr>
          <p:cNvPr id="28" name="直線接點 33"/>
          <p:cNvCxnSpPr/>
          <p:nvPr/>
        </p:nvCxnSpPr>
        <p:spPr>
          <a:xfrm flipH="1">
            <a:off x="2742922" y="2141655"/>
            <a:ext cx="69082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34"/>
          <p:cNvCxnSpPr/>
          <p:nvPr/>
        </p:nvCxnSpPr>
        <p:spPr>
          <a:xfrm>
            <a:off x="2759547" y="2155448"/>
            <a:ext cx="0" cy="237977"/>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接點 35"/>
          <p:cNvCxnSpPr/>
          <p:nvPr/>
        </p:nvCxnSpPr>
        <p:spPr>
          <a:xfrm>
            <a:off x="9617875" y="2161606"/>
            <a:ext cx="0" cy="254794"/>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46"/>
              <p:cNvSpPr txBox="1"/>
              <p:nvPr/>
            </p:nvSpPr>
            <p:spPr>
              <a:xfrm>
                <a:off x="2638680" y="4857976"/>
                <a:ext cx="20129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31" name="文字方塊 46"/>
              <p:cNvSpPr txBox="1">
                <a:spLocks noRot="1" noChangeAspect="1" noMove="1" noResize="1" noEditPoints="1" noAdjustHandles="1" noChangeArrowheads="1" noChangeShapeType="1" noTextEdit="1"/>
              </p:cNvSpPr>
              <p:nvPr/>
            </p:nvSpPr>
            <p:spPr>
              <a:xfrm>
                <a:off x="2638680" y="4857976"/>
                <a:ext cx="201295" cy="368935"/>
              </a:xfrm>
              <a:prstGeom prst="rect">
                <a:avLst/>
              </a:prstGeom>
              <a:blipFill rotWithShape="1">
                <a:blip r:embed="rId3"/>
                <a:stretch>
                  <a:fillRect l="-127" t="-61" r="-24794" b="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47"/>
              <p:cNvSpPr txBox="1"/>
              <p:nvPr/>
            </p:nvSpPr>
            <p:spPr>
              <a:xfrm>
                <a:off x="9441529" y="4857976"/>
                <a:ext cx="26860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TW" sz="2400" smtClean="0">
                          <a:latin typeface="Cambria Math" panose="02040503050406030204" pitchFamily="18" charset="0"/>
                        </a:rPr>
                        <m:t> </m:t>
                      </m:r>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𝑥</m:t>
                          </m:r>
                        </m:e>
                      </m:acc>
                    </m:oMath>
                  </m:oMathPara>
                </a14:m>
                <a:endParaRPr lang="zh-TW" altLang="en-US" sz="2400" dirty="0"/>
              </a:p>
            </p:txBody>
          </p:sp>
        </mc:Choice>
        <mc:Fallback xmlns="">
          <p:sp>
            <p:nvSpPr>
              <p:cNvPr id="32" name="文字方塊 47"/>
              <p:cNvSpPr txBox="1">
                <a:spLocks noRot="1" noChangeAspect="1" noMove="1" noResize="1" noEditPoints="1" noAdjustHandles="1" noChangeArrowheads="1" noChangeShapeType="1" noTextEdit="1"/>
              </p:cNvSpPr>
              <p:nvPr/>
            </p:nvSpPr>
            <p:spPr>
              <a:xfrm>
                <a:off x="9441529" y="4857976"/>
                <a:ext cx="268605" cy="368935"/>
              </a:xfrm>
              <a:prstGeom prst="rect">
                <a:avLst/>
              </a:prstGeom>
              <a:blipFill rotWithShape="1">
                <a:blip r:embed="rId4"/>
                <a:stretch>
                  <a:fillRect l="-130" t="-61" r="-18546" b="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6"/>
              <p:cNvSpPr txBox="1"/>
              <p:nvPr/>
            </p:nvSpPr>
            <p:spPr>
              <a:xfrm>
                <a:off x="2957697" y="3828364"/>
                <a:ext cx="44259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𝑊</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33" name="文字方塊 36"/>
              <p:cNvSpPr txBox="1">
                <a:spLocks noRot="1" noChangeAspect="1" noMove="1" noResize="1" noEditPoints="1" noAdjustHandles="1" noChangeArrowheads="1" noChangeShapeType="1" noTextEdit="1"/>
              </p:cNvSpPr>
              <p:nvPr/>
            </p:nvSpPr>
            <p:spPr>
              <a:xfrm>
                <a:off x="2957697" y="3828364"/>
                <a:ext cx="442595" cy="368935"/>
              </a:xfrm>
              <a:prstGeom prst="rect">
                <a:avLst/>
              </a:prstGeom>
              <a:blipFill rotWithShape="1">
                <a:blip r:embed="rId5"/>
                <a:stretch>
                  <a:fillRect l="-113" t="-158" r="-14234" b="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字方塊 37"/>
              <p:cNvSpPr txBox="1"/>
              <p:nvPr/>
            </p:nvSpPr>
            <p:spPr>
              <a:xfrm>
                <a:off x="9024560" y="3724391"/>
                <a:ext cx="487680" cy="36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𝑊</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𝑇</m:t>
                          </m:r>
                        </m:sup>
                      </m:sSubSup>
                    </m:oMath>
                  </m:oMathPara>
                </a14:m>
                <a:endParaRPr lang="zh-TW" altLang="en-US" sz="2400" dirty="0"/>
              </a:p>
            </p:txBody>
          </p:sp>
        </mc:Choice>
        <mc:Fallback xmlns="">
          <p:sp>
            <p:nvSpPr>
              <p:cNvPr id="34" name="文字方塊 37"/>
              <p:cNvSpPr txBox="1">
                <a:spLocks noRot="1" noChangeAspect="1" noMove="1" noResize="1" noEditPoints="1" noAdjustHandles="1" noChangeArrowheads="1" noChangeShapeType="1" noTextEdit="1"/>
              </p:cNvSpPr>
              <p:nvPr/>
            </p:nvSpPr>
            <p:spPr>
              <a:xfrm>
                <a:off x="9024560" y="3724391"/>
                <a:ext cx="487680" cy="368300"/>
              </a:xfrm>
              <a:prstGeom prst="rect">
                <a:avLst/>
              </a:prstGeom>
              <a:blipFill rotWithShape="1">
                <a:blip r:embed="rId6"/>
                <a:stretch>
                  <a:fillRect l="-118" t="-31" r="-9127" b="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字方塊 39"/>
              <p:cNvSpPr txBox="1"/>
              <p:nvPr/>
            </p:nvSpPr>
            <p:spPr>
              <a:xfrm>
                <a:off x="3685989" y="3798126"/>
                <a:ext cx="44640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𝑊</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35" name="文字方塊 39"/>
              <p:cNvSpPr txBox="1">
                <a:spLocks noRot="1" noChangeAspect="1" noMove="1" noResize="1" noEditPoints="1" noAdjustHandles="1" noChangeArrowheads="1" noChangeShapeType="1" noTextEdit="1"/>
              </p:cNvSpPr>
              <p:nvPr/>
            </p:nvSpPr>
            <p:spPr>
              <a:xfrm>
                <a:off x="3685989" y="3798126"/>
                <a:ext cx="446405" cy="368935"/>
              </a:xfrm>
              <a:prstGeom prst="rect">
                <a:avLst/>
              </a:prstGeom>
              <a:blipFill rotWithShape="1">
                <a:blip r:embed="rId7"/>
                <a:stretch>
                  <a:fillRect l="-101" t="-52" r="-13697"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字方塊 40"/>
              <p:cNvSpPr txBox="1"/>
              <p:nvPr/>
            </p:nvSpPr>
            <p:spPr>
              <a:xfrm>
                <a:off x="8349871" y="3672113"/>
                <a:ext cx="48768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𝑊</m:t>
                          </m:r>
                        </m:e>
                        <m:sub>
                          <m:r>
                            <a:rPr lang="en-US" altLang="zh-TW" sz="2400" b="0" i="1" smtClean="0">
                              <a:latin typeface="Cambria Math" panose="02040503050406030204" pitchFamily="18" charset="0"/>
                            </a:rPr>
                            <m:t>2</m:t>
                          </m:r>
                        </m:sub>
                        <m:sup>
                          <m:r>
                            <a:rPr lang="en-US" altLang="zh-TW" sz="2400" b="0" i="1" smtClean="0">
                              <a:latin typeface="Cambria Math" panose="02040503050406030204" pitchFamily="18" charset="0"/>
                            </a:rPr>
                            <m:t>𝑇</m:t>
                          </m:r>
                        </m:sup>
                      </m:sSubSup>
                    </m:oMath>
                  </m:oMathPara>
                </a14:m>
                <a:endParaRPr lang="zh-TW" altLang="en-US" sz="2400" dirty="0"/>
              </a:p>
            </p:txBody>
          </p:sp>
        </mc:Choice>
        <mc:Fallback xmlns="">
          <p:sp>
            <p:nvSpPr>
              <p:cNvPr id="36" name="文字方塊 40"/>
              <p:cNvSpPr txBox="1">
                <a:spLocks noRot="1" noChangeAspect="1" noMove="1" noResize="1" noEditPoints="1" noAdjustHandles="1" noChangeArrowheads="1" noChangeShapeType="1" noTextEdit="1"/>
              </p:cNvSpPr>
              <p:nvPr/>
            </p:nvSpPr>
            <p:spPr>
              <a:xfrm>
                <a:off x="8349871" y="3672113"/>
                <a:ext cx="487680" cy="368935"/>
              </a:xfrm>
              <a:prstGeom prst="rect">
                <a:avLst/>
              </a:prstGeom>
              <a:blipFill rotWithShape="1">
                <a:blip r:embed="rId8"/>
                <a:stretch>
                  <a:fillRect l="-52" t="-147" r="-9192" b="147"/>
                </a:stretch>
              </a:blipFill>
            </p:spPr>
            <p:txBody>
              <a:bodyPr/>
              <a:lstStyle/>
              <a:p>
                <a:r>
                  <a:rPr lang="zh-CN" altLang="en-US">
                    <a:noFill/>
                  </a:rPr>
                  <a:t> </a:t>
                </a:r>
              </a:p>
            </p:txBody>
          </p:sp>
        </mc:Fallback>
      </mc:AlternateContent>
      <p:sp>
        <p:nvSpPr>
          <p:cNvPr id="37" name="文字方塊 2"/>
          <p:cNvSpPr txBox="1"/>
          <p:nvPr/>
        </p:nvSpPr>
        <p:spPr>
          <a:xfrm>
            <a:off x="8340506" y="5557436"/>
            <a:ext cx="3824098" cy="830997"/>
          </a:xfrm>
          <a:prstGeom prst="rect">
            <a:avLst/>
          </a:prstGeom>
          <a:noFill/>
        </p:spPr>
        <p:txBody>
          <a:bodyPr wrap="square" rtlCol="0">
            <a:spAutoFit/>
          </a:bodyPr>
          <a:lstStyle/>
          <a:p>
            <a:r>
              <a:rPr lang="en-US" altLang="zh-TW" sz="2400" dirty="0"/>
              <a:t>Symmetric is not necessary.</a:t>
            </a:r>
            <a:r>
              <a:rPr lang="zh-CN" altLang="en-US" sz="2400" dirty="0"/>
              <a:t>对称不是必要的。</a:t>
            </a:r>
            <a:endParaRPr lang="zh-TW" altLang="en-US" sz="2400" dirty="0"/>
          </a:p>
        </p:txBody>
      </p:sp>
      <p:sp>
        <p:nvSpPr>
          <p:cNvPr id="39" name="文本框 38"/>
          <p:cNvSpPr txBox="1"/>
          <p:nvPr/>
        </p:nvSpPr>
        <p:spPr>
          <a:xfrm>
            <a:off x="2455488" y="1663751"/>
            <a:ext cx="7162385" cy="369332"/>
          </a:xfrm>
          <a:prstGeom prst="rect">
            <a:avLst/>
          </a:prstGeom>
          <a:noFill/>
        </p:spPr>
        <p:txBody>
          <a:bodyPr wrap="square">
            <a:spAutoFit/>
          </a:bodyPr>
          <a:lstStyle/>
          <a:p>
            <a:r>
              <a:rPr lang="en-US" altLang="zh-CN" sz="1800" b="1" dirty="0"/>
              <a:t>• </a:t>
            </a:r>
            <a:r>
              <a:rPr lang="en-US" altLang="zh-TW" dirty="0"/>
              <a:t>Of course, the auto-encoder can be deep</a:t>
            </a:r>
            <a:r>
              <a:rPr lang="zh-CN" altLang="en-US" dirty="0"/>
              <a:t>当然，自动编码器可以很深</a:t>
            </a:r>
            <a:endParaRPr lang="en-US" altLang="zh-TW" u="sng" dirty="0"/>
          </a:p>
        </p:txBody>
      </p:sp>
      <p:pic>
        <p:nvPicPr>
          <p:cNvPr id="41" name="图片 40"/>
          <p:cNvPicPr>
            <a:picLocks noChangeAspect="1"/>
          </p:cNvPicPr>
          <p:nvPr/>
        </p:nvPicPr>
        <p:blipFill>
          <a:blip r:embed="rId9"/>
          <a:stretch>
            <a:fillRect/>
          </a:stretch>
        </p:blipFill>
        <p:spPr>
          <a:xfrm>
            <a:off x="4716879" y="5496107"/>
            <a:ext cx="2116590" cy="1264765"/>
          </a:xfrm>
          <a:prstGeom prst="rect">
            <a:avLst/>
          </a:prstGeom>
        </p:spPr>
      </p:pic>
      <p:cxnSp>
        <p:nvCxnSpPr>
          <p:cNvPr id="42" name="直線單箭頭接點 30"/>
          <p:cNvCxnSpPr/>
          <p:nvPr/>
        </p:nvCxnSpPr>
        <p:spPr>
          <a:xfrm>
            <a:off x="4250028" y="4539653"/>
            <a:ext cx="1108506" cy="100597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30"/>
          <p:cNvCxnSpPr/>
          <p:nvPr/>
        </p:nvCxnSpPr>
        <p:spPr>
          <a:xfrm flipH="1">
            <a:off x="7078771" y="4449767"/>
            <a:ext cx="974239" cy="113413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156713" y="6175320"/>
            <a:ext cx="1230605" cy="368300"/>
          </a:xfrm>
          <a:prstGeom prst="rect">
            <a:avLst/>
          </a:prstGeom>
          <a:noFill/>
        </p:spPr>
        <p:txBody>
          <a:bodyPr wrap="square">
            <a:spAutoFit/>
          </a:bodyPr>
          <a:lstStyle/>
          <a:p>
            <a:r>
              <a:rPr lang="en-US" altLang="zh-CN" dirty="0"/>
              <a:t>Stacked </a:t>
            </a:r>
            <a:endParaRPr lang="en-US" altLang="zh-TW" u="sng"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bldLvl="0" animBg="1"/>
      <p:bldP spid="27" grpId="0"/>
      <p:bldP spid="31" grpId="0"/>
      <p:bldP spid="32" grpId="0"/>
      <p:bldP spid="33" grpId="0"/>
      <p:bldP spid="34" grpId="0"/>
      <p:bldP spid="35" grpId="0"/>
      <p:bldP spid="36" grpId="0"/>
      <p:bldP spid="37" grpId="0"/>
      <p:bldP spid="3"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1051896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tacked</a:t>
            </a:r>
            <a:r>
              <a:rPr lang="en-US" altLang="zh-TW" dirty="0">
                <a:latin typeface="Times New Roman" panose="02020603050405020304" pitchFamily="18" charset="0"/>
                <a:cs typeface="Times New Roman" panose="02020603050405020304" pitchFamily="18" charset="0"/>
              </a:rPr>
              <a:t> Autoencoder</a:t>
            </a:r>
            <a:r>
              <a:rPr lang="zh-CN" altLang="en-US" dirty="0">
                <a:latin typeface="Times New Roman" panose="02020603050405020304" pitchFamily="18" charset="0"/>
                <a:cs typeface="Times New Roman" panose="02020603050405020304" pitchFamily="18" charset="0"/>
              </a:rPr>
              <a:t>堆叠式自动编码器</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•stage</a:t>
            </a:r>
            <a:endParaRPr lang="en-US" altLang="zh-TW" sz="2400" b="1" dirty="0"/>
          </a:p>
        </p:txBody>
      </p:sp>
      <p:pic>
        <p:nvPicPr>
          <p:cNvPr id="5" name="图片 4"/>
          <p:cNvPicPr>
            <a:picLocks noChangeAspect="1"/>
          </p:cNvPicPr>
          <p:nvPr/>
        </p:nvPicPr>
        <p:blipFill>
          <a:blip r:embed="rId3"/>
          <a:stretch>
            <a:fillRect/>
          </a:stretch>
        </p:blipFill>
        <p:spPr>
          <a:xfrm>
            <a:off x="1791418" y="1718180"/>
            <a:ext cx="4128549" cy="2061283"/>
          </a:xfrm>
          <a:prstGeom prst="rect">
            <a:avLst/>
          </a:prstGeom>
        </p:spPr>
      </p:pic>
      <p:pic>
        <p:nvPicPr>
          <p:cNvPr id="6" name="图片 5"/>
          <p:cNvPicPr>
            <a:picLocks noChangeAspect="1"/>
          </p:cNvPicPr>
          <p:nvPr/>
        </p:nvPicPr>
        <p:blipFill>
          <a:blip r:embed="rId4"/>
          <a:stretch>
            <a:fillRect/>
          </a:stretch>
        </p:blipFill>
        <p:spPr>
          <a:xfrm>
            <a:off x="6326791" y="1772311"/>
            <a:ext cx="4128547" cy="2007151"/>
          </a:xfrm>
          <a:prstGeom prst="rect">
            <a:avLst/>
          </a:prstGeom>
        </p:spPr>
      </p:pic>
      <p:pic>
        <p:nvPicPr>
          <p:cNvPr id="7" name="图片 6"/>
          <p:cNvPicPr>
            <a:picLocks noChangeAspect="1"/>
          </p:cNvPicPr>
          <p:nvPr/>
        </p:nvPicPr>
        <p:blipFill>
          <a:blip r:embed="rId5"/>
          <a:stretch>
            <a:fillRect/>
          </a:stretch>
        </p:blipFill>
        <p:spPr>
          <a:xfrm>
            <a:off x="6295509" y="4615666"/>
            <a:ext cx="4073970" cy="1736638"/>
          </a:xfrm>
          <a:prstGeom prst="rect">
            <a:avLst/>
          </a:prstGeom>
        </p:spPr>
      </p:pic>
      <p:pic>
        <p:nvPicPr>
          <p:cNvPr id="8" name="图片 7"/>
          <p:cNvPicPr>
            <a:picLocks noChangeAspect="1"/>
          </p:cNvPicPr>
          <p:nvPr/>
        </p:nvPicPr>
        <p:blipFill>
          <a:blip r:embed="rId6"/>
          <a:stretch>
            <a:fillRect/>
          </a:stretch>
        </p:blipFill>
        <p:spPr>
          <a:xfrm>
            <a:off x="1791418" y="4615666"/>
            <a:ext cx="4073970" cy="1841469"/>
          </a:xfrm>
          <a:prstGeom prst="rect">
            <a:avLst/>
          </a:prstGeom>
        </p:spPr>
      </p:pic>
      <p:sp>
        <p:nvSpPr>
          <p:cNvPr id="9" name="文本框 8"/>
          <p:cNvSpPr txBox="1"/>
          <p:nvPr/>
        </p:nvSpPr>
        <p:spPr>
          <a:xfrm>
            <a:off x="2021913" y="3852885"/>
            <a:ext cx="3305175" cy="275590"/>
          </a:xfrm>
          <a:prstGeom prst="rect">
            <a:avLst/>
          </a:prstGeom>
          <a:noFill/>
        </p:spPr>
        <p:txBody>
          <a:bodyPr wrap="square">
            <a:spAutoFit/>
          </a:bodyPr>
          <a:lstStyle/>
          <a:p>
            <a:r>
              <a:rPr lang="zh-CN" altLang="en-US" sz="1200" dirty="0"/>
              <a:t>Start from Autoencoder: Learn Feature From Input</a:t>
            </a:r>
          </a:p>
        </p:txBody>
      </p:sp>
      <p:sp>
        <p:nvSpPr>
          <p:cNvPr id="10" name="文本框 9"/>
          <p:cNvSpPr txBox="1"/>
          <p:nvPr/>
        </p:nvSpPr>
        <p:spPr>
          <a:xfrm>
            <a:off x="6405953" y="3887862"/>
            <a:ext cx="3853082" cy="275590"/>
          </a:xfrm>
          <a:prstGeom prst="rect">
            <a:avLst/>
          </a:prstGeom>
          <a:noFill/>
        </p:spPr>
        <p:txBody>
          <a:bodyPr wrap="square">
            <a:spAutoFit/>
          </a:bodyPr>
          <a:lstStyle/>
          <a:p>
            <a:r>
              <a:rPr lang="zh-CN" altLang="en-US" sz="1200" dirty="0"/>
              <a:t> 2nd Stage: Learn 2nd Level Feature From 1st Level Feature</a:t>
            </a:r>
          </a:p>
        </p:txBody>
      </p:sp>
      <p:sp>
        <p:nvSpPr>
          <p:cNvPr id="11" name="文本框 10"/>
          <p:cNvSpPr txBox="1"/>
          <p:nvPr/>
        </p:nvSpPr>
        <p:spPr>
          <a:xfrm>
            <a:off x="6359497" y="6457135"/>
            <a:ext cx="3853082" cy="275590"/>
          </a:xfrm>
          <a:prstGeom prst="rect">
            <a:avLst/>
          </a:prstGeom>
          <a:noFill/>
        </p:spPr>
        <p:txBody>
          <a:bodyPr wrap="square">
            <a:spAutoFit/>
          </a:bodyPr>
          <a:lstStyle/>
          <a:p>
            <a:r>
              <a:rPr lang="zh-CN" altLang="en-US" sz="1200" dirty="0"/>
              <a:t>3rd Stage: Learn 3rd Level Feature From 2nd Level Feature</a:t>
            </a:r>
          </a:p>
        </p:txBody>
      </p:sp>
      <p:sp>
        <p:nvSpPr>
          <p:cNvPr id="12" name="文本框 11"/>
          <p:cNvSpPr txBox="1"/>
          <p:nvPr/>
        </p:nvSpPr>
        <p:spPr>
          <a:xfrm>
            <a:off x="1929151" y="6457134"/>
            <a:ext cx="3853082" cy="275590"/>
          </a:xfrm>
          <a:prstGeom prst="rect">
            <a:avLst/>
          </a:prstGeom>
          <a:noFill/>
        </p:spPr>
        <p:txBody>
          <a:bodyPr wrap="square">
            <a:spAutoFit/>
          </a:bodyPr>
          <a:lstStyle/>
          <a:p>
            <a:r>
              <a:rPr lang="zh-CN" altLang="en-US" sz="1200" dirty="0"/>
              <a:t>4th Stage: Learn 4th Level Feature From 3rd Level Feature</a:t>
            </a:r>
          </a:p>
        </p:txBody>
      </p:sp>
      <p:cxnSp>
        <p:nvCxnSpPr>
          <p:cNvPr id="13" name="直接箭头连接符 12"/>
          <p:cNvCxnSpPr>
            <a:endCxn id="6" idx="1"/>
          </p:cNvCxnSpPr>
          <p:nvPr/>
        </p:nvCxnSpPr>
        <p:spPr>
          <a:xfrm>
            <a:off x="5959072" y="2775887"/>
            <a:ext cx="36771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246755" y="4164861"/>
            <a:ext cx="0" cy="2966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5890519" y="5656775"/>
            <a:ext cx="33643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007872" y="6215291"/>
            <a:ext cx="361607" cy="274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274534" y="3578859"/>
            <a:ext cx="361607" cy="274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2"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tacked</a:t>
            </a:r>
            <a:r>
              <a:rPr lang="en-US" altLang="zh-TW" dirty="0">
                <a:latin typeface="Times New Roman" panose="02020603050405020304" pitchFamily="18" charset="0"/>
                <a:cs typeface="Times New Roman" panose="02020603050405020304" pitchFamily="18" charset="0"/>
              </a:rPr>
              <a:t> 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将习得特征提取器用于下游任务</a:t>
            </a:r>
          </a:p>
        </p:txBody>
      </p:sp>
      <p:pic>
        <p:nvPicPr>
          <p:cNvPr id="16" name="图片 15"/>
          <p:cNvPicPr>
            <a:picLocks noChangeAspect="1"/>
          </p:cNvPicPr>
          <p:nvPr/>
        </p:nvPicPr>
        <p:blipFill>
          <a:blip r:embed="rId3"/>
          <a:stretch>
            <a:fillRect/>
          </a:stretch>
        </p:blipFill>
        <p:spPr>
          <a:xfrm>
            <a:off x="2302119" y="1882828"/>
            <a:ext cx="7433007" cy="35597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tacked</a:t>
            </a:r>
            <a:r>
              <a:rPr lang="en-US" altLang="zh-TW" dirty="0">
                <a:latin typeface="Times New Roman" panose="02020603050405020304" pitchFamily="18" charset="0"/>
                <a:cs typeface="Times New Roman" panose="02020603050405020304" pitchFamily="18" charset="0"/>
              </a:rPr>
              <a:t> 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207753" y="124520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•Fine-tuning</a:t>
            </a:r>
            <a:r>
              <a:rPr lang="zh-TW" altLang="en-US" sz="2400" b="1" dirty="0"/>
              <a:t>微调</a:t>
            </a:r>
            <a:endParaRPr lang="en-US" altLang="zh-TW" sz="2400" b="1" dirty="0"/>
          </a:p>
        </p:txBody>
      </p:sp>
      <p:pic>
        <p:nvPicPr>
          <p:cNvPr id="18" name="图片 17"/>
          <p:cNvPicPr>
            <a:picLocks noChangeAspect="1"/>
          </p:cNvPicPr>
          <p:nvPr/>
        </p:nvPicPr>
        <p:blipFill>
          <a:blip r:embed="rId3"/>
          <a:stretch>
            <a:fillRect/>
          </a:stretch>
        </p:blipFill>
        <p:spPr>
          <a:xfrm>
            <a:off x="2412656" y="2215996"/>
            <a:ext cx="7477420" cy="34835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10495312"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r>
              <a:rPr lang="zh-CN" altLang="en-US" dirty="0">
                <a:latin typeface="Times New Roman" panose="02020603050405020304" pitchFamily="18" charset="0"/>
                <a:cs typeface="Times New Roman" panose="02020603050405020304" pitchFamily="18" charset="0"/>
              </a:rPr>
              <a:t>变分自动编码器</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•Intuition</a:t>
            </a:r>
            <a:endParaRPr lang="en-US" altLang="zh-TW" sz="2400" b="1" dirty="0"/>
          </a:p>
        </p:txBody>
      </p:sp>
      <p:pic>
        <p:nvPicPr>
          <p:cNvPr id="32" name="图片 31"/>
          <p:cNvPicPr>
            <a:picLocks noChangeAspect="1"/>
          </p:cNvPicPr>
          <p:nvPr/>
        </p:nvPicPr>
        <p:blipFill>
          <a:blip r:embed="rId3"/>
          <a:stretch>
            <a:fillRect/>
          </a:stretch>
        </p:blipFill>
        <p:spPr>
          <a:xfrm>
            <a:off x="2220485" y="1620161"/>
            <a:ext cx="7330522" cy="3203710"/>
          </a:xfrm>
          <a:prstGeom prst="rect">
            <a:avLst/>
          </a:prstGeom>
        </p:spPr>
      </p:pic>
      <p:sp>
        <p:nvSpPr>
          <p:cNvPr id="34" name="文本框 33"/>
          <p:cNvSpPr txBox="1"/>
          <p:nvPr/>
        </p:nvSpPr>
        <p:spPr>
          <a:xfrm>
            <a:off x="2459514" y="4522604"/>
            <a:ext cx="7272972" cy="645160"/>
          </a:xfrm>
          <a:prstGeom prst="rect">
            <a:avLst/>
          </a:prstGeom>
          <a:noFill/>
        </p:spPr>
        <p:txBody>
          <a:bodyPr wrap="square">
            <a:spAutoFit/>
          </a:bodyPr>
          <a:lstStyle/>
          <a:p>
            <a:r>
              <a:rPr lang="en-US" altLang="zh-CN" dirty="0">
                <a:solidFill>
                  <a:srgbClr val="313B3F"/>
                </a:solidFill>
              </a:rPr>
              <a:t>在编码维度为6的大型人脸数据集上的自动编码器模型，其潜在属性使用单个值来描述每个属性。</a:t>
            </a:r>
          </a:p>
        </p:txBody>
      </p:sp>
      <p:sp>
        <p:nvSpPr>
          <p:cNvPr id="36" name="文本框 35"/>
          <p:cNvSpPr txBox="1"/>
          <p:nvPr/>
        </p:nvSpPr>
        <p:spPr>
          <a:xfrm>
            <a:off x="3356906" y="5579044"/>
            <a:ext cx="5301603" cy="645160"/>
          </a:xfrm>
          <a:prstGeom prst="rect">
            <a:avLst/>
          </a:prstGeom>
          <a:noFill/>
        </p:spPr>
        <p:txBody>
          <a:bodyPr wrap="square">
            <a:spAutoFit/>
          </a:bodyPr>
          <a:lstStyle/>
          <a:p>
            <a:r>
              <a:rPr lang="en-US" altLang="zh-CN" b="0" dirty="0">
                <a:effectLst/>
              </a:rPr>
              <a:t>例如，如果您输入蒙娜丽莎的照片，您会为微笑属性指定哪个值？</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•Intuition</a:t>
            </a:r>
            <a:endParaRPr lang="en-US" altLang="zh-TW" sz="2400" b="1" dirty="0"/>
          </a:p>
        </p:txBody>
      </p:sp>
      <p:sp>
        <p:nvSpPr>
          <p:cNvPr id="36" name="文本框 35"/>
          <p:cNvSpPr txBox="1"/>
          <p:nvPr/>
        </p:nvSpPr>
        <p:spPr>
          <a:xfrm>
            <a:off x="2401330" y="5472533"/>
            <a:ext cx="7784830" cy="368300"/>
          </a:xfrm>
          <a:prstGeom prst="rect">
            <a:avLst/>
          </a:prstGeom>
          <a:noFill/>
        </p:spPr>
        <p:txBody>
          <a:bodyPr wrap="square">
            <a:spAutoFit/>
          </a:bodyPr>
          <a:lstStyle/>
          <a:p>
            <a:r>
              <a:rPr lang="en-US" altLang="zh-CN" dirty="0"/>
              <a:t>将给定输入的每个潜在属性表示为概率分布。</a:t>
            </a:r>
          </a:p>
        </p:txBody>
      </p:sp>
      <p:pic>
        <p:nvPicPr>
          <p:cNvPr id="3" name="图片 2"/>
          <p:cNvPicPr>
            <a:picLocks noChangeAspect="1"/>
          </p:cNvPicPr>
          <p:nvPr/>
        </p:nvPicPr>
        <p:blipFill>
          <a:blip r:embed="rId3"/>
          <a:stretch>
            <a:fillRect/>
          </a:stretch>
        </p:blipFill>
        <p:spPr>
          <a:xfrm>
            <a:off x="2617501" y="1735717"/>
            <a:ext cx="6845899" cy="35274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•Intuition</a:t>
            </a:r>
            <a:endParaRPr lang="en-US" altLang="zh-TW" sz="2400" b="1" dirty="0"/>
          </a:p>
        </p:txBody>
      </p:sp>
      <p:sp>
        <p:nvSpPr>
          <p:cNvPr id="36" name="文本框 35"/>
          <p:cNvSpPr txBox="1"/>
          <p:nvPr/>
        </p:nvSpPr>
        <p:spPr>
          <a:xfrm>
            <a:off x="2401329" y="5472533"/>
            <a:ext cx="8053128" cy="645160"/>
          </a:xfrm>
          <a:prstGeom prst="rect">
            <a:avLst/>
          </a:prstGeom>
          <a:noFill/>
        </p:spPr>
        <p:txBody>
          <a:bodyPr wrap="square">
            <a:spAutoFit/>
          </a:bodyPr>
          <a:lstStyle/>
          <a:p>
            <a:r>
              <a:rPr lang="en-US" altLang="zh-CN" b="0" i="0" dirty="0">
                <a:solidFill>
                  <a:srgbClr val="313B3F"/>
                </a:solidFill>
                <a:effectLst/>
              </a:rPr>
              <a:t>当从潜在状态解码时，我们将从每个潜在状态分布中随机采样，以生成一个向量作为解码器模型的输入。</a:t>
            </a:r>
          </a:p>
        </p:txBody>
      </p:sp>
      <p:pic>
        <p:nvPicPr>
          <p:cNvPr id="5" name="图片 4"/>
          <p:cNvPicPr>
            <a:picLocks noChangeAspect="1"/>
          </p:cNvPicPr>
          <p:nvPr/>
        </p:nvPicPr>
        <p:blipFill>
          <a:blip r:embed="rId3"/>
          <a:stretch>
            <a:fillRect/>
          </a:stretch>
        </p:blipFill>
        <p:spPr>
          <a:xfrm>
            <a:off x="2729840" y="2071753"/>
            <a:ext cx="6822911" cy="30703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•Intuition</a:t>
            </a:r>
            <a:endParaRPr lang="en-US" altLang="zh-TW" sz="2400" b="1" dirty="0"/>
          </a:p>
        </p:txBody>
      </p:sp>
      <p:sp>
        <p:nvSpPr>
          <p:cNvPr id="36" name="文本框 35"/>
          <p:cNvSpPr txBox="1"/>
          <p:nvPr/>
        </p:nvSpPr>
        <p:spPr>
          <a:xfrm>
            <a:off x="2313722" y="5582042"/>
            <a:ext cx="8053128" cy="368300"/>
          </a:xfrm>
          <a:prstGeom prst="rect">
            <a:avLst/>
          </a:prstGeom>
          <a:noFill/>
        </p:spPr>
        <p:txBody>
          <a:bodyPr wrap="square">
            <a:spAutoFit/>
          </a:bodyPr>
          <a:lstStyle/>
          <a:p>
            <a:r>
              <a:rPr lang="en-US" altLang="zh-CN" dirty="0">
                <a:solidFill>
                  <a:srgbClr val="313B3F"/>
                </a:solidFill>
              </a:rPr>
              <a:t>在潜在空间中彼此相邻的值应该与非常相似的重建相对应。</a:t>
            </a:r>
          </a:p>
        </p:txBody>
      </p:sp>
      <p:pic>
        <p:nvPicPr>
          <p:cNvPr id="7" name="图片 6"/>
          <p:cNvPicPr>
            <a:picLocks noChangeAspect="1"/>
          </p:cNvPicPr>
          <p:nvPr/>
        </p:nvPicPr>
        <p:blipFill>
          <a:blip r:embed="rId3"/>
          <a:stretch>
            <a:fillRect/>
          </a:stretch>
        </p:blipFill>
        <p:spPr>
          <a:xfrm>
            <a:off x="2232931" y="1858631"/>
            <a:ext cx="7979070" cy="33937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•Encoding-Decoding process</a:t>
            </a:r>
            <a:endParaRPr lang="en-US" altLang="zh-TW" sz="2400" b="1" dirty="0"/>
          </a:p>
        </p:txBody>
      </p:sp>
      <p:sp>
        <p:nvSpPr>
          <p:cNvPr id="3"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3"/>
          <a:stretch>
            <a:fillRect/>
          </a:stretch>
        </p:blipFill>
        <p:spPr>
          <a:xfrm>
            <a:off x="2136809" y="1576357"/>
            <a:ext cx="8134688" cy="2687513"/>
          </a:xfrm>
          <a:prstGeom prst="rect">
            <a:avLst/>
          </a:prstGeom>
        </p:spPr>
      </p:pic>
      <p:sp>
        <p:nvSpPr>
          <p:cNvPr id="10" name="文本框 9"/>
          <p:cNvSpPr txBox="1"/>
          <p:nvPr/>
        </p:nvSpPr>
        <p:spPr>
          <a:xfrm>
            <a:off x="2265011" y="4073649"/>
            <a:ext cx="7966778" cy="2584450"/>
          </a:xfrm>
          <a:prstGeom prst="rect">
            <a:avLst/>
          </a:prstGeom>
          <a:noFill/>
        </p:spPr>
        <p:txBody>
          <a:bodyPr wrap="square">
            <a:spAutoFit/>
          </a:bodyPr>
          <a:lstStyle/>
          <a:p>
            <a:pPr algn="l">
              <a:lnSpc>
                <a:spcPct val="150000"/>
              </a:lnSpc>
            </a:pPr>
            <a:r>
              <a:rPr lang="en-US" altLang="zh-CN" dirty="0">
                <a:solidFill>
                  <a:srgbClr val="292929"/>
                </a:solidFill>
              </a:rPr>
              <a:t>我们不是将输入编码为单个点，而是将其编码为潜在空间上的分布。然后对模型进行如下训练：</a:t>
            </a:r>
          </a:p>
          <a:p>
            <a:pPr algn="l">
              <a:lnSpc>
                <a:spcPct val="150000"/>
              </a:lnSpc>
            </a:pPr>
            <a:r>
              <a:rPr lang="en-US" altLang="zh-CN" dirty="0">
                <a:solidFill>
                  <a:srgbClr val="292929"/>
                </a:solidFill>
              </a:rPr>
              <a:t>首先，输入被编码为潜在空间上的分布</a:t>
            </a:r>
          </a:p>
          <a:p>
            <a:pPr algn="l">
              <a:lnSpc>
                <a:spcPct val="150000"/>
              </a:lnSpc>
            </a:pPr>
            <a:r>
              <a:rPr lang="en-US" altLang="zh-CN" dirty="0">
                <a:solidFill>
                  <a:srgbClr val="292929"/>
                </a:solidFill>
              </a:rPr>
              <a:t>其次，从该分布中对潜在空间中的一个点进行采样</a:t>
            </a:r>
          </a:p>
          <a:p>
            <a:pPr algn="l">
              <a:lnSpc>
                <a:spcPct val="150000"/>
              </a:lnSpc>
            </a:pPr>
            <a:r>
              <a:rPr lang="en-US" altLang="zh-CN" dirty="0">
                <a:solidFill>
                  <a:srgbClr val="292929"/>
                </a:solidFill>
              </a:rPr>
              <a:t>第三，对采样点进行解码，并可以计算重建误差</a:t>
            </a:r>
          </a:p>
          <a:p>
            <a:pPr algn="l">
              <a:lnSpc>
                <a:spcPct val="150000"/>
              </a:lnSpc>
            </a:pPr>
            <a:r>
              <a:rPr lang="en-US" altLang="zh-CN" dirty="0">
                <a:solidFill>
                  <a:srgbClr val="292929"/>
                </a:solidFill>
              </a:rPr>
              <a:t>最后，通过网络反向传播重建误差</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a:t>
            </a:r>
            <a:r>
              <a:rPr lang="en-US" altLang="zh-TW" sz="2400" b="1" dirty="0"/>
              <a:t>Architecture</a:t>
            </a:r>
          </a:p>
        </p:txBody>
      </p:sp>
      <p:sp>
        <p:nvSpPr>
          <p:cNvPr id="36" name="文本框 35"/>
          <p:cNvSpPr txBox="1"/>
          <p:nvPr/>
        </p:nvSpPr>
        <p:spPr>
          <a:xfrm>
            <a:off x="2313721" y="5582042"/>
            <a:ext cx="7746503" cy="645160"/>
          </a:xfrm>
          <a:prstGeom prst="rect">
            <a:avLst/>
          </a:prstGeom>
          <a:noFill/>
        </p:spPr>
        <p:txBody>
          <a:bodyPr wrap="square">
            <a:spAutoFit/>
          </a:bodyPr>
          <a:lstStyle/>
          <a:p>
            <a:r>
              <a:rPr lang="en-US" altLang="zh-CN" dirty="0">
                <a:solidFill>
                  <a:srgbClr val="292929"/>
                </a:solidFill>
              </a:rPr>
              <a:t>编码分布被选择为正态分布，使得编码器可以被训练以返回描述这些高斯的均值和协方差矩阵。</a:t>
            </a:r>
          </a:p>
        </p:txBody>
      </p:sp>
      <p:pic>
        <p:nvPicPr>
          <p:cNvPr id="6" name="图片 5"/>
          <p:cNvPicPr>
            <a:picLocks noChangeAspect="1"/>
          </p:cNvPicPr>
          <p:nvPr/>
        </p:nvPicPr>
        <p:blipFill>
          <a:blip r:embed="rId3"/>
          <a:stretch>
            <a:fillRect/>
          </a:stretch>
        </p:blipFill>
        <p:spPr>
          <a:xfrm>
            <a:off x="2136809" y="1686562"/>
            <a:ext cx="7767694" cy="38290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自然演绎推理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928"/>
          <p:cNvSpPr>
            <a:spLocks noChangeArrowheads="1"/>
          </p:cNvSpPr>
          <p:nvPr/>
        </p:nvSpPr>
        <p:spPr bwMode="auto">
          <a:xfrm>
            <a:off x="1524000" y="359376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3" name="Rectangle 929"/>
          <p:cNvSpPr txBox="1">
            <a:spLocks noChangeArrowheads="1"/>
          </p:cNvSpPr>
          <p:nvPr/>
        </p:nvSpPr>
        <p:spPr>
          <a:xfrm>
            <a:off x="1775524" y="1118325"/>
            <a:ext cx="8666423" cy="3521331"/>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363855" indent="-363855">
              <a:lnSpc>
                <a:spcPct val="110000"/>
              </a:lnSpc>
              <a:buFont typeface="Wingdings" panose="05000000000000000000" pitchFamily="2" charset="2"/>
              <a:buBlip>
                <a:blip r:embed="rId2"/>
              </a:buBlip>
            </a:pPr>
            <a:r>
              <a:rPr lang="zh-CN" altLang="ru-RU" sz="2405" b="1">
                <a:ea typeface="新宋体" panose="02010609030101010101" pitchFamily="49" charset="-122"/>
              </a:rPr>
              <a:t>自然演绎推理</a:t>
            </a:r>
            <a:r>
              <a:rPr lang="zh-CN" altLang="ru-RU" sz="2405">
                <a:ea typeface="新宋体" panose="02010609030101010101" pitchFamily="49" charset="-122"/>
              </a:rPr>
              <a:t>：</a:t>
            </a:r>
            <a:r>
              <a:rPr lang="zh-CN" altLang="ru-RU" sz="2405" b="1">
                <a:ea typeface="新宋体" panose="02010609030101010101" pitchFamily="49" charset="-122"/>
              </a:rPr>
              <a:t>从一组已知为真的事实出发，运用</a:t>
            </a:r>
            <a:r>
              <a:rPr lang="zh-CN" altLang="ru-RU" sz="2405" b="1">
                <a:solidFill>
                  <a:srgbClr val="0000FF"/>
                </a:solidFill>
                <a:ea typeface="新宋体" panose="02010609030101010101" pitchFamily="49" charset="-122"/>
              </a:rPr>
              <a:t>经典逻辑的推理规则</a:t>
            </a:r>
            <a:r>
              <a:rPr lang="zh-CN" altLang="ru-RU" sz="2405" b="1">
                <a:ea typeface="新宋体" panose="02010609030101010101" pitchFamily="49" charset="-122"/>
              </a:rPr>
              <a:t>推出结论的过程。</a:t>
            </a:r>
          </a:p>
          <a:p>
            <a:pPr marL="363855" indent="-363855">
              <a:lnSpc>
                <a:spcPct val="110000"/>
              </a:lnSpc>
              <a:buFont typeface="Wingdings" panose="05000000000000000000" pitchFamily="2" charset="2"/>
              <a:buBlip>
                <a:blip r:embed="rId2"/>
              </a:buBlip>
            </a:pPr>
            <a:r>
              <a:rPr lang="zh-CN" altLang="ru-RU" sz="2405" b="1">
                <a:ea typeface="新宋体" panose="02010609030101010101" pitchFamily="49" charset="-122"/>
              </a:rPr>
              <a:t>推理规则</a:t>
            </a:r>
            <a:r>
              <a:rPr lang="zh-CN" altLang="ru-RU" sz="2405">
                <a:ea typeface="新宋体" panose="02010609030101010101" pitchFamily="49" charset="-122"/>
              </a:rPr>
              <a:t>：</a:t>
            </a:r>
            <a:r>
              <a:rPr lang="ru-RU" altLang="zh-CN" sz="2405" b="1" i="1">
                <a:latin typeface="Times New Roman" panose="02020603050405020304" pitchFamily="18" charset="0"/>
                <a:ea typeface="新宋体" panose="02010609030101010101" pitchFamily="49" charset="-122"/>
              </a:rPr>
              <a:t>P</a:t>
            </a:r>
            <a:r>
              <a:rPr lang="zh-CN" altLang="ru-RU" sz="2405" b="1">
                <a:ea typeface="新宋体" panose="02010609030101010101" pitchFamily="49" charset="-122"/>
              </a:rPr>
              <a:t>规则、</a:t>
            </a:r>
            <a:r>
              <a:rPr lang="ru-RU" altLang="zh-CN" sz="2405" b="1" i="1">
                <a:latin typeface="Times New Roman" panose="02020603050405020304" pitchFamily="18" charset="0"/>
                <a:ea typeface="新宋体" panose="02010609030101010101" pitchFamily="49" charset="-122"/>
              </a:rPr>
              <a:t>T</a:t>
            </a:r>
            <a:r>
              <a:rPr lang="zh-CN" altLang="ru-RU" sz="2405" b="1">
                <a:ea typeface="新宋体" panose="02010609030101010101" pitchFamily="49" charset="-122"/>
              </a:rPr>
              <a:t>规则、假言推理、拒取式推理</a:t>
            </a:r>
            <a:r>
              <a:rPr lang="zh-CN" altLang="ru-RU" sz="2800">
                <a:ea typeface="新宋体" panose="02010609030101010101" pitchFamily="49" charset="-122"/>
              </a:rPr>
              <a:t>                    </a:t>
            </a:r>
          </a:p>
        </p:txBody>
      </p:sp>
      <p:grpSp>
        <p:nvGrpSpPr>
          <p:cNvPr id="5" name="Group 933"/>
          <p:cNvGrpSpPr/>
          <p:nvPr/>
        </p:nvGrpSpPr>
        <p:grpSpPr bwMode="auto">
          <a:xfrm>
            <a:off x="1524000" y="3035000"/>
            <a:ext cx="8726916" cy="1883244"/>
            <a:chOff x="0" y="1776"/>
            <a:chExt cx="5482" cy="1183"/>
          </a:xfrm>
        </p:grpSpPr>
        <p:sp>
          <p:nvSpPr>
            <p:cNvPr id="6" name="Rectangle 934"/>
            <p:cNvSpPr>
              <a:spLocks noChangeArrowheads="1"/>
            </p:cNvSpPr>
            <p:nvPr/>
          </p:nvSpPr>
          <p:spPr bwMode="auto">
            <a:xfrm>
              <a:off x="288" y="1776"/>
              <a:ext cx="5194" cy="1183"/>
            </a:xfrm>
            <a:prstGeom prst="rect">
              <a:avLst/>
            </a:prstGeom>
            <a:gradFill rotWithShape="1">
              <a:gsLst>
                <a:gs pos="0">
                  <a:srgbClr val="CCFFCC"/>
                </a:gs>
                <a:gs pos="100000">
                  <a:srgbClr val="FFFFFF"/>
                </a:gs>
              </a:gsLst>
              <a:path path="rect">
                <a:fillToRect t="100000" r="100000"/>
              </a:path>
            </a:gradFill>
            <a:ln w="9525" cap="flat" algn="ctr">
              <a:solidFill>
                <a:srgbClr val="808080"/>
              </a:solidFill>
              <a:prstDash val="solid"/>
              <a:miter lim="800000"/>
              <a:headEnd type="none" w="med" len="med"/>
              <a:tailEnd type="none" w="med" len="med"/>
            </a:ln>
          </p:spPr>
          <p:txBody>
            <a:bodyPr>
              <a:spAutoFit/>
            </a:bodyPr>
            <a:lstStyle/>
            <a:p>
              <a:pPr>
                <a:lnSpc>
                  <a:spcPct val="20000"/>
                </a:lnSpc>
                <a:buClr>
                  <a:srgbClr val="0000FF"/>
                </a:buClr>
                <a:buSzPct val="50000"/>
                <a:buFont typeface="Wingdings" panose="05000000000000000000" pitchFamily="2" charset="2"/>
                <a:buNone/>
              </a:pPr>
              <a:endParaRPr lang="ru-RU" altLang="zh-CN" sz="2505" b="1">
                <a:solidFill>
                  <a:schemeClr val="accent2"/>
                </a:solidFill>
                <a:latin typeface="Times New Roman" panose="02020603050405020304" pitchFamily="18" charset="0"/>
                <a:ea typeface="新宋体" panose="02010609030101010101" pitchFamily="49" charset="-122"/>
              </a:endParaRPr>
            </a:p>
            <a:p>
              <a:pPr>
                <a:lnSpc>
                  <a:spcPct val="110000"/>
                </a:lnSpc>
                <a:spcBef>
                  <a:spcPct val="20000"/>
                </a:spcBef>
                <a:buClr>
                  <a:srgbClr val="0000FF"/>
                </a:buClr>
                <a:buSzPct val="50000"/>
                <a:buFont typeface="Wingdings" panose="05000000000000000000" pitchFamily="2" charset="2"/>
                <a:buChar char="n"/>
              </a:pPr>
              <a:r>
                <a:rPr lang="ru-RU" altLang="zh-CN" sz="2505" b="1">
                  <a:solidFill>
                    <a:schemeClr val="accent2"/>
                  </a:solidFill>
                  <a:latin typeface="Times New Roman" panose="02020603050405020304" pitchFamily="18" charset="0"/>
                  <a:ea typeface="新宋体" panose="02010609030101010101" pitchFamily="49" charset="-122"/>
                </a:rPr>
                <a:t> </a:t>
              </a:r>
              <a:r>
                <a:rPr lang="zh-CN" altLang="ru-RU" sz="2505" b="1">
                  <a:solidFill>
                    <a:schemeClr val="accent2"/>
                  </a:solidFill>
                  <a:latin typeface="Times New Roman" panose="02020603050405020304" pitchFamily="18" charset="0"/>
                  <a:ea typeface="新宋体" panose="02010609030101010101" pitchFamily="49" charset="-122"/>
                </a:rPr>
                <a:t>假言推理</a:t>
              </a:r>
              <a:r>
                <a:rPr lang="zh-CN" altLang="ru-RU" sz="2505" b="1">
                  <a:latin typeface="Times New Roman" panose="02020603050405020304" pitchFamily="18" charset="0"/>
                  <a:ea typeface="新宋体" panose="02010609030101010101" pitchFamily="49" charset="-122"/>
                </a:rPr>
                <a:t>：  </a:t>
              </a:r>
              <a:r>
                <a:rPr lang="ru-RU" altLang="zh-CN" sz="2505" b="1" i="1">
                  <a:solidFill>
                    <a:schemeClr val="folHlink"/>
                  </a:solidFill>
                  <a:latin typeface="Times New Roman" panose="02020603050405020304" pitchFamily="18" charset="0"/>
                  <a:ea typeface="新宋体" panose="02010609030101010101" pitchFamily="49" charset="-122"/>
                </a:rPr>
                <a:t>P</a:t>
              </a:r>
              <a:r>
                <a:rPr lang="ru-RU" altLang="zh-CN" sz="2505" b="1">
                  <a:latin typeface="Times New Roman" panose="02020603050405020304" pitchFamily="18" charset="0"/>
                  <a:ea typeface="新宋体" panose="02010609030101010101" pitchFamily="49" charset="-122"/>
                </a:rPr>
                <a:t>,   </a:t>
              </a:r>
              <a:r>
                <a:rPr lang="ru-RU" altLang="zh-CN" sz="2505" b="1" i="1">
                  <a:solidFill>
                    <a:schemeClr val="folHlink"/>
                  </a:solidFill>
                  <a:latin typeface="Times New Roman" panose="02020603050405020304" pitchFamily="18" charset="0"/>
                  <a:ea typeface="新宋体" panose="02010609030101010101" pitchFamily="49" charset="-122"/>
                </a:rPr>
                <a:t>P</a:t>
              </a:r>
              <a:r>
                <a:rPr lang="ru-RU" altLang="zh-CN" sz="2505" b="1">
                  <a:solidFill>
                    <a:schemeClr val="folHlink"/>
                  </a:solidFill>
                  <a:latin typeface="Times New Roman" panose="02020603050405020304" pitchFamily="18" charset="0"/>
                  <a:ea typeface="新宋体" panose="02010609030101010101" pitchFamily="49" charset="-122"/>
                </a:rPr>
                <a:t>→</a:t>
              </a:r>
              <a:r>
                <a:rPr lang="ru-RU" altLang="zh-CN" sz="2505" b="1" i="1">
                  <a:solidFill>
                    <a:schemeClr val="folHlink"/>
                  </a:solidFill>
                  <a:latin typeface="Times New Roman" panose="02020603050405020304" pitchFamily="18" charset="0"/>
                  <a:ea typeface="新宋体" panose="02010609030101010101" pitchFamily="49" charset="-122"/>
                </a:rPr>
                <a:t>Q</a:t>
              </a:r>
              <a:r>
                <a:rPr lang="ru-RU" altLang="zh-CN" sz="2505" b="1">
                  <a:latin typeface="Times New Roman" panose="02020603050405020304" pitchFamily="18" charset="0"/>
                  <a:ea typeface="新宋体" panose="02010609030101010101" pitchFamily="49" charset="-122"/>
                </a:rPr>
                <a:t>         </a:t>
              </a:r>
              <a:r>
                <a:rPr lang="ru-RU" altLang="zh-CN" sz="2505" b="1" i="1">
                  <a:solidFill>
                    <a:schemeClr val="folHlink"/>
                  </a:solidFill>
                  <a:latin typeface="Times New Roman" panose="02020603050405020304" pitchFamily="18" charset="0"/>
                  <a:ea typeface="新宋体" panose="02010609030101010101" pitchFamily="49" charset="-122"/>
                </a:rPr>
                <a:t>Q</a:t>
              </a:r>
              <a:r>
                <a:rPr lang="ru-RU" altLang="zh-CN" sz="2505" b="1">
                  <a:latin typeface="Times New Roman" panose="02020603050405020304" pitchFamily="18" charset="0"/>
                  <a:ea typeface="新宋体" panose="02010609030101010101" pitchFamily="49" charset="-122"/>
                </a:rPr>
                <a:t> </a:t>
              </a:r>
            </a:p>
            <a:p>
              <a:pPr>
                <a:lnSpc>
                  <a:spcPct val="110000"/>
                </a:lnSpc>
                <a:spcBef>
                  <a:spcPct val="70000"/>
                </a:spcBef>
                <a:buClr>
                  <a:srgbClr val="0000FF"/>
                </a:buClr>
                <a:buSzPct val="50000"/>
                <a:buFont typeface="Wingdings" panose="05000000000000000000" pitchFamily="2" charset="2"/>
                <a:buChar char="n"/>
              </a:pPr>
              <a:r>
                <a:rPr lang="ru-RU" altLang="zh-CN" sz="2405" b="1">
                  <a:latin typeface="Times New Roman" panose="02020603050405020304" pitchFamily="18" charset="0"/>
                  <a:ea typeface="新宋体" panose="02010609030101010101" pitchFamily="49" charset="-122"/>
                </a:rPr>
                <a:t> “</a:t>
              </a:r>
              <a:r>
                <a:rPr lang="zh-CN" altLang="ru-RU" sz="2405" b="1">
                  <a:solidFill>
                    <a:schemeClr val="folHlink"/>
                  </a:solidFill>
                  <a:latin typeface="Times New Roman" panose="02020603050405020304" pitchFamily="18" charset="0"/>
                  <a:ea typeface="新宋体" panose="02010609030101010101" pitchFamily="49" charset="-122"/>
                </a:rPr>
                <a:t>如果</a:t>
              </a:r>
              <a:r>
                <a:rPr lang="ru-RU" altLang="zh-CN" sz="2505" b="1" i="1">
                  <a:solidFill>
                    <a:schemeClr val="folHlink"/>
                  </a:solidFill>
                  <a:latin typeface="Times New Roman" panose="02020603050405020304" pitchFamily="18" charset="0"/>
                  <a:ea typeface="新宋体" panose="02010609030101010101" pitchFamily="49" charset="-122"/>
                </a:rPr>
                <a:t>x</a:t>
              </a:r>
              <a:r>
                <a:rPr lang="zh-CN" altLang="ru-RU" sz="2405" b="1">
                  <a:solidFill>
                    <a:schemeClr val="folHlink"/>
                  </a:solidFill>
                  <a:latin typeface="Times New Roman" panose="02020603050405020304" pitchFamily="18" charset="0"/>
                  <a:ea typeface="新宋体" panose="02010609030101010101" pitchFamily="49" charset="-122"/>
                </a:rPr>
                <a:t>是金属，则</a:t>
              </a:r>
              <a:r>
                <a:rPr lang="ru-RU" altLang="zh-CN" sz="2505" b="1" i="1">
                  <a:solidFill>
                    <a:schemeClr val="folHlink"/>
                  </a:solidFill>
                  <a:latin typeface="Times New Roman" panose="02020603050405020304" pitchFamily="18" charset="0"/>
                  <a:ea typeface="新宋体" panose="02010609030101010101" pitchFamily="49" charset="-122"/>
                </a:rPr>
                <a:t>x</a:t>
              </a:r>
              <a:r>
                <a:rPr lang="zh-CN" altLang="ru-RU" sz="2405" b="1">
                  <a:solidFill>
                    <a:schemeClr val="folHlink"/>
                  </a:solidFill>
                  <a:latin typeface="Times New Roman" panose="02020603050405020304" pitchFamily="18" charset="0"/>
                  <a:ea typeface="新宋体" panose="02010609030101010101" pitchFamily="49" charset="-122"/>
                </a:rPr>
                <a:t>能导电</a:t>
              </a:r>
              <a:r>
                <a:rPr lang="zh-CN" altLang="ru-RU" sz="2405" b="1">
                  <a:latin typeface="Times New Roman" panose="02020603050405020304" pitchFamily="18" charset="0"/>
                  <a:ea typeface="新宋体" panose="02010609030101010101" pitchFamily="49" charset="-122"/>
                </a:rPr>
                <a:t>” </a:t>
              </a:r>
              <a:r>
                <a:rPr lang="ru-RU" altLang="zh-CN" sz="2405" b="1">
                  <a:latin typeface="Times New Roman" panose="02020603050405020304" pitchFamily="18" charset="0"/>
                  <a:ea typeface="新宋体" panose="02010609030101010101" pitchFamily="49" charset="-122"/>
                </a:rPr>
                <a:t>, “</a:t>
              </a:r>
              <a:r>
                <a:rPr lang="zh-CN" altLang="ru-RU" sz="2405" b="1">
                  <a:solidFill>
                    <a:schemeClr val="folHlink"/>
                  </a:solidFill>
                  <a:latin typeface="Times New Roman" panose="02020603050405020304" pitchFamily="18" charset="0"/>
                  <a:ea typeface="新宋体" panose="02010609030101010101" pitchFamily="49" charset="-122"/>
                </a:rPr>
                <a:t>铜是金属</a:t>
              </a:r>
              <a:r>
                <a:rPr lang="zh-CN" altLang="ru-RU" sz="2405" b="1">
                  <a:latin typeface="Times New Roman" panose="02020603050405020304" pitchFamily="18" charset="0"/>
                  <a:ea typeface="新宋体" panose="02010609030101010101" pitchFamily="49" charset="-122"/>
                </a:rPr>
                <a:t>” 推出 “</a:t>
              </a:r>
              <a:r>
                <a:rPr lang="zh-CN" altLang="ru-RU" sz="2405" b="1">
                  <a:solidFill>
                    <a:srgbClr val="660066"/>
                  </a:solidFill>
                  <a:latin typeface="Times New Roman" panose="02020603050405020304" pitchFamily="18" charset="0"/>
                  <a:ea typeface="新宋体" panose="02010609030101010101" pitchFamily="49" charset="-122"/>
                </a:rPr>
                <a:t>铜能导电</a:t>
              </a:r>
              <a:r>
                <a:rPr lang="zh-CN" altLang="ru-RU" sz="2405" b="1">
                  <a:latin typeface="Times New Roman" panose="02020603050405020304" pitchFamily="18" charset="0"/>
                  <a:ea typeface="新宋体" panose="02010609030101010101" pitchFamily="49" charset="-122"/>
                </a:rPr>
                <a:t>”</a:t>
              </a:r>
            </a:p>
            <a:p>
              <a:pPr>
                <a:lnSpc>
                  <a:spcPct val="30000"/>
                </a:lnSpc>
                <a:buClr>
                  <a:srgbClr val="0000FF"/>
                </a:buClr>
                <a:buSzPct val="50000"/>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                    </a:t>
              </a:r>
            </a:p>
          </p:txBody>
        </p:sp>
        <p:graphicFrame>
          <p:nvGraphicFramePr>
            <p:cNvPr id="7" name="Object 935"/>
            <p:cNvGraphicFramePr>
              <a:graphicFrameLocks noChangeAspect="1"/>
            </p:cNvGraphicFramePr>
            <p:nvPr/>
          </p:nvGraphicFramePr>
          <p:xfrm>
            <a:off x="2544" y="1968"/>
            <a:ext cx="240" cy="192"/>
          </p:xfrm>
          <a:graphic>
            <a:graphicData uri="http://schemas.openxmlformats.org/presentationml/2006/ole">
              <mc:AlternateContent xmlns:mc="http://schemas.openxmlformats.org/markup-compatibility/2006">
                <mc:Choice xmlns:v="urn:schemas-microsoft-com:vml" Requires="v">
                  <p:oleObj name="公式" r:id="rId3" imgW="4572000" imgH="3657600" progId="Equation.3">
                    <p:embed/>
                  </p:oleObj>
                </mc:Choice>
                <mc:Fallback>
                  <p:oleObj name="公式" r:id="rId3" imgW="4572000" imgH="3657600" progId="Equation.3">
                    <p:embed/>
                    <p:pic>
                      <p:nvPicPr>
                        <p:cNvPr id="0" name="Object 9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196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936"/>
            <p:cNvSpPr>
              <a:spLocks noChangeArrowheads="1"/>
            </p:cNvSpPr>
            <p:nvPr/>
          </p:nvSpPr>
          <p:spPr bwMode="auto">
            <a:xfrm>
              <a:off x="0" y="2127"/>
              <a:ext cx="19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grpSp>
      <p:grpSp>
        <p:nvGrpSpPr>
          <p:cNvPr id="10" name="Group 937"/>
          <p:cNvGrpSpPr/>
          <p:nvPr/>
        </p:nvGrpSpPr>
        <p:grpSpPr bwMode="auto">
          <a:xfrm>
            <a:off x="1982474" y="4872078"/>
            <a:ext cx="8268443" cy="1451833"/>
            <a:chOff x="288" y="2930"/>
            <a:chExt cx="5194" cy="912"/>
          </a:xfrm>
        </p:grpSpPr>
        <p:sp>
          <p:nvSpPr>
            <p:cNvPr id="11" name="Rectangle 938"/>
            <p:cNvSpPr>
              <a:spLocks noChangeArrowheads="1"/>
            </p:cNvSpPr>
            <p:nvPr/>
          </p:nvSpPr>
          <p:spPr bwMode="auto">
            <a:xfrm>
              <a:off x="288" y="2930"/>
              <a:ext cx="5194" cy="912"/>
            </a:xfrm>
            <a:prstGeom prst="rect">
              <a:avLst/>
            </a:prstGeom>
            <a:gradFill rotWithShape="1">
              <a:gsLst>
                <a:gs pos="0">
                  <a:srgbClr val="FFFF99"/>
                </a:gs>
                <a:gs pos="100000">
                  <a:srgbClr val="FFFFFF"/>
                </a:gs>
              </a:gsLst>
              <a:path path="rect">
                <a:fillToRect l="100000" t="100000"/>
              </a:path>
            </a:gradFill>
            <a:ln w="9525" cap="flat" algn="ctr">
              <a:solidFill>
                <a:srgbClr val="808080"/>
              </a:solidFill>
              <a:prstDash val="solid"/>
              <a:miter lim="800000"/>
              <a:headEnd type="none" w="med" len="med"/>
              <a:tailEnd type="none" w="med" len="med"/>
            </a:ln>
          </p:spPr>
          <p:txBody>
            <a:bodyPr>
              <a:spAutoFit/>
            </a:bodyPr>
            <a:lstStyle/>
            <a:p>
              <a:pPr>
                <a:lnSpc>
                  <a:spcPct val="30000"/>
                </a:lnSpc>
                <a:buClr>
                  <a:srgbClr val="0000FF"/>
                </a:buClr>
                <a:buSzPct val="50000"/>
                <a:buFont typeface="Wingdings" panose="05000000000000000000" pitchFamily="2" charset="2"/>
                <a:buNone/>
              </a:pPr>
              <a:r>
                <a:rPr lang="ru-RU" altLang="zh-CN" sz="2505" b="1">
                  <a:solidFill>
                    <a:schemeClr val="accent2"/>
                  </a:solidFill>
                  <a:latin typeface="Times New Roman" panose="02020603050405020304" pitchFamily="18" charset="0"/>
                  <a:ea typeface="新宋体" panose="02010609030101010101" pitchFamily="49" charset="-122"/>
                </a:rPr>
                <a:t> </a:t>
              </a:r>
            </a:p>
            <a:p>
              <a:pPr>
                <a:lnSpc>
                  <a:spcPct val="150000"/>
                </a:lnSpc>
                <a:buClr>
                  <a:srgbClr val="0000FF"/>
                </a:buClr>
                <a:buSzPct val="50000"/>
                <a:buFont typeface="Wingdings" panose="05000000000000000000" pitchFamily="2" charset="2"/>
                <a:buChar char="n"/>
              </a:pPr>
              <a:r>
                <a:rPr lang="ru-RU" altLang="zh-CN" sz="2505" b="1">
                  <a:solidFill>
                    <a:schemeClr val="accent2"/>
                  </a:solidFill>
                  <a:latin typeface="Times New Roman" panose="02020603050405020304" pitchFamily="18" charset="0"/>
                  <a:ea typeface="新宋体" panose="02010609030101010101" pitchFamily="49" charset="-122"/>
                </a:rPr>
                <a:t> </a:t>
              </a:r>
              <a:r>
                <a:rPr lang="zh-CN" altLang="ru-RU" sz="2505" b="1">
                  <a:solidFill>
                    <a:schemeClr val="accent2"/>
                  </a:solidFill>
                  <a:latin typeface="Times New Roman" panose="02020603050405020304" pitchFamily="18" charset="0"/>
                  <a:ea typeface="新宋体" panose="02010609030101010101" pitchFamily="49" charset="-122"/>
                </a:rPr>
                <a:t>拒取式推理</a:t>
              </a:r>
              <a:r>
                <a:rPr lang="zh-CN" altLang="ru-RU" sz="2505" b="1">
                  <a:latin typeface="Times New Roman" panose="02020603050405020304" pitchFamily="18" charset="0"/>
                  <a:ea typeface="新宋体" panose="02010609030101010101" pitchFamily="49" charset="-122"/>
                </a:rPr>
                <a:t>： </a:t>
              </a:r>
              <a:r>
                <a:rPr lang="ru-RU" altLang="zh-CN" sz="2505" b="1" i="1">
                  <a:solidFill>
                    <a:schemeClr val="folHlink"/>
                  </a:solidFill>
                  <a:latin typeface="Times New Roman" panose="02020603050405020304" pitchFamily="18" charset="0"/>
                  <a:ea typeface="新宋体" panose="02010609030101010101" pitchFamily="49" charset="-122"/>
                </a:rPr>
                <a:t>P</a:t>
              </a:r>
              <a:r>
                <a:rPr lang="ru-RU" altLang="zh-CN" sz="2505" b="1">
                  <a:solidFill>
                    <a:schemeClr val="folHlink"/>
                  </a:solidFill>
                  <a:latin typeface="Times New Roman" panose="02020603050405020304" pitchFamily="18" charset="0"/>
                  <a:ea typeface="新宋体" panose="02010609030101010101" pitchFamily="49" charset="-122"/>
                </a:rPr>
                <a:t>→</a:t>
              </a:r>
              <a:r>
                <a:rPr lang="ru-RU" altLang="zh-CN" sz="2505" b="1" i="1">
                  <a:solidFill>
                    <a:schemeClr val="folHlink"/>
                  </a:solidFill>
                  <a:latin typeface="Times New Roman" panose="02020603050405020304" pitchFamily="18" charset="0"/>
                  <a:ea typeface="新宋体" panose="02010609030101010101" pitchFamily="49" charset="-122"/>
                </a:rPr>
                <a:t>Q</a:t>
              </a:r>
              <a:r>
                <a:rPr lang="ru-RU" altLang="zh-CN" sz="2505" b="1">
                  <a:latin typeface="Times New Roman" panose="02020603050405020304" pitchFamily="18" charset="0"/>
                  <a:ea typeface="新宋体" panose="02010609030101010101" pitchFamily="49" charset="-122"/>
                </a:rPr>
                <a:t>,  </a:t>
              </a:r>
              <a:r>
                <a:rPr lang="ru-RU" altLang="zh-CN" sz="1805" b="1">
                  <a:solidFill>
                    <a:schemeClr val="folHlink"/>
                  </a:solidFill>
                  <a:latin typeface="Times New Roman" panose="02020603050405020304" pitchFamily="18" charset="0"/>
                  <a:ea typeface="新宋体" panose="02010609030101010101" pitchFamily="49" charset="-122"/>
                </a:rPr>
                <a:t>﹁</a:t>
              </a:r>
              <a:r>
                <a:rPr lang="ru-RU" altLang="zh-CN" sz="2505" b="1" i="1">
                  <a:solidFill>
                    <a:schemeClr val="folHlink"/>
                  </a:solidFill>
                  <a:latin typeface="Times New Roman" panose="02020603050405020304" pitchFamily="18" charset="0"/>
                  <a:ea typeface="新宋体" panose="02010609030101010101" pitchFamily="49" charset="-122"/>
                </a:rPr>
                <a:t>Q</a:t>
              </a:r>
              <a:r>
                <a:rPr lang="ru-RU" altLang="zh-CN" sz="2505" b="1">
                  <a:latin typeface="Times New Roman" panose="02020603050405020304" pitchFamily="18" charset="0"/>
                  <a:ea typeface="新宋体" panose="02010609030101010101" pitchFamily="49" charset="-122"/>
                </a:rPr>
                <a:t>          </a:t>
              </a:r>
              <a:r>
                <a:rPr lang="ru-RU" altLang="zh-CN" sz="1805" b="1">
                  <a:solidFill>
                    <a:srgbClr val="660066"/>
                  </a:solidFill>
                  <a:latin typeface="Times New Roman" panose="02020603050405020304" pitchFamily="18" charset="0"/>
                  <a:ea typeface="新宋体" panose="02010609030101010101" pitchFamily="49" charset="-122"/>
                </a:rPr>
                <a:t>﹁</a:t>
              </a:r>
              <a:r>
                <a:rPr lang="ru-RU" altLang="zh-CN" sz="2505" b="1" i="1">
                  <a:solidFill>
                    <a:schemeClr val="folHlink"/>
                  </a:solidFill>
                  <a:latin typeface="Times New Roman" panose="02020603050405020304" pitchFamily="18" charset="0"/>
                  <a:ea typeface="新宋体" panose="02010609030101010101" pitchFamily="49" charset="-122"/>
                </a:rPr>
                <a:t>P</a:t>
              </a:r>
            </a:p>
            <a:p>
              <a:pPr>
                <a:lnSpc>
                  <a:spcPct val="150000"/>
                </a:lnSpc>
                <a:spcBef>
                  <a:spcPct val="30000"/>
                </a:spcBef>
                <a:buClr>
                  <a:srgbClr val="0000FF"/>
                </a:buClr>
                <a:buSzPct val="50000"/>
                <a:buFont typeface="Wingdings" panose="05000000000000000000" pitchFamily="2" charset="2"/>
                <a:buChar char="n"/>
              </a:pPr>
              <a:r>
                <a:rPr lang="ru-RU" altLang="zh-CN" sz="2405" b="1">
                  <a:latin typeface="Times New Roman" panose="02020603050405020304" pitchFamily="18" charset="0"/>
                  <a:ea typeface="新宋体" panose="02010609030101010101" pitchFamily="49" charset="-122"/>
                </a:rPr>
                <a:t> “</a:t>
              </a:r>
              <a:r>
                <a:rPr lang="zh-CN" altLang="ru-RU" sz="2405" b="1">
                  <a:solidFill>
                    <a:schemeClr val="folHlink"/>
                  </a:solidFill>
                  <a:latin typeface="Times New Roman" panose="02020603050405020304" pitchFamily="18" charset="0"/>
                  <a:ea typeface="新宋体" panose="02010609030101010101" pitchFamily="49" charset="-122"/>
                </a:rPr>
                <a:t>如果下雨，则地下就湿</a:t>
              </a:r>
              <a:r>
                <a:rPr lang="zh-CN" altLang="ru-RU" sz="2405" b="1">
                  <a:latin typeface="Times New Roman" panose="02020603050405020304" pitchFamily="18" charset="0"/>
                  <a:ea typeface="新宋体" panose="02010609030101010101" pitchFamily="49" charset="-122"/>
                </a:rPr>
                <a:t>” </a:t>
              </a:r>
              <a:r>
                <a:rPr lang="ru-RU" altLang="zh-CN" sz="2405" b="1">
                  <a:latin typeface="Times New Roman" panose="02020603050405020304" pitchFamily="18" charset="0"/>
                  <a:ea typeface="新宋体" panose="02010609030101010101" pitchFamily="49" charset="-122"/>
                </a:rPr>
                <a:t>, “</a:t>
              </a:r>
              <a:r>
                <a:rPr lang="zh-CN" altLang="ru-RU" sz="2405" b="1">
                  <a:solidFill>
                    <a:schemeClr val="folHlink"/>
                  </a:solidFill>
                  <a:latin typeface="Times New Roman" panose="02020603050405020304" pitchFamily="18" charset="0"/>
                  <a:ea typeface="新宋体" panose="02010609030101010101" pitchFamily="49" charset="-122"/>
                </a:rPr>
                <a:t>地上不湿</a:t>
              </a:r>
              <a:r>
                <a:rPr lang="zh-CN" altLang="ru-RU" sz="2405" b="1">
                  <a:latin typeface="Times New Roman" panose="02020603050405020304" pitchFamily="18" charset="0"/>
                  <a:ea typeface="新宋体" panose="02010609030101010101" pitchFamily="49" charset="-122"/>
                </a:rPr>
                <a:t>” 推出 “</a:t>
              </a:r>
              <a:r>
                <a:rPr lang="zh-CN" altLang="ru-RU" sz="2405" b="1">
                  <a:solidFill>
                    <a:srgbClr val="660066"/>
                  </a:solidFill>
                  <a:latin typeface="Times New Roman" panose="02020603050405020304" pitchFamily="18" charset="0"/>
                  <a:ea typeface="新宋体" panose="02010609030101010101" pitchFamily="49" charset="-122"/>
                </a:rPr>
                <a:t>没有下雨</a:t>
              </a:r>
              <a:r>
                <a:rPr lang="zh-CN" altLang="ru-RU" sz="2405" b="1">
                  <a:latin typeface="Times New Roman" panose="02020603050405020304" pitchFamily="18" charset="0"/>
                  <a:ea typeface="新宋体" panose="02010609030101010101" pitchFamily="49" charset="-122"/>
                </a:rPr>
                <a:t>”</a:t>
              </a:r>
            </a:p>
          </p:txBody>
        </p:sp>
        <p:graphicFrame>
          <p:nvGraphicFramePr>
            <p:cNvPr id="12" name="Object 939"/>
            <p:cNvGraphicFramePr>
              <a:graphicFrameLocks noChangeAspect="1"/>
            </p:cNvGraphicFramePr>
            <p:nvPr/>
          </p:nvGraphicFramePr>
          <p:xfrm>
            <a:off x="2784" y="3168"/>
            <a:ext cx="240" cy="192"/>
          </p:xfrm>
          <a:graphic>
            <a:graphicData uri="http://schemas.openxmlformats.org/presentationml/2006/ole">
              <mc:AlternateContent xmlns:mc="http://schemas.openxmlformats.org/markup-compatibility/2006">
                <mc:Choice xmlns:v="urn:schemas-microsoft-com:vml" Requires="v">
                  <p:oleObj name="公式" r:id="rId5" imgW="4572000" imgH="3657600" progId="Equation.3">
                    <p:embed/>
                  </p:oleObj>
                </mc:Choice>
                <mc:Fallback>
                  <p:oleObj name="公式" r:id="rId5" imgW="4572000" imgH="3657600" progId="Equation.3">
                    <p:embed/>
                    <p:pic>
                      <p:nvPicPr>
                        <p:cNvPr id="0" name="Object 9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316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 name="Line 940"/>
          <p:cNvSpPr>
            <a:spLocks noChangeShapeType="1"/>
          </p:cNvSpPr>
          <p:nvPr/>
        </p:nvSpPr>
        <p:spPr bwMode="auto">
          <a:xfrm flipV="1">
            <a:off x="4351253" y="3569885"/>
            <a:ext cx="611298" cy="382061"/>
          </a:xfrm>
          <a:prstGeom prst="line">
            <a:avLst/>
          </a:prstGeom>
          <a:noFill/>
          <a:ln w="38100" cap="flat" algn="ctr">
            <a:solidFill>
              <a:srgbClr val="CC0000"/>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5" name="Line 941"/>
          <p:cNvSpPr>
            <a:spLocks noChangeShapeType="1"/>
          </p:cNvSpPr>
          <p:nvPr/>
        </p:nvSpPr>
        <p:spPr bwMode="auto">
          <a:xfrm flipV="1">
            <a:off x="3816368" y="5480192"/>
            <a:ext cx="840535" cy="458474"/>
          </a:xfrm>
          <a:prstGeom prst="line">
            <a:avLst/>
          </a:prstGeom>
          <a:noFill/>
          <a:ln w="38100" cap="flat" algn="ctr">
            <a:solidFill>
              <a:srgbClr val="CC0000"/>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 name="Line 942"/>
          <p:cNvSpPr>
            <a:spLocks noChangeShapeType="1"/>
          </p:cNvSpPr>
          <p:nvPr/>
        </p:nvSpPr>
        <p:spPr bwMode="auto">
          <a:xfrm rot="13800000" flipV="1">
            <a:off x="6556861" y="2929137"/>
            <a:ext cx="2079050" cy="1599882"/>
          </a:xfrm>
          <a:prstGeom prst="line">
            <a:avLst/>
          </a:prstGeom>
          <a:noFill/>
          <a:ln w="38100" cap="flat" algn="ctr">
            <a:solidFill>
              <a:srgbClr val="CC0000"/>
            </a:solidFill>
            <a:prstDash val="solid"/>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805"/>
          </a:p>
        </p:txBody>
      </p:sp>
      <p:pic>
        <p:nvPicPr>
          <p:cNvPr id="13" name="图片 12">
            <a:extLst>
              <a:ext uri="{FF2B5EF4-FFF2-40B4-BE49-F238E27FC236}">
                <a16:creationId xmlns:a16="http://schemas.microsoft.com/office/drawing/2014/main" id="{FC141B5E-970F-02FC-6821-8CB78E502C24}"/>
              </a:ext>
            </a:extLst>
          </p:cNvPr>
          <p:cNvPicPr>
            <a:picLocks noChangeAspect="1"/>
          </p:cNvPicPr>
          <p:nvPr/>
        </p:nvPicPr>
        <p:blipFill>
          <a:blip r:embed="rId6"/>
          <a:stretch>
            <a:fillRect/>
          </a:stretch>
        </p:blipFill>
        <p:spPr>
          <a:xfrm>
            <a:off x="-19050" y="0"/>
            <a:ext cx="4000500" cy="1009650"/>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childTnLst>
                                    <p:set>
                                      <p:cBhvr additive="base">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ppt_w</p:attrName>
                                        </p:attrNameLst>
                                      </p:cBhvr>
                                      <p:tavLst>
                                        <p:tav tm="0">
                                          <p:val>
                                            <p:strVal val="#ppt_w*0.70"/>
                                          </p:val>
                                        </p:tav>
                                        <p:tav tm="100000">
                                          <p:val>
                                            <p:strVal val="#ppt_w"/>
                                          </p:val>
                                        </p:tav>
                                      </p:tavLst>
                                    </p:anim>
                                    <p:anim calcmode="lin" valueType="num">
                                      <p:cBhvr additive="base">
                                        <p:cTn id="8" dur="1000" fill="hold"/>
                                        <p:tgtEl>
                                          <p:spTgt spid="15"/>
                                        </p:tgtEl>
                                        <p:attrNameLst>
                                          <p:attrName>ppt_h</p:attrName>
                                        </p:attrNameLst>
                                      </p:cBhvr>
                                      <p:tavLst>
                                        <p:tav tm="0">
                                          <p:val>
                                            <p:strVal val="#ppt_h"/>
                                          </p:val>
                                        </p:tav>
                                        <p:tav tm="100000">
                                          <p:val>
                                            <p:strVal val="#ppt_h"/>
                                          </p:val>
                                        </p:tav>
                                      </p:tavLst>
                                    </p:anim>
                                    <p:animEffect transition="in" filter="fade">
                                      <p:cBhvr additive="base">
                                        <p:cTn id="9" dur="10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childTnLst>
                                    <p:set>
                                      <p:cBhvr additive="base">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ppt_w</p:attrName>
                                        </p:attrNameLst>
                                      </p:cBhvr>
                                      <p:tavLst>
                                        <p:tav tm="0">
                                          <p:val>
                                            <p:strVal val="#ppt_w*0.70"/>
                                          </p:val>
                                        </p:tav>
                                        <p:tav tm="100000">
                                          <p:val>
                                            <p:strVal val="#ppt_w"/>
                                          </p:val>
                                        </p:tav>
                                      </p:tavLst>
                                    </p:anim>
                                    <p:anim calcmode="lin" valueType="num">
                                      <p:cBhvr additive="base">
                                        <p:cTn id="15" dur="1000" fill="hold"/>
                                        <p:tgtEl>
                                          <p:spTgt spid="10"/>
                                        </p:tgtEl>
                                        <p:attrNameLst>
                                          <p:attrName>ppt_h</p:attrName>
                                        </p:attrNameLst>
                                      </p:cBhvr>
                                      <p:tavLst>
                                        <p:tav tm="0">
                                          <p:val>
                                            <p:strVal val="#ppt_h"/>
                                          </p:val>
                                        </p:tav>
                                        <p:tav tm="100000">
                                          <p:val>
                                            <p:strVal val="#ppt_h"/>
                                          </p:val>
                                        </p:tav>
                                      </p:tavLst>
                                    </p:anim>
                                    <p:animEffect transition="in" filter="fade">
                                      <p:cBhvr additive="base">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childTnLst>
                                    <p:set>
                                      <p:cBhvr additive="base">
                                        <p:cTn id="20" dur="1" fill="hold">
                                          <p:stCondLst>
                                            <p:cond delay="0"/>
                                          </p:stCondLst>
                                        </p:cTn>
                                        <p:tgtEl>
                                          <p:spTgt spid="14"/>
                                        </p:tgtEl>
                                        <p:attrNameLst>
                                          <p:attrName>style.visibility</p:attrName>
                                        </p:attrNameLst>
                                      </p:cBhvr>
                                      <p:to>
                                        <p:strVal val="visible"/>
                                      </p:to>
                                    </p:set>
                                    <p:anim calcmode="lin" valueType="num">
                                      <p:cBhvr additive="base">
                                        <p:cTn id="21" dur="1000" fill="hold"/>
                                        <p:tgtEl>
                                          <p:spTgt spid="14"/>
                                        </p:tgtEl>
                                        <p:attrNameLst>
                                          <p:attrName>ppt_w</p:attrName>
                                        </p:attrNameLst>
                                      </p:cBhvr>
                                      <p:tavLst>
                                        <p:tav tm="0">
                                          <p:val>
                                            <p:strVal val="#ppt_w*0.70"/>
                                          </p:val>
                                        </p:tav>
                                        <p:tav tm="100000">
                                          <p:val>
                                            <p:strVal val="#ppt_w"/>
                                          </p:val>
                                        </p:tav>
                                      </p:tavLst>
                                    </p:anim>
                                    <p:anim calcmode="lin" valueType="num">
                                      <p:cBhvr additive="base">
                                        <p:cTn id="22" dur="1000" fill="hold"/>
                                        <p:tgtEl>
                                          <p:spTgt spid="14"/>
                                        </p:tgtEl>
                                        <p:attrNameLst>
                                          <p:attrName>ppt_h</p:attrName>
                                        </p:attrNameLst>
                                      </p:cBhvr>
                                      <p:tavLst>
                                        <p:tav tm="0">
                                          <p:val>
                                            <p:strVal val="#ppt_h"/>
                                          </p:val>
                                        </p:tav>
                                        <p:tav tm="100000">
                                          <p:val>
                                            <p:strVal val="#ppt_h"/>
                                          </p:val>
                                        </p:tav>
                                      </p:tavLst>
                                    </p:anim>
                                    <p:animEffect transition="in" filter="fade">
                                      <p:cBhvr additive="base">
                                        <p:cTn id="2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10658222"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r>
              <a:rPr lang="zh-CN" altLang="en-US" dirty="0">
                <a:latin typeface="Times New Roman" panose="02020603050405020304" pitchFamily="18" charset="0"/>
                <a:cs typeface="Times New Roman" panose="02020603050405020304" pitchFamily="18" charset="0"/>
              </a:rPr>
              <a:t>变分自动编码器</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a:t>
            </a:r>
            <a:r>
              <a:rPr lang="en-US" altLang="zh-CN" sz="2400" b="1" dirty="0" err="1"/>
              <a:t>Statisical</a:t>
            </a:r>
            <a:r>
              <a:rPr lang="en-US" altLang="zh-CN" sz="2400" b="1" dirty="0"/>
              <a:t> motivation</a:t>
            </a:r>
            <a:r>
              <a:rPr lang="zh-TW" altLang="en-US" sz="2400" b="1" dirty="0"/>
              <a:t>统计动机</a:t>
            </a:r>
            <a:endParaRPr lang="en-US" altLang="zh-CN" sz="2400" b="1" dirty="0"/>
          </a:p>
          <a:p>
            <a:endParaRPr lang="en-US" altLang="zh-TW" sz="2400" b="1" dirty="0"/>
          </a:p>
        </p:txBody>
      </p:sp>
      <p:pic>
        <p:nvPicPr>
          <p:cNvPr id="5" name="图片 4"/>
          <p:cNvPicPr>
            <a:picLocks noChangeAspect="1"/>
          </p:cNvPicPr>
          <p:nvPr/>
        </p:nvPicPr>
        <p:blipFill>
          <a:blip r:embed="rId3"/>
          <a:stretch>
            <a:fillRect/>
          </a:stretch>
        </p:blipFill>
        <p:spPr>
          <a:xfrm>
            <a:off x="2460148" y="3118154"/>
            <a:ext cx="1133483" cy="1995502"/>
          </a:xfrm>
          <a:prstGeom prst="rect">
            <a:avLst/>
          </a:prstGeom>
        </p:spPr>
      </p:pic>
      <p:pic>
        <p:nvPicPr>
          <p:cNvPr id="13" name="图片 12"/>
          <p:cNvPicPr>
            <a:picLocks noChangeAspect="1"/>
          </p:cNvPicPr>
          <p:nvPr/>
        </p:nvPicPr>
        <p:blipFill>
          <a:blip r:embed="rId4"/>
          <a:stretch>
            <a:fillRect/>
          </a:stretch>
        </p:blipFill>
        <p:spPr>
          <a:xfrm>
            <a:off x="2207856" y="1764246"/>
            <a:ext cx="5958682" cy="571504"/>
          </a:xfrm>
          <a:prstGeom prst="rect">
            <a:avLst/>
          </a:prstGeom>
        </p:spPr>
      </p:pic>
      <p:pic>
        <p:nvPicPr>
          <p:cNvPr id="22" name="图片 21"/>
          <p:cNvPicPr>
            <a:picLocks noChangeAspect="1"/>
          </p:cNvPicPr>
          <p:nvPr/>
        </p:nvPicPr>
        <p:blipFill>
          <a:blip r:embed="rId5"/>
          <a:stretch>
            <a:fillRect/>
          </a:stretch>
        </p:blipFill>
        <p:spPr>
          <a:xfrm>
            <a:off x="4326478" y="5699504"/>
            <a:ext cx="5601796" cy="1042670"/>
          </a:xfrm>
          <a:prstGeom prst="rect">
            <a:avLst/>
          </a:prstGeom>
        </p:spPr>
      </p:pic>
      <p:pic>
        <p:nvPicPr>
          <p:cNvPr id="24" name="图片 23"/>
          <p:cNvPicPr>
            <a:picLocks noChangeAspect="1"/>
          </p:cNvPicPr>
          <p:nvPr/>
        </p:nvPicPr>
        <p:blipFill>
          <a:blip r:embed="rId6"/>
          <a:stretch>
            <a:fillRect/>
          </a:stretch>
        </p:blipFill>
        <p:spPr>
          <a:xfrm>
            <a:off x="4260903" y="2129951"/>
            <a:ext cx="5206971" cy="34529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a:t>统计动机高斯混合模型</a:t>
            </a:r>
          </a:p>
        </p:txBody>
      </p:sp>
      <p:sp>
        <p:nvSpPr>
          <p:cNvPr id="6" name="文本框 5"/>
          <p:cNvSpPr txBox="1"/>
          <p:nvPr/>
        </p:nvSpPr>
        <p:spPr>
          <a:xfrm>
            <a:off x="2256341" y="1657094"/>
            <a:ext cx="7426078" cy="645160"/>
          </a:xfrm>
          <a:prstGeom prst="rect">
            <a:avLst/>
          </a:prstGeom>
          <a:noFill/>
        </p:spPr>
        <p:txBody>
          <a:bodyPr wrap="square">
            <a:spAutoFit/>
          </a:bodyPr>
          <a:lstStyle/>
          <a:p>
            <a:r>
              <a:rPr lang="en-US" altLang="zh-CN" dirty="0"/>
              <a:t>动机：任何数据的分布都可以看作是几个高斯分布的叠加。所以，我们假设遵循单位高斯分布</a:t>
            </a:r>
          </a:p>
        </p:txBody>
      </p:sp>
      <p:pic>
        <p:nvPicPr>
          <p:cNvPr id="8" name="图片 7"/>
          <p:cNvPicPr>
            <a:picLocks noChangeAspect="1"/>
          </p:cNvPicPr>
          <p:nvPr/>
        </p:nvPicPr>
        <p:blipFill>
          <a:blip r:embed="rId3"/>
          <a:stretch>
            <a:fillRect/>
          </a:stretch>
        </p:blipFill>
        <p:spPr>
          <a:xfrm>
            <a:off x="8453237" y="1973091"/>
            <a:ext cx="544752" cy="283272"/>
          </a:xfrm>
          <a:prstGeom prst="rect">
            <a:avLst/>
          </a:prstGeom>
        </p:spPr>
      </p:pic>
      <p:pic>
        <p:nvPicPr>
          <p:cNvPr id="11" name="图片 10"/>
          <p:cNvPicPr>
            <a:picLocks noChangeAspect="1"/>
          </p:cNvPicPr>
          <p:nvPr/>
        </p:nvPicPr>
        <p:blipFill>
          <a:blip r:embed="rId4"/>
          <a:stretch>
            <a:fillRect/>
          </a:stretch>
        </p:blipFill>
        <p:spPr>
          <a:xfrm>
            <a:off x="2772535" y="3702772"/>
            <a:ext cx="5680702" cy="2671745"/>
          </a:xfrm>
          <a:prstGeom prst="rect">
            <a:avLst/>
          </a:prstGeom>
        </p:spPr>
      </p:pic>
      <p:sp>
        <p:nvSpPr>
          <p:cNvPr id="14" name="文本框 13"/>
          <p:cNvSpPr txBox="1"/>
          <p:nvPr/>
        </p:nvSpPr>
        <p:spPr>
          <a:xfrm>
            <a:off x="2256341" y="2580424"/>
            <a:ext cx="6894960" cy="645160"/>
          </a:xfrm>
          <a:prstGeom prst="rect">
            <a:avLst/>
          </a:prstGeom>
          <a:noFill/>
        </p:spPr>
        <p:txBody>
          <a:bodyPr wrap="square">
            <a:spAutoFit/>
          </a:bodyPr>
          <a:lstStyle/>
          <a:p>
            <a:r>
              <a:rPr lang="en-US" altLang="zh-CN" dirty="0"/>
              <a:t>示例：有一种分裂方法，允许将P（X）表示为与几个浅蓝色曲线对应的高斯分布的叠加</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a:t>
            </a:r>
            <a:r>
              <a:rPr lang="en-US" altLang="zh-CN" sz="2400" b="1" dirty="0" err="1"/>
              <a:t>Statisical</a:t>
            </a:r>
            <a:r>
              <a:rPr lang="en-US" altLang="zh-CN" sz="2400" b="1" dirty="0"/>
              <a:t> motivation-Gaussian Mixture Model</a:t>
            </a:r>
            <a:endParaRPr lang="zh-TW" altLang="en-US" sz="2400" b="1" i="1" u="sng" dirty="0"/>
          </a:p>
          <a:p>
            <a:r>
              <a:rPr lang="en-US" altLang="zh-CN" sz="2400" b="1" dirty="0"/>
              <a:t> </a:t>
            </a:r>
          </a:p>
          <a:p>
            <a:endParaRPr lang="en-US" altLang="zh-TW" sz="2400" b="1" dirty="0"/>
          </a:p>
        </p:txBody>
      </p:sp>
      <p:grpSp>
        <p:nvGrpSpPr>
          <p:cNvPr id="3" name="群組 36"/>
          <p:cNvGrpSpPr/>
          <p:nvPr/>
        </p:nvGrpSpPr>
        <p:grpSpPr>
          <a:xfrm>
            <a:off x="2529981" y="1824410"/>
            <a:ext cx="6923936" cy="3486763"/>
            <a:chOff x="770537" y="1419227"/>
            <a:chExt cx="6923936" cy="3486763"/>
          </a:xfrm>
        </p:grpSpPr>
        <p:pic>
          <p:nvPicPr>
            <p:cNvPr id="5" name="Picture 2" descr="http://2.bp.blogspot.com/-tqp0Hm5tqqA/UIk3N8ezKfI/AAAAAAAAAG0/1cps-Uo8lKY/s1600/i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526" y="1419227"/>
              <a:ext cx="6244947" cy="348676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4"/>
            <p:cNvSpPr txBox="1"/>
            <p:nvPr/>
          </p:nvSpPr>
          <p:spPr>
            <a:xfrm>
              <a:off x="770537" y="2775119"/>
              <a:ext cx="963315" cy="521970"/>
            </a:xfrm>
            <a:prstGeom prst="rect">
              <a:avLst/>
            </a:prstGeom>
            <a:noFill/>
          </p:spPr>
          <p:txBody>
            <a:bodyPr wrap="square" rtlCol="0">
              <a:spAutoFit/>
            </a:bodyPr>
            <a:lstStyle/>
            <a:p>
              <a:pPr algn="ctr"/>
              <a:r>
                <a:rPr lang="en-US" altLang="zh-TW" sz="2800" dirty="0"/>
                <a:t>P(x)</a:t>
              </a:r>
              <a:endParaRPr lang="zh-TW" altLang="en-US" sz="2800" dirty="0"/>
            </a:p>
          </p:txBody>
        </p:sp>
      </p:grpSp>
      <mc:AlternateContent xmlns:mc="http://schemas.openxmlformats.org/markup-compatibility/2006" xmlns:a14="http://schemas.microsoft.com/office/drawing/2010/main">
        <mc:Choice Requires="a14">
          <p:sp>
            <p:nvSpPr>
              <p:cNvPr id="7" name="文字方塊 5"/>
              <p:cNvSpPr txBox="1"/>
              <p:nvPr/>
            </p:nvSpPr>
            <p:spPr>
              <a:xfrm>
                <a:off x="2305662" y="1275791"/>
                <a:ext cx="3715385" cy="906145"/>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𝑃</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𝑥</m:t>
                          </m:r>
                        </m:e>
                      </m:d>
                      <m:r>
                        <a:rPr lang="en-US" altLang="zh-TW" sz="2800" b="0" i="1" smtClean="0">
                          <a:latin typeface="Cambria Math" panose="02040503050406030204" pitchFamily="18" charset="0"/>
                        </a:rPr>
                        <m:t>=</m:t>
                      </m:r>
                      <m:nary>
                        <m:naryPr>
                          <m:chr m:val="∑"/>
                          <m:supHide m:val="on"/>
                          <m:ctrlPr>
                            <a:rPr lang="en-US" altLang="zh-TW" sz="2800" b="0" i="1" smtClean="0">
                              <a:latin typeface="Cambria Math" panose="02040503050406030204" pitchFamily="18" charset="0"/>
                            </a:rPr>
                          </m:ctrlPr>
                        </m:naryPr>
                        <m:sub>
                          <m:r>
                            <m:rPr>
                              <m:brk m:alnAt="7"/>
                            </m:rPr>
                            <a:rPr lang="en-US" altLang="zh-TW" sz="2800" b="0" i="1" smtClean="0">
                              <a:latin typeface="Cambria Math" panose="02040503050406030204" pitchFamily="18" charset="0"/>
                            </a:rPr>
                            <m:t>𝑚</m:t>
                          </m:r>
                        </m:sub>
                        <m:sup/>
                        <m:e>
                          <m:r>
                            <a:rPr lang="en-US" altLang="zh-TW" sz="2800" b="0" i="1" smtClean="0">
                              <a:latin typeface="Cambria Math" panose="02040503050406030204" pitchFamily="18" charset="0"/>
                            </a:rPr>
                            <m:t>𝑃</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𝑚</m:t>
                              </m:r>
                            </m:e>
                          </m:d>
                          <m:r>
                            <a:rPr lang="en-US" altLang="zh-TW" sz="2800" b="0" i="1" smtClean="0">
                              <a:latin typeface="Cambria Math" panose="02040503050406030204" pitchFamily="18" charset="0"/>
                            </a:rPr>
                            <m:t>𝑃</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𝑥</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𝑚</m:t>
                              </m:r>
                            </m:e>
                          </m:d>
                        </m:e>
                      </m:nary>
                    </m:oMath>
                  </m:oMathPara>
                </a14:m>
                <a:endParaRPr lang="zh-TW" altLang="en-US" sz="2800" dirty="0"/>
              </a:p>
            </p:txBody>
          </p:sp>
        </mc:Choice>
        <mc:Fallback xmlns="">
          <p:sp>
            <p:nvSpPr>
              <p:cNvPr id="7" name="文字方塊 5"/>
              <p:cNvSpPr txBox="1">
                <a:spLocks noRot="1" noChangeAspect="1" noMove="1" noResize="1" noEditPoints="1" noAdjustHandles="1" noChangeArrowheads="1" noChangeShapeType="1" noTextEdit="1"/>
              </p:cNvSpPr>
              <p:nvPr/>
            </p:nvSpPr>
            <p:spPr>
              <a:xfrm>
                <a:off x="2305662" y="1275791"/>
                <a:ext cx="3715385" cy="906145"/>
              </a:xfrm>
              <a:prstGeom prst="rect">
                <a:avLst/>
              </a:prstGeom>
              <a:blipFill rotWithShape="1">
                <a:blip r:embed="rId4"/>
                <a:stretch>
                  <a:fillRect l="-16" t="-8" r="-975" b="8"/>
                </a:stretch>
              </a:blipFill>
            </p:spPr>
            <p:txBody>
              <a:bodyPr/>
              <a:lstStyle/>
              <a:p>
                <a:r>
                  <a:rPr lang="zh-CN" altLang="en-US">
                    <a:noFill/>
                  </a:rPr>
                  <a:t> </a:t>
                </a:r>
              </a:p>
            </p:txBody>
          </p:sp>
        </mc:Fallback>
      </mc:AlternateContent>
      <p:sp>
        <p:nvSpPr>
          <p:cNvPr id="8" name="文字方塊 6"/>
          <p:cNvSpPr txBox="1"/>
          <p:nvPr/>
        </p:nvSpPr>
        <p:spPr>
          <a:xfrm>
            <a:off x="2550062" y="5597880"/>
            <a:ext cx="963315" cy="521970"/>
          </a:xfrm>
          <a:prstGeom prst="rect">
            <a:avLst/>
          </a:prstGeom>
          <a:noFill/>
        </p:spPr>
        <p:txBody>
          <a:bodyPr wrap="square" rtlCol="0">
            <a:spAutoFit/>
          </a:bodyPr>
          <a:lstStyle/>
          <a:p>
            <a:pPr algn="ctr"/>
            <a:r>
              <a:rPr lang="en-US" altLang="zh-TW" sz="2800" dirty="0"/>
              <a:t>P(m)</a:t>
            </a:r>
            <a:endParaRPr lang="zh-TW" altLang="en-US" sz="2800" dirty="0"/>
          </a:p>
        </p:txBody>
      </p:sp>
      <p:cxnSp>
        <p:nvCxnSpPr>
          <p:cNvPr id="9" name="直線接點 8"/>
          <p:cNvCxnSpPr/>
          <p:nvPr/>
        </p:nvCxnSpPr>
        <p:spPr>
          <a:xfrm>
            <a:off x="3493296" y="6515697"/>
            <a:ext cx="56684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031577" y="5649069"/>
            <a:ext cx="360000" cy="809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4978976" y="6054033"/>
            <a:ext cx="360000" cy="404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972975" y="6054033"/>
            <a:ext cx="360000" cy="404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6966974" y="5831078"/>
            <a:ext cx="360000" cy="610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7826773" y="6230815"/>
            <a:ext cx="360000" cy="228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21"/>
          <p:cNvCxnSpPr>
            <a:stCxn id="10" idx="0"/>
          </p:cNvCxnSpPr>
          <p:nvPr/>
        </p:nvCxnSpPr>
        <p:spPr>
          <a:xfrm flipV="1">
            <a:off x="4211577" y="4948154"/>
            <a:ext cx="653924" cy="7009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22"/>
          <p:cNvCxnSpPr/>
          <p:nvPr/>
        </p:nvCxnSpPr>
        <p:spPr>
          <a:xfrm flipH="1" flipV="1">
            <a:off x="4358315" y="4948154"/>
            <a:ext cx="800661" cy="1068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24"/>
          <p:cNvCxnSpPr>
            <a:stCxn id="12" idx="0"/>
          </p:cNvCxnSpPr>
          <p:nvPr/>
        </p:nvCxnSpPr>
        <p:spPr>
          <a:xfrm flipH="1" flipV="1">
            <a:off x="5218915" y="4966601"/>
            <a:ext cx="934060" cy="1087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26"/>
          <p:cNvCxnSpPr/>
          <p:nvPr/>
        </p:nvCxnSpPr>
        <p:spPr>
          <a:xfrm flipV="1">
            <a:off x="7156991" y="4975122"/>
            <a:ext cx="113392" cy="8547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28"/>
          <p:cNvCxnSpPr/>
          <p:nvPr/>
        </p:nvCxnSpPr>
        <p:spPr>
          <a:xfrm flipH="1" flipV="1">
            <a:off x="7960973" y="5027173"/>
            <a:ext cx="73485" cy="1146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33"/>
          <p:cNvSpPr txBox="1"/>
          <p:nvPr/>
        </p:nvSpPr>
        <p:spPr>
          <a:xfrm>
            <a:off x="6786082" y="1511971"/>
            <a:ext cx="2607858" cy="460375"/>
          </a:xfrm>
          <a:prstGeom prst="rect">
            <a:avLst/>
          </a:prstGeom>
          <a:noFill/>
        </p:spPr>
        <p:txBody>
          <a:bodyPr wrap="square" rtlCol="0">
            <a:spAutoFit/>
          </a:bodyPr>
          <a:lstStyle/>
          <a:p>
            <a:r>
              <a:rPr lang="en-US" altLang="zh-TW" sz="2400" dirty="0"/>
              <a:t>How to sample?</a:t>
            </a:r>
            <a:endParaRPr lang="zh-TW" altLang="en-US" sz="2400" dirty="0"/>
          </a:p>
        </p:txBody>
      </p:sp>
      <mc:AlternateContent xmlns:mc="http://schemas.openxmlformats.org/markup-compatibility/2006" xmlns:a14="http://schemas.microsoft.com/office/drawing/2010/main">
        <mc:Choice Requires="a14">
          <p:sp>
            <p:nvSpPr>
              <p:cNvPr id="21" name="文字方塊 34"/>
              <p:cNvSpPr txBox="1"/>
              <p:nvPr/>
            </p:nvSpPr>
            <p:spPr>
              <a:xfrm>
                <a:off x="7045515" y="2206491"/>
                <a:ext cx="121920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𝑚</m:t>
                      </m:r>
                      <m:r>
                        <a:rPr lang="el-GR"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𝑚</m:t>
                          </m:r>
                        </m:e>
                      </m:d>
                    </m:oMath>
                  </m:oMathPara>
                </a14:m>
                <a:endParaRPr lang="zh-TW" altLang="en-US" sz="2400" dirty="0"/>
              </a:p>
            </p:txBody>
          </p:sp>
        </mc:Choice>
        <mc:Fallback xmlns="">
          <p:sp>
            <p:nvSpPr>
              <p:cNvPr id="21" name="文字方塊 34"/>
              <p:cNvSpPr txBox="1">
                <a:spLocks noRot="1" noChangeAspect="1" noMove="1" noResize="1" noEditPoints="1" noAdjustHandles="1" noChangeArrowheads="1" noChangeShapeType="1" noTextEdit="1"/>
              </p:cNvSpPr>
              <p:nvPr/>
            </p:nvSpPr>
            <p:spPr>
              <a:xfrm>
                <a:off x="7045515" y="2206491"/>
                <a:ext cx="1219200" cy="368935"/>
              </a:xfrm>
              <a:prstGeom prst="rect">
                <a:avLst/>
              </a:prstGeom>
              <a:blipFill rotWithShape="1">
                <a:blip r:embed="rId5"/>
                <a:stretch>
                  <a:fillRect l="-16" t="-136" r="-3682" b="1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35"/>
              <p:cNvSpPr txBox="1"/>
              <p:nvPr/>
            </p:nvSpPr>
            <p:spPr>
              <a:xfrm>
                <a:off x="7050996" y="2767936"/>
                <a:ext cx="216344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𝑚</m:t>
                      </m:r>
                      <m:r>
                        <a:rPr lang="el-GR"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𝑁</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𝑚</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𝑚</m:t>
                              </m:r>
                            </m:sup>
                          </m:sSup>
                        </m:e>
                      </m:d>
                    </m:oMath>
                  </m:oMathPara>
                </a14:m>
                <a:endParaRPr lang="zh-TW" altLang="en-US" sz="2400" dirty="0"/>
              </a:p>
            </p:txBody>
          </p:sp>
        </mc:Choice>
        <mc:Fallback xmlns="">
          <p:sp>
            <p:nvSpPr>
              <p:cNvPr id="22" name="文字方塊 35"/>
              <p:cNvSpPr txBox="1">
                <a:spLocks noRot="1" noChangeAspect="1" noMove="1" noResize="1" noEditPoints="1" noAdjustHandles="1" noChangeArrowheads="1" noChangeShapeType="1" noTextEdit="1"/>
              </p:cNvSpPr>
              <p:nvPr/>
            </p:nvSpPr>
            <p:spPr>
              <a:xfrm>
                <a:off x="7050996" y="2767936"/>
                <a:ext cx="2163445" cy="368935"/>
              </a:xfrm>
              <a:prstGeom prst="rect">
                <a:avLst/>
              </a:prstGeom>
              <a:blipFill rotWithShape="1">
                <a:blip r:embed="rId6"/>
                <a:stretch>
                  <a:fillRect l="-27" t="-164" r="-1616" b="164"/>
                </a:stretch>
              </a:blipFill>
            </p:spPr>
            <p:txBody>
              <a:bodyPr/>
              <a:lstStyle/>
              <a:p>
                <a:r>
                  <a:rPr lang="zh-CN" altLang="en-US">
                    <a:noFill/>
                  </a:rPr>
                  <a:t> </a:t>
                </a:r>
              </a:p>
            </p:txBody>
          </p:sp>
        </mc:Fallback>
      </mc:AlternateContent>
      <p:sp>
        <p:nvSpPr>
          <p:cNvPr id="23" name="文字方塊 39"/>
          <p:cNvSpPr txBox="1"/>
          <p:nvPr/>
        </p:nvSpPr>
        <p:spPr>
          <a:xfrm>
            <a:off x="8314452" y="2150051"/>
            <a:ext cx="1845740" cy="460375"/>
          </a:xfrm>
          <a:prstGeom prst="rect">
            <a:avLst/>
          </a:prstGeom>
          <a:noFill/>
        </p:spPr>
        <p:txBody>
          <a:bodyPr wrap="square" rtlCol="0">
            <a:spAutoFit/>
          </a:bodyPr>
          <a:lstStyle/>
          <a:p>
            <a:r>
              <a:rPr lang="en-US" altLang="zh-TW" sz="2400" dirty="0"/>
              <a:t>(multinomial)</a:t>
            </a:r>
            <a:endParaRPr lang="zh-TW" altLang="en-US" sz="2400"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ldLvl="0" animBg="1"/>
      <p:bldP spid="8" grpId="0"/>
      <p:bldP spid="10" grpId="0" bldLvl="0" animBg="1"/>
      <p:bldP spid="11" grpId="0" bldLvl="0" animBg="1"/>
      <p:bldP spid="12" grpId="0" bldLvl="0" animBg="1"/>
      <p:bldP spid="13" grpId="0" bldLvl="0" animBg="1"/>
      <p:bldP spid="14" grpId="0" bldLvl="0" animBg="1"/>
      <p:bldP spid="20" grpId="0"/>
      <p:bldP spid="21" grpId="0"/>
      <p:bldP spid="22" grpId="0"/>
      <p:bldP spid="23"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1848714" y="835073"/>
            <a:ext cx="865150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a:t>
            </a:r>
            <a:r>
              <a:rPr lang="en-US" altLang="zh-CN" sz="2400" b="1" dirty="0" err="1"/>
              <a:t>Statisical</a:t>
            </a:r>
            <a:r>
              <a:rPr lang="en-US" altLang="zh-CN" sz="2400" b="1" dirty="0"/>
              <a:t> motivation-Gaussian Mixture Model</a:t>
            </a:r>
          </a:p>
          <a:p>
            <a:r>
              <a:rPr lang="zh-CN" altLang="en-US" sz="2400" b="1" i="1" u="sng" dirty="0"/>
              <a:t>统计动机</a:t>
            </a:r>
            <a:r>
              <a:rPr lang="en-US" altLang="zh-CN" sz="2400" b="1" i="1" u="sng" dirty="0"/>
              <a:t>-</a:t>
            </a:r>
            <a:r>
              <a:rPr lang="zh-CN" altLang="en-US" sz="2400" b="1" i="1" u="sng" dirty="0"/>
              <a:t>高斯混合模型</a:t>
            </a:r>
            <a:endParaRPr lang="zh-TW" altLang="en-US" sz="2400" b="1" i="1" u="sng" dirty="0"/>
          </a:p>
          <a:p>
            <a:r>
              <a:rPr lang="en-US" altLang="zh-CN" sz="2400" b="1" dirty="0"/>
              <a:t> </a:t>
            </a:r>
          </a:p>
          <a:p>
            <a:endParaRPr lang="en-US" altLang="zh-TW" sz="2400" b="1" dirty="0"/>
          </a:p>
        </p:txBody>
      </p:sp>
      <p:pic>
        <p:nvPicPr>
          <p:cNvPr id="24" name="圖片 2"/>
          <p:cNvPicPr>
            <a:picLocks noChangeAspect="1"/>
          </p:cNvPicPr>
          <p:nvPr/>
        </p:nvPicPr>
        <p:blipFill>
          <a:blip r:embed="rId3"/>
          <a:stretch>
            <a:fillRect/>
          </a:stretch>
        </p:blipFill>
        <p:spPr>
          <a:xfrm>
            <a:off x="3553876" y="5683034"/>
            <a:ext cx="4820637" cy="1089646"/>
          </a:xfrm>
          <a:prstGeom prst="rect">
            <a:avLst/>
          </a:prstGeom>
        </p:spPr>
      </p:pic>
      <p:pic>
        <p:nvPicPr>
          <p:cNvPr id="25" name="Picture 2" descr="http://2.bp.blogspot.com/-tqp0Hm5tqqA/UIk3N8ezKfI/AAAAAAAAAG0/1cps-Uo8lKY/s1600/im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276" y="2152393"/>
            <a:ext cx="6244947" cy="3486763"/>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4"/>
          <p:cNvSpPr txBox="1"/>
          <p:nvPr/>
        </p:nvSpPr>
        <p:spPr>
          <a:xfrm>
            <a:off x="2294537" y="3176474"/>
            <a:ext cx="963315" cy="521970"/>
          </a:xfrm>
          <a:prstGeom prst="rect">
            <a:avLst/>
          </a:prstGeom>
          <a:noFill/>
        </p:spPr>
        <p:txBody>
          <a:bodyPr wrap="square" rtlCol="0">
            <a:spAutoFit/>
          </a:bodyPr>
          <a:lstStyle/>
          <a:p>
            <a:pPr algn="ctr"/>
            <a:r>
              <a:rPr lang="en-US" altLang="zh-TW" sz="2800" dirty="0"/>
              <a:t>P(x)</a:t>
            </a:r>
            <a:endParaRPr lang="zh-TW" altLang="en-US" sz="2800" dirty="0"/>
          </a:p>
        </p:txBody>
      </p:sp>
      <p:cxnSp>
        <p:nvCxnSpPr>
          <p:cNvPr id="27" name="直線接點 8"/>
          <p:cNvCxnSpPr/>
          <p:nvPr/>
        </p:nvCxnSpPr>
        <p:spPr>
          <a:xfrm>
            <a:off x="3257852" y="6752863"/>
            <a:ext cx="56684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單箭頭接點 24"/>
          <p:cNvCxnSpPr/>
          <p:nvPr/>
        </p:nvCxnSpPr>
        <p:spPr>
          <a:xfrm flipH="1" flipV="1">
            <a:off x="5126714" y="5242891"/>
            <a:ext cx="538745" cy="682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6"/>
          <p:cNvCxnSpPr/>
          <p:nvPr/>
        </p:nvCxnSpPr>
        <p:spPr>
          <a:xfrm flipV="1">
            <a:off x="6474693" y="5328367"/>
            <a:ext cx="415692" cy="5941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8"/>
          <p:cNvCxnSpPr/>
          <p:nvPr/>
        </p:nvCxnSpPr>
        <p:spPr>
          <a:xfrm flipH="1" flipV="1">
            <a:off x="4465539" y="5304558"/>
            <a:ext cx="1597562" cy="457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4"/>
              <p:cNvSpPr txBox="1"/>
              <p:nvPr/>
            </p:nvSpPr>
            <p:spPr>
              <a:xfrm>
                <a:off x="2388606" y="1599771"/>
                <a:ext cx="129032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l-GR"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𝑁</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0,</m:t>
                          </m:r>
                          <m:r>
                            <a:rPr lang="en-US" altLang="zh-TW" sz="2400" b="0" i="1" smtClean="0">
                              <a:latin typeface="Cambria Math" panose="02040503050406030204" pitchFamily="18" charset="0"/>
                            </a:rPr>
                            <m:t>𝐼</m:t>
                          </m:r>
                        </m:e>
                      </m:d>
                    </m:oMath>
                  </m:oMathPara>
                </a14:m>
                <a:endParaRPr lang="zh-TW" altLang="en-US" sz="2400" dirty="0"/>
              </a:p>
            </p:txBody>
          </p:sp>
        </mc:Choice>
        <mc:Fallback xmlns="">
          <p:sp>
            <p:nvSpPr>
              <p:cNvPr id="31" name="文字方塊 34"/>
              <p:cNvSpPr txBox="1">
                <a:spLocks noRot="1" noChangeAspect="1" noMove="1" noResize="1" noEditPoints="1" noAdjustHandles="1" noChangeArrowheads="1" noChangeShapeType="1" noTextEdit="1"/>
              </p:cNvSpPr>
              <p:nvPr/>
            </p:nvSpPr>
            <p:spPr>
              <a:xfrm>
                <a:off x="2388606" y="1599771"/>
                <a:ext cx="1290320" cy="368935"/>
              </a:xfrm>
              <a:prstGeom prst="rect">
                <a:avLst/>
              </a:prstGeom>
              <a:blipFill rotWithShape="1">
                <a:blip r:embed="rId5"/>
                <a:stretch>
                  <a:fillRect l="-29" t="-56" r="-3416" b="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5"/>
              <p:cNvSpPr txBox="1"/>
              <p:nvPr/>
            </p:nvSpPr>
            <p:spPr>
              <a:xfrm>
                <a:off x="1898634" y="2047206"/>
                <a:ext cx="2449830" cy="413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r>
                        <a:rPr lang="el-GR"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𝑁</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𝜇</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e>
                      </m:d>
                    </m:oMath>
                  </m:oMathPara>
                </a14:m>
                <a:endParaRPr lang="zh-TW" altLang="en-US" sz="2400" dirty="0"/>
              </a:p>
            </p:txBody>
          </p:sp>
        </mc:Choice>
        <mc:Fallback xmlns="">
          <p:sp>
            <p:nvSpPr>
              <p:cNvPr id="32" name="文字方塊 35"/>
              <p:cNvSpPr txBox="1">
                <a:spLocks noRot="1" noChangeAspect="1" noMove="1" noResize="1" noEditPoints="1" noAdjustHandles="1" noChangeArrowheads="1" noChangeShapeType="1" noTextEdit="1"/>
              </p:cNvSpPr>
              <p:nvPr/>
            </p:nvSpPr>
            <p:spPr>
              <a:xfrm>
                <a:off x="1898634" y="2047206"/>
                <a:ext cx="2449830" cy="413385"/>
              </a:xfrm>
              <a:prstGeom prst="rect">
                <a:avLst/>
              </a:prstGeom>
              <a:blipFill rotWithShape="1">
                <a:blip r:embed="rId6"/>
                <a:stretch>
                  <a:fillRect l="-25" t="-145" r="-1400" b="145"/>
                </a:stretch>
              </a:blipFill>
            </p:spPr>
            <p:txBody>
              <a:bodyPr/>
              <a:lstStyle/>
              <a:p>
                <a:r>
                  <a:rPr lang="zh-CN" altLang="en-US">
                    <a:noFill/>
                  </a:rPr>
                  <a:t> </a:t>
                </a:r>
              </a:p>
            </p:txBody>
          </p:sp>
        </mc:Fallback>
      </mc:AlternateContent>
      <p:sp>
        <p:nvSpPr>
          <p:cNvPr id="33" name="文字方塊 27"/>
          <p:cNvSpPr txBox="1"/>
          <p:nvPr/>
        </p:nvSpPr>
        <p:spPr>
          <a:xfrm>
            <a:off x="7767" y="2633917"/>
            <a:ext cx="281150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z </a:t>
            </a:r>
            <a:r>
              <a:rPr lang="zh-TW" altLang="en-US" sz="2400" dirty="0"/>
              <a:t>是正态分布的向量</a:t>
            </a:r>
          </a:p>
        </p:txBody>
      </p:sp>
      <p:sp>
        <p:nvSpPr>
          <p:cNvPr id="34" name="文字方塊 29"/>
          <p:cNvSpPr txBox="1"/>
          <p:nvPr/>
        </p:nvSpPr>
        <p:spPr>
          <a:xfrm>
            <a:off x="7134543" y="1546830"/>
            <a:ext cx="384942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CN" sz="2400" dirty="0"/>
              <a:t>z </a:t>
            </a:r>
            <a:r>
              <a:rPr lang="zh-CN" altLang="en-US" sz="2400" dirty="0"/>
              <a:t>的每个维度代表一个属性</a:t>
            </a:r>
            <a:endParaRPr lang="zh-TW" altLang="en-US" sz="2400" dirty="0"/>
          </a:p>
        </p:txBody>
      </p:sp>
      <p:sp>
        <p:nvSpPr>
          <p:cNvPr id="35" name="橢圓 7"/>
          <p:cNvSpPr/>
          <p:nvPr/>
        </p:nvSpPr>
        <p:spPr>
          <a:xfrm>
            <a:off x="5964194" y="6647726"/>
            <a:ext cx="210274" cy="2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1"/>
          <p:cNvSpPr/>
          <p:nvPr/>
        </p:nvSpPr>
        <p:spPr>
          <a:xfrm>
            <a:off x="5514847" y="6647726"/>
            <a:ext cx="210274" cy="2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p:cNvSpPr/>
          <p:nvPr/>
        </p:nvSpPr>
        <p:spPr>
          <a:xfrm>
            <a:off x="4706662" y="6647726"/>
            <a:ext cx="210274" cy="2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6365777" y="6647726"/>
            <a:ext cx="210274" cy="2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7222117" y="6647726"/>
            <a:ext cx="210274" cy="2102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23"/>
          <p:cNvCxnSpPr/>
          <p:nvPr/>
        </p:nvCxnSpPr>
        <p:spPr>
          <a:xfrm>
            <a:off x="6069331" y="5761582"/>
            <a:ext cx="0" cy="93255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41" name="直線接點 39"/>
          <p:cNvCxnSpPr/>
          <p:nvPr/>
        </p:nvCxnSpPr>
        <p:spPr>
          <a:xfrm>
            <a:off x="5619984" y="5927886"/>
            <a:ext cx="0" cy="776035"/>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42" name="直線接點 40"/>
          <p:cNvCxnSpPr/>
          <p:nvPr/>
        </p:nvCxnSpPr>
        <p:spPr>
          <a:xfrm>
            <a:off x="6465408" y="5927886"/>
            <a:ext cx="0" cy="776035"/>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43" name="直線接點 41"/>
          <p:cNvCxnSpPr/>
          <p:nvPr/>
        </p:nvCxnSpPr>
        <p:spPr>
          <a:xfrm>
            <a:off x="4830849" y="6493680"/>
            <a:ext cx="0" cy="259183"/>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44" name="直線接點 42"/>
          <p:cNvCxnSpPr/>
          <p:nvPr/>
        </p:nvCxnSpPr>
        <p:spPr>
          <a:xfrm>
            <a:off x="7326221" y="6510243"/>
            <a:ext cx="1674" cy="207883"/>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45" name="直線單箭頭接點 47"/>
          <p:cNvCxnSpPr/>
          <p:nvPr/>
        </p:nvCxnSpPr>
        <p:spPr>
          <a:xfrm flipV="1">
            <a:off x="7302694" y="5303752"/>
            <a:ext cx="422835" cy="1229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9"/>
          <p:cNvCxnSpPr/>
          <p:nvPr/>
        </p:nvCxnSpPr>
        <p:spPr>
          <a:xfrm flipV="1">
            <a:off x="4835792" y="5313937"/>
            <a:ext cx="999462" cy="1170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群組 56"/>
          <p:cNvGrpSpPr/>
          <p:nvPr/>
        </p:nvGrpSpPr>
        <p:grpSpPr>
          <a:xfrm>
            <a:off x="5941750" y="2163999"/>
            <a:ext cx="3423262" cy="763880"/>
            <a:chOff x="4524195" y="1721535"/>
            <a:chExt cx="3423262" cy="763880"/>
          </a:xfrm>
        </p:grpSpPr>
        <p:sp>
          <p:nvSpPr>
            <p:cNvPr id="48" name="矩形 47"/>
            <p:cNvSpPr/>
            <p:nvPr/>
          </p:nvSpPr>
          <p:spPr>
            <a:xfrm>
              <a:off x="5338888" y="1789285"/>
              <a:ext cx="1386394" cy="696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NN</a:t>
              </a:r>
              <a:endParaRPr lang="zh-TW" altLang="en-US" sz="2400" dirty="0"/>
            </a:p>
          </p:txBody>
        </p:sp>
        <mc:AlternateContent xmlns:mc="http://schemas.openxmlformats.org/markup-compatibility/2006" xmlns:a14="http://schemas.microsoft.com/office/drawing/2010/main">
          <mc:Choice Requires="a14">
            <p:sp>
              <p:nvSpPr>
                <p:cNvPr id="49" name="文字方塊 52"/>
                <p:cNvSpPr txBox="1"/>
                <p:nvPr/>
              </p:nvSpPr>
              <p:spPr>
                <a:xfrm>
                  <a:off x="7336587" y="1721535"/>
                  <a:ext cx="61087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oMath>
                    </m:oMathPara>
                  </a14:m>
                  <a:endParaRPr lang="zh-TW" altLang="en-US" sz="2400" dirty="0"/>
                </a:p>
              </p:txBody>
            </p:sp>
          </mc:Choice>
          <mc:Fallback xmlns="">
            <p:sp>
              <p:nvSpPr>
                <p:cNvPr id="49" name="文字方塊 52"/>
                <p:cNvSpPr txBox="1">
                  <a:spLocks noRot="1" noChangeAspect="1" noMove="1" noResize="1" noEditPoints="1" noAdjustHandles="1" noChangeArrowheads="1" noChangeShapeType="1" noTextEdit="1"/>
                </p:cNvSpPr>
                <p:nvPr/>
              </p:nvSpPr>
              <p:spPr>
                <a:xfrm>
                  <a:off x="7336587" y="1721535"/>
                  <a:ext cx="610870" cy="368935"/>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字方塊 53"/>
                <p:cNvSpPr txBox="1"/>
                <p:nvPr/>
              </p:nvSpPr>
              <p:spPr>
                <a:xfrm>
                  <a:off x="4524195" y="1909142"/>
                  <a:ext cx="1847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50" name="文字方塊 53"/>
                <p:cNvSpPr txBox="1">
                  <a:spLocks noRot="1" noChangeAspect="1" noMove="1" noResize="1" noEditPoints="1" noAdjustHandles="1" noChangeArrowheads="1" noChangeShapeType="1" noTextEdit="1"/>
                </p:cNvSpPr>
                <p:nvPr/>
              </p:nvSpPr>
              <p:spPr>
                <a:xfrm>
                  <a:off x="4524195" y="1909142"/>
                  <a:ext cx="184785" cy="368935"/>
                </a:xfrm>
                <a:prstGeom prst="rect">
                  <a:avLst/>
                </a:prstGeom>
                <a:blipFill rotWithShape="1">
                  <a:blip r:embed="rId8"/>
                </a:blipFill>
              </p:spPr>
              <p:txBody>
                <a:bodyPr/>
                <a:lstStyle/>
                <a:p>
                  <a:r>
                    <a:rPr lang="zh-CN" altLang="en-US">
                      <a:noFill/>
                    </a:rPr>
                    <a:t> </a:t>
                  </a:r>
                </a:p>
              </p:txBody>
            </p:sp>
          </mc:Fallback>
        </mc:AlternateContent>
        <p:sp>
          <p:nvSpPr>
            <p:cNvPr id="51" name="箭號: 向右 54"/>
            <p:cNvSpPr/>
            <p:nvPr/>
          </p:nvSpPr>
          <p:spPr>
            <a:xfrm>
              <a:off x="4869628" y="1984326"/>
              <a:ext cx="428211" cy="30630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箭號: 向右 55"/>
            <p:cNvSpPr/>
            <p:nvPr/>
          </p:nvSpPr>
          <p:spPr>
            <a:xfrm rot="19965900">
              <a:off x="6812684" y="1813500"/>
              <a:ext cx="428211" cy="30630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53" name="文字方塊 58"/>
          <p:cNvSpPr txBox="1"/>
          <p:nvPr/>
        </p:nvSpPr>
        <p:spPr>
          <a:xfrm>
            <a:off x="7717891" y="5392468"/>
            <a:ext cx="2466601" cy="830997"/>
          </a:xfrm>
          <a:prstGeom prst="rect">
            <a:avLst/>
          </a:prstGeom>
          <a:noFill/>
        </p:spPr>
        <p:txBody>
          <a:bodyPr wrap="square" rtlCol="0">
            <a:spAutoFit/>
          </a:bodyPr>
          <a:lstStyle/>
          <a:p>
            <a:r>
              <a:rPr lang="en-US" altLang="zh-TW" sz="2400" dirty="0"/>
              <a:t>Infinite Gaussian</a:t>
            </a:r>
            <a:r>
              <a:rPr lang="zh-TW" altLang="en-US" sz="2400" dirty="0"/>
              <a:t>无限高斯</a:t>
            </a:r>
          </a:p>
        </p:txBody>
      </p:sp>
      <p:sp>
        <p:nvSpPr>
          <p:cNvPr id="54" name="文字方塊 59"/>
          <p:cNvSpPr txBox="1"/>
          <p:nvPr/>
        </p:nvSpPr>
        <p:spPr>
          <a:xfrm>
            <a:off x="1676654" y="5341821"/>
            <a:ext cx="2811509" cy="1198880"/>
          </a:xfrm>
          <a:prstGeom prst="rect">
            <a:avLst/>
          </a:prstGeom>
          <a:noFill/>
        </p:spPr>
        <p:txBody>
          <a:bodyPr wrap="square" rtlCol="0">
            <a:spAutoFit/>
          </a:bodyPr>
          <a:lstStyle/>
          <a:p>
            <a:r>
              <a:rPr lang="zh-TW" altLang="en-US" sz="2400" dirty="0">
                <a:solidFill>
                  <a:srgbClr val="0000FF"/>
                </a:solidFill>
              </a:rPr>
              <a:t>即使 </a:t>
            </a:r>
            <a:r>
              <a:rPr lang="en-US" altLang="zh-TW" sz="2400" dirty="0">
                <a:solidFill>
                  <a:srgbClr val="0000FF"/>
                </a:solidFill>
              </a:rPr>
              <a:t>z </a:t>
            </a:r>
            <a:r>
              <a:rPr lang="zh-TW" altLang="en-US" sz="2400" dirty="0">
                <a:solidFill>
                  <a:srgbClr val="0000FF"/>
                </a:solidFill>
              </a:rPr>
              <a:t>来自 𝑁</a:t>
            </a:r>
            <a:r>
              <a:rPr lang="en-US" altLang="zh-TW" sz="2400" dirty="0">
                <a:solidFill>
                  <a:srgbClr val="0000FF"/>
                </a:solidFill>
              </a:rPr>
              <a:t>(0,</a:t>
            </a:r>
            <a:r>
              <a:rPr lang="zh-TW" altLang="en-US" sz="2400" dirty="0">
                <a:solidFill>
                  <a:srgbClr val="0000FF"/>
                </a:solidFill>
              </a:rPr>
              <a:t>𝐼</a:t>
            </a:r>
            <a:r>
              <a:rPr lang="en-US" altLang="zh-TW" sz="2400" dirty="0">
                <a:solidFill>
                  <a:srgbClr val="0000FF"/>
                </a:solidFill>
              </a:rPr>
              <a:t>)</a:t>
            </a:r>
            <a:r>
              <a:rPr lang="zh-TW" altLang="en-US" sz="2400" dirty="0">
                <a:solidFill>
                  <a:srgbClr val="0000FF"/>
                </a:solidFill>
              </a:rPr>
              <a:t>，</a:t>
            </a:r>
            <a:r>
              <a:rPr lang="en-US" altLang="zh-TW" sz="2400" dirty="0">
                <a:solidFill>
                  <a:srgbClr val="0000FF"/>
                </a:solidFill>
              </a:rPr>
              <a:t>P(x) </a:t>
            </a:r>
            <a:r>
              <a:rPr lang="zh-TW" altLang="en-US" sz="2400" dirty="0">
                <a:solidFill>
                  <a:srgbClr val="0000FF"/>
                </a:solidFill>
              </a:rPr>
              <a:t>也可能非常复杂</a:t>
            </a:r>
          </a:p>
        </p:txBody>
      </p:sp>
      <p:sp>
        <p:nvSpPr>
          <p:cNvPr id="55" name="箭號: 向右 60"/>
          <p:cNvSpPr/>
          <p:nvPr/>
        </p:nvSpPr>
        <p:spPr>
          <a:xfrm rot="1634100" flipV="1">
            <a:off x="8230239" y="2622141"/>
            <a:ext cx="428211" cy="30630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6" name="文字方塊 61"/>
              <p:cNvSpPr txBox="1"/>
              <p:nvPr/>
            </p:nvSpPr>
            <p:spPr>
              <a:xfrm>
                <a:off x="8748422" y="2614790"/>
                <a:ext cx="62166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oMath>
                  </m:oMathPara>
                </a14:m>
                <a:endParaRPr lang="zh-TW" altLang="en-US" sz="2400" dirty="0"/>
              </a:p>
            </p:txBody>
          </p:sp>
        </mc:Choice>
        <mc:Fallback xmlns="">
          <p:sp>
            <p:nvSpPr>
              <p:cNvPr id="56" name="文字方塊 61"/>
              <p:cNvSpPr txBox="1">
                <a:spLocks noRot="1" noChangeAspect="1" noMove="1" noResize="1" noEditPoints="1" noAdjustHandles="1" noChangeArrowheads="1" noChangeShapeType="1" noTextEdit="1"/>
              </p:cNvSpPr>
              <p:nvPr/>
            </p:nvSpPr>
            <p:spPr>
              <a:xfrm>
                <a:off x="8748422" y="2614790"/>
                <a:ext cx="621665" cy="368935"/>
              </a:xfrm>
              <a:prstGeom prst="rect">
                <a:avLst/>
              </a:prstGeom>
              <a:blipFill rotWithShape="1">
                <a:blip r:embed="rId9"/>
                <a:stretch>
                  <a:fillRect l="-4" t="-134" r="-7759" b="1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字方塊 62"/>
              <p:cNvSpPr txBox="1"/>
              <p:nvPr/>
            </p:nvSpPr>
            <p:spPr>
              <a:xfrm>
                <a:off x="5799489" y="3274572"/>
                <a:ext cx="3852080" cy="1278255"/>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𝑃</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𝑥</m:t>
                          </m:r>
                        </m:e>
                      </m:d>
                      <m:r>
                        <a:rPr lang="en-US" altLang="zh-TW" sz="2800" b="0" i="1" smtClean="0">
                          <a:latin typeface="Cambria Math" panose="02040503050406030204" pitchFamily="18" charset="0"/>
                        </a:rPr>
                        <m:t>=</m:t>
                      </m:r>
                      <m:nary>
                        <m:naryPr>
                          <m:limLoc m:val="undOvr"/>
                          <m:ctrlPr>
                            <a:rPr lang="en-US" altLang="zh-TW" sz="2800" i="1">
                              <a:latin typeface="Cambria Math" panose="02040503050406030204" pitchFamily="18" charset="0"/>
                            </a:rPr>
                          </m:ctrlPr>
                        </m:naryPr>
                        <m:sub>
                          <m:r>
                            <m:rPr>
                              <m:brk m:alnAt="24"/>
                            </m:rPr>
                            <a:rPr lang="en-US" altLang="zh-TW" sz="2800" i="1">
                              <a:latin typeface="Cambria Math" panose="02040503050406030204" pitchFamily="18" charset="0"/>
                            </a:rPr>
                            <m:t>𝑧</m:t>
                          </m:r>
                        </m:sub>
                        <m:sup/>
                        <m:e>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r>
                            <a:rPr lang="en-US" altLang="zh-TW" sz="2800" i="1">
                              <a:latin typeface="Cambria Math" panose="02040503050406030204" pitchFamily="18" charset="0"/>
                            </a:rPr>
                            <m:t>𝑃</m:t>
                          </m:r>
                        </m:e>
                      </m:nary>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𝑧</m:t>
                          </m:r>
                        </m:e>
                      </m:d>
                      <m:r>
                        <a:rPr lang="en-US" altLang="zh-TW" sz="2800" i="1">
                          <a:latin typeface="Cambria Math" panose="02040503050406030204" pitchFamily="18" charset="0"/>
                        </a:rPr>
                        <m:t>𝑑𝑧</m:t>
                      </m:r>
                    </m:oMath>
                  </m:oMathPara>
                </a14:m>
                <a:endParaRPr lang="zh-TW" altLang="en-US" sz="2800" dirty="0"/>
              </a:p>
            </p:txBody>
          </p:sp>
        </mc:Choice>
        <mc:Fallback xmlns="">
          <p:sp>
            <p:nvSpPr>
              <p:cNvPr id="57" name="文字方塊 62"/>
              <p:cNvSpPr txBox="1">
                <a:spLocks noRot="1" noChangeAspect="1" noMove="1" noResize="1" noEditPoints="1" noAdjustHandles="1" noChangeArrowheads="1" noChangeShapeType="1" noTextEdit="1"/>
              </p:cNvSpPr>
              <p:nvPr/>
            </p:nvSpPr>
            <p:spPr>
              <a:xfrm>
                <a:off x="5799489" y="3274572"/>
                <a:ext cx="3852080" cy="1278255"/>
              </a:xfrm>
              <a:prstGeom prst="rect">
                <a:avLst/>
              </a:prstGeom>
              <a:blipFill rotWithShape="1">
                <a:blip r:embed="rId10"/>
                <a:stretch>
                  <a:fillRect l="-133" t="-388" r="-110" b="-357"/>
                </a:stretch>
              </a:blipFill>
            </p:spPr>
            <p:style>
              <a:lnRef idx="1">
                <a:schemeClr val="accent4"/>
              </a:lnRef>
              <a:fillRef idx="2">
                <a:schemeClr val="accent4"/>
              </a:fillRef>
              <a:effectRef idx="1">
                <a:schemeClr val="accent4"/>
              </a:effectRef>
              <a:fontRef idx="minor">
                <a:schemeClr val="dk1"/>
              </a:fontRef>
            </p:style>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1" grpId="0"/>
      <p:bldP spid="32" grpId="0"/>
      <p:bldP spid="33" grpId="0" bldLvl="0" animBg="1"/>
      <p:bldP spid="34" grpId="0" bldLvl="0" animBg="1"/>
      <p:bldP spid="35" grpId="0" bldLvl="0" animBg="1"/>
      <p:bldP spid="36" grpId="0" bldLvl="0" animBg="1"/>
      <p:bldP spid="37" grpId="0" bldLvl="0" animBg="1"/>
      <p:bldP spid="38" grpId="0" bldLvl="0" animBg="1"/>
      <p:bldP spid="39" grpId="0" bldLvl="0" animBg="1"/>
      <p:bldP spid="53" grpId="0"/>
      <p:bldP spid="55" grpId="0" bldLvl="0" animBg="1"/>
      <p:bldP spid="56" grpId="0"/>
      <p:bldP spid="57" grpId="0" bldLvl="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a:t>
            </a:r>
            <a:r>
              <a:rPr lang="en-US" altLang="zh-CN" sz="2400" b="1" dirty="0" err="1"/>
              <a:t>Statisical</a:t>
            </a:r>
            <a:r>
              <a:rPr lang="en-US" altLang="zh-CN" sz="2400" b="1" dirty="0"/>
              <a:t> motivation-KL divergence</a:t>
            </a:r>
            <a:r>
              <a:rPr lang="zh-CN" altLang="en-US" sz="2400" b="1" dirty="0"/>
              <a:t>统计动机</a:t>
            </a:r>
            <a:r>
              <a:rPr lang="en-US" altLang="zh-CN" sz="2400" b="1" dirty="0"/>
              <a:t>-KL</a:t>
            </a:r>
            <a:r>
              <a:rPr lang="zh-CN" altLang="en-US" sz="2400" b="1" dirty="0"/>
              <a:t>散度</a:t>
            </a:r>
            <a:r>
              <a:rPr lang="en-US" altLang="zh-CN" sz="2400" b="1" dirty="0"/>
              <a:t> </a:t>
            </a:r>
          </a:p>
          <a:p>
            <a:endParaRPr lang="en-US" altLang="zh-TW" sz="2400" b="1" dirty="0"/>
          </a:p>
        </p:txBody>
      </p:sp>
      <p:sp>
        <p:nvSpPr>
          <p:cNvPr id="15" name="文本框 14"/>
          <p:cNvSpPr txBox="1"/>
          <p:nvPr/>
        </p:nvSpPr>
        <p:spPr>
          <a:xfrm>
            <a:off x="4924254" y="6016152"/>
            <a:ext cx="2064246" cy="369332"/>
          </a:xfrm>
          <a:prstGeom prst="rect">
            <a:avLst/>
          </a:prstGeom>
          <a:noFill/>
        </p:spPr>
        <p:txBody>
          <a:bodyPr wrap="square">
            <a:spAutoFit/>
          </a:bodyPr>
          <a:lstStyle/>
          <a:p>
            <a:r>
              <a:rPr lang="zh-TW" altLang="en-US" dirty="0">
                <a:solidFill>
                  <a:srgbClr val="313B3F"/>
                </a:solidFill>
              </a:rPr>
              <a:t>重建可能性</a:t>
            </a:r>
            <a:endParaRPr lang="zh-CN" altLang="en-US" dirty="0"/>
          </a:p>
        </p:txBody>
      </p:sp>
      <p:pic>
        <p:nvPicPr>
          <p:cNvPr id="16" name="图片 15"/>
          <p:cNvPicPr>
            <a:picLocks noChangeAspect="1"/>
          </p:cNvPicPr>
          <p:nvPr/>
        </p:nvPicPr>
        <p:blipFill>
          <a:blip r:embed="rId3"/>
          <a:stretch>
            <a:fillRect/>
          </a:stretch>
        </p:blipFill>
        <p:spPr>
          <a:xfrm>
            <a:off x="2336978" y="5316809"/>
            <a:ext cx="2509856" cy="561979"/>
          </a:xfrm>
          <a:prstGeom prst="rect">
            <a:avLst/>
          </a:prstGeom>
        </p:spPr>
      </p:pic>
      <p:pic>
        <p:nvPicPr>
          <p:cNvPr id="17" name="图片 16"/>
          <p:cNvPicPr>
            <a:picLocks noChangeAspect="1"/>
          </p:cNvPicPr>
          <p:nvPr/>
        </p:nvPicPr>
        <p:blipFill>
          <a:blip r:embed="rId4"/>
          <a:stretch>
            <a:fillRect/>
          </a:stretch>
        </p:blipFill>
        <p:spPr>
          <a:xfrm>
            <a:off x="5670511" y="5413846"/>
            <a:ext cx="3552851" cy="490541"/>
          </a:xfrm>
          <a:prstGeom prst="rect">
            <a:avLst/>
          </a:prstGeom>
        </p:spPr>
      </p:pic>
      <p:cxnSp>
        <p:nvCxnSpPr>
          <p:cNvPr id="18" name="直線單箭頭接點 46"/>
          <p:cNvCxnSpPr/>
          <p:nvPr/>
        </p:nvCxnSpPr>
        <p:spPr>
          <a:xfrm>
            <a:off x="4846834" y="5597798"/>
            <a:ext cx="8236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
          <p:cNvSpPr>
            <a:spLocks noChangeArrowheads="1"/>
          </p:cNvSpPr>
          <p:nvPr/>
        </p:nvSpPr>
        <p:spPr bwMode="auto">
          <a:xfrm>
            <a:off x="2794305" y="6018800"/>
            <a:ext cx="612809" cy="614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600" b="0" i="0" u="none" strike="noStrike" cap="none" normalizeH="0" baseline="0" dirty="0">
                <a:ln>
                  <a:noFill/>
                </a:ln>
                <a:solidFill>
                  <a:srgbClr val="313B3F"/>
                </a:solidFill>
                <a:effectLst/>
                <a:latin typeface="Georgia" panose="02040502050405020303" pitchFamily="18" charset="0"/>
                <a:ea typeface="MathJax_Math-italic"/>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cxnSp>
        <p:nvCxnSpPr>
          <p:cNvPr id="24" name="直線單箭頭接點 46"/>
          <p:cNvCxnSpPr/>
          <p:nvPr/>
        </p:nvCxnSpPr>
        <p:spPr>
          <a:xfrm flipV="1">
            <a:off x="6096000" y="5742925"/>
            <a:ext cx="466097" cy="2688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562097" y="5983937"/>
            <a:ext cx="4267116" cy="646331"/>
          </a:xfrm>
          <a:prstGeom prst="rect">
            <a:avLst/>
          </a:prstGeom>
          <a:noFill/>
        </p:spPr>
        <p:txBody>
          <a:bodyPr wrap="square">
            <a:spAutoFit/>
          </a:bodyPr>
          <a:lstStyle/>
          <a:p>
            <a:r>
              <a:rPr lang="en-US" altLang="zh-CN" dirty="0">
                <a:solidFill>
                  <a:srgbClr val="313B3F"/>
                </a:solidFill>
              </a:rPr>
              <a:t>q </a:t>
            </a:r>
            <a:r>
              <a:rPr lang="zh-CN" altLang="en-US" dirty="0">
                <a:solidFill>
                  <a:srgbClr val="313B3F"/>
                </a:solidFill>
              </a:rPr>
              <a:t>类似于真实的先验分布 </a:t>
            </a:r>
            <a:r>
              <a:rPr lang="en-US" altLang="zh-CN" dirty="0">
                <a:solidFill>
                  <a:srgbClr val="313B3F"/>
                </a:solidFill>
              </a:rPr>
              <a:t>p</a:t>
            </a:r>
          </a:p>
          <a:p>
            <a:r>
              <a:rPr lang="en-US" altLang="zh-CN" dirty="0">
                <a:solidFill>
                  <a:srgbClr val="313B3F"/>
                </a:solidFill>
              </a:rPr>
              <a:t>  </a:t>
            </a:r>
            <a:r>
              <a:rPr lang="zh-CN" altLang="en-US" dirty="0">
                <a:solidFill>
                  <a:srgbClr val="313B3F"/>
                </a:solidFill>
              </a:rPr>
              <a:t>假设 </a:t>
            </a:r>
            <a:r>
              <a:rPr lang="en-US" altLang="zh-CN" dirty="0">
                <a:solidFill>
                  <a:srgbClr val="313B3F"/>
                </a:solidFill>
              </a:rPr>
              <a:t>q </a:t>
            </a:r>
            <a:r>
              <a:rPr lang="zh-CN" altLang="en-US" dirty="0">
                <a:solidFill>
                  <a:srgbClr val="313B3F"/>
                </a:solidFill>
              </a:rPr>
              <a:t>服从单位高斯分布</a:t>
            </a:r>
            <a:endParaRPr lang="zh-CN" altLang="en-US" dirty="0"/>
          </a:p>
        </p:txBody>
      </p:sp>
      <p:cxnSp>
        <p:nvCxnSpPr>
          <p:cNvPr id="29" name="直線單箭頭接點 46"/>
          <p:cNvCxnSpPr/>
          <p:nvPr/>
        </p:nvCxnSpPr>
        <p:spPr>
          <a:xfrm flipH="1" flipV="1">
            <a:off x="8061457" y="5742925"/>
            <a:ext cx="427314" cy="2746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8596" y="1988441"/>
            <a:ext cx="8340903" cy="29580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211007" y="1159695"/>
            <a:ext cx="865150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•Reparameterization Trick</a:t>
            </a:r>
            <a:r>
              <a:rPr lang="zh-CN" altLang="en-US" sz="2400" b="1" dirty="0"/>
              <a:t>重新参数化技巧</a:t>
            </a:r>
            <a:endParaRPr lang="en-US" altLang="zh-CN" sz="2400" b="1" dirty="0"/>
          </a:p>
          <a:p>
            <a:endParaRPr lang="en-US" altLang="zh-TW" sz="2400" b="1" dirty="0"/>
          </a:p>
        </p:txBody>
      </p:sp>
      <p:pic>
        <p:nvPicPr>
          <p:cNvPr id="6" name="图片 5"/>
          <p:cNvPicPr>
            <a:picLocks noChangeAspect="1"/>
          </p:cNvPicPr>
          <p:nvPr/>
        </p:nvPicPr>
        <p:blipFill>
          <a:blip r:embed="rId3"/>
          <a:stretch>
            <a:fillRect/>
          </a:stretch>
        </p:blipFill>
        <p:spPr>
          <a:xfrm>
            <a:off x="2506063" y="1793936"/>
            <a:ext cx="7474930" cy="43440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3778" y="29835"/>
            <a:ext cx="7886700" cy="1325563"/>
          </a:xfrm>
        </p:spPr>
        <p:txBody>
          <a:bodyPr/>
          <a:lstStyle/>
          <a:p>
            <a:r>
              <a:rPr lang="en-US" altLang="zh-CN" sz="4400"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Variational </a:t>
            </a:r>
            <a:r>
              <a:rPr lang="en-US" altLang="zh-TW" dirty="0">
                <a:latin typeface="Times New Roman" panose="02020603050405020304" pitchFamily="18" charset="0"/>
                <a:cs typeface="Times New Roman" panose="02020603050405020304" pitchFamily="18" charset="0"/>
              </a:rPr>
              <a:t>Autoencoder</a:t>
            </a:r>
            <a:endParaRPr lang="zh-TW" altLang="en-US" dirty="0">
              <a:latin typeface="Times New Roman" panose="02020603050405020304" pitchFamily="18" charset="0"/>
              <a:cs typeface="Times New Roman" panose="02020603050405020304" pitchFamily="18" charset="0"/>
            </a:endParaRPr>
          </a:p>
        </p:txBody>
      </p:sp>
      <p:sp>
        <p:nvSpPr>
          <p:cNvPr id="4" name="文字方塊 49"/>
          <p:cNvSpPr txBox="1">
            <a:spLocks noChangeArrowheads="1"/>
          </p:cNvSpPr>
          <p:nvPr/>
        </p:nvSpPr>
        <p:spPr bwMode="auto">
          <a:xfrm>
            <a:off x="2136809" y="1158496"/>
            <a:ext cx="8651507"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marL="742950" indent="-285750">
              <a:defRPr>
                <a:solidFill>
                  <a:schemeClr val="tx1"/>
                </a:solidFill>
                <a:latin typeface="Calibri" panose="020F0502020204030204" pitchFamily="34" charset="0"/>
                <a:ea typeface="PMingLiU" panose="02020500000000000000" pitchFamily="18" charset="-120"/>
              </a:defRPr>
            </a:lvl2pPr>
            <a:lvl3pPr marL="1143000" indent="-228600">
              <a:defRPr>
                <a:solidFill>
                  <a:schemeClr val="tx1"/>
                </a:solidFill>
                <a:latin typeface="Calibri" panose="020F0502020204030204" pitchFamily="34" charset="0"/>
                <a:ea typeface="PMingLiU" panose="02020500000000000000" pitchFamily="18" charset="-120"/>
              </a:defRPr>
            </a:lvl3pPr>
            <a:lvl4pPr marL="1600200" indent="-228600">
              <a:defRPr>
                <a:solidFill>
                  <a:schemeClr val="tx1"/>
                </a:solidFill>
                <a:latin typeface="Calibri" panose="020F0502020204030204" pitchFamily="34" charset="0"/>
                <a:ea typeface="PMingLiU" panose="02020500000000000000" pitchFamily="18" charset="-120"/>
              </a:defRPr>
            </a:lvl4pPr>
            <a:lvl5pPr marL="2057400" indent="-228600">
              <a:defRPr>
                <a:solidFill>
                  <a:schemeClr val="tx1"/>
                </a:solidFill>
                <a:latin typeface="Calibri" panose="020F0502020204030204" pitchFamily="34" charset="0"/>
                <a:ea typeface="PMingLiU"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r>
              <a:rPr lang="en-US" altLang="zh-CN" sz="2400" b="1" dirty="0"/>
              <a:t>•Variational Autoencoders representation</a:t>
            </a:r>
            <a:r>
              <a:rPr lang="en-US" altLang="zh-CN" dirty="0"/>
              <a:t>.</a:t>
            </a:r>
          </a:p>
          <a:p>
            <a:r>
              <a:rPr lang="zh-CN" altLang="en-US" sz="2800" dirty="0"/>
              <a:t>变分自动编码器表示。</a:t>
            </a:r>
            <a:endParaRPr lang="en-US" altLang="zh-CN" sz="3600" b="1" dirty="0"/>
          </a:p>
          <a:p>
            <a:endParaRPr lang="en-US" altLang="zh-TW" sz="24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692" y="1812830"/>
            <a:ext cx="7374615" cy="44401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10512972"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Convolutional Algorithms</a:t>
            </a:r>
            <a:r>
              <a:rPr lang="zh-TW" altLang="en-US" b="0" i="0" dirty="0">
                <a:solidFill>
                  <a:srgbClr val="000000"/>
                </a:solidFill>
                <a:effectLst/>
                <a:latin typeface="Times New Roman" panose="02020603050405020304" pitchFamily="18" charset="0"/>
              </a:rPr>
              <a:t>卷积算法</a:t>
            </a:r>
            <a:br>
              <a:rPr lang="en-US" altLang="zh-CN" dirty="0"/>
            </a:br>
            <a:endParaRPr lang="zh-TW" altLang="en-US" dirty="0"/>
          </a:p>
        </p:txBody>
      </p:sp>
      <p:sp>
        <p:nvSpPr>
          <p:cNvPr id="10" name="文本框 9"/>
          <p:cNvSpPr txBox="1"/>
          <p:nvPr/>
        </p:nvSpPr>
        <p:spPr>
          <a:xfrm>
            <a:off x="2013806" y="902044"/>
            <a:ext cx="4694722" cy="830997"/>
          </a:xfrm>
          <a:prstGeom prst="rect">
            <a:avLst/>
          </a:prstGeom>
          <a:noFill/>
        </p:spPr>
        <p:txBody>
          <a:bodyPr wrap="square">
            <a:spAutoFit/>
          </a:bodyPr>
          <a:lstStyle/>
          <a:p>
            <a:r>
              <a:rPr lang="en-US" altLang="zh-CN" sz="2400" dirty="0"/>
              <a:t>•</a:t>
            </a:r>
            <a:r>
              <a:rPr lang="en-US" altLang="zh-CN" dirty="0"/>
              <a:t> </a:t>
            </a:r>
            <a:r>
              <a:rPr lang="en-US" altLang="zh-CN" sz="2400" b="1" dirty="0"/>
              <a:t>No padding, unit strides</a:t>
            </a:r>
            <a:r>
              <a:rPr lang="zh-CN" altLang="en-US" sz="2400" b="1" dirty="0"/>
              <a:t>无填充，单位步长</a:t>
            </a:r>
          </a:p>
        </p:txBody>
      </p:sp>
      <p:pic>
        <p:nvPicPr>
          <p:cNvPr id="4" name="图片 3"/>
          <p:cNvPicPr>
            <a:picLocks noChangeAspect="1"/>
          </p:cNvPicPr>
          <p:nvPr/>
        </p:nvPicPr>
        <p:blipFill>
          <a:blip r:embed="rId3"/>
          <a:stretch>
            <a:fillRect/>
          </a:stretch>
        </p:blipFill>
        <p:spPr>
          <a:xfrm>
            <a:off x="2145042" y="1764309"/>
            <a:ext cx="7950543" cy="40013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9" y="22379"/>
            <a:ext cx="10063655"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Convolutional Algorithms</a:t>
            </a:r>
            <a:r>
              <a:rPr lang="zh-TW" altLang="en-US" b="0" i="0" dirty="0">
                <a:solidFill>
                  <a:srgbClr val="000000"/>
                </a:solidFill>
                <a:effectLst/>
                <a:latin typeface="Times New Roman" panose="02020603050405020304" pitchFamily="18" charset="0"/>
              </a:rPr>
              <a:t>卷积算法</a:t>
            </a:r>
            <a:br>
              <a:rPr lang="en-US" altLang="zh-CN" dirty="0"/>
            </a:br>
            <a:endParaRPr lang="zh-TW" altLang="en-US" dirty="0"/>
          </a:p>
        </p:txBody>
      </p:sp>
      <p:sp>
        <p:nvSpPr>
          <p:cNvPr id="10" name="文本框 9"/>
          <p:cNvSpPr txBox="1"/>
          <p:nvPr/>
        </p:nvSpPr>
        <p:spPr>
          <a:xfrm>
            <a:off x="2013805" y="902044"/>
            <a:ext cx="9297953" cy="461665"/>
          </a:xfrm>
          <a:prstGeom prst="rect">
            <a:avLst/>
          </a:prstGeom>
          <a:noFill/>
        </p:spPr>
        <p:txBody>
          <a:bodyPr wrap="square">
            <a:spAutoFit/>
          </a:bodyPr>
          <a:lstStyle/>
          <a:p>
            <a:r>
              <a:rPr lang="en-US" altLang="zh-CN" sz="2400" dirty="0"/>
              <a:t>•</a:t>
            </a:r>
            <a:r>
              <a:rPr lang="en-US" altLang="zh-CN" dirty="0"/>
              <a:t> </a:t>
            </a:r>
            <a:r>
              <a:rPr lang="en-US" altLang="zh-CN" sz="2400" b="1" dirty="0"/>
              <a:t>Zero padding, non-unit strides</a:t>
            </a:r>
            <a:r>
              <a:rPr lang="zh-CN" altLang="en-US" sz="2400" b="1" dirty="0"/>
              <a:t>零填充、非单位步幅</a:t>
            </a:r>
          </a:p>
        </p:txBody>
      </p:sp>
      <p:pic>
        <p:nvPicPr>
          <p:cNvPr id="5" name="图片 4"/>
          <p:cNvPicPr>
            <a:picLocks noChangeAspect="1"/>
          </p:cNvPicPr>
          <p:nvPr/>
        </p:nvPicPr>
        <p:blipFill>
          <a:blip r:embed="rId3"/>
          <a:stretch>
            <a:fillRect/>
          </a:stretch>
        </p:blipFill>
        <p:spPr>
          <a:xfrm>
            <a:off x="2013806" y="1866887"/>
            <a:ext cx="7323660" cy="3828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Convolutional Algorithms</a:t>
            </a:r>
            <a:br>
              <a:rPr lang="en-US" altLang="zh-CN" dirty="0"/>
            </a:br>
            <a:endParaRPr lang="zh-TW" altLang="en-US" dirty="0"/>
          </a:p>
        </p:txBody>
      </p:sp>
      <p:sp>
        <p:nvSpPr>
          <p:cNvPr id="10" name="文本框 9"/>
          <p:cNvSpPr txBox="1"/>
          <p:nvPr/>
        </p:nvSpPr>
        <p:spPr>
          <a:xfrm>
            <a:off x="2013806" y="902044"/>
            <a:ext cx="4694722" cy="460375"/>
          </a:xfrm>
          <a:prstGeom prst="rect">
            <a:avLst/>
          </a:prstGeom>
          <a:noFill/>
        </p:spPr>
        <p:txBody>
          <a:bodyPr wrap="square">
            <a:spAutoFit/>
          </a:bodyPr>
          <a:lstStyle/>
          <a:p>
            <a:r>
              <a:rPr lang="en-US" altLang="zh-CN" sz="2400" dirty="0"/>
              <a:t>•</a:t>
            </a:r>
            <a:r>
              <a:rPr lang="en-US" altLang="zh-CN" dirty="0"/>
              <a:t> </a:t>
            </a:r>
            <a:r>
              <a:rPr lang="en-US" altLang="zh-CN" sz="2400" b="1" dirty="0"/>
              <a:t>Side Views</a:t>
            </a:r>
            <a:r>
              <a:rPr lang="zh-TW" altLang="en-US" sz="2400" b="1" dirty="0"/>
              <a:t>侧视图</a:t>
            </a:r>
            <a:endParaRPr lang="zh-CN" altLang="en-US" sz="2400" b="1" dirty="0"/>
          </a:p>
        </p:txBody>
      </p:sp>
      <p:pic>
        <p:nvPicPr>
          <p:cNvPr id="3" name="Picture 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13806" y="1493546"/>
            <a:ext cx="5366398" cy="467728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2"/>
          <p:cNvSpPr txBox="1"/>
          <p:nvPr/>
        </p:nvSpPr>
        <p:spPr>
          <a:xfrm>
            <a:off x="7517086" y="1559073"/>
            <a:ext cx="2251587" cy="460375"/>
          </a:xfrm>
          <a:prstGeom prst="rect">
            <a:avLst/>
          </a:prstGeom>
          <a:noFill/>
        </p:spPr>
        <p:txBody>
          <a:bodyPr wrap="square" rtlCol="0">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9pPr>
          </a:lstStyle>
          <a:p>
            <a:r>
              <a:rPr lang="en-US" altLang="zh-CN" dirty="0"/>
              <a:t>8=0+4+3+1</a:t>
            </a:r>
            <a:endParaRPr lang="zh-CN" altLang="en-US" dirty="0"/>
          </a:p>
        </p:txBody>
      </p:sp>
      <p:pic>
        <p:nvPicPr>
          <p:cNvPr id="6" name="图片 5"/>
          <p:cNvPicPr>
            <a:picLocks noChangeAspect="1"/>
          </p:cNvPicPr>
          <p:nvPr/>
        </p:nvPicPr>
        <p:blipFill>
          <a:blip r:embed="rId4"/>
          <a:stretch>
            <a:fillRect/>
          </a:stretch>
        </p:blipFill>
        <p:spPr>
          <a:xfrm>
            <a:off x="7457017" y="2148069"/>
            <a:ext cx="657225" cy="657225"/>
          </a:xfrm>
          <a:prstGeom prst="rect">
            <a:avLst/>
          </a:prstGeom>
        </p:spPr>
      </p:pic>
      <p:pic>
        <p:nvPicPr>
          <p:cNvPr id="7" name="图片 6"/>
          <p:cNvPicPr>
            <a:picLocks noChangeAspect="1"/>
          </p:cNvPicPr>
          <p:nvPr/>
        </p:nvPicPr>
        <p:blipFill>
          <a:blip r:embed="rId5"/>
          <a:stretch>
            <a:fillRect/>
          </a:stretch>
        </p:blipFill>
        <p:spPr>
          <a:xfrm>
            <a:off x="7437966" y="3001543"/>
            <a:ext cx="695325" cy="628650"/>
          </a:xfrm>
          <a:prstGeom prst="rect">
            <a:avLst/>
          </a:prstGeom>
        </p:spPr>
      </p:pic>
      <p:pic>
        <p:nvPicPr>
          <p:cNvPr id="8" name="图片 7"/>
          <p:cNvPicPr>
            <a:picLocks noChangeAspect="1"/>
          </p:cNvPicPr>
          <p:nvPr/>
        </p:nvPicPr>
        <p:blipFill>
          <a:blip r:embed="rId6"/>
          <a:stretch>
            <a:fillRect/>
          </a:stretch>
        </p:blipFill>
        <p:spPr>
          <a:xfrm>
            <a:off x="7380204" y="3777919"/>
            <a:ext cx="734038" cy="715686"/>
          </a:xfrm>
          <a:prstGeom prst="rect">
            <a:avLst/>
          </a:prstGeom>
        </p:spPr>
      </p:pic>
      <p:pic>
        <p:nvPicPr>
          <p:cNvPr id="9" name="图片 8"/>
          <p:cNvPicPr>
            <a:picLocks noChangeAspect="1"/>
          </p:cNvPicPr>
          <p:nvPr/>
        </p:nvPicPr>
        <p:blipFill>
          <a:blip r:embed="rId7"/>
          <a:stretch>
            <a:fillRect/>
          </a:stretch>
        </p:blipFill>
        <p:spPr>
          <a:xfrm>
            <a:off x="8358971" y="2164567"/>
            <a:ext cx="803586" cy="2439804"/>
          </a:xfrm>
          <a:prstGeom prst="rect">
            <a:avLst/>
          </a:prstGeom>
        </p:spPr>
      </p:pic>
      <p:pic>
        <p:nvPicPr>
          <p:cNvPr id="11" name="图片 10"/>
          <p:cNvPicPr>
            <a:picLocks noChangeAspect="1"/>
          </p:cNvPicPr>
          <p:nvPr/>
        </p:nvPicPr>
        <p:blipFill>
          <a:blip r:embed="rId8"/>
          <a:stretch>
            <a:fillRect/>
          </a:stretch>
        </p:blipFill>
        <p:spPr>
          <a:xfrm>
            <a:off x="7437966" y="5124314"/>
            <a:ext cx="1281608" cy="908324"/>
          </a:xfrm>
          <a:prstGeom prst="rect">
            <a:avLst/>
          </a:prstGeom>
        </p:spPr>
      </p:pic>
      <p:sp>
        <p:nvSpPr>
          <p:cNvPr id="12" name="文本框 23"/>
          <p:cNvSpPr txBox="1"/>
          <p:nvPr/>
        </p:nvSpPr>
        <p:spPr>
          <a:xfrm>
            <a:off x="8114242" y="2262818"/>
            <a:ext cx="263778" cy="2245360"/>
          </a:xfrm>
          <a:prstGeom prst="rect">
            <a:avLst/>
          </a:prstGeom>
          <a:noFill/>
        </p:spPr>
        <p:txBody>
          <a:bodyPr wrap="square" rtlCol="0">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9pPr>
          </a:lstStyle>
          <a:p>
            <a:r>
              <a:rPr lang="zh-CN" altLang="en-US" sz="2800" dirty="0"/>
              <a:t>*</a:t>
            </a:r>
            <a:endParaRPr lang="en-US" altLang="zh-CN" sz="2800" dirty="0"/>
          </a:p>
          <a:p>
            <a:endParaRPr lang="en-US" altLang="zh-CN" sz="2800" dirty="0"/>
          </a:p>
          <a:p>
            <a:r>
              <a:rPr lang="zh-CN" altLang="en-US" sz="2800" dirty="0"/>
              <a:t>*</a:t>
            </a:r>
            <a:endParaRPr lang="en-US" altLang="zh-CN" sz="2800" dirty="0"/>
          </a:p>
          <a:p>
            <a:endParaRPr lang="en-US" altLang="zh-CN" sz="2800" dirty="0"/>
          </a:p>
          <a:p>
            <a:r>
              <a:rPr lang="zh-CN" altLang="en-US" sz="2800" dirty="0"/>
              <a:t>*</a:t>
            </a:r>
          </a:p>
        </p:txBody>
      </p:sp>
      <p:sp>
        <p:nvSpPr>
          <p:cNvPr id="13" name="文本框 33"/>
          <p:cNvSpPr txBox="1"/>
          <p:nvPr/>
        </p:nvSpPr>
        <p:spPr>
          <a:xfrm>
            <a:off x="9120972" y="2276243"/>
            <a:ext cx="800102" cy="460375"/>
          </a:xfrm>
          <a:prstGeom prst="rect">
            <a:avLst/>
          </a:prstGeom>
          <a:noFill/>
        </p:spPr>
        <p:txBody>
          <a:bodyPr wrap="square" rtlCol="0">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9pPr>
          </a:lstStyle>
          <a:p>
            <a:r>
              <a:rPr lang="en-US" altLang="zh-CN" dirty="0"/>
              <a:t>=0</a:t>
            </a:r>
            <a:endParaRPr lang="zh-CN" altLang="en-US" dirty="0"/>
          </a:p>
        </p:txBody>
      </p:sp>
      <p:sp>
        <p:nvSpPr>
          <p:cNvPr id="14" name="文本框 36"/>
          <p:cNvSpPr txBox="1"/>
          <p:nvPr/>
        </p:nvSpPr>
        <p:spPr>
          <a:xfrm>
            <a:off x="9141765" y="3176734"/>
            <a:ext cx="800102" cy="460375"/>
          </a:xfrm>
          <a:prstGeom prst="rect">
            <a:avLst/>
          </a:prstGeom>
          <a:noFill/>
        </p:spPr>
        <p:txBody>
          <a:bodyPr wrap="square" rtlCol="0">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9pPr>
          </a:lstStyle>
          <a:p>
            <a:r>
              <a:rPr lang="en-US" altLang="zh-CN" dirty="0"/>
              <a:t>=4</a:t>
            </a:r>
            <a:endParaRPr lang="zh-CN" altLang="en-US" dirty="0"/>
          </a:p>
        </p:txBody>
      </p:sp>
      <p:sp>
        <p:nvSpPr>
          <p:cNvPr id="15" name="文本框 37"/>
          <p:cNvSpPr txBox="1"/>
          <p:nvPr/>
        </p:nvSpPr>
        <p:spPr>
          <a:xfrm>
            <a:off x="9162557" y="3971703"/>
            <a:ext cx="800102" cy="460375"/>
          </a:xfrm>
          <a:prstGeom prst="rect">
            <a:avLst/>
          </a:prstGeom>
          <a:noFill/>
        </p:spPr>
        <p:txBody>
          <a:bodyPr wrap="square" rtlCol="0">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9pPr>
          </a:lstStyle>
          <a:p>
            <a:r>
              <a:rPr lang="en-US" altLang="zh-CN" dirty="0"/>
              <a:t>=3</a:t>
            </a:r>
            <a:endParaRPr lang="zh-CN" altLang="en-US" dirty="0"/>
          </a:p>
        </p:txBody>
      </p:sp>
      <p:sp>
        <p:nvSpPr>
          <p:cNvPr id="16" name="文本框 38"/>
          <p:cNvSpPr txBox="1"/>
          <p:nvPr/>
        </p:nvSpPr>
        <p:spPr>
          <a:xfrm>
            <a:off x="9141030" y="5468219"/>
            <a:ext cx="800102" cy="460375"/>
          </a:xfrm>
          <a:prstGeom prst="rect">
            <a:avLst/>
          </a:prstGeom>
          <a:noFill/>
        </p:spPr>
        <p:txBody>
          <a:bodyPr wrap="square" rtlCol="0">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9pPr>
          </a:lstStyle>
          <a:p>
            <a:r>
              <a:rPr lang="en-US" altLang="zh-CN" dirty="0"/>
              <a:t>=1</a:t>
            </a:r>
            <a:endParaRPr lang="zh-CN" altLang="en-US" dirty="0"/>
          </a:p>
        </p:txBody>
      </p:sp>
      <p:sp>
        <p:nvSpPr>
          <p:cNvPr id="17" name="右大括号 16"/>
          <p:cNvSpPr/>
          <p:nvPr/>
        </p:nvSpPr>
        <p:spPr>
          <a:xfrm>
            <a:off x="9637576" y="2262818"/>
            <a:ext cx="283498" cy="35147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eaLnBrk="0" fontAlgn="base" hangingPunct="0">
              <a:spcBef>
                <a:spcPct val="0"/>
              </a:spcBef>
              <a:spcAft>
                <a:spcPct val="0"/>
              </a:spcAft>
              <a:defRPr sz="2400" kern="120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mn-lt"/>
                <a:ea typeface="+mn-ea"/>
                <a:cs typeface="+mn-cs"/>
              </a:defRPr>
            </a:lvl2pPr>
            <a:lvl3pPr marL="914400" algn="l" rtl="0" eaLnBrk="0" fontAlgn="base" hangingPunct="0">
              <a:spcBef>
                <a:spcPct val="0"/>
              </a:spcBef>
              <a:spcAft>
                <a:spcPct val="0"/>
              </a:spcAft>
              <a:defRPr sz="2400" kern="1200">
                <a:solidFill>
                  <a:schemeClr val="tx1"/>
                </a:solidFill>
                <a:latin typeface="+mn-lt"/>
                <a:ea typeface="+mn-ea"/>
                <a:cs typeface="+mn-cs"/>
              </a:defRPr>
            </a:lvl3pPr>
            <a:lvl4pPr marL="1371600" algn="l" rtl="0" eaLnBrk="0" fontAlgn="base" hangingPunct="0">
              <a:spcBef>
                <a:spcPct val="0"/>
              </a:spcBef>
              <a:spcAft>
                <a:spcPct val="0"/>
              </a:spcAft>
              <a:defRPr sz="2400" kern="1200">
                <a:solidFill>
                  <a:schemeClr val="tx1"/>
                </a:solidFill>
                <a:latin typeface="+mn-lt"/>
                <a:ea typeface="+mn-ea"/>
                <a:cs typeface="+mn-cs"/>
              </a:defRPr>
            </a:lvl4pPr>
            <a:lvl5pPr marL="1828800" algn="l" rtl="0" eaLnBrk="0" fontAlgn="base" hangingPunct="0">
              <a:spcBef>
                <a:spcPct val="0"/>
              </a:spcBef>
              <a:spcAft>
                <a:spcPct val="0"/>
              </a:spcAft>
              <a:defRPr sz="2400" kern="1200">
                <a:solidFill>
                  <a:schemeClr val="tx1"/>
                </a:solidFill>
                <a:latin typeface="+mn-lt"/>
                <a:ea typeface="+mn-ea"/>
                <a:cs typeface="+mn-cs"/>
              </a:defRPr>
            </a:lvl5pPr>
            <a:lvl6pPr marL="2286000" algn="l" defTabSz="914400" rtl="0" eaLnBrk="1" latinLnBrk="0" hangingPunct="1">
              <a:defRPr sz="2400" kern="1200">
                <a:solidFill>
                  <a:schemeClr val="tx1"/>
                </a:solidFill>
                <a:latin typeface="+mn-lt"/>
                <a:ea typeface="+mn-ea"/>
                <a:cs typeface="+mn-cs"/>
              </a:defRPr>
            </a:lvl6pPr>
            <a:lvl7pPr marL="2743200" algn="l" defTabSz="914400" rtl="0" eaLnBrk="1" latinLnBrk="0" hangingPunct="1">
              <a:defRPr sz="2400" kern="1200">
                <a:solidFill>
                  <a:schemeClr val="tx1"/>
                </a:solidFill>
                <a:latin typeface="+mn-lt"/>
                <a:ea typeface="+mn-ea"/>
                <a:cs typeface="+mn-cs"/>
              </a:defRPr>
            </a:lvl7pPr>
            <a:lvl8pPr marL="3200400" algn="l" defTabSz="914400" rtl="0" eaLnBrk="1" latinLnBrk="0" hangingPunct="1">
              <a:defRPr sz="2400" kern="1200">
                <a:solidFill>
                  <a:schemeClr val="tx1"/>
                </a:solidFill>
                <a:latin typeface="+mn-lt"/>
                <a:ea typeface="+mn-ea"/>
                <a:cs typeface="+mn-cs"/>
              </a:defRPr>
            </a:lvl8pPr>
            <a:lvl9pPr marL="3657600" algn="l" defTabSz="914400" rtl="0" eaLnBrk="1" latinLnBrk="0" hangingPunct="1">
              <a:defRPr sz="2400" kern="1200">
                <a:solidFill>
                  <a:schemeClr val="tx1"/>
                </a:solidFill>
                <a:latin typeface="+mn-lt"/>
                <a:ea typeface="+mn-ea"/>
                <a:cs typeface="+mn-cs"/>
              </a:defRPr>
            </a:lvl9pPr>
          </a:lstStyle>
          <a:p>
            <a:pPr algn="ctr"/>
            <a:endParaRPr lang="zh-CN" altLang="en-US"/>
          </a:p>
        </p:txBody>
      </p:sp>
      <p:sp>
        <p:nvSpPr>
          <p:cNvPr id="18" name="文本框 40"/>
          <p:cNvSpPr txBox="1"/>
          <p:nvPr/>
        </p:nvSpPr>
        <p:spPr>
          <a:xfrm>
            <a:off x="9947094" y="3755969"/>
            <a:ext cx="800102" cy="460375"/>
          </a:xfrm>
          <a:prstGeom prst="rect">
            <a:avLst/>
          </a:prstGeom>
          <a:noFill/>
        </p:spPr>
        <p:txBody>
          <a:bodyPr wrap="square" rtlCol="0">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charset="-122"/>
                <a:cs typeface="+mn-cs"/>
              </a:defRPr>
            </a:lvl9pPr>
          </a:lstStyle>
          <a:p>
            <a:r>
              <a:rPr lang="en-US" altLang="zh-CN" dirty="0"/>
              <a:t>=8</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自然演绎推理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AutoShape 946"/>
          <p:cNvSpPr>
            <a:spLocks noChangeArrowheads="1"/>
          </p:cNvSpPr>
          <p:nvPr/>
        </p:nvSpPr>
        <p:spPr bwMode="auto">
          <a:xfrm>
            <a:off x="3434306" y="1940826"/>
            <a:ext cx="6112981" cy="1681070"/>
          </a:xfrm>
          <a:prstGeom prst="borderCallout2">
            <a:avLst>
              <a:gd name="adj1" fmla="val 6819"/>
              <a:gd name="adj2" fmla="val -1250"/>
              <a:gd name="adj3" fmla="val 6819"/>
              <a:gd name="adj4" fmla="val -6537"/>
              <a:gd name="adj5" fmla="val -21875"/>
              <a:gd name="adj6" fmla="val -12111"/>
            </a:avLst>
          </a:prstGeom>
          <a:gradFill rotWithShape="0">
            <a:gsLst>
              <a:gs pos="0">
                <a:srgbClr val="FFFFFF"/>
              </a:gs>
              <a:gs pos="50000">
                <a:srgbClr val="99CCFF"/>
              </a:gs>
              <a:gs pos="100000">
                <a:srgbClr val="FFFFFF"/>
              </a:gs>
            </a:gsLst>
            <a:lin ang="5400000"/>
          </a:gradFill>
          <a:ln w="25400" cap="flat" algn="ctr">
            <a:solidFill>
              <a:srgbClr val="3366FF"/>
            </a:solidFill>
            <a:prstDash val="solid"/>
            <a:miter lim="800000"/>
            <a:headEnd type="none" w="med" len="med"/>
            <a:tailEnd type="none" w="med" len="med"/>
          </a:ln>
        </p:spPr>
        <p:txBody>
          <a:bodyPr/>
          <a:lstStyle/>
          <a:p>
            <a:pPr algn="just">
              <a:lnSpc>
                <a:spcPct val="120000"/>
              </a:lnSpc>
              <a:spcBef>
                <a:spcPct val="20000"/>
              </a:spcBef>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1</a:t>
            </a:r>
            <a:r>
              <a:rPr lang="zh-CN" altLang="ru-RU" sz="2405" b="1">
                <a:latin typeface="Times New Roman" panose="02020603050405020304" pitchFamily="18" charset="0"/>
                <a:ea typeface="新宋体" panose="02010609030101010101" pitchFamily="49" charset="-122"/>
              </a:rPr>
              <a:t>） 如果下雨，则地上是湿的（ </a:t>
            </a:r>
            <a:r>
              <a:rPr lang="ru-RU" altLang="zh-CN" sz="2405" b="1" i="1">
                <a:latin typeface="Times New Roman" panose="02020603050405020304" pitchFamily="18" charset="0"/>
                <a:ea typeface="新宋体" panose="02010609030101010101" pitchFamily="49" charset="-122"/>
              </a:rPr>
              <a:t>P</a:t>
            </a:r>
            <a:r>
              <a:rPr lang="ru-RU" altLang="zh-CN" sz="2405" b="1">
                <a:latin typeface="Times New Roman" panose="02020603050405020304" pitchFamily="18" charset="0"/>
                <a:ea typeface="新宋体" panose="02010609030101010101" pitchFamily="49" charset="-122"/>
              </a:rPr>
              <a:t>→</a:t>
            </a:r>
            <a:r>
              <a:rPr lang="ru-RU" altLang="zh-CN" sz="2405" b="1" i="1">
                <a:latin typeface="Times New Roman" panose="02020603050405020304" pitchFamily="18" charset="0"/>
                <a:ea typeface="新宋体" panose="02010609030101010101" pitchFamily="49" charset="-122"/>
              </a:rPr>
              <a:t>Q</a:t>
            </a:r>
            <a:r>
              <a:rPr lang="ru-RU" altLang="zh-CN" sz="1805" b="1">
                <a:latin typeface="Arial" panose="020B0604020202020204" pitchFamily="34" charset="0"/>
                <a:ea typeface="新宋体" panose="02010609030101010101" pitchFamily="49" charset="-122"/>
              </a:rPr>
              <a:t> </a:t>
            </a:r>
            <a:r>
              <a:rPr lang="zh-CN" altLang="ru-RU" sz="1805" b="1">
                <a:latin typeface="Arial" panose="020B0604020202020204" pitchFamily="34" charset="0"/>
                <a:ea typeface="新宋体" panose="02010609030101010101" pitchFamily="49" charset="-122"/>
              </a:rPr>
              <a:t>）</a:t>
            </a:r>
            <a:r>
              <a:rPr lang="zh-CN" altLang="ru-RU" sz="2405" b="1">
                <a:latin typeface="Times New Roman" panose="02020603050405020304" pitchFamily="18" charset="0"/>
                <a:ea typeface="新宋体" panose="02010609030101010101" pitchFamily="49" charset="-122"/>
              </a:rPr>
              <a:t>；</a:t>
            </a:r>
          </a:p>
          <a:p>
            <a:pPr algn="just">
              <a:lnSpc>
                <a:spcPct val="120000"/>
              </a:lnSpc>
              <a:spcBef>
                <a:spcPct val="20000"/>
              </a:spcBef>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2</a:t>
            </a:r>
            <a:r>
              <a:rPr lang="zh-CN" altLang="ru-RU" sz="2405" b="1">
                <a:latin typeface="Times New Roman" panose="02020603050405020304" pitchFamily="18" charset="0"/>
                <a:ea typeface="新宋体" panose="02010609030101010101" pitchFamily="49" charset="-122"/>
              </a:rPr>
              <a:t>）没有下雨（</a:t>
            </a:r>
            <a:r>
              <a:rPr lang="ru-RU" altLang="zh-CN" sz="2405" b="1">
                <a:latin typeface="Times New Roman" panose="02020603050405020304" pitchFamily="18" charset="0"/>
                <a:ea typeface="新宋体" panose="02010609030101010101" pitchFamily="49" charset="-122"/>
              </a:rPr>
              <a:t>﹁</a:t>
            </a:r>
            <a:r>
              <a:rPr lang="ru-RU" altLang="zh-CN" sz="2405" b="1" i="1">
                <a:latin typeface="Times New Roman" panose="02020603050405020304" pitchFamily="18" charset="0"/>
                <a:ea typeface="新宋体" panose="02010609030101010101" pitchFamily="49" charset="-122"/>
              </a:rPr>
              <a:t>P</a:t>
            </a:r>
            <a:r>
              <a:rPr lang="ru-RU" altLang="zh-CN" sz="1805" b="1">
                <a:latin typeface="Arial" panose="020B0604020202020204" pitchFamily="34" charset="0"/>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 </a:t>
            </a:r>
          </a:p>
          <a:p>
            <a:pPr algn="just">
              <a:lnSpc>
                <a:spcPct val="120000"/>
              </a:lnSpc>
              <a:spcBef>
                <a:spcPct val="20000"/>
              </a:spcBef>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3</a:t>
            </a:r>
            <a:r>
              <a:rPr lang="zh-CN" altLang="ru-RU" sz="2405" b="1">
                <a:latin typeface="Times New Roman" panose="02020603050405020304" pitchFamily="18" charset="0"/>
                <a:ea typeface="新宋体" panose="02010609030101010101" pitchFamily="49" charset="-122"/>
              </a:rPr>
              <a:t>）</a:t>
            </a:r>
            <a:r>
              <a:rPr lang="zh-CN" altLang="ru-RU" sz="2405" b="1">
                <a:latin typeface="宋体" panose="02010600030101010101" pitchFamily="2" charset="-122"/>
                <a:ea typeface="新宋体" panose="02010609030101010101" pitchFamily="49" charset="-122"/>
              </a:rPr>
              <a:t>所以，地上不湿（</a:t>
            </a:r>
            <a:r>
              <a:rPr lang="ru-RU" altLang="zh-CN" sz="2405" b="1">
                <a:latin typeface="Times New Roman" panose="02020603050405020304" pitchFamily="18" charset="0"/>
                <a:ea typeface="新宋体" panose="02010609030101010101" pitchFamily="49" charset="-122"/>
              </a:rPr>
              <a:t>﹁</a:t>
            </a:r>
            <a:r>
              <a:rPr lang="ru-RU" altLang="zh-CN" sz="2405" b="1" i="1">
                <a:latin typeface="Times New Roman" panose="02020603050405020304" pitchFamily="18" charset="0"/>
                <a:ea typeface="新宋体" panose="02010609030101010101" pitchFamily="49" charset="-122"/>
              </a:rPr>
              <a:t>Q</a:t>
            </a:r>
            <a:r>
              <a:rPr lang="ru-RU" altLang="zh-CN" sz="1805" b="1">
                <a:latin typeface="Arial" panose="020B0604020202020204" pitchFamily="34" charset="0"/>
                <a:ea typeface="新宋体" panose="02010609030101010101" pitchFamily="49" charset="-122"/>
              </a:rPr>
              <a:t> </a:t>
            </a:r>
            <a:r>
              <a:rPr lang="zh-CN" altLang="ru-RU" sz="1805" b="1">
                <a:latin typeface="Arial" panose="020B0604020202020204" pitchFamily="34" charset="0"/>
                <a:ea typeface="新宋体" panose="02010609030101010101" pitchFamily="49" charset="-122"/>
              </a:rPr>
              <a:t>）</a:t>
            </a:r>
            <a:r>
              <a:rPr lang="zh-CN" altLang="ru-RU" sz="2405" b="1">
                <a:latin typeface="宋体" panose="02010600030101010101" pitchFamily="2" charset="-122"/>
                <a:ea typeface="新宋体" panose="02010609030101010101" pitchFamily="49" charset="-122"/>
              </a:rPr>
              <a:t>。</a:t>
            </a:r>
            <a:r>
              <a:rPr lang="zh-CN" altLang="ru-RU" sz="2405" b="1">
                <a:latin typeface="Times New Roman" panose="02020603050405020304" pitchFamily="18" charset="0"/>
                <a:ea typeface="新宋体" panose="02010609030101010101" pitchFamily="49" charset="-122"/>
              </a:rPr>
              <a:t> </a:t>
            </a:r>
          </a:p>
        </p:txBody>
      </p:sp>
      <p:sp>
        <p:nvSpPr>
          <p:cNvPr id="3" name="Rectangle 948"/>
          <p:cNvSpPr txBox="1">
            <a:spLocks noChangeArrowheads="1"/>
          </p:cNvSpPr>
          <p:nvPr/>
        </p:nvSpPr>
        <p:spPr>
          <a:xfrm>
            <a:off x="1775524" y="1186255"/>
            <a:ext cx="8230237" cy="541571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Blip>
                <a:blip r:embed="rId2"/>
              </a:buBlip>
            </a:pPr>
            <a:r>
              <a:rPr lang="zh-CN" altLang="ru-RU" sz="2305" b="1">
                <a:solidFill>
                  <a:schemeClr val="accent2"/>
                </a:solidFill>
                <a:latin typeface="Times New Roman" panose="02020603050405020304" pitchFamily="18" charset="0"/>
                <a:ea typeface="新宋体" panose="02010609030101010101" pitchFamily="49" charset="-122"/>
              </a:rPr>
              <a:t>错误</a:t>
            </a:r>
            <a:r>
              <a:rPr lang="ru-RU" altLang="zh-CN" sz="2305" b="1">
                <a:solidFill>
                  <a:schemeClr val="accent2"/>
                </a:solidFill>
                <a:latin typeface="Times New Roman" panose="02020603050405020304" pitchFamily="18" charset="0"/>
                <a:ea typeface="新宋体" panose="02010609030101010101" pitchFamily="49" charset="-122"/>
              </a:rPr>
              <a:t>1</a:t>
            </a:r>
            <a:r>
              <a:rPr lang="ru-RU" altLang="zh-CN" sz="2305" b="1">
                <a:latin typeface="Times New Roman" panose="02020603050405020304" pitchFamily="18" charset="0"/>
                <a:ea typeface="新宋体" panose="02010609030101010101" pitchFamily="49" charset="-122"/>
              </a:rPr>
              <a:t>——</a:t>
            </a:r>
            <a:r>
              <a:rPr lang="zh-CN" altLang="ru-RU" sz="2305" b="1">
                <a:latin typeface="Times New Roman" panose="02020603050405020304" pitchFamily="18" charset="0"/>
                <a:ea typeface="新宋体" panose="02010609030101010101" pitchFamily="49" charset="-122"/>
              </a:rPr>
              <a:t>否定前件</a:t>
            </a:r>
            <a:r>
              <a:rPr lang="zh-CN" altLang="ru-RU" sz="2305">
                <a:latin typeface="Times New Roman" panose="02020603050405020304" pitchFamily="18" charset="0"/>
                <a:ea typeface="新宋体" panose="02010609030101010101" pitchFamily="49" charset="-122"/>
              </a:rPr>
              <a:t>： </a:t>
            </a:r>
            <a:r>
              <a:rPr lang="ru-RU" altLang="zh-CN" sz="2305" b="1" i="1">
                <a:solidFill>
                  <a:schemeClr val="folHlink"/>
                </a:solidFill>
                <a:latin typeface="Times New Roman" panose="02020603050405020304" pitchFamily="18" charset="0"/>
                <a:ea typeface="新宋体" panose="02010609030101010101" pitchFamily="49" charset="-122"/>
              </a:rPr>
              <a:t>P</a:t>
            </a:r>
            <a:r>
              <a:rPr lang="ru-RU" altLang="zh-CN" sz="2305" b="1">
                <a:solidFill>
                  <a:schemeClr val="folHlink"/>
                </a:solidFill>
                <a:latin typeface="Times New Roman" panose="02020603050405020304" pitchFamily="18" charset="0"/>
                <a:ea typeface="新宋体" panose="02010609030101010101" pitchFamily="49" charset="-122"/>
              </a:rPr>
              <a:t>→</a:t>
            </a:r>
            <a:r>
              <a:rPr lang="ru-RU" altLang="zh-CN" sz="2305" b="1" i="1">
                <a:solidFill>
                  <a:schemeClr val="folHlink"/>
                </a:solidFill>
                <a:latin typeface="Times New Roman" panose="02020603050405020304" pitchFamily="18" charset="0"/>
                <a:ea typeface="新宋体" panose="02010609030101010101" pitchFamily="49" charset="-122"/>
              </a:rPr>
              <a:t>Q</a:t>
            </a:r>
            <a:r>
              <a:rPr lang="ru-RU" altLang="zh-CN" sz="2305" b="1">
                <a:latin typeface="Times New Roman" panose="02020603050405020304" pitchFamily="18" charset="0"/>
                <a:ea typeface="新宋体" panose="02010609030101010101" pitchFamily="49" charset="-122"/>
              </a:rPr>
              <a:t>,   </a:t>
            </a:r>
            <a:r>
              <a:rPr lang="ru-RU" altLang="zh-CN" sz="2305" b="1">
                <a:solidFill>
                  <a:schemeClr val="folHlink"/>
                </a:solidFill>
                <a:latin typeface="Times New Roman" panose="02020603050405020304" pitchFamily="18" charset="0"/>
                <a:ea typeface="新宋体" panose="02010609030101010101" pitchFamily="49" charset="-122"/>
              </a:rPr>
              <a:t>﹁</a:t>
            </a:r>
            <a:r>
              <a:rPr lang="ru-RU" altLang="zh-CN" sz="2305" b="1" i="1">
                <a:solidFill>
                  <a:schemeClr val="folHlink"/>
                </a:solidFill>
                <a:latin typeface="Times New Roman" panose="02020603050405020304" pitchFamily="18" charset="0"/>
                <a:ea typeface="新宋体" panose="02010609030101010101" pitchFamily="49" charset="-122"/>
              </a:rPr>
              <a:t>P</a:t>
            </a:r>
            <a:r>
              <a:rPr lang="ru-RU" altLang="zh-CN" sz="2305" b="1">
                <a:solidFill>
                  <a:schemeClr val="folHlink"/>
                </a:solidFill>
                <a:ea typeface="新宋体" panose="02010609030101010101" pitchFamily="49" charset="-122"/>
              </a:rPr>
              <a:t>      </a:t>
            </a:r>
            <a:r>
              <a:rPr lang="ru-RU" altLang="zh-CN" sz="2305" b="1">
                <a:ea typeface="新宋体" panose="02010609030101010101" pitchFamily="49" charset="-122"/>
              </a:rPr>
              <a:t>          </a:t>
            </a:r>
            <a:r>
              <a:rPr lang="ru-RU" altLang="zh-CN" sz="2305" b="1">
                <a:solidFill>
                  <a:srgbClr val="660066"/>
                </a:solidFill>
                <a:ea typeface="新宋体" panose="02010609030101010101" pitchFamily="49" charset="-122"/>
              </a:rPr>
              <a:t>﹁</a:t>
            </a:r>
            <a:r>
              <a:rPr lang="ru-RU" altLang="zh-CN" sz="2305" b="1" i="1">
                <a:solidFill>
                  <a:schemeClr val="folHlink"/>
                </a:solidFill>
                <a:latin typeface="Times New Roman" panose="02020603050405020304" pitchFamily="18" charset="0"/>
                <a:ea typeface="新宋体" panose="02010609030101010101" pitchFamily="49" charset="-122"/>
              </a:rPr>
              <a:t>Q</a:t>
            </a:r>
            <a:endParaRPr lang="ru-RU" altLang="zh-CN" sz="2305" b="1">
              <a:solidFill>
                <a:srgbClr val="660066"/>
              </a:solidFill>
              <a:ea typeface="新宋体" panose="02010609030101010101" pitchFamily="49" charset="-122"/>
            </a:endParaRPr>
          </a:p>
        </p:txBody>
      </p:sp>
      <p:sp>
        <p:nvSpPr>
          <p:cNvPr id="5" name="Rectangle 951"/>
          <p:cNvSpPr>
            <a:spLocks noChangeArrowheads="1"/>
          </p:cNvSpPr>
          <p:nvPr/>
        </p:nvSpPr>
        <p:spPr bwMode="auto">
          <a:xfrm>
            <a:off x="1524000" y="364577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6" name="Rectangle 952"/>
          <p:cNvSpPr>
            <a:spLocks noChangeArrowheads="1"/>
          </p:cNvSpPr>
          <p:nvPr/>
        </p:nvSpPr>
        <p:spPr bwMode="auto">
          <a:xfrm>
            <a:off x="1524000" y="364577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7" name="AutoShape 953"/>
          <p:cNvSpPr>
            <a:spLocks noChangeArrowheads="1"/>
          </p:cNvSpPr>
          <p:nvPr/>
        </p:nvSpPr>
        <p:spPr bwMode="auto">
          <a:xfrm>
            <a:off x="2975833" y="4386018"/>
            <a:ext cx="7322841" cy="2292368"/>
          </a:xfrm>
          <a:prstGeom prst="borderCallout2">
            <a:avLst>
              <a:gd name="adj1" fmla="val 5000"/>
              <a:gd name="adj2" fmla="val -1042"/>
              <a:gd name="adj3" fmla="val 5000"/>
              <a:gd name="adj4" fmla="val -2718"/>
              <a:gd name="adj5" fmla="val -7917"/>
              <a:gd name="adj6" fmla="val -4500"/>
            </a:avLst>
          </a:prstGeom>
          <a:gradFill rotWithShape="0">
            <a:gsLst>
              <a:gs pos="0">
                <a:srgbClr val="FFFFFF"/>
              </a:gs>
              <a:gs pos="50000">
                <a:srgbClr val="CCFFFF"/>
              </a:gs>
              <a:gs pos="100000">
                <a:srgbClr val="FFFFFF"/>
              </a:gs>
            </a:gsLst>
            <a:lin ang="5400000"/>
          </a:gradFill>
          <a:ln w="25400" cap="flat" algn="ctr">
            <a:solidFill>
              <a:srgbClr val="33CCCC"/>
            </a:solidFill>
            <a:prstDash val="solid"/>
            <a:miter lim="800000"/>
            <a:headEnd type="none" w="med" len="med"/>
            <a:tailEnd type="none" w="med" len="med"/>
          </a:ln>
        </p:spPr>
        <p:txBody>
          <a:bodyPr/>
          <a:lstStyle/>
          <a:p>
            <a:pPr algn="just">
              <a:lnSpc>
                <a:spcPct val="130000"/>
              </a:lnSpc>
              <a:spcBef>
                <a:spcPct val="20000"/>
              </a:spcBef>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1</a:t>
            </a:r>
            <a:r>
              <a:rPr lang="zh-CN" altLang="ru-RU" sz="2405" b="1">
                <a:latin typeface="Times New Roman" panose="02020603050405020304" pitchFamily="18" charset="0"/>
                <a:ea typeface="新宋体" panose="02010609030101010101" pitchFamily="49" charset="-122"/>
              </a:rPr>
              <a:t>）</a:t>
            </a:r>
            <a:r>
              <a:rPr lang="zh-CN" altLang="ru-RU" sz="2405" b="1">
                <a:latin typeface="宋体" panose="02010600030101010101" pitchFamily="2" charset="-122"/>
                <a:ea typeface="新宋体" panose="02010609030101010101" pitchFamily="49" charset="-122"/>
              </a:rPr>
              <a:t>如果行星系统是以太阳为中心的，则金星会显示出位相变化（ </a:t>
            </a:r>
            <a:r>
              <a:rPr lang="ru-RU" altLang="zh-CN" sz="2405" b="1" i="1">
                <a:latin typeface="Times New Roman" panose="02020603050405020304" pitchFamily="18" charset="0"/>
                <a:ea typeface="新宋体" panose="02010609030101010101" pitchFamily="49" charset="-122"/>
              </a:rPr>
              <a:t>P</a:t>
            </a:r>
            <a:r>
              <a:rPr lang="ru-RU" altLang="zh-CN" sz="2405" b="1">
                <a:latin typeface="Times New Roman" panose="02020603050405020304" pitchFamily="18" charset="0"/>
                <a:ea typeface="新宋体" panose="02010609030101010101" pitchFamily="49" charset="-122"/>
              </a:rPr>
              <a:t>→</a:t>
            </a:r>
            <a:r>
              <a:rPr lang="ru-RU" altLang="zh-CN" sz="2405" b="1" i="1">
                <a:latin typeface="Times New Roman" panose="02020603050405020304" pitchFamily="18" charset="0"/>
                <a:ea typeface="新宋体" panose="02010609030101010101" pitchFamily="49" charset="-122"/>
              </a:rPr>
              <a:t>Q</a:t>
            </a:r>
            <a:r>
              <a:rPr lang="ru-RU" altLang="zh-CN" sz="1805" b="1">
                <a:latin typeface="Arial" panose="020B0604020202020204" pitchFamily="34" charset="0"/>
                <a:ea typeface="新宋体" panose="02010609030101010101" pitchFamily="49" charset="-122"/>
              </a:rPr>
              <a:t> </a:t>
            </a:r>
            <a:r>
              <a:rPr lang="zh-CN" altLang="ru-RU" sz="1805" b="1">
                <a:latin typeface="Arial" panose="020B0604020202020204" pitchFamily="34" charset="0"/>
                <a:ea typeface="新宋体" panose="02010609030101010101" pitchFamily="49" charset="-122"/>
              </a:rPr>
              <a:t>）</a:t>
            </a:r>
            <a:r>
              <a:rPr lang="zh-CN" altLang="ru-RU" sz="2405" b="1">
                <a:latin typeface="宋体" panose="02010600030101010101" pitchFamily="2" charset="-122"/>
                <a:ea typeface="新宋体" panose="02010609030101010101" pitchFamily="49" charset="-122"/>
              </a:rPr>
              <a:t>；</a:t>
            </a:r>
          </a:p>
          <a:p>
            <a:pPr algn="just">
              <a:lnSpc>
                <a:spcPct val="130000"/>
              </a:lnSpc>
              <a:spcBef>
                <a:spcPct val="20000"/>
              </a:spcBef>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2</a:t>
            </a:r>
            <a:r>
              <a:rPr lang="zh-CN" altLang="ru-RU" sz="2405" b="1">
                <a:latin typeface="Times New Roman" panose="02020603050405020304" pitchFamily="18" charset="0"/>
                <a:ea typeface="新宋体" panose="02010609030101010101" pitchFamily="49" charset="-122"/>
              </a:rPr>
              <a:t>）</a:t>
            </a:r>
            <a:r>
              <a:rPr lang="zh-CN" altLang="ru-RU" sz="2405" b="1">
                <a:latin typeface="宋体" panose="02010600030101010101" pitchFamily="2" charset="-122"/>
                <a:ea typeface="新宋体" panose="02010609030101010101" pitchFamily="49" charset="-122"/>
              </a:rPr>
              <a:t>金星显示出位相变化（</a:t>
            </a:r>
            <a:r>
              <a:rPr lang="zh-CN" altLang="ru-RU" sz="1805" b="1">
                <a:solidFill>
                  <a:schemeClr val="folHlink"/>
                </a:solidFill>
                <a:latin typeface="Arial" panose="020B0604020202020204" pitchFamily="34" charset="0"/>
                <a:ea typeface="新宋体" panose="02010609030101010101" pitchFamily="49" charset="-122"/>
              </a:rPr>
              <a:t> </a:t>
            </a:r>
            <a:r>
              <a:rPr lang="ru-RU" altLang="zh-CN" sz="2405" b="1" i="1">
                <a:latin typeface="Times New Roman" panose="02020603050405020304" pitchFamily="18" charset="0"/>
                <a:ea typeface="新宋体" panose="02010609030101010101" pitchFamily="49" charset="-122"/>
              </a:rPr>
              <a:t>Q</a:t>
            </a:r>
            <a:r>
              <a:rPr lang="ru-RU" altLang="zh-CN" sz="1805" b="1">
                <a:solidFill>
                  <a:schemeClr val="folHlink"/>
                </a:solidFill>
                <a:latin typeface="Arial" panose="020B0604020202020204" pitchFamily="34" charset="0"/>
                <a:ea typeface="新宋体" panose="02010609030101010101" pitchFamily="49" charset="-122"/>
              </a:rPr>
              <a:t> </a:t>
            </a:r>
            <a:r>
              <a:rPr lang="zh-CN" altLang="ru-RU" sz="2405" b="1">
                <a:latin typeface="宋体" panose="02010600030101010101" pitchFamily="2" charset="-122"/>
                <a:ea typeface="新宋体" panose="02010609030101010101" pitchFamily="49" charset="-122"/>
              </a:rPr>
              <a:t>）；</a:t>
            </a:r>
          </a:p>
          <a:p>
            <a:pPr algn="just">
              <a:lnSpc>
                <a:spcPct val="130000"/>
              </a:lnSpc>
              <a:spcBef>
                <a:spcPct val="20000"/>
              </a:spcBef>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3</a:t>
            </a:r>
            <a:r>
              <a:rPr lang="zh-CN" altLang="ru-RU" sz="2405" b="1">
                <a:latin typeface="Times New Roman" panose="02020603050405020304" pitchFamily="18" charset="0"/>
                <a:ea typeface="新宋体" panose="02010609030101010101" pitchFamily="49" charset="-122"/>
              </a:rPr>
              <a:t>） </a:t>
            </a:r>
            <a:r>
              <a:rPr lang="zh-CN" altLang="ru-RU" sz="2405" b="1">
                <a:latin typeface="宋体" panose="02010600030101010101" pitchFamily="2" charset="-122"/>
                <a:ea typeface="新宋体" panose="02010609030101010101" pitchFamily="49" charset="-122"/>
              </a:rPr>
              <a:t>所以，行星系统是以太阳为中心（</a:t>
            </a:r>
            <a:r>
              <a:rPr lang="zh-CN" altLang="ru-RU" sz="2405" b="1" i="1">
                <a:latin typeface="Times New Roman" panose="02020603050405020304" pitchFamily="18" charset="0"/>
                <a:ea typeface="新宋体" panose="02010609030101010101" pitchFamily="49" charset="-122"/>
              </a:rPr>
              <a:t> </a:t>
            </a:r>
            <a:r>
              <a:rPr lang="ru-RU" altLang="zh-CN" sz="2505" b="1" i="1">
                <a:latin typeface="Times New Roman" panose="02020603050405020304" pitchFamily="18" charset="0"/>
                <a:ea typeface="新宋体" panose="02010609030101010101" pitchFamily="49" charset="-122"/>
              </a:rPr>
              <a:t>P</a:t>
            </a:r>
            <a:r>
              <a:rPr lang="ru-RU" altLang="zh-CN" sz="2505" b="1">
                <a:solidFill>
                  <a:srgbClr val="660066"/>
                </a:solidFill>
                <a:latin typeface="Arial" panose="020B0604020202020204" pitchFamily="34" charset="0"/>
                <a:ea typeface="新宋体" panose="02010609030101010101" pitchFamily="49" charset="-122"/>
              </a:rPr>
              <a:t> </a:t>
            </a:r>
            <a:r>
              <a:rPr lang="zh-CN" altLang="ru-RU" sz="1805" b="1">
                <a:solidFill>
                  <a:schemeClr val="folHlink"/>
                </a:solidFill>
                <a:latin typeface="Arial" panose="020B0604020202020204" pitchFamily="34" charset="0"/>
                <a:ea typeface="新宋体" panose="02010609030101010101" pitchFamily="49" charset="-122"/>
              </a:rPr>
              <a:t>）</a:t>
            </a:r>
            <a:r>
              <a:rPr lang="zh-CN" altLang="ru-RU" sz="2405" b="1">
                <a:latin typeface="宋体" panose="02010600030101010101" pitchFamily="2" charset="-122"/>
                <a:ea typeface="新宋体" panose="02010609030101010101" pitchFamily="49" charset="-122"/>
              </a:rPr>
              <a:t>。</a:t>
            </a:r>
          </a:p>
        </p:txBody>
      </p:sp>
      <p:graphicFrame>
        <p:nvGraphicFramePr>
          <p:cNvPr id="8" name="Object 954"/>
          <p:cNvGraphicFramePr>
            <a:graphicFrameLocks noChangeAspect="1"/>
          </p:cNvGraphicFramePr>
          <p:nvPr/>
        </p:nvGraphicFramePr>
        <p:xfrm>
          <a:off x="7484156" y="1023879"/>
          <a:ext cx="916947" cy="792777"/>
        </p:xfrm>
        <a:graphic>
          <a:graphicData uri="http://schemas.openxmlformats.org/presentationml/2006/ole">
            <mc:AlternateContent xmlns:mc="http://schemas.openxmlformats.org/markup-compatibility/2006">
              <mc:Choice xmlns:v="urn:schemas-microsoft-com:vml" Requires="v">
                <p:oleObj name="SmartDraw" r:id="rId3" imgW="3238500" imgH="2800350" progId="SmartDraw.2">
                  <p:embed/>
                </p:oleObj>
              </mc:Choice>
              <mc:Fallback>
                <p:oleObj name="SmartDraw" r:id="rId3" imgW="3238500" imgH="2800350" progId="SmartDraw.2">
                  <p:embed/>
                  <p:pic>
                    <p:nvPicPr>
                      <p:cNvPr id="0" name="Object 9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156" y="1023879"/>
                        <a:ext cx="916947" cy="792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Group 955"/>
          <p:cNvGrpSpPr/>
          <p:nvPr/>
        </p:nvGrpSpPr>
        <p:grpSpPr bwMode="auto">
          <a:xfrm>
            <a:off x="1829649" y="3545484"/>
            <a:ext cx="7275084" cy="945602"/>
            <a:chOff x="192" y="2064"/>
            <a:chExt cx="4570" cy="594"/>
          </a:xfrm>
        </p:grpSpPr>
        <p:sp>
          <p:nvSpPr>
            <p:cNvPr id="11" name="Rectangle 956"/>
            <p:cNvSpPr>
              <a:spLocks noChangeArrowheads="1"/>
            </p:cNvSpPr>
            <p:nvPr/>
          </p:nvSpPr>
          <p:spPr bwMode="auto">
            <a:xfrm>
              <a:off x="192" y="2064"/>
              <a:ext cx="4570"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ru-RU" altLang="zh-CN" sz="1805" b="1">
                <a:latin typeface="Arial" panose="020B0604020202020204" pitchFamily="34" charset="0"/>
                <a:ea typeface="新宋体" panose="02010609030101010101" pitchFamily="49" charset="-122"/>
              </a:endParaRPr>
            </a:p>
            <a:p>
              <a:pPr>
                <a:buFontTx/>
                <a:buBlip>
                  <a:blip r:embed="rId2"/>
                </a:buBlip>
              </a:pPr>
              <a:r>
                <a:rPr lang="ru-RU" altLang="zh-CN" sz="2505" b="1">
                  <a:latin typeface="Times New Roman" panose="02020603050405020304" pitchFamily="18" charset="0"/>
                  <a:ea typeface="新宋体" panose="02010609030101010101" pitchFamily="49" charset="-122"/>
                </a:rPr>
                <a:t>   </a:t>
              </a:r>
              <a:r>
                <a:rPr lang="zh-CN" altLang="ru-RU" sz="2505" b="1">
                  <a:solidFill>
                    <a:schemeClr val="accent2"/>
                  </a:solidFill>
                  <a:latin typeface="Times New Roman" panose="02020603050405020304" pitchFamily="18" charset="0"/>
                  <a:ea typeface="新宋体" panose="02010609030101010101" pitchFamily="49" charset="-122"/>
                </a:rPr>
                <a:t>错误</a:t>
              </a:r>
              <a:r>
                <a:rPr lang="ru-RU" altLang="zh-CN" sz="2505" b="1">
                  <a:solidFill>
                    <a:schemeClr val="accent2"/>
                  </a:solidFill>
                  <a:latin typeface="Times New Roman" panose="02020603050405020304" pitchFamily="18" charset="0"/>
                  <a:ea typeface="新宋体" panose="02010609030101010101" pitchFamily="49" charset="-122"/>
                </a:rPr>
                <a:t>2</a:t>
              </a:r>
              <a:r>
                <a:rPr lang="ru-RU" altLang="zh-CN" sz="2505" b="1">
                  <a:latin typeface="Times New Roman" panose="02020603050405020304" pitchFamily="18" charset="0"/>
                  <a:ea typeface="新宋体" panose="02010609030101010101" pitchFamily="49" charset="-122"/>
                </a:rPr>
                <a:t>——</a:t>
              </a:r>
              <a:r>
                <a:rPr lang="zh-CN" altLang="ru-RU" sz="2505" b="1">
                  <a:latin typeface="Times New Roman" panose="02020603050405020304" pitchFamily="18" charset="0"/>
                  <a:ea typeface="新宋体" panose="02010609030101010101" pitchFamily="49" charset="-122"/>
                </a:rPr>
                <a:t>肯定后件</a:t>
              </a:r>
              <a:r>
                <a:rPr lang="zh-CN" altLang="ru-RU" sz="2505">
                  <a:latin typeface="Arial" panose="020B0604020202020204" pitchFamily="34" charset="0"/>
                  <a:ea typeface="新宋体" panose="02010609030101010101" pitchFamily="49" charset="-122"/>
                </a:rPr>
                <a:t>： </a:t>
              </a:r>
              <a:r>
                <a:rPr lang="ru-RU" altLang="zh-CN" sz="2505" b="1" i="1">
                  <a:solidFill>
                    <a:schemeClr val="folHlink"/>
                  </a:solidFill>
                  <a:latin typeface="Times New Roman" panose="02020603050405020304" pitchFamily="18" charset="0"/>
                  <a:ea typeface="新宋体" panose="02010609030101010101" pitchFamily="49" charset="-122"/>
                </a:rPr>
                <a:t>P</a:t>
              </a:r>
              <a:r>
                <a:rPr lang="ru-RU" altLang="zh-CN" sz="2505" b="1">
                  <a:solidFill>
                    <a:schemeClr val="folHlink"/>
                  </a:solidFill>
                  <a:latin typeface="Arial" panose="020B0604020202020204" pitchFamily="34" charset="0"/>
                  <a:ea typeface="新宋体" panose="02010609030101010101" pitchFamily="49" charset="-122"/>
                </a:rPr>
                <a:t>→</a:t>
              </a:r>
              <a:r>
                <a:rPr lang="ru-RU" altLang="zh-CN" sz="2505" b="1" i="1">
                  <a:solidFill>
                    <a:schemeClr val="folHlink"/>
                  </a:solidFill>
                  <a:latin typeface="Times New Roman" panose="02020603050405020304" pitchFamily="18" charset="0"/>
                  <a:ea typeface="新宋体" panose="02010609030101010101" pitchFamily="49" charset="-122"/>
                </a:rPr>
                <a:t>Q</a:t>
              </a:r>
              <a:r>
                <a:rPr lang="ru-RU" altLang="zh-CN" sz="2505" b="1">
                  <a:latin typeface="Arial" panose="020B0604020202020204" pitchFamily="34" charset="0"/>
                  <a:ea typeface="新宋体" panose="02010609030101010101" pitchFamily="49" charset="-122"/>
                </a:rPr>
                <a:t>,    </a:t>
              </a:r>
              <a:r>
                <a:rPr lang="ru-RU" altLang="zh-CN" sz="2505" b="1" i="1">
                  <a:solidFill>
                    <a:schemeClr val="folHlink"/>
                  </a:solidFill>
                  <a:latin typeface="Times New Roman" panose="02020603050405020304" pitchFamily="18" charset="0"/>
                  <a:ea typeface="新宋体" panose="02010609030101010101" pitchFamily="49" charset="-122"/>
                </a:rPr>
                <a:t>Q</a:t>
              </a:r>
              <a:r>
                <a:rPr lang="ru-RU" altLang="zh-CN" sz="2505" b="1">
                  <a:solidFill>
                    <a:schemeClr val="folHlink"/>
                  </a:solidFill>
                  <a:latin typeface="Arial" panose="020B0604020202020204" pitchFamily="34" charset="0"/>
                  <a:ea typeface="新宋体" panose="02010609030101010101" pitchFamily="49" charset="-122"/>
                </a:rPr>
                <a:t>                  </a:t>
              </a:r>
              <a:r>
                <a:rPr lang="ru-RU" altLang="zh-CN" sz="2505" b="1" i="1">
                  <a:solidFill>
                    <a:schemeClr val="folHlink"/>
                  </a:solidFill>
                  <a:latin typeface="Times New Roman" panose="02020603050405020304" pitchFamily="18" charset="0"/>
                  <a:ea typeface="新宋体" panose="02010609030101010101" pitchFamily="49" charset="-122"/>
                </a:rPr>
                <a:t>P</a:t>
              </a:r>
            </a:p>
          </p:txBody>
        </p:sp>
        <p:graphicFrame>
          <p:nvGraphicFramePr>
            <p:cNvPr id="12" name="Object 957"/>
            <p:cNvGraphicFramePr>
              <a:graphicFrameLocks noChangeAspect="1"/>
            </p:cNvGraphicFramePr>
            <p:nvPr/>
          </p:nvGraphicFramePr>
          <p:xfrm>
            <a:off x="3648" y="2160"/>
            <a:ext cx="576" cy="498"/>
          </p:xfrm>
          <a:graphic>
            <a:graphicData uri="http://schemas.openxmlformats.org/presentationml/2006/ole">
              <mc:AlternateContent xmlns:mc="http://schemas.openxmlformats.org/markup-compatibility/2006">
                <mc:Choice xmlns:v="urn:schemas-microsoft-com:vml" Requires="v">
                  <p:oleObj name="SmartDraw" r:id="rId5" imgW="3238500" imgH="2800350" progId="SmartDraw.2">
                    <p:embed/>
                  </p:oleObj>
                </mc:Choice>
                <mc:Fallback>
                  <p:oleObj name="SmartDraw" r:id="rId5" imgW="3238500" imgH="2800350" progId="SmartDraw.2">
                    <p:embed/>
                    <p:pic>
                      <p:nvPicPr>
                        <p:cNvPr id="0" name="Object 9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2160"/>
                          <a:ext cx="576" cy="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13" name="图片 12">
            <a:extLst>
              <a:ext uri="{FF2B5EF4-FFF2-40B4-BE49-F238E27FC236}">
                <a16:creationId xmlns:a16="http://schemas.microsoft.com/office/drawing/2014/main" id="{FD0A01F6-59E6-A8F1-71D9-8BB2177EB654}"/>
              </a:ext>
            </a:extLst>
          </p:cNvPr>
          <p:cNvPicPr>
            <a:picLocks noChangeAspect="1"/>
          </p:cNvPicPr>
          <p:nvPr/>
        </p:nvPicPr>
        <p:blipFill>
          <a:blip r:embed="rId6"/>
          <a:stretch>
            <a:fillRect/>
          </a:stretch>
        </p:blipFill>
        <p:spPr>
          <a:xfrm>
            <a:off x="-19050" y="0"/>
            <a:ext cx="4000500" cy="1009650"/>
          </a:xfrm>
          <a:prstGeom prst="rect">
            <a:avLst/>
          </a:prstGeom>
        </p:spPr>
      </p:pic>
    </p:spTree>
  </p:cSld>
  <p:clrMapOvr>
    <a:masterClrMapping/>
  </p:clrMapOvr>
  <p:transition spd="slow" advTm="18981">
    <p:push dir="u"/>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9385738"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Convolutional Algorithms</a:t>
            </a:r>
            <a:r>
              <a:rPr lang="zh-TW" altLang="en-US" b="0" i="0" dirty="0">
                <a:solidFill>
                  <a:srgbClr val="000000"/>
                </a:solidFill>
                <a:effectLst/>
                <a:latin typeface="Times New Roman" panose="02020603050405020304" pitchFamily="18" charset="0"/>
              </a:rPr>
              <a:t>卷积算法</a:t>
            </a:r>
            <a:br>
              <a:rPr lang="en-US" altLang="zh-CN" dirty="0"/>
            </a:br>
            <a:endParaRPr lang="zh-TW" altLang="en-US" dirty="0"/>
          </a:p>
        </p:txBody>
      </p:sp>
      <p:sp>
        <p:nvSpPr>
          <p:cNvPr id="10" name="文本框 9"/>
          <p:cNvSpPr txBox="1"/>
          <p:nvPr/>
        </p:nvSpPr>
        <p:spPr>
          <a:xfrm>
            <a:off x="2021211" y="759122"/>
            <a:ext cx="9984229" cy="461665"/>
          </a:xfrm>
          <a:prstGeom prst="rect">
            <a:avLst/>
          </a:prstGeom>
          <a:noFill/>
        </p:spPr>
        <p:txBody>
          <a:bodyPr wrap="square">
            <a:spAutoFit/>
          </a:bodyPr>
          <a:lstStyle/>
          <a:p>
            <a:r>
              <a:rPr lang="en-US" altLang="zh-CN" sz="2400" dirty="0"/>
              <a:t>•</a:t>
            </a:r>
            <a:r>
              <a:rPr lang="en-US" altLang="zh-CN" dirty="0"/>
              <a:t> </a:t>
            </a:r>
            <a:r>
              <a:rPr lang="en-US" altLang="zh-CN" sz="2400" b="1" dirty="0"/>
              <a:t>Convolutional vs. Fully connected</a:t>
            </a:r>
            <a:r>
              <a:rPr lang="zh-CN" altLang="en-US" sz="2400" b="1" dirty="0"/>
              <a:t>卷积与全连接</a:t>
            </a:r>
          </a:p>
        </p:txBody>
      </p:sp>
      <p:graphicFrame>
        <p:nvGraphicFramePr>
          <p:cNvPr id="3" name="內容版面配置區 3"/>
          <p:cNvGraphicFramePr/>
          <p:nvPr/>
        </p:nvGraphicFramePr>
        <p:xfrm>
          <a:off x="2920221" y="1624012"/>
          <a:ext cx="1804670" cy="1724028"/>
        </p:xfrm>
        <a:graphic>
          <a:graphicData uri="http://schemas.openxmlformats.org/drawingml/2006/table">
            <a:tbl>
              <a:tblPr firstRow="1" bandRow="1">
                <a:tableStyleId>{5940675A-B579-460E-94D1-54222C63F5DA}</a:tableStyleId>
              </a:tblPr>
              <a:tblGrid>
                <a:gridCol w="300990">
                  <a:extLst>
                    <a:ext uri="{9D8B030D-6E8A-4147-A177-3AD203B41FA5}">
                      <a16:colId xmlns:a16="http://schemas.microsoft.com/office/drawing/2014/main" val="20000"/>
                    </a:ext>
                  </a:extLst>
                </a:gridCol>
                <a:gridCol w="300355">
                  <a:extLst>
                    <a:ext uri="{9D8B030D-6E8A-4147-A177-3AD203B41FA5}">
                      <a16:colId xmlns:a16="http://schemas.microsoft.com/office/drawing/2014/main" val="20001"/>
                    </a:ext>
                  </a:extLst>
                </a:gridCol>
                <a:gridCol w="300990">
                  <a:extLst>
                    <a:ext uri="{9D8B030D-6E8A-4147-A177-3AD203B41FA5}">
                      <a16:colId xmlns:a16="http://schemas.microsoft.com/office/drawing/2014/main" val="20002"/>
                    </a:ext>
                  </a:extLst>
                </a:gridCol>
                <a:gridCol w="300990">
                  <a:extLst>
                    <a:ext uri="{9D8B030D-6E8A-4147-A177-3AD203B41FA5}">
                      <a16:colId xmlns:a16="http://schemas.microsoft.com/office/drawing/2014/main" val="20003"/>
                    </a:ext>
                  </a:extLst>
                </a:gridCol>
                <a:gridCol w="300990">
                  <a:extLst>
                    <a:ext uri="{9D8B030D-6E8A-4147-A177-3AD203B41FA5}">
                      <a16:colId xmlns:a16="http://schemas.microsoft.com/office/drawing/2014/main" val="20004"/>
                    </a:ext>
                  </a:extLst>
                </a:gridCol>
                <a:gridCol w="300355">
                  <a:extLst>
                    <a:ext uri="{9D8B030D-6E8A-4147-A177-3AD203B41FA5}">
                      <a16:colId xmlns:a16="http://schemas.microsoft.com/office/drawing/2014/main" val="20005"/>
                    </a:ext>
                  </a:extLst>
                </a:gridCol>
              </a:tblGrid>
              <a:tr h="287338">
                <a:tc>
                  <a:txBody>
                    <a:bodyPr/>
                    <a:lstStyle/>
                    <a:p>
                      <a:pPr algn="ctr"/>
                      <a:r>
                        <a:rPr lang="en-US" altLang="zh-TW" sz="1500" dirty="0">
                          <a:solidFill>
                            <a:srgbClr val="0000FF"/>
                          </a:solidFill>
                        </a:rPr>
                        <a:t>1</a:t>
                      </a: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extLst>
                  <a:ext uri="{0D108BD9-81ED-4DB2-BD59-A6C34878D82A}">
                    <a16:rowId xmlns:a16="http://schemas.microsoft.com/office/drawing/2014/main" val="10000"/>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val="10001"/>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val="10002"/>
                  </a:ext>
                </a:extLst>
              </a:tr>
              <a:tr h="287338">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val="10003"/>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val="10004"/>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val="10005"/>
                  </a:ext>
                </a:extLst>
              </a:tr>
            </a:tbl>
          </a:graphicData>
        </a:graphic>
      </p:graphicFrame>
      <p:sp>
        <p:nvSpPr>
          <p:cNvPr id="4" name="文字方塊 4"/>
          <p:cNvSpPr txBox="1">
            <a:spLocks noChangeArrowheads="1"/>
          </p:cNvSpPr>
          <p:nvPr/>
        </p:nvSpPr>
        <p:spPr bwMode="auto">
          <a:xfrm>
            <a:off x="5124765" y="4229893"/>
            <a:ext cx="12461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dirty="0"/>
              <a:t>image</a:t>
            </a:r>
            <a:endParaRPr lang="zh-TW" altLang="en-US"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1709" y="1647825"/>
            <a:ext cx="191611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向右箭號 62"/>
          <p:cNvSpPr/>
          <p:nvPr/>
        </p:nvSpPr>
        <p:spPr>
          <a:xfrm>
            <a:off x="5142721" y="2486025"/>
            <a:ext cx="1881188" cy="666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 name="文字方塊 7"/>
          <p:cNvSpPr txBox="1">
            <a:spLocks noChangeArrowheads="1"/>
          </p:cNvSpPr>
          <p:nvPr/>
        </p:nvSpPr>
        <p:spPr bwMode="auto">
          <a:xfrm>
            <a:off x="5126846" y="3078162"/>
            <a:ext cx="20050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convolution</a:t>
            </a:r>
            <a:endParaRPr lang="zh-TW" altLang="en-US"/>
          </a:p>
        </p:txBody>
      </p:sp>
      <p:graphicFrame>
        <p:nvGraphicFramePr>
          <p:cNvPr id="9" name="表格 8"/>
          <p:cNvGraphicFramePr>
            <a:graphicFrameLocks noGrp="1"/>
          </p:cNvGraphicFramePr>
          <p:nvPr/>
        </p:nvGraphicFramePr>
        <p:xfrm>
          <a:off x="6055534" y="1603375"/>
          <a:ext cx="963295" cy="814386"/>
        </p:xfrm>
        <a:graphic>
          <a:graphicData uri="http://schemas.openxmlformats.org/drawingml/2006/table">
            <a:tbl>
              <a:tblPr firstRow="1" bandRow="1">
                <a:tableStyleId>{5940675A-B579-460E-94D1-54222C63F5DA}</a:tableStyleId>
              </a:tblPr>
              <a:tblGrid>
                <a:gridCol w="321310">
                  <a:extLst>
                    <a:ext uri="{9D8B030D-6E8A-4147-A177-3AD203B41FA5}">
                      <a16:colId xmlns:a16="http://schemas.microsoft.com/office/drawing/2014/main" val="20000"/>
                    </a:ext>
                  </a:extLst>
                </a:gridCol>
                <a:gridCol w="321310">
                  <a:extLst>
                    <a:ext uri="{9D8B030D-6E8A-4147-A177-3AD203B41FA5}">
                      <a16:colId xmlns:a16="http://schemas.microsoft.com/office/drawing/2014/main" val="20001"/>
                    </a:ext>
                  </a:extLst>
                </a:gridCol>
                <a:gridCol w="320675">
                  <a:extLst>
                    <a:ext uri="{9D8B030D-6E8A-4147-A177-3AD203B41FA5}">
                      <a16:colId xmlns:a16="http://schemas.microsoft.com/office/drawing/2014/main" val="20002"/>
                    </a:ext>
                  </a:extLst>
                </a:gridCol>
              </a:tblGrid>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0"/>
                  </a:ext>
                </a:extLst>
              </a:tr>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1"/>
                  </a:ext>
                </a:extLst>
              </a:tr>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1" name="表格 10"/>
          <p:cNvGraphicFramePr>
            <a:graphicFrameLocks noGrp="1"/>
          </p:cNvGraphicFramePr>
          <p:nvPr/>
        </p:nvGraphicFramePr>
        <p:xfrm>
          <a:off x="4972859" y="1608137"/>
          <a:ext cx="947420" cy="801687"/>
        </p:xfrm>
        <a:graphic>
          <a:graphicData uri="http://schemas.openxmlformats.org/drawingml/2006/table">
            <a:tbl>
              <a:tblPr firstRow="1" bandRow="1">
                <a:tableStyleId>{5940675A-B579-460E-94D1-54222C63F5DA}</a:tableStyleId>
              </a:tblPr>
              <a:tblGrid>
                <a:gridCol w="315595">
                  <a:extLst>
                    <a:ext uri="{9D8B030D-6E8A-4147-A177-3AD203B41FA5}">
                      <a16:colId xmlns:a16="http://schemas.microsoft.com/office/drawing/2014/main" val="20000"/>
                    </a:ext>
                  </a:extLst>
                </a:gridCol>
                <a:gridCol w="316230">
                  <a:extLst>
                    <a:ext uri="{9D8B030D-6E8A-4147-A177-3AD203B41FA5}">
                      <a16:colId xmlns:a16="http://schemas.microsoft.com/office/drawing/2014/main" val="20001"/>
                    </a:ext>
                  </a:extLst>
                </a:gridCol>
                <a:gridCol w="315595">
                  <a:extLst>
                    <a:ext uri="{9D8B030D-6E8A-4147-A177-3AD203B41FA5}">
                      <a16:colId xmlns:a16="http://schemas.microsoft.com/office/drawing/2014/main" val="20002"/>
                    </a:ext>
                  </a:extLst>
                </a:gridCol>
              </a:tblGrid>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0"/>
                  </a:ext>
                </a:extLst>
              </a:tr>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1"/>
                  </a:ext>
                </a:extLst>
              </a:tr>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2" name="矩形 11"/>
          <p:cNvSpPr/>
          <p:nvPr/>
        </p:nvSpPr>
        <p:spPr>
          <a:xfrm>
            <a:off x="2510646" y="1381125"/>
            <a:ext cx="7089775" cy="2603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3" name="矩形 39"/>
          <p:cNvSpPr>
            <a:spLocks noChangeArrowheads="1"/>
          </p:cNvSpPr>
          <p:nvPr/>
        </p:nvSpPr>
        <p:spPr bwMode="auto">
          <a:xfrm>
            <a:off x="6715934" y="4173537"/>
            <a:ext cx="498475" cy="2624138"/>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TW" altLang="en-US" sz="1800">
              <a:solidFill>
                <a:srgbClr val="000000"/>
              </a:solidFill>
            </a:endParaRPr>
          </a:p>
        </p:txBody>
      </p:sp>
      <p:sp>
        <p:nvSpPr>
          <p:cNvPr id="14" name="矩形 40"/>
          <p:cNvSpPr>
            <a:spLocks noChangeArrowheads="1"/>
          </p:cNvSpPr>
          <p:nvPr/>
        </p:nvSpPr>
        <p:spPr bwMode="auto">
          <a:xfrm>
            <a:off x="6784196" y="4891087"/>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TW" altLang="en-US" sz="1800">
              <a:solidFill>
                <a:srgbClr val="000000"/>
              </a:solidFill>
            </a:endParaRPr>
          </a:p>
        </p:txBody>
      </p:sp>
      <p:sp>
        <p:nvSpPr>
          <p:cNvPr id="15" name="矩形 41"/>
          <p:cNvSpPr>
            <a:spLocks noChangeArrowheads="1"/>
          </p:cNvSpPr>
          <p:nvPr/>
        </p:nvSpPr>
        <p:spPr bwMode="auto">
          <a:xfrm>
            <a:off x="6790546" y="4319587"/>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TW" altLang="en-US" sz="1800">
              <a:solidFill>
                <a:srgbClr val="000000"/>
              </a:solidFill>
            </a:endParaRPr>
          </a:p>
        </p:txBody>
      </p:sp>
      <p:graphicFrame>
        <p:nvGraphicFramePr>
          <p:cNvPr id="16" name="Object 12"/>
          <p:cNvGraphicFramePr>
            <a:graphicFrameLocks noChangeAspect="1"/>
          </p:cNvGraphicFramePr>
          <p:nvPr/>
        </p:nvGraphicFramePr>
        <p:xfrm>
          <a:off x="6803246" y="4224337"/>
          <a:ext cx="325438" cy="461963"/>
        </p:xfrm>
        <a:graphic>
          <a:graphicData uri="http://schemas.openxmlformats.org/presentationml/2006/ole">
            <mc:AlternateContent xmlns:mc="http://schemas.openxmlformats.org/markup-compatibility/2006">
              <mc:Choice xmlns:v="urn:schemas-microsoft-com:vml" Requires="v">
                <p:oleObj name="方程式" r:id="rId4" imgW="3505200" imgH="4978400" progId="Equation.3">
                  <p:embed/>
                </p:oleObj>
              </mc:Choice>
              <mc:Fallback>
                <p:oleObj name="方程式" r:id="rId4" imgW="3505200" imgH="49784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3246" y="4224337"/>
                        <a:ext cx="325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2"/>
          <p:cNvGraphicFramePr>
            <a:graphicFrameLocks noChangeAspect="1"/>
          </p:cNvGraphicFramePr>
          <p:nvPr/>
        </p:nvGraphicFramePr>
        <p:xfrm>
          <a:off x="6808009" y="4808537"/>
          <a:ext cx="352425" cy="461963"/>
        </p:xfrm>
        <a:graphic>
          <a:graphicData uri="http://schemas.openxmlformats.org/presentationml/2006/ole">
            <mc:AlternateContent xmlns:mc="http://schemas.openxmlformats.org/markup-compatibility/2006">
              <mc:Choice xmlns:v="urn:schemas-microsoft-com:vml" Requires="v">
                <p:oleObj name="方程式" r:id="rId6" imgW="3797300" imgH="4978400" progId="Equation.3">
                  <p:embed/>
                </p:oleObj>
              </mc:Choice>
              <mc:Fallback>
                <p:oleObj name="方程式" r:id="rId6" imgW="3797300" imgH="49784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8009" y="4808537"/>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橢圓 45"/>
          <p:cNvSpPr>
            <a:spLocks noChangeArrowheads="1"/>
          </p:cNvSpPr>
          <p:nvPr/>
        </p:nvSpPr>
        <p:spPr bwMode="auto">
          <a:xfrm>
            <a:off x="8378046" y="4160837"/>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TW" altLang="en-US" sz="1800">
              <a:solidFill>
                <a:srgbClr val="000000"/>
              </a:solidFill>
            </a:endParaRPr>
          </a:p>
        </p:txBody>
      </p:sp>
      <p:sp>
        <p:nvSpPr>
          <p:cNvPr id="20" name="橢圓 46"/>
          <p:cNvSpPr>
            <a:spLocks noChangeArrowheads="1"/>
          </p:cNvSpPr>
          <p:nvPr/>
        </p:nvSpPr>
        <p:spPr bwMode="auto">
          <a:xfrm>
            <a:off x="8370109" y="4935537"/>
            <a:ext cx="573087" cy="57308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TW" altLang="en-US" sz="1800">
              <a:solidFill>
                <a:srgbClr val="000000"/>
              </a:solidFill>
            </a:endParaRPr>
          </a:p>
        </p:txBody>
      </p:sp>
      <p:sp>
        <p:nvSpPr>
          <p:cNvPr id="21" name="橢圓 47"/>
          <p:cNvSpPr>
            <a:spLocks noChangeArrowheads="1"/>
          </p:cNvSpPr>
          <p:nvPr/>
        </p:nvSpPr>
        <p:spPr bwMode="auto">
          <a:xfrm>
            <a:off x="8357409" y="6162675"/>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TW" altLang="en-US" sz="1800">
              <a:solidFill>
                <a:srgbClr val="000000"/>
              </a:solidFill>
            </a:endParaRPr>
          </a:p>
        </p:txBody>
      </p:sp>
      <p:sp>
        <p:nvSpPr>
          <p:cNvPr id="22" name="文字方塊 48"/>
          <p:cNvSpPr txBox="1">
            <a:spLocks noChangeArrowheads="1"/>
          </p:cNvSpPr>
          <p:nvPr/>
        </p:nvSpPr>
        <p:spPr bwMode="auto">
          <a:xfrm rot="5400000">
            <a:off x="8355822" y="5584824"/>
            <a:ext cx="76835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800"/>
              <a:t>……</a:t>
            </a:r>
            <a:endParaRPr lang="zh-TW" altLang="en-US" sz="2800"/>
          </a:p>
        </p:txBody>
      </p:sp>
      <p:sp>
        <p:nvSpPr>
          <p:cNvPr id="23" name="矩形 49"/>
          <p:cNvSpPr>
            <a:spLocks noChangeArrowheads="1"/>
          </p:cNvSpPr>
          <p:nvPr/>
        </p:nvSpPr>
        <p:spPr bwMode="auto">
          <a:xfrm>
            <a:off x="6793721" y="6288087"/>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TW" altLang="en-US" sz="1800">
              <a:solidFill>
                <a:srgbClr val="000000"/>
              </a:solidFill>
            </a:endParaRPr>
          </a:p>
        </p:txBody>
      </p:sp>
      <p:graphicFrame>
        <p:nvGraphicFramePr>
          <p:cNvPr id="24" name="Object 12"/>
          <p:cNvGraphicFramePr>
            <a:graphicFrameLocks noChangeAspect="1"/>
          </p:cNvGraphicFramePr>
          <p:nvPr/>
        </p:nvGraphicFramePr>
        <p:xfrm>
          <a:off x="6763559" y="6192837"/>
          <a:ext cx="461962" cy="488950"/>
        </p:xfrm>
        <a:graphic>
          <a:graphicData uri="http://schemas.openxmlformats.org/presentationml/2006/ole">
            <mc:AlternateContent xmlns:mc="http://schemas.openxmlformats.org/markup-compatibility/2006">
              <mc:Choice xmlns:v="urn:schemas-microsoft-com:vml" Requires="v">
                <p:oleObj name="方程式" r:id="rId8" imgW="4978400" imgH="5270500" progId="Equation.3">
                  <p:embed/>
                </p:oleObj>
              </mc:Choice>
              <mc:Fallback>
                <p:oleObj name="方程式" r:id="rId8" imgW="4978400" imgH="52705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3559" y="6192837"/>
                        <a:ext cx="4619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文字方塊 51"/>
          <p:cNvSpPr txBox="1">
            <a:spLocks noChangeArrowheads="1"/>
          </p:cNvSpPr>
          <p:nvPr/>
        </p:nvSpPr>
        <p:spPr bwMode="auto">
          <a:xfrm rot="5400000">
            <a:off x="6684978" y="5534818"/>
            <a:ext cx="76835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800"/>
              <a:t>……</a:t>
            </a:r>
            <a:endParaRPr lang="zh-TW" altLang="en-US" sz="2800"/>
          </a:p>
        </p:txBody>
      </p:sp>
      <p:cxnSp>
        <p:nvCxnSpPr>
          <p:cNvPr id="27" name="直線單箭頭接點 52"/>
          <p:cNvCxnSpPr>
            <a:endCxn id="18" idx="2"/>
          </p:cNvCxnSpPr>
          <p:nvPr/>
        </p:nvCxnSpPr>
        <p:spPr>
          <a:xfrm flipV="1">
            <a:off x="7139796" y="4448175"/>
            <a:ext cx="1238250"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3"/>
          <p:cNvCxnSpPr>
            <a:stCxn id="15" idx="3"/>
            <a:endCxn id="19" idx="2"/>
          </p:cNvCxnSpPr>
          <p:nvPr/>
        </p:nvCxnSpPr>
        <p:spPr>
          <a:xfrm>
            <a:off x="7133446" y="4491037"/>
            <a:ext cx="1236663" cy="7302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4"/>
          <p:cNvCxnSpPr>
            <a:stCxn id="15" idx="3"/>
            <a:endCxn id="20" idx="2"/>
          </p:cNvCxnSpPr>
          <p:nvPr/>
        </p:nvCxnSpPr>
        <p:spPr>
          <a:xfrm>
            <a:off x="7133446" y="4491037"/>
            <a:ext cx="1223963" cy="1958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5"/>
          <p:cNvCxnSpPr>
            <a:endCxn id="18" idx="2"/>
          </p:cNvCxnSpPr>
          <p:nvPr/>
        </p:nvCxnSpPr>
        <p:spPr>
          <a:xfrm flipV="1">
            <a:off x="7171546" y="4448175"/>
            <a:ext cx="1206500" cy="595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6"/>
          <p:cNvCxnSpPr>
            <a:stCxn id="14" idx="3"/>
            <a:endCxn id="19" idx="2"/>
          </p:cNvCxnSpPr>
          <p:nvPr/>
        </p:nvCxnSpPr>
        <p:spPr>
          <a:xfrm>
            <a:off x="7127096" y="5062537"/>
            <a:ext cx="1243013" cy="158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7"/>
          <p:cNvCxnSpPr>
            <a:stCxn id="14" idx="3"/>
            <a:endCxn id="20" idx="2"/>
          </p:cNvCxnSpPr>
          <p:nvPr/>
        </p:nvCxnSpPr>
        <p:spPr>
          <a:xfrm>
            <a:off x="7127096" y="5062537"/>
            <a:ext cx="1230313" cy="1387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58"/>
          <p:cNvCxnSpPr>
            <a:endCxn id="18" idx="2"/>
          </p:cNvCxnSpPr>
          <p:nvPr/>
        </p:nvCxnSpPr>
        <p:spPr>
          <a:xfrm flipV="1">
            <a:off x="7236634" y="4448175"/>
            <a:ext cx="1141412" cy="199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59"/>
          <p:cNvCxnSpPr>
            <a:endCxn id="19" idx="2"/>
          </p:cNvCxnSpPr>
          <p:nvPr/>
        </p:nvCxnSpPr>
        <p:spPr>
          <a:xfrm flipV="1">
            <a:off x="7225521" y="5221287"/>
            <a:ext cx="1144588" cy="1216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60"/>
          <p:cNvCxnSpPr>
            <a:endCxn id="20" idx="2"/>
          </p:cNvCxnSpPr>
          <p:nvPr/>
        </p:nvCxnSpPr>
        <p:spPr>
          <a:xfrm>
            <a:off x="7225521" y="6437312"/>
            <a:ext cx="1131888"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內容版面配置區 3"/>
          <p:cNvGraphicFramePr/>
          <p:nvPr/>
        </p:nvGraphicFramePr>
        <p:xfrm>
          <a:off x="4776009" y="4549775"/>
          <a:ext cx="1804670" cy="1725930"/>
        </p:xfrm>
        <a:graphic>
          <a:graphicData uri="http://schemas.openxmlformats.org/drawingml/2006/table">
            <a:tbl>
              <a:tblPr firstRow="1" bandRow="1">
                <a:tableStyleId>{5940675A-B579-460E-94D1-54222C63F5DA}</a:tableStyleId>
              </a:tblPr>
              <a:tblGrid>
                <a:gridCol w="300990">
                  <a:extLst>
                    <a:ext uri="{9D8B030D-6E8A-4147-A177-3AD203B41FA5}">
                      <a16:colId xmlns:a16="http://schemas.microsoft.com/office/drawing/2014/main" val="20000"/>
                    </a:ext>
                  </a:extLst>
                </a:gridCol>
                <a:gridCol w="300355">
                  <a:extLst>
                    <a:ext uri="{9D8B030D-6E8A-4147-A177-3AD203B41FA5}">
                      <a16:colId xmlns:a16="http://schemas.microsoft.com/office/drawing/2014/main" val="20001"/>
                    </a:ext>
                  </a:extLst>
                </a:gridCol>
                <a:gridCol w="300990">
                  <a:extLst>
                    <a:ext uri="{9D8B030D-6E8A-4147-A177-3AD203B41FA5}">
                      <a16:colId xmlns:a16="http://schemas.microsoft.com/office/drawing/2014/main" val="20002"/>
                    </a:ext>
                  </a:extLst>
                </a:gridCol>
                <a:gridCol w="300990">
                  <a:extLst>
                    <a:ext uri="{9D8B030D-6E8A-4147-A177-3AD203B41FA5}">
                      <a16:colId xmlns:a16="http://schemas.microsoft.com/office/drawing/2014/main" val="20003"/>
                    </a:ext>
                  </a:extLst>
                </a:gridCol>
                <a:gridCol w="300990">
                  <a:extLst>
                    <a:ext uri="{9D8B030D-6E8A-4147-A177-3AD203B41FA5}">
                      <a16:colId xmlns:a16="http://schemas.microsoft.com/office/drawing/2014/main" val="20004"/>
                    </a:ext>
                  </a:extLst>
                </a:gridCol>
                <a:gridCol w="300355">
                  <a:extLst>
                    <a:ext uri="{9D8B030D-6E8A-4147-A177-3AD203B41FA5}">
                      <a16:colId xmlns:a16="http://schemas.microsoft.com/office/drawing/2014/main" val="20005"/>
                    </a:ext>
                  </a:extLst>
                </a:gridCol>
              </a:tblGrid>
              <a:tr h="287655">
                <a:tc>
                  <a:txBody>
                    <a:bodyPr/>
                    <a:lstStyle/>
                    <a:p>
                      <a:pPr algn="ctr"/>
                      <a:r>
                        <a:rPr lang="en-US" altLang="zh-TW" sz="1500" dirty="0">
                          <a:solidFill>
                            <a:srgbClr val="0000FF"/>
                          </a:solidFill>
                        </a:rPr>
                        <a:t>1</a:t>
                      </a: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extLst>
                  <a:ext uri="{0D108BD9-81ED-4DB2-BD59-A6C34878D82A}">
                    <a16:rowId xmlns:a16="http://schemas.microsoft.com/office/drawing/2014/main" val="10000"/>
                  </a:ext>
                </a:extLst>
              </a:tr>
              <a:tr h="287655">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1"/>
                  </a:ext>
                </a:extLst>
              </a:tr>
              <a:tr h="287655">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2"/>
                  </a:ext>
                </a:extLst>
              </a:tr>
              <a:tr h="287655">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3"/>
                  </a:ext>
                </a:extLst>
              </a:tr>
              <a:tr h="287655">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4"/>
                  </a:ext>
                </a:extLst>
              </a:tr>
              <a:tr h="287655">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5"/>
                  </a:ext>
                </a:extLst>
              </a:tr>
            </a:tbl>
          </a:graphicData>
        </a:graphic>
      </p:graphicFrame>
      <p:sp>
        <p:nvSpPr>
          <p:cNvPr id="37" name="文字方塊 69"/>
          <p:cNvSpPr txBox="1">
            <a:spLocks noChangeArrowheads="1"/>
          </p:cNvSpPr>
          <p:nvPr/>
        </p:nvSpPr>
        <p:spPr bwMode="auto">
          <a:xfrm>
            <a:off x="2920221" y="4962525"/>
            <a:ext cx="193675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800"/>
              <a:t>Fully-connected</a:t>
            </a:r>
            <a:endParaRPr lang="zh-TW" altLang="en-US" sz="2800"/>
          </a:p>
        </p:txBody>
      </p:sp>
      <p:sp>
        <p:nvSpPr>
          <p:cNvPr id="38" name="矩形 72"/>
          <p:cNvSpPr/>
          <p:nvPr/>
        </p:nvSpPr>
        <p:spPr>
          <a:xfrm>
            <a:off x="7136621" y="1568450"/>
            <a:ext cx="2084388" cy="205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Convolutional Algorithms</a:t>
            </a:r>
            <a:br>
              <a:rPr lang="en-US" altLang="zh-CN" dirty="0"/>
            </a:br>
            <a:endParaRPr lang="zh-TW" altLang="en-US" dirty="0"/>
          </a:p>
        </p:txBody>
      </p:sp>
      <p:graphicFrame>
        <p:nvGraphicFramePr>
          <p:cNvPr id="5" name="內容版面配置區 3"/>
          <p:cNvGraphicFramePr/>
          <p:nvPr/>
        </p:nvGraphicFramePr>
        <p:xfrm>
          <a:off x="2043805" y="2595734"/>
          <a:ext cx="2873375" cy="2743200"/>
        </p:xfrm>
        <a:graphic>
          <a:graphicData uri="http://schemas.openxmlformats.org/drawingml/2006/table">
            <a:tbl>
              <a:tblPr firstRow="1" bandRow="1">
                <a:tableStyleId>{5940675A-B579-460E-94D1-54222C63F5DA}</a:tableStyleId>
              </a:tblPr>
              <a:tblGrid>
                <a:gridCol w="478790">
                  <a:extLst>
                    <a:ext uri="{9D8B030D-6E8A-4147-A177-3AD203B41FA5}">
                      <a16:colId xmlns:a16="http://schemas.microsoft.com/office/drawing/2014/main" val="20000"/>
                    </a:ext>
                  </a:extLst>
                </a:gridCol>
                <a:gridCol w="478790">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gridCol w="478790">
                  <a:extLst>
                    <a:ext uri="{9D8B030D-6E8A-4147-A177-3AD203B41FA5}">
                      <a16:colId xmlns:a16="http://schemas.microsoft.com/office/drawing/2014/main" val="20003"/>
                    </a:ext>
                  </a:extLst>
                </a:gridCol>
                <a:gridCol w="478790">
                  <a:extLst>
                    <a:ext uri="{9D8B030D-6E8A-4147-A177-3AD203B41FA5}">
                      <a16:colId xmlns:a16="http://schemas.microsoft.com/office/drawing/2014/main" val="20004"/>
                    </a:ext>
                  </a:extLst>
                </a:gridCol>
                <a:gridCol w="478790">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37" name="文字方塊 4"/>
          <p:cNvSpPr txBox="1">
            <a:spLocks noChangeArrowheads="1"/>
          </p:cNvSpPr>
          <p:nvPr/>
        </p:nvSpPr>
        <p:spPr bwMode="auto">
          <a:xfrm>
            <a:off x="2351780" y="5386559"/>
            <a:ext cx="2347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a:t>6 x 6 image</a:t>
            </a:r>
            <a:endParaRPr lang="zh-TW" altLang="en-US"/>
          </a:p>
        </p:txBody>
      </p:sp>
      <p:graphicFrame>
        <p:nvGraphicFramePr>
          <p:cNvPr id="38" name="表格 37"/>
          <p:cNvGraphicFramePr>
            <a:graphicFrameLocks noGrp="1"/>
          </p:cNvGraphicFramePr>
          <p:nvPr/>
        </p:nvGraphicFramePr>
        <p:xfrm>
          <a:off x="2043805" y="898696"/>
          <a:ext cx="1623060" cy="1371600"/>
        </p:xfrm>
        <a:graphic>
          <a:graphicData uri="http://schemas.openxmlformats.org/drawingml/2006/table">
            <a:tbl>
              <a:tblPr firstRow="1" bandRow="1">
                <a:tableStyleId>{5940675A-B579-460E-94D1-54222C63F5DA}</a:tableStyleId>
              </a:tblPr>
              <a:tblGrid>
                <a:gridCol w="541020">
                  <a:extLst>
                    <a:ext uri="{9D8B030D-6E8A-4147-A177-3AD203B41FA5}">
                      <a16:colId xmlns:a16="http://schemas.microsoft.com/office/drawing/2014/main" val="20000"/>
                    </a:ext>
                  </a:extLst>
                </a:gridCol>
                <a:gridCol w="541020">
                  <a:extLst>
                    <a:ext uri="{9D8B030D-6E8A-4147-A177-3AD203B41FA5}">
                      <a16:colId xmlns:a16="http://schemas.microsoft.com/office/drawing/2014/main" val="20001"/>
                    </a:ext>
                  </a:extLst>
                </a:gridCol>
                <a:gridCol w="541020">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39" name="文字方塊 6"/>
          <p:cNvSpPr txBox="1">
            <a:spLocks noChangeArrowheads="1"/>
          </p:cNvSpPr>
          <p:nvPr/>
        </p:nvSpPr>
        <p:spPr bwMode="auto">
          <a:xfrm>
            <a:off x="3490018" y="982834"/>
            <a:ext cx="144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a:t>Filter 1</a:t>
            </a:r>
            <a:endParaRPr lang="zh-TW" altLang="en-US"/>
          </a:p>
        </p:txBody>
      </p:sp>
      <p:sp>
        <p:nvSpPr>
          <p:cNvPr id="40" name="矩形 39"/>
          <p:cNvSpPr/>
          <p:nvPr/>
        </p:nvSpPr>
        <p:spPr>
          <a:xfrm>
            <a:off x="2043805" y="2595734"/>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41" name="圖片 3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0130" y="1943271"/>
            <a:ext cx="2239963" cy="2227263"/>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42" name="直線單箭頭接點 33"/>
          <p:cNvCxnSpPr/>
          <p:nvPr/>
        </p:nvCxnSpPr>
        <p:spPr>
          <a:xfrm>
            <a:off x="3666230" y="1584496"/>
            <a:ext cx="860425" cy="5699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34"/>
          <p:cNvCxnSpPr/>
          <p:nvPr/>
        </p:nvCxnSpPr>
        <p:spPr>
          <a:xfrm flipV="1">
            <a:off x="3483668" y="2317921"/>
            <a:ext cx="1042987" cy="96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37"/>
          <p:cNvSpPr txBox="1">
            <a:spLocks noChangeArrowheads="1"/>
          </p:cNvSpPr>
          <p:nvPr/>
        </p:nvSpPr>
        <p:spPr bwMode="auto">
          <a:xfrm>
            <a:off x="7116623" y="59725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1</a:t>
            </a:r>
            <a:endParaRPr lang="zh-TW" altLang="en-US"/>
          </a:p>
        </p:txBody>
      </p:sp>
      <p:sp>
        <p:nvSpPr>
          <p:cNvPr id="45" name="文字方塊 38"/>
          <p:cNvSpPr txBox="1">
            <a:spLocks noChangeArrowheads="1"/>
          </p:cNvSpPr>
          <p:nvPr/>
        </p:nvSpPr>
        <p:spPr bwMode="auto">
          <a:xfrm>
            <a:off x="7116623" y="1059217"/>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2</a:t>
            </a:r>
            <a:endParaRPr lang="zh-TW" altLang="en-US"/>
          </a:p>
        </p:txBody>
      </p:sp>
      <p:sp>
        <p:nvSpPr>
          <p:cNvPr id="46" name="文字方塊 39"/>
          <p:cNvSpPr txBox="1">
            <a:spLocks noChangeArrowheads="1"/>
          </p:cNvSpPr>
          <p:nvPr/>
        </p:nvSpPr>
        <p:spPr bwMode="auto">
          <a:xfrm>
            <a:off x="7116623" y="1508480"/>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3</a:t>
            </a:r>
            <a:endParaRPr lang="zh-TW" altLang="en-US"/>
          </a:p>
        </p:txBody>
      </p:sp>
      <p:sp>
        <p:nvSpPr>
          <p:cNvPr id="47" name="文字方塊 40"/>
          <p:cNvSpPr txBox="1">
            <a:spLocks noChangeArrowheads="1"/>
          </p:cNvSpPr>
          <p:nvPr/>
        </p:nvSpPr>
        <p:spPr bwMode="auto">
          <a:xfrm rot="5400000">
            <a:off x="6980098" y="2359380"/>
            <a:ext cx="8207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800" b="1"/>
              <a:t>…</a:t>
            </a:r>
            <a:endParaRPr lang="zh-TW" altLang="en-US" sz="2800" b="1"/>
          </a:p>
        </p:txBody>
      </p:sp>
      <p:sp>
        <p:nvSpPr>
          <p:cNvPr id="48" name="文字方塊 42"/>
          <p:cNvSpPr txBox="1">
            <a:spLocks noChangeArrowheads="1"/>
          </p:cNvSpPr>
          <p:nvPr/>
        </p:nvSpPr>
        <p:spPr bwMode="auto">
          <a:xfrm>
            <a:off x="7132498" y="3249967"/>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8</a:t>
            </a:r>
            <a:endParaRPr lang="zh-TW" altLang="en-US"/>
          </a:p>
        </p:txBody>
      </p:sp>
      <p:sp>
        <p:nvSpPr>
          <p:cNvPr id="49" name="文字方塊 43"/>
          <p:cNvSpPr txBox="1">
            <a:spLocks noChangeArrowheads="1"/>
          </p:cNvSpPr>
          <p:nvPr/>
        </p:nvSpPr>
        <p:spPr bwMode="auto">
          <a:xfrm>
            <a:off x="7132498" y="3699230"/>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9</a:t>
            </a:r>
            <a:endParaRPr lang="zh-TW" altLang="en-US"/>
          </a:p>
        </p:txBody>
      </p:sp>
      <p:sp>
        <p:nvSpPr>
          <p:cNvPr id="50" name="文字方塊 44"/>
          <p:cNvSpPr txBox="1">
            <a:spLocks noChangeArrowheads="1"/>
          </p:cNvSpPr>
          <p:nvPr/>
        </p:nvSpPr>
        <p:spPr bwMode="auto">
          <a:xfrm rot="5400000">
            <a:off x="7118211" y="4535842"/>
            <a:ext cx="5397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800" b="1"/>
              <a:t>…</a:t>
            </a:r>
            <a:endParaRPr lang="zh-TW" altLang="en-US" sz="2800" b="1"/>
          </a:p>
        </p:txBody>
      </p:sp>
      <p:sp>
        <p:nvSpPr>
          <p:cNvPr id="51" name="文字方塊 45"/>
          <p:cNvSpPr txBox="1">
            <a:spLocks noChangeArrowheads="1"/>
          </p:cNvSpPr>
          <p:nvPr/>
        </p:nvSpPr>
        <p:spPr bwMode="auto">
          <a:xfrm>
            <a:off x="6962636" y="5035259"/>
            <a:ext cx="59690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dirty="0"/>
              <a:t>13</a:t>
            </a:r>
            <a:endParaRPr lang="zh-TW" altLang="en-US" dirty="0"/>
          </a:p>
        </p:txBody>
      </p:sp>
      <p:sp>
        <p:nvSpPr>
          <p:cNvPr id="52" name="文字方塊 46"/>
          <p:cNvSpPr txBox="1">
            <a:spLocks noChangeArrowheads="1"/>
          </p:cNvSpPr>
          <p:nvPr/>
        </p:nvSpPr>
        <p:spPr bwMode="auto">
          <a:xfrm>
            <a:off x="6967398" y="5450242"/>
            <a:ext cx="523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14</a:t>
            </a:r>
            <a:endParaRPr lang="zh-TW" altLang="en-US"/>
          </a:p>
        </p:txBody>
      </p:sp>
      <p:sp>
        <p:nvSpPr>
          <p:cNvPr id="53" name="文字方塊 47"/>
          <p:cNvSpPr txBox="1">
            <a:spLocks noChangeArrowheads="1"/>
          </p:cNvSpPr>
          <p:nvPr/>
        </p:nvSpPr>
        <p:spPr bwMode="auto">
          <a:xfrm>
            <a:off x="6967398" y="5928080"/>
            <a:ext cx="596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15</a:t>
            </a:r>
            <a:endParaRPr lang="zh-TW" altLang="en-US"/>
          </a:p>
        </p:txBody>
      </p:sp>
      <p:sp>
        <p:nvSpPr>
          <p:cNvPr id="55" name="文字方塊 49"/>
          <p:cNvSpPr txBox="1">
            <a:spLocks noChangeArrowheads="1"/>
          </p:cNvSpPr>
          <p:nvPr/>
        </p:nvSpPr>
        <p:spPr bwMode="auto">
          <a:xfrm>
            <a:off x="8212792" y="5428178"/>
            <a:ext cx="2370138" cy="1198880"/>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ln>
          <a:effectLst>
            <a:outerShdw blurRad="40000" dist="20000" dir="5400000" rotWithShape="0">
              <a:srgbClr val="808080">
                <a:alpha val="37999"/>
              </a:srgbClr>
            </a:outerShdw>
          </a:effec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dirty="0">
                <a:solidFill>
                  <a:srgbClr val="000000"/>
                </a:solidFill>
              </a:rPr>
              <a:t>Only connect to 9 inputs, not fully connected</a:t>
            </a:r>
            <a:endParaRPr lang="zh-TW" altLang="en-US" dirty="0">
              <a:solidFill>
                <a:srgbClr val="000000"/>
              </a:solidFill>
            </a:endParaRPr>
          </a:p>
        </p:txBody>
      </p:sp>
      <p:sp>
        <p:nvSpPr>
          <p:cNvPr id="56" name="文字方塊 50"/>
          <p:cNvSpPr txBox="1">
            <a:spLocks noChangeArrowheads="1"/>
          </p:cNvSpPr>
          <p:nvPr/>
        </p:nvSpPr>
        <p:spPr bwMode="auto">
          <a:xfrm>
            <a:off x="7126148" y="1956155"/>
            <a:ext cx="3889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4:</a:t>
            </a:r>
            <a:endParaRPr lang="zh-TW" altLang="en-US"/>
          </a:p>
        </p:txBody>
      </p:sp>
      <p:sp>
        <p:nvSpPr>
          <p:cNvPr id="57" name="文字方塊 51"/>
          <p:cNvSpPr txBox="1">
            <a:spLocks noChangeArrowheads="1"/>
          </p:cNvSpPr>
          <p:nvPr/>
        </p:nvSpPr>
        <p:spPr bwMode="auto">
          <a:xfrm>
            <a:off x="6900723" y="4110392"/>
            <a:ext cx="639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TW" dirty="0"/>
              <a:t>10</a:t>
            </a:r>
            <a:endParaRPr lang="zh-TW" altLang="en-US" dirty="0"/>
          </a:p>
        </p:txBody>
      </p:sp>
      <p:sp>
        <p:nvSpPr>
          <p:cNvPr id="58" name="文字方塊 52"/>
          <p:cNvSpPr txBox="1">
            <a:spLocks noChangeArrowheads="1"/>
          </p:cNvSpPr>
          <p:nvPr/>
        </p:nvSpPr>
        <p:spPr bwMode="auto">
          <a:xfrm>
            <a:off x="6962636" y="6337655"/>
            <a:ext cx="596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dirty="0"/>
              <a:t>16</a:t>
            </a:r>
            <a:endParaRPr lang="zh-TW" altLang="en-US" dirty="0"/>
          </a:p>
        </p:txBody>
      </p:sp>
      <p:sp>
        <p:nvSpPr>
          <p:cNvPr id="59" name="矩形 54"/>
          <p:cNvSpPr/>
          <p:nvPr/>
        </p:nvSpPr>
        <p:spPr>
          <a:xfrm>
            <a:off x="7559536" y="694092"/>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60" name="矩形 55"/>
          <p:cNvSpPr/>
          <p:nvPr/>
        </p:nvSpPr>
        <p:spPr>
          <a:xfrm>
            <a:off x="7559536" y="116240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1" name="矩形 56"/>
          <p:cNvSpPr/>
          <p:nvPr/>
        </p:nvSpPr>
        <p:spPr>
          <a:xfrm>
            <a:off x="7559536" y="1605317"/>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2" name="矩形 57"/>
          <p:cNvSpPr/>
          <p:nvPr/>
        </p:nvSpPr>
        <p:spPr>
          <a:xfrm>
            <a:off x="7559536" y="2065692"/>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3" name="矩形 58"/>
          <p:cNvSpPr/>
          <p:nvPr/>
        </p:nvSpPr>
        <p:spPr>
          <a:xfrm>
            <a:off x="7559536" y="2903892"/>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4" name="矩形 59"/>
          <p:cNvSpPr/>
          <p:nvPr/>
        </p:nvSpPr>
        <p:spPr>
          <a:xfrm>
            <a:off x="7559536" y="3373792"/>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65" name="矩形 60"/>
          <p:cNvSpPr/>
          <p:nvPr/>
        </p:nvSpPr>
        <p:spPr>
          <a:xfrm>
            <a:off x="7559536" y="3815117"/>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6" name="矩形 61"/>
          <p:cNvSpPr/>
          <p:nvPr/>
        </p:nvSpPr>
        <p:spPr>
          <a:xfrm>
            <a:off x="7559536" y="427708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7" name="矩形 62"/>
          <p:cNvSpPr/>
          <p:nvPr/>
        </p:nvSpPr>
        <p:spPr>
          <a:xfrm>
            <a:off x="7559536" y="506765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8" name="矩形 63"/>
          <p:cNvSpPr/>
          <p:nvPr/>
        </p:nvSpPr>
        <p:spPr>
          <a:xfrm>
            <a:off x="7559536" y="5535967"/>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9" name="矩形 64"/>
          <p:cNvSpPr/>
          <p:nvPr/>
        </p:nvSpPr>
        <p:spPr>
          <a:xfrm>
            <a:off x="7559536" y="597888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70" name="矩形 65"/>
          <p:cNvSpPr/>
          <p:nvPr/>
        </p:nvSpPr>
        <p:spPr>
          <a:xfrm>
            <a:off x="7559536" y="6440842"/>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cxnSp>
        <p:nvCxnSpPr>
          <p:cNvPr id="71" name="直線單箭頭接點 67"/>
          <p:cNvCxnSpPr>
            <a:stCxn id="59" idx="3"/>
          </p:cNvCxnSpPr>
          <p:nvPr/>
        </p:nvCxnSpPr>
        <p:spPr>
          <a:xfrm>
            <a:off x="7829411" y="829030"/>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68"/>
          <p:cNvCxnSpPr>
            <a:stCxn id="60" idx="3"/>
          </p:cNvCxnSpPr>
          <p:nvPr/>
        </p:nvCxnSpPr>
        <p:spPr>
          <a:xfrm>
            <a:off x="7829411" y="1297342"/>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0"/>
          <p:cNvCxnSpPr>
            <a:stCxn id="61" idx="3"/>
          </p:cNvCxnSpPr>
          <p:nvPr/>
        </p:nvCxnSpPr>
        <p:spPr>
          <a:xfrm>
            <a:off x="7829411" y="1740255"/>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8"/>
          <p:cNvCxnSpPr/>
          <p:nvPr/>
        </p:nvCxnSpPr>
        <p:spPr>
          <a:xfrm flipV="1">
            <a:off x="7848461" y="2145067"/>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9"/>
          <p:cNvCxnSpPr>
            <a:endCxn id="80" idx="2"/>
          </p:cNvCxnSpPr>
          <p:nvPr/>
        </p:nvCxnSpPr>
        <p:spPr>
          <a:xfrm flipV="1">
            <a:off x="7848461" y="2084742"/>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80"/>
          <p:cNvCxnSpPr>
            <a:endCxn id="80" idx="2"/>
          </p:cNvCxnSpPr>
          <p:nvPr/>
        </p:nvCxnSpPr>
        <p:spPr>
          <a:xfrm flipV="1">
            <a:off x="7848461" y="2084742"/>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81"/>
          <p:cNvCxnSpPr>
            <a:stCxn id="67" idx="3"/>
          </p:cNvCxnSpPr>
          <p:nvPr/>
        </p:nvCxnSpPr>
        <p:spPr>
          <a:xfrm flipV="1">
            <a:off x="7829411" y="2192692"/>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82"/>
          <p:cNvCxnSpPr>
            <a:endCxn id="80" idx="2"/>
          </p:cNvCxnSpPr>
          <p:nvPr/>
        </p:nvCxnSpPr>
        <p:spPr>
          <a:xfrm flipV="1">
            <a:off x="7829411" y="2084742"/>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83"/>
          <p:cNvCxnSpPr>
            <a:endCxn id="80" idx="2"/>
          </p:cNvCxnSpPr>
          <p:nvPr/>
        </p:nvCxnSpPr>
        <p:spPr>
          <a:xfrm flipV="1">
            <a:off x="7829411" y="2084742"/>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0" name="橢圓 108"/>
          <p:cNvSpPr>
            <a:spLocks noChangeArrowheads="1"/>
          </p:cNvSpPr>
          <p:nvPr/>
        </p:nvSpPr>
        <p:spPr bwMode="auto">
          <a:xfrm>
            <a:off x="9220061" y="1725967"/>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81" name="橢圓 116"/>
          <p:cNvSpPr/>
          <p:nvPr/>
        </p:nvSpPr>
        <p:spPr>
          <a:xfrm>
            <a:off x="2089843" y="906634"/>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2" name="橢圓 117"/>
          <p:cNvSpPr/>
          <p:nvPr/>
        </p:nvSpPr>
        <p:spPr>
          <a:xfrm>
            <a:off x="2642293" y="878059"/>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3" name="橢圓 118"/>
          <p:cNvSpPr/>
          <p:nvPr/>
        </p:nvSpPr>
        <p:spPr>
          <a:xfrm>
            <a:off x="3153468" y="892346"/>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4" name="橢圓 119"/>
          <p:cNvSpPr/>
          <p:nvPr/>
        </p:nvSpPr>
        <p:spPr>
          <a:xfrm>
            <a:off x="2089843" y="1365421"/>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5" name="橢圓 120"/>
          <p:cNvSpPr/>
          <p:nvPr/>
        </p:nvSpPr>
        <p:spPr>
          <a:xfrm>
            <a:off x="2642293" y="1336846"/>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6" name="橢圓 121"/>
          <p:cNvSpPr/>
          <p:nvPr/>
        </p:nvSpPr>
        <p:spPr>
          <a:xfrm>
            <a:off x="3153468" y="1349546"/>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7" name="橢圓 122"/>
          <p:cNvSpPr/>
          <p:nvPr/>
        </p:nvSpPr>
        <p:spPr>
          <a:xfrm>
            <a:off x="2102543" y="1821034"/>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8" name="橢圓 123"/>
          <p:cNvSpPr/>
          <p:nvPr/>
        </p:nvSpPr>
        <p:spPr>
          <a:xfrm>
            <a:off x="2654993" y="1792459"/>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9" name="橢圓 124"/>
          <p:cNvSpPr/>
          <p:nvPr/>
        </p:nvSpPr>
        <p:spPr>
          <a:xfrm>
            <a:off x="3166168" y="1805159"/>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90" name="文字方塊 66"/>
          <p:cNvSpPr txBox="1"/>
          <p:nvPr/>
        </p:nvSpPr>
        <p:spPr>
          <a:xfrm>
            <a:off x="2024755" y="6004857"/>
            <a:ext cx="3276600" cy="52197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800" dirty="0">
                <a:solidFill>
                  <a:srgbClr val="000000"/>
                </a:solidFill>
              </a:rPr>
              <a:t>fewer parameters!</a:t>
            </a:r>
            <a:endParaRPr lang="zh-TW" altLang="en-US" sz="28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bldLvl="0" animBg="1"/>
      <p:bldP spid="44" grpId="0"/>
      <p:bldP spid="45" grpId="0"/>
      <p:bldP spid="46" grpId="0"/>
      <p:bldP spid="47" grpId="0"/>
      <p:bldP spid="48" grpId="0"/>
      <p:bldP spid="49" grpId="0"/>
      <p:bldP spid="50" grpId="0"/>
      <p:bldP spid="51" grpId="0"/>
      <p:bldP spid="52" grpId="0"/>
      <p:bldP spid="53" grpId="0"/>
      <p:bldP spid="55" grpId="0" bldLvl="0" animBg="1"/>
      <p:bldP spid="56" grpId="0"/>
      <p:bldP spid="57" grpId="0"/>
      <p:bldP spid="58" grpId="0"/>
      <p:bldP spid="59" grpId="0" bldLvl="0" animBg="1"/>
      <p:bldP spid="60" grpId="0" bldLvl="0" animBg="1"/>
      <p:bldP spid="61" grpId="0" bldLvl="0" animBg="1"/>
      <p:bldP spid="62" grpId="0" bldLvl="0" animBg="1"/>
      <p:bldP spid="63" grpId="0" bldLvl="0" animBg="1"/>
      <p:bldP spid="64" grpId="0" bldLvl="0" animBg="1"/>
      <p:bldP spid="65" grpId="0" bldLvl="0" animBg="1"/>
      <p:bldP spid="66" grpId="0" bldLvl="0" animBg="1"/>
      <p:bldP spid="67" grpId="0" bldLvl="0" animBg="1"/>
      <p:bldP spid="68" grpId="0" bldLvl="0" animBg="1"/>
      <p:bldP spid="69" grpId="0" bldLvl="0" animBg="1"/>
      <p:bldP spid="70" grpId="0" bldLvl="0" animBg="1"/>
      <p:bldP spid="80" grpId="0" bldLvl="0" animBg="1"/>
      <p:bldP spid="81" grpId="0" bldLvl="0" animBg="1"/>
      <p:bldP spid="82" grpId="0" bldLvl="0" animBg="1"/>
      <p:bldP spid="83" grpId="0" bldLvl="0" animBg="1"/>
      <p:bldP spid="84" grpId="0" bldLvl="0" animBg="1"/>
      <p:bldP spid="85" grpId="0" bldLvl="0" animBg="1"/>
      <p:bldP spid="86" grpId="0" bldLvl="0" animBg="1"/>
      <p:bldP spid="87" grpId="0" bldLvl="0" animBg="1"/>
      <p:bldP spid="88" grpId="0" bldLvl="0" animBg="1"/>
      <p:bldP spid="89" grpId="0" bldLvl="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Convolutional Algorithms</a:t>
            </a:r>
            <a:br>
              <a:rPr lang="en-US" altLang="zh-CN" dirty="0"/>
            </a:br>
            <a:endParaRPr lang="zh-TW" altLang="en-US" dirty="0"/>
          </a:p>
        </p:txBody>
      </p:sp>
      <p:graphicFrame>
        <p:nvGraphicFramePr>
          <p:cNvPr id="5" name="內容版面配置區 3"/>
          <p:cNvGraphicFramePr/>
          <p:nvPr/>
        </p:nvGraphicFramePr>
        <p:xfrm>
          <a:off x="1924050" y="2359180"/>
          <a:ext cx="2873375" cy="2743200"/>
        </p:xfrm>
        <a:graphic>
          <a:graphicData uri="http://schemas.openxmlformats.org/drawingml/2006/table">
            <a:tbl>
              <a:tblPr firstRow="1" bandRow="1">
                <a:tableStyleId>{5940675A-B579-460E-94D1-54222C63F5DA}</a:tableStyleId>
              </a:tblPr>
              <a:tblGrid>
                <a:gridCol w="478790">
                  <a:extLst>
                    <a:ext uri="{9D8B030D-6E8A-4147-A177-3AD203B41FA5}">
                      <a16:colId xmlns:a16="http://schemas.microsoft.com/office/drawing/2014/main" val="20000"/>
                    </a:ext>
                  </a:extLst>
                </a:gridCol>
                <a:gridCol w="478790">
                  <a:extLst>
                    <a:ext uri="{9D8B030D-6E8A-4147-A177-3AD203B41FA5}">
                      <a16:colId xmlns:a16="http://schemas.microsoft.com/office/drawing/2014/main" val="20001"/>
                    </a:ext>
                  </a:extLst>
                </a:gridCol>
                <a:gridCol w="479425">
                  <a:extLst>
                    <a:ext uri="{9D8B030D-6E8A-4147-A177-3AD203B41FA5}">
                      <a16:colId xmlns:a16="http://schemas.microsoft.com/office/drawing/2014/main" val="20002"/>
                    </a:ext>
                  </a:extLst>
                </a:gridCol>
                <a:gridCol w="478790">
                  <a:extLst>
                    <a:ext uri="{9D8B030D-6E8A-4147-A177-3AD203B41FA5}">
                      <a16:colId xmlns:a16="http://schemas.microsoft.com/office/drawing/2014/main" val="20003"/>
                    </a:ext>
                  </a:extLst>
                </a:gridCol>
                <a:gridCol w="478790">
                  <a:extLst>
                    <a:ext uri="{9D8B030D-6E8A-4147-A177-3AD203B41FA5}">
                      <a16:colId xmlns:a16="http://schemas.microsoft.com/office/drawing/2014/main" val="20004"/>
                    </a:ext>
                  </a:extLst>
                </a:gridCol>
                <a:gridCol w="478790">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graphicFrame>
        <p:nvGraphicFramePr>
          <p:cNvPr id="37" name="表格 5"/>
          <p:cNvGraphicFramePr>
            <a:graphicFrameLocks noGrp="1"/>
          </p:cNvGraphicFramePr>
          <p:nvPr/>
        </p:nvGraphicFramePr>
        <p:xfrm>
          <a:off x="1912938" y="735167"/>
          <a:ext cx="1623060" cy="1371600"/>
        </p:xfrm>
        <a:graphic>
          <a:graphicData uri="http://schemas.openxmlformats.org/drawingml/2006/table">
            <a:tbl>
              <a:tblPr firstRow="1" bandRow="1">
                <a:tableStyleId>{5940675A-B579-460E-94D1-54222C63F5DA}</a:tableStyleId>
              </a:tblPr>
              <a:tblGrid>
                <a:gridCol w="541020">
                  <a:extLst>
                    <a:ext uri="{9D8B030D-6E8A-4147-A177-3AD203B41FA5}">
                      <a16:colId xmlns:a16="http://schemas.microsoft.com/office/drawing/2014/main" val="20000"/>
                    </a:ext>
                  </a:extLst>
                </a:gridCol>
                <a:gridCol w="541020">
                  <a:extLst>
                    <a:ext uri="{9D8B030D-6E8A-4147-A177-3AD203B41FA5}">
                      <a16:colId xmlns:a16="http://schemas.microsoft.com/office/drawing/2014/main" val="20001"/>
                    </a:ext>
                  </a:extLst>
                </a:gridCol>
                <a:gridCol w="541020">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38" name="文字方塊 6"/>
          <p:cNvSpPr txBox="1">
            <a:spLocks noChangeArrowheads="1"/>
          </p:cNvSpPr>
          <p:nvPr/>
        </p:nvSpPr>
        <p:spPr bwMode="auto">
          <a:xfrm>
            <a:off x="3546475" y="1116167"/>
            <a:ext cx="144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a:t>Filter 1</a:t>
            </a:r>
            <a:endParaRPr lang="zh-TW" altLang="en-US"/>
          </a:p>
        </p:txBody>
      </p:sp>
      <p:sp>
        <p:nvSpPr>
          <p:cNvPr id="39" name="矩形 7"/>
          <p:cNvSpPr/>
          <p:nvPr/>
        </p:nvSpPr>
        <p:spPr>
          <a:xfrm>
            <a:off x="2435225" y="2344892"/>
            <a:ext cx="1417638" cy="1381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0" name="文字方塊 37"/>
          <p:cNvSpPr txBox="1">
            <a:spLocks noChangeArrowheads="1"/>
          </p:cNvSpPr>
          <p:nvPr/>
        </p:nvSpPr>
        <p:spPr bwMode="auto">
          <a:xfrm>
            <a:off x="6969125" y="55895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1:</a:t>
            </a:r>
            <a:endParaRPr lang="zh-TW" altLang="en-US"/>
          </a:p>
        </p:txBody>
      </p:sp>
      <p:sp>
        <p:nvSpPr>
          <p:cNvPr id="41" name="文字方塊 38"/>
          <p:cNvSpPr txBox="1">
            <a:spLocks noChangeArrowheads="1"/>
          </p:cNvSpPr>
          <p:nvPr/>
        </p:nvSpPr>
        <p:spPr bwMode="auto">
          <a:xfrm>
            <a:off x="6969125" y="1020917"/>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2:</a:t>
            </a:r>
            <a:endParaRPr lang="zh-TW" altLang="en-US"/>
          </a:p>
        </p:txBody>
      </p:sp>
      <p:sp>
        <p:nvSpPr>
          <p:cNvPr id="42" name="文字方塊 39"/>
          <p:cNvSpPr txBox="1">
            <a:spLocks noChangeArrowheads="1"/>
          </p:cNvSpPr>
          <p:nvPr/>
        </p:nvSpPr>
        <p:spPr bwMode="auto">
          <a:xfrm>
            <a:off x="6969125" y="1470180"/>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3:</a:t>
            </a:r>
            <a:endParaRPr lang="zh-TW" altLang="en-US"/>
          </a:p>
        </p:txBody>
      </p:sp>
      <p:sp>
        <p:nvSpPr>
          <p:cNvPr id="43" name="文字方塊 40"/>
          <p:cNvSpPr txBox="1">
            <a:spLocks noChangeArrowheads="1"/>
          </p:cNvSpPr>
          <p:nvPr/>
        </p:nvSpPr>
        <p:spPr bwMode="auto">
          <a:xfrm rot="5400000">
            <a:off x="6832600" y="2321080"/>
            <a:ext cx="82073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800" b="1"/>
              <a:t>…</a:t>
            </a:r>
            <a:endParaRPr lang="zh-TW" altLang="en-US" sz="2800" b="1"/>
          </a:p>
        </p:txBody>
      </p:sp>
      <p:sp>
        <p:nvSpPr>
          <p:cNvPr id="44" name="文字方塊 41"/>
          <p:cNvSpPr txBox="1">
            <a:spLocks noChangeArrowheads="1"/>
          </p:cNvSpPr>
          <p:nvPr/>
        </p:nvSpPr>
        <p:spPr bwMode="auto">
          <a:xfrm>
            <a:off x="6985000" y="274970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7:</a:t>
            </a:r>
            <a:endParaRPr lang="zh-TW" altLang="en-US"/>
          </a:p>
        </p:txBody>
      </p:sp>
      <p:sp>
        <p:nvSpPr>
          <p:cNvPr id="45" name="文字方塊 42"/>
          <p:cNvSpPr txBox="1">
            <a:spLocks noChangeArrowheads="1"/>
          </p:cNvSpPr>
          <p:nvPr/>
        </p:nvSpPr>
        <p:spPr bwMode="auto">
          <a:xfrm>
            <a:off x="6985000" y="3211667"/>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8:</a:t>
            </a:r>
            <a:endParaRPr lang="zh-TW" altLang="en-US"/>
          </a:p>
        </p:txBody>
      </p:sp>
      <p:sp>
        <p:nvSpPr>
          <p:cNvPr id="46" name="文字方塊 43"/>
          <p:cNvSpPr txBox="1">
            <a:spLocks noChangeArrowheads="1"/>
          </p:cNvSpPr>
          <p:nvPr/>
        </p:nvSpPr>
        <p:spPr bwMode="auto">
          <a:xfrm>
            <a:off x="6985000" y="3660930"/>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9:</a:t>
            </a:r>
            <a:endParaRPr lang="zh-TW" altLang="en-US"/>
          </a:p>
        </p:txBody>
      </p:sp>
      <p:sp>
        <p:nvSpPr>
          <p:cNvPr id="47" name="文字方塊 44"/>
          <p:cNvSpPr txBox="1">
            <a:spLocks noChangeArrowheads="1"/>
          </p:cNvSpPr>
          <p:nvPr/>
        </p:nvSpPr>
        <p:spPr bwMode="auto">
          <a:xfrm rot="5400000">
            <a:off x="6970713" y="4497542"/>
            <a:ext cx="5397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800" b="1"/>
              <a:t>…</a:t>
            </a:r>
            <a:endParaRPr lang="zh-TW" altLang="en-US" sz="2800" b="1"/>
          </a:p>
        </p:txBody>
      </p:sp>
      <p:sp>
        <p:nvSpPr>
          <p:cNvPr id="48" name="文字方塊 45"/>
          <p:cNvSpPr txBox="1">
            <a:spLocks noChangeArrowheads="1"/>
          </p:cNvSpPr>
          <p:nvPr/>
        </p:nvSpPr>
        <p:spPr bwMode="auto">
          <a:xfrm>
            <a:off x="6826250" y="4948392"/>
            <a:ext cx="596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dirty="0"/>
              <a:t>13:</a:t>
            </a:r>
            <a:endParaRPr lang="zh-TW" altLang="en-US" dirty="0"/>
          </a:p>
        </p:txBody>
      </p:sp>
      <p:sp>
        <p:nvSpPr>
          <p:cNvPr id="49" name="文字方塊 46"/>
          <p:cNvSpPr txBox="1">
            <a:spLocks noChangeArrowheads="1"/>
          </p:cNvSpPr>
          <p:nvPr/>
        </p:nvSpPr>
        <p:spPr bwMode="auto">
          <a:xfrm>
            <a:off x="6819900" y="5411942"/>
            <a:ext cx="523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dirty="0"/>
              <a:t>14:</a:t>
            </a:r>
            <a:endParaRPr lang="zh-TW" altLang="en-US" dirty="0"/>
          </a:p>
        </p:txBody>
      </p:sp>
      <p:sp>
        <p:nvSpPr>
          <p:cNvPr id="50" name="文字方塊 47"/>
          <p:cNvSpPr txBox="1">
            <a:spLocks noChangeArrowheads="1"/>
          </p:cNvSpPr>
          <p:nvPr/>
        </p:nvSpPr>
        <p:spPr bwMode="auto">
          <a:xfrm>
            <a:off x="6819900" y="5889780"/>
            <a:ext cx="596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15:</a:t>
            </a:r>
            <a:endParaRPr lang="zh-TW" altLang="en-US"/>
          </a:p>
        </p:txBody>
      </p:sp>
      <p:sp>
        <p:nvSpPr>
          <p:cNvPr id="52" name="文字方塊 50"/>
          <p:cNvSpPr txBox="1">
            <a:spLocks noChangeArrowheads="1"/>
          </p:cNvSpPr>
          <p:nvPr/>
        </p:nvSpPr>
        <p:spPr bwMode="auto">
          <a:xfrm>
            <a:off x="6978650" y="1917855"/>
            <a:ext cx="3889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4:</a:t>
            </a:r>
            <a:endParaRPr lang="zh-TW" altLang="en-US"/>
          </a:p>
        </p:txBody>
      </p:sp>
      <p:sp>
        <p:nvSpPr>
          <p:cNvPr id="53" name="文字方塊 51"/>
          <p:cNvSpPr txBox="1">
            <a:spLocks noChangeArrowheads="1"/>
          </p:cNvSpPr>
          <p:nvPr/>
        </p:nvSpPr>
        <p:spPr bwMode="auto">
          <a:xfrm>
            <a:off x="6753225" y="4072092"/>
            <a:ext cx="639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TW"/>
              <a:t>10:</a:t>
            </a:r>
            <a:endParaRPr lang="zh-TW" altLang="en-US"/>
          </a:p>
        </p:txBody>
      </p:sp>
      <p:sp>
        <p:nvSpPr>
          <p:cNvPr id="54" name="文字方塊 52"/>
          <p:cNvSpPr txBox="1">
            <a:spLocks noChangeArrowheads="1"/>
          </p:cNvSpPr>
          <p:nvPr/>
        </p:nvSpPr>
        <p:spPr bwMode="auto">
          <a:xfrm>
            <a:off x="6815138" y="6299355"/>
            <a:ext cx="596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t>16:</a:t>
            </a:r>
            <a:endParaRPr lang="zh-TW" altLang="en-US"/>
          </a:p>
        </p:txBody>
      </p:sp>
      <p:sp>
        <p:nvSpPr>
          <p:cNvPr id="55" name="矩形 54"/>
          <p:cNvSpPr/>
          <p:nvPr/>
        </p:nvSpPr>
        <p:spPr>
          <a:xfrm>
            <a:off x="7412038" y="655792"/>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56" name="矩形 55"/>
          <p:cNvSpPr/>
          <p:nvPr/>
        </p:nvSpPr>
        <p:spPr>
          <a:xfrm>
            <a:off x="7412038" y="112410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57" name="矩形 56"/>
          <p:cNvSpPr/>
          <p:nvPr/>
        </p:nvSpPr>
        <p:spPr>
          <a:xfrm>
            <a:off x="7412038" y="1567017"/>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58" name="矩形 57"/>
          <p:cNvSpPr/>
          <p:nvPr/>
        </p:nvSpPr>
        <p:spPr>
          <a:xfrm>
            <a:off x="7412038" y="2027392"/>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59" name="矩形 58"/>
          <p:cNvSpPr/>
          <p:nvPr/>
        </p:nvSpPr>
        <p:spPr>
          <a:xfrm>
            <a:off x="7412038" y="2865592"/>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0" name="矩形 59"/>
          <p:cNvSpPr/>
          <p:nvPr/>
        </p:nvSpPr>
        <p:spPr>
          <a:xfrm>
            <a:off x="7412038" y="3335492"/>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61" name="矩形 60"/>
          <p:cNvSpPr/>
          <p:nvPr/>
        </p:nvSpPr>
        <p:spPr>
          <a:xfrm>
            <a:off x="7412038" y="3776817"/>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2" name="矩形 61"/>
          <p:cNvSpPr/>
          <p:nvPr/>
        </p:nvSpPr>
        <p:spPr>
          <a:xfrm>
            <a:off x="7412038" y="423878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3" name="矩形 62"/>
          <p:cNvSpPr/>
          <p:nvPr/>
        </p:nvSpPr>
        <p:spPr>
          <a:xfrm>
            <a:off x="7412038" y="502935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4" name="矩形 63"/>
          <p:cNvSpPr/>
          <p:nvPr/>
        </p:nvSpPr>
        <p:spPr>
          <a:xfrm>
            <a:off x="7412038" y="5497667"/>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65" name="矩形 64"/>
          <p:cNvSpPr/>
          <p:nvPr/>
        </p:nvSpPr>
        <p:spPr>
          <a:xfrm>
            <a:off x="7412038" y="594058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66" name="矩形 65"/>
          <p:cNvSpPr/>
          <p:nvPr/>
        </p:nvSpPr>
        <p:spPr>
          <a:xfrm>
            <a:off x="7412038" y="6402542"/>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cxnSp>
        <p:nvCxnSpPr>
          <p:cNvPr id="67" name="直線單箭頭接點 67"/>
          <p:cNvCxnSpPr>
            <a:stCxn id="55" idx="3"/>
          </p:cNvCxnSpPr>
          <p:nvPr/>
        </p:nvCxnSpPr>
        <p:spPr>
          <a:xfrm>
            <a:off x="7681913" y="790730"/>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8"/>
          <p:cNvCxnSpPr>
            <a:stCxn id="56" idx="3"/>
          </p:cNvCxnSpPr>
          <p:nvPr/>
        </p:nvCxnSpPr>
        <p:spPr>
          <a:xfrm>
            <a:off x="7681913" y="1259042"/>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70"/>
          <p:cNvCxnSpPr>
            <a:stCxn id="57" idx="3"/>
          </p:cNvCxnSpPr>
          <p:nvPr/>
        </p:nvCxnSpPr>
        <p:spPr>
          <a:xfrm>
            <a:off x="7681913" y="1701955"/>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78"/>
          <p:cNvCxnSpPr/>
          <p:nvPr/>
        </p:nvCxnSpPr>
        <p:spPr>
          <a:xfrm flipV="1">
            <a:off x="7700963" y="2106767"/>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9"/>
          <p:cNvCxnSpPr>
            <a:endCxn id="76" idx="2"/>
          </p:cNvCxnSpPr>
          <p:nvPr/>
        </p:nvCxnSpPr>
        <p:spPr>
          <a:xfrm flipV="1">
            <a:off x="7700963" y="2046442"/>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80"/>
          <p:cNvCxnSpPr>
            <a:endCxn id="76" idx="2"/>
          </p:cNvCxnSpPr>
          <p:nvPr/>
        </p:nvCxnSpPr>
        <p:spPr>
          <a:xfrm flipV="1">
            <a:off x="7700963" y="2046442"/>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81"/>
          <p:cNvCxnSpPr>
            <a:stCxn id="63" idx="3"/>
          </p:cNvCxnSpPr>
          <p:nvPr/>
        </p:nvCxnSpPr>
        <p:spPr>
          <a:xfrm flipV="1">
            <a:off x="7681913" y="2154392"/>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82"/>
          <p:cNvCxnSpPr>
            <a:endCxn id="76" idx="2"/>
          </p:cNvCxnSpPr>
          <p:nvPr/>
        </p:nvCxnSpPr>
        <p:spPr>
          <a:xfrm flipV="1">
            <a:off x="7681913" y="2046442"/>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83"/>
          <p:cNvCxnSpPr>
            <a:endCxn id="76" idx="2"/>
          </p:cNvCxnSpPr>
          <p:nvPr/>
        </p:nvCxnSpPr>
        <p:spPr>
          <a:xfrm flipV="1">
            <a:off x="7681913" y="2046442"/>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橢圓 108"/>
          <p:cNvSpPr>
            <a:spLocks noChangeArrowheads="1"/>
          </p:cNvSpPr>
          <p:nvPr/>
        </p:nvSpPr>
        <p:spPr bwMode="auto">
          <a:xfrm>
            <a:off x="9072563" y="1687667"/>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77" name="橢圓 109"/>
          <p:cNvSpPr>
            <a:spLocks noChangeArrowheads="1"/>
          </p:cNvSpPr>
          <p:nvPr/>
        </p:nvSpPr>
        <p:spPr bwMode="auto">
          <a:xfrm>
            <a:off x="9051925" y="348313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78" name="橢圓 116"/>
          <p:cNvSpPr/>
          <p:nvPr/>
        </p:nvSpPr>
        <p:spPr>
          <a:xfrm>
            <a:off x="1958976" y="743105"/>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9" name="橢圓 117"/>
          <p:cNvSpPr/>
          <p:nvPr/>
        </p:nvSpPr>
        <p:spPr>
          <a:xfrm>
            <a:off x="2511426" y="714530"/>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0" name="橢圓 118"/>
          <p:cNvSpPr/>
          <p:nvPr/>
        </p:nvSpPr>
        <p:spPr>
          <a:xfrm>
            <a:off x="3022601" y="728817"/>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1" name="橢圓 119"/>
          <p:cNvSpPr/>
          <p:nvPr/>
        </p:nvSpPr>
        <p:spPr>
          <a:xfrm>
            <a:off x="1958976" y="1201892"/>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2" name="橢圓 120"/>
          <p:cNvSpPr/>
          <p:nvPr/>
        </p:nvSpPr>
        <p:spPr>
          <a:xfrm>
            <a:off x="2511426" y="1173317"/>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3" name="橢圓 121"/>
          <p:cNvSpPr/>
          <p:nvPr/>
        </p:nvSpPr>
        <p:spPr>
          <a:xfrm>
            <a:off x="3022601" y="1186017"/>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4" name="橢圓 122"/>
          <p:cNvSpPr/>
          <p:nvPr/>
        </p:nvSpPr>
        <p:spPr>
          <a:xfrm>
            <a:off x="1971676" y="1657505"/>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5" name="橢圓 123"/>
          <p:cNvSpPr/>
          <p:nvPr/>
        </p:nvSpPr>
        <p:spPr>
          <a:xfrm>
            <a:off x="2524126" y="1628930"/>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6" name="橢圓 124"/>
          <p:cNvSpPr/>
          <p:nvPr/>
        </p:nvSpPr>
        <p:spPr>
          <a:xfrm>
            <a:off x="3035301" y="1641630"/>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87" name="文字方塊 66"/>
          <p:cNvSpPr txBox="1">
            <a:spLocks noChangeArrowheads="1"/>
          </p:cNvSpPr>
          <p:nvPr/>
        </p:nvSpPr>
        <p:spPr bwMode="auto">
          <a:xfrm>
            <a:off x="8039100" y="6270780"/>
            <a:ext cx="2628900" cy="460375"/>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ln>
          <a:effectLst>
            <a:outerShdw blurRad="40000" dist="20000" dir="5400000" rotWithShape="0">
              <a:srgbClr val="808080">
                <a:alpha val="37999"/>
              </a:srgbClr>
            </a:outerShdw>
          </a:effec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a:solidFill>
                  <a:srgbClr val="000000"/>
                </a:solidFill>
              </a:rPr>
              <a:t>Shared weights</a:t>
            </a:r>
            <a:endParaRPr lang="zh-TW" altLang="en-US">
              <a:solidFill>
                <a:srgbClr val="000000"/>
              </a:solidFill>
            </a:endParaRPr>
          </a:p>
        </p:txBody>
      </p:sp>
      <p:cxnSp>
        <p:nvCxnSpPr>
          <p:cNvPr id="88" name="直線單箭頭接點 71"/>
          <p:cNvCxnSpPr>
            <a:stCxn id="56" idx="3"/>
            <a:endCxn id="77" idx="2"/>
          </p:cNvCxnSpPr>
          <p:nvPr/>
        </p:nvCxnSpPr>
        <p:spPr>
          <a:xfrm>
            <a:off x="7681913" y="1259042"/>
            <a:ext cx="1370012" cy="25844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72"/>
          <p:cNvCxnSpPr>
            <a:stCxn id="57" idx="3"/>
            <a:endCxn id="77" idx="2"/>
          </p:cNvCxnSpPr>
          <p:nvPr/>
        </p:nvCxnSpPr>
        <p:spPr>
          <a:xfrm>
            <a:off x="7681913" y="1701955"/>
            <a:ext cx="1370012" cy="2141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73"/>
          <p:cNvCxnSpPr>
            <a:stCxn id="58" idx="3"/>
            <a:endCxn id="77" idx="2"/>
          </p:cNvCxnSpPr>
          <p:nvPr/>
        </p:nvCxnSpPr>
        <p:spPr>
          <a:xfrm>
            <a:off x="7681913" y="2163917"/>
            <a:ext cx="1370012" cy="167957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74"/>
          <p:cNvCxnSpPr>
            <a:endCxn id="77" idx="2"/>
          </p:cNvCxnSpPr>
          <p:nvPr/>
        </p:nvCxnSpPr>
        <p:spPr>
          <a:xfrm>
            <a:off x="7710488" y="3491067"/>
            <a:ext cx="1341437" cy="3524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75"/>
          <p:cNvCxnSpPr>
            <a:endCxn id="77" idx="2"/>
          </p:cNvCxnSpPr>
          <p:nvPr/>
        </p:nvCxnSpPr>
        <p:spPr>
          <a:xfrm flipV="1">
            <a:off x="7697788" y="3843492"/>
            <a:ext cx="1354137" cy="12541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76"/>
          <p:cNvCxnSpPr>
            <a:endCxn id="77" idx="2"/>
          </p:cNvCxnSpPr>
          <p:nvPr/>
        </p:nvCxnSpPr>
        <p:spPr>
          <a:xfrm flipV="1">
            <a:off x="7697788" y="3843492"/>
            <a:ext cx="1354137" cy="5699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77"/>
          <p:cNvCxnSpPr>
            <a:stCxn id="64" idx="3"/>
          </p:cNvCxnSpPr>
          <p:nvPr/>
        </p:nvCxnSpPr>
        <p:spPr>
          <a:xfrm flipV="1">
            <a:off x="7681913" y="3870480"/>
            <a:ext cx="1336675" cy="17621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84"/>
          <p:cNvCxnSpPr>
            <a:stCxn id="65" idx="3"/>
          </p:cNvCxnSpPr>
          <p:nvPr/>
        </p:nvCxnSpPr>
        <p:spPr>
          <a:xfrm flipV="1">
            <a:off x="7681913" y="3837142"/>
            <a:ext cx="1358900" cy="22383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85"/>
          <p:cNvCxnSpPr>
            <a:stCxn id="66" idx="3"/>
          </p:cNvCxnSpPr>
          <p:nvPr/>
        </p:nvCxnSpPr>
        <p:spPr>
          <a:xfrm flipV="1">
            <a:off x="7681913" y="3899055"/>
            <a:ext cx="1343025" cy="263842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7" name="文字方塊 87"/>
          <p:cNvSpPr txBox="1">
            <a:spLocks noChangeArrowheads="1"/>
          </p:cNvSpPr>
          <p:nvPr/>
        </p:nvSpPr>
        <p:spPr bwMode="auto">
          <a:xfrm>
            <a:off x="2232025" y="5150005"/>
            <a:ext cx="2347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a:t>6 x 6 image</a:t>
            </a:r>
            <a:endParaRPr lang="zh-TW" altLang="en-US"/>
          </a:p>
        </p:txBody>
      </p:sp>
      <p:pic>
        <p:nvPicPr>
          <p:cNvPr id="98" name="圖片 8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38625" y="1725767"/>
            <a:ext cx="2230438" cy="224313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99" name="直線單箭頭接點 34"/>
          <p:cNvCxnSpPr/>
          <p:nvPr/>
        </p:nvCxnSpPr>
        <p:spPr>
          <a:xfrm flipV="1">
            <a:off x="3852863" y="2067080"/>
            <a:ext cx="944562" cy="933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33"/>
          <p:cNvCxnSpPr/>
          <p:nvPr/>
        </p:nvCxnSpPr>
        <p:spPr>
          <a:xfrm>
            <a:off x="3546475" y="1347942"/>
            <a:ext cx="125095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 name="文字方塊 91"/>
          <p:cNvSpPr txBox="1"/>
          <p:nvPr/>
        </p:nvSpPr>
        <p:spPr>
          <a:xfrm>
            <a:off x="2134284" y="5627630"/>
            <a:ext cx="3483048" cy="46037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400" dirty="0">
                <a:solidFill>
                  <a:srgbClr val="000000"/>
                </a:solidFill>
              </a:rPr>
              <a:t>Fewer parameters</a:t>
            </a:r>
            <a:endParaRPr lang="zh-TW" altLang="en-US" sz="2400" dirty="0">
              <a:solidFill>
                <a:srgbClr val="000000"/>
              </a:solidFill>
            </a:endParaRPr>
          </a:p>
        </p:txBody>
      </p:sp>
      <p:sp>
        <p:nvSpPr>
          <p:cNvPr id="102" name="文字方塊 92"/>
          <p:cNvSpPr txBox="1"/>
          <p:nvPr/>
        </p:nvSpPr>
        <p:spPr>
          <a:xfrm>
            <a:off x="2192786" y="6315527"/>
            <a:ext cx="3485322" cy="46037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400" dirty="0">
                <a:solidFill>
                  <a:srgbClr val="000000"/>
                </a:solidFill>
              </a:rPr>
              <a:t>Even fewer parameters</a:t>
            </a:r>
            <a:endParaRPr lang="zh-TW" altLang="en-US" sz="24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ldLvl="0" animBg="1"/>
      <p:bldP spid="87" grpId="0" bldLvl="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Convolutional Algorithms</a:t>
            </a:r>
            <a:br>
              <a:rPr lang="en-US" altLang="zh-CN" dirty="0"/>
            </a:br>
            <a:endParaRPr lang="zh-TW" altLang="en-US" dirty="0"/>
          </a:p>
        </p:txBody>
      </p:sp>
      <p:sp>
        <p:nvSpPr>
          <p:cNvPr id="10" name="文本框 9"/>
          <p:cNvSpPr txBox="1"/>
          <p:nvPr/>
        </p:nvSpPr>
        <p:spPr>
          <a:xfrm>
            <a:off x="2013805" y="902044"/>
            <a:ext cx="8185094" cy="461665"/>
          </a:xfrm>
          <a:prstGeom prst="rect">
            <a:avLst/>
          </a:prstGeom>
          <a:noFill/>
        </p:spPr>
        <p:txBody>
          <a:bodyPr wrap="square">
            <a:spAutoFit/>
          </a:bodyPr>
          <a:lstStyle/>
          <a:p>
            <a:r>
              <a:rPr lang="en-US" altLang="zh-CN" sz="2400" dirty="0"/>
              <a:t>•</a:t>
            </a:r>
            <a:r>
              <a:rPr lang="en-US" altLang="zh-CN" dirty="0"/>
              <a:t> </a:t>
            </a:r>
            <a:r>
              <a:rPr lang="zh-CN" altLang="en-US" sz="2400" b="1" dirty="0"/>
              <a:t>Filter (kernel) shapes过滤器（内核）形状</a:t>
            </a:r>
          </a:p>
        </p:txBody>
      </p:sp>
      <p:sp>
        <p:nvSpPr>
          <p:cNvPr id="4" name="文本框 3"/>
          <p:cNvSpPr txBox="1"/>
          <p:nvPr/>
        </p:nvSpPr>
        <p:spPr>
          <a:xfrm>
            <a:off x="157655" y="1424715"/>
            <a:ext cx="11839904" cy="3927357"/>
          </a:xfrm>
          <a:prstGeom prst="rect">
            <a:avLst/>
          </a:prstGeom>
          <a:noFill/>
        </p:spPr>
        <p:txBody>
          <a:bodyPr wrap="square">
            <a:spAutoFit/>
          </a:bodyPr>
          <a:lstStyle/>
          <a:p>
            <a:pPr>
              <a:lnSpc>
                <a:spcPct val="150000"/>
              </a:lnSpc>
            </a:pPr>
            <a:r>
              <a:rPr lang="zh-CN" altLang="en-US" dirty="0">
                <a:solidFill>
                  <a:schemeClr val="accent1"/>
                </a:solidFill>
              </a:rPr>
              <a:t>• To convolute RGB images, a filter have 3 channels为了对 </a:t>
            </a:r>
            <a:r>
              <a:rPr lang="en-US" altLang="zh-CN" dirty="0">
                <a:solidFill>
                  <a:schemeClr val="accent1"/>
                </a:solidFill>
              </a:rPr>
              <a:t>RGB </a:t>
            </a:r>
            <a:r>
              <a:rPr lang="zh-CN" altLang="en-US" dirty="0">
                <a:solidFill>
                  <a:schemeClr val="accent1"/>
                </a:solidFill>
              </a:rPr>
              <a:t>图像进行卷积，滤波器有 </a:t>
            </a:r>
            <a:r>
              <a:rPr lang="en-US" altLang="zh-CN" dirty="0">
                <a:solidFill>
                  <a:schemeClr val="accent1"/>
                </a:solidFill>
              </a:rPr>
              <a:t>3 </a:t>
            </a:r>
            <a:r>
              <a:rPr lang="zh-CN" altLang="en-US" dirty="0">
                <a:solidFill>
                  <a:schemeClr val="accent1"/>
                </a:solidFill>
              </a:rPr>
              <a:t>个通道</a:t>
            </a:r>
          </a:p>
          <a:p>
            <a:pPr>
              <a:lnSpc>
                <a:spcPct val="150000"/>
              </a:lnSpc>
            </a:pPr>
            <a:r>
              <a:rPr lang="zh-CN" altLang="en-US" dirty="0">
                <a:solidFill>
                  <a:schemeClr val="accent1"/>
                </a:solidFill>
              </a:rPr>
              <a:t>• The filter shape is </a:t>
            </a:r>
            <a:r>
              <a:rPr lang="en-US" altLang="zh-CN" dirty="0">
                <a:solidFill>
                  <a:schemeClr val="accent1"/>
                </a:solidFill>
              </a:rPr>
              <a:t>:</a:t>
            </a:r>
            <a:r>
              <a:rPr lang="zh-CN" altLang="en-US" dirty="0">
                <a:solidFill>
                  <a:schemeClr val="accent1"/>
                </a:solidFill>
              </a:rPr>
              <a:t>过滤器形状为：</a:t>
            </a:r>
            <a:endParaRPr lang="en-US" altLang="zh-CN" dirty="0">
              <a:solidFill>
                <a:schemeClr val="accent1"/>
              </a:solidFill>
            </a:endParaRPr>
          </a:p>
          <a:p>
            <a:pPr>
              <a:lnSpc>
                <a:spcPct val="150000"/>
              </a:lnSpc>
            </a:pPr>
            <a:r>
              <a:rPr lang="zh-CN" altLang="en-US" dirty="0"/>
              <a:t>(</a:t>
            </a:r>
            <a:r>
              <a:rPr lang="zh-CN" altLang="en-US" dirty="0">
                <a:solidFill>
                  <a:srgbClr val="FF0000"/>
                </a:solidFill>
              </a:rPr>
              <a:t>filter_height × filter_width × input_channels × n_filters</a:t>
            </a:r>
            <a:r>
              <a:rPr lang="zh-CN" altLang="en-US" dirty="0"/>
              <a:t>)</a:t>
            </a:r>
          </a:p>
          <a:p>
            <a:endParaRPr lang="en-US" altLang="zh-CN" dirty="0"/>
          </a:p>
          <a:p>
            <a:endParaRPr lang="en-US" altLang="zh-CN" dirty="0"/>
          </a:p>
          <a:p>
            <a:pPr>
              <a:lnSpc>
                <a:spcPct val="150000"/>
              </a:lnSpc>
            </a:pPr>
            <a:r>
              <a:rPr lang="zh-CN" altLang="en-US" dirty="0">
                <a:solidFill>
                  <a:schemeClr val="accent1"/>
                </a:solidFill>
              </a:rPr>
              <a:t>• One filter can have one corresponding output feature map </a:t>
            </a:r>
            <a:r>
              <a:rPr lang="zh-TW" altLang="en-US" dirty="0">
                <a:solidFill>
                  <a:schemeClr val="accent1"/>
                </a:solidFill>
              </a:rPr>
              <a:t>一个</a:t>
            </a:r>
            <a:r>
              <a:rPr lang="en-US" altLang="zh-CN" dirty="0">
                <a:solidFill>
                  <a:schemeClr val="accent1"/>
                </a:solidFill>
              </a:rPr>
              <a:t>filter</a:t>
            </a:r>
            <a:r>
              <a:rPr lang="zh-TW" altLang="en-US" dirty="0">
                <a:solidFill>
                  <a:schemeClr val="accent1"/>
                </a:solidFill>
              </a:rPr>
              <a:t>可以有一个对应的输出</a:t>
            </a:r>
            <a:r>
              <a:rPr lang="en-US" altLang="zh-CN" dirty="0">
                <a:solidFill>
                  <a:schemeClr val="accent1"/>
                </a:solidFill>
              </a:rPr>
              <a:t>feature map</a:t>
            </a:r>
          </a:p>
          <a:p>
            <a:pPr>
              <a:lnSpc>
                <a:spcPct val="150000"/>
              </a:lnSpc>
            </a:pPr>
            <a:r>
              <a:rPr lang="zh-CN" altLang="en-US" dirty="0">
                <a:solidFill>
                  <a:schemeClr val="accent1"/>
                </a:solidFill>
              </a:rPr>
              <a:t>• The number of output channels == The number of filters输出通道数</a:t>
            </a:r>
            <a:r>
              <a:rPr lang="en-US" altLang="zh-CN" dirty="0">
                <a:solidFill>
                  <a:schemeClr val="accent1"/>
                </a:solidFill>
              </a:rPr>
              <a:t>==</a:t>
            </a:r>
            <a:r>
              <a:rPr lang="zh-CN" altLang="en-US" dirty="0">
                <a:solidFill>
                  <a:schemeClr val="accent1"/>
                </a:solidFill>
              </a:rPr>
              <a:t>滤波器数</a:t>
            </a:r>
            <a:endParaRPr lang="en-US" altLang="zh-CN" dirty="0">
              <a:solidFill>
                <a:schemeClr val="accent1"/>
              </a:solidFill>
            </a:endParaRPr>
          </a:p>
          <a:p>
            <a:pPr>
              <a:lnSpc>
                <a:spcPct val="150000"/>
              </a:lnSpc>
            </a:pPr>
            <a:r>
              <a:rPr lang="zh-CN" altLang="en-US" dirty="0">
                <a:solidFill>
                  <a:schemeClr val="accent1"/>
                </a:solidFill>
              </a:rPr>
              <a:t>• The output shape is </a:t>
            </a:r>
            <a:r>
              <a:rPr lang="zh-CN" altLang="en-US" dirty="0"/>
              <a:t>(</a:t>
            </a:r>
            <a:r>
              <a:rPr lang="zh-CN" altLang="en-US" dirty="0">
                <a:solidFill>
                  <a:srgbClr val="FF0000"/>
                </a:solidFill>
              </a:rPr>
              <a:t>feature_height × feature_width × n_filters</a:t>
            </a:r>
            <a:r>
              <a:rPr lang="zh-CN" altLang="en-US" dirty="0"/>
              <a:t>)输出形状为（</a:t>
            </a:r>
            <a:r>
              <a:rPr lang="en-US" altLang="zh-CN" dirty="0" err="1"/>
              <a:t>feature_height</a:t>
            </a:r>
            <a:r>
              <a:rPr lang="en-US" altLang="zh-CN" dirty="0"/>
              <a:t> × </a:t>
            </a:r>
            <a:r>
              <a:rPr lang="en-US" altLang="zh-CN" dirty="0" err="1"/>
              <a:t>feature_width</a:t>
            </a:r>
            <a:r>
              <a:rPr lang="en-US" altLang="zh-CN" dirty="0"/>
              <a:t> × </a:t>
            </a:r>
            <a:r>
              <a:rPr lang="en-US" altLang="zh-CN" dirty="0" err="1"/>
              <a:t>n_filters</a:t>
            </a:r>
            <a:r>
              <a:rPr lang="zh-CN" altLang="en-US" dirty="0"/>
              <a:t>）</a:t>
            </a:r>
            <a:endParaRPr lang="en-US" altLang="zh-CN" dirty="0"/>
          </a:p>
          <a:p>
            <a:pPr>
              <a:lnSpc>
                <a:spcPct val="150000"/>
              </a:lnSpc>
            </a:pPr>
            <a:endParaRPr lang="en-US" altLang="zh-CN" dirty="0"/>
          </a:p>
          <a:p>
            <a:pPr>
              <a:lnSpc>
                <a:spcPct val="150000"/>
              </a:lnSpc>
            </a:pPr>
            <a:r>
              <a:rPr lang="zh-CN" altLang="en-US" dirty="0"/>
              <a:t>                                </a:t>
            </a:r>
            <a:r>
              <a:rPr lang="zh-CN" altLang="en-US" dirty="0">
                <a:solidFill>
                  <a:schemeClr val="accent1"/>
                </a:solidFill>
              </a:rPr>
              <a:t>Rely on input size, padding, strides, and filter size依赖于输入大小、填充、步幅和过滤器大小</a:t>
            </a:r>
          </a:p>
        </p:txBody>
      </p:sp>
      <p:sp>
        <p:nvSpPr>
          <p:cNvPr id="6" name="文本框 5"/>
          <p:cNvSpPr txBox="1"/>
          <p:nvPr/>
        </p:nvSpPr>
        <p:spPr>
          <a:xfrm>
            <a:off x="157655" y="2895609"/>
            <a:ext cx="6536040" cy="461665"/>
          </a:xfrm>
          <a:prstGeom prst="rect">
            <a:avLst/>
          </a:prstGeom>
          <a:noFill/>
        </p:spPr>
        <p:txBody>
          <a:bodyPr wrap="square">
            <a:spAutoFit/>
          </a:bodyPr>
          <a:lstStyle/>
          <a:p>
            <a:r>
              <a:rPr lang="en-US" altLang="zh-CN" sz="2400" dirty="0"/>
              <a:t>•</a:t>
            </a:r>
            <a:r>
              <a:rPr lang="en-US" altLang="zh-CN" dirty="0"/>
              <a:t> </a:t>
            </a:r>
            <a:r>
              <a:rPr lang="zh-CN" altLang="en-US" sz="2400" b="1" dirty="0"/>
              <a:t>Number of filters (channels)滤波器数量（通道） </a:t>
            </a:r>
            <a:endParaRPr lang="en-US" altLang="zh-CN" sz="2400" b="1" dirty="0"/>
          </a:p>
        </p:txBody>
      </p:sp>
      <p:cxnSp>
        <p:nvCxnSpPr>
          <p:cNvPr id="7" name="直線單箭頭接點 52"/>
          <p:cNvCxnSpPr/>
          <p:nvPr/>
        </p:nvCxnSpPr>
        <p:spPr>
          <a:xfrm flipV="1">
            <a:off x="5996225" y="4459126"/>
            <a:ext cx="0" cy="6220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9" y="22379"/>
            <a:ext cx="9606455"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Convolutional Algorithms</a:t>
            </a:r>
            <a:r>
              <a:rPr lang="zh-TW" altLang="en-US" dirty="0"/>
              <a:t>卷积算法</a:t>
            </a:r>
          </a:p>
        </p:txBody>
      </p:sp>
      <p:sp>
        <p:nvSpPr>
          <p:cNvPr id="10" name="文本框 9"/>
          <p:cNvSpPr txBox="1"/>
          <p:nvPr/>
        </p:nvSpPr>
        <p:spPr>
          <a:xfrm>
            <a:off x="2013805" y="902044"/>
            <a:ext cx="5626271" cy="460375"/>
          </a:xfrm>
          <a:prstGeom prst="rect">
            <a:avLst/>
          </a:prstGeom>
          <a:noFill/>
        </p:spPr>
        <p:txBody>
          <a:bodyPr wrap="square">
            <a:spAutoFit/>
          </a:bodyPr>
          <a:lstStyle/>
          <a:p>
            <a:r>
              <a:rPr lang="en-US" altLang="zh-CN" sz="2400" dirty="0"/>
              <a:t>•</a:t>
            </a:r>
            <a:r>
              <a:rPr lang="en-US" altLang="zh-CN" dirty="0"/>
              <a:t> </a:t>
            </a:r>
            <a:r>
              <a:rPr lang="en-US" altLang="zh-CN" sz="2400" b="1" dirty="0"/>
              <a:t>Receptive field</a:t>
            </a:r>
            <a:r>
              <a:rPr lang="zh-TW" altLang="en-US" sz="2400" b="1" dirty="0"/>
              <a:t>感受野</a:t>
            </a:r>
            <a:endParaRPr lang="zh-CN" altLang="en-US" sz="2400" b="1" dirty="0"/>
          </a:p>
        </p:txBody>
      </p:sp>
      <p:pic>
        <p:nvPicPr>
          <p:cNvPr id="5" name="图片 4"/>
          <p:cNvPicPr>
            <a:picLocks noChangeAspect="1"/>
          </p:cNvPicPr>
          <p:nvPr/>
        </p:nvPicPr>
        <p:blipFill>
          <a:blip r:embed="rId3"/>
          <a:stretch>
            <a:fillRect/>
          </a:stretch>
        </p:blipFill>
        <p:spPr>
          <a:xfrm>
            <a:off x="2256138" y="1672771"/>
            <a:ext cx="7318874" cy="1756229"/>
          </a:xfrm>
          <a:prstGeom prst="rect">
            <a:avLst/>
          </a:prstGeom>
        </p:spPr>
      </p:pic>
      <p:pic>
        <p:nvPicPr>
          <p:cNvPr id="9" name="图片 8"/>
          <p:cNvPicPr>
            <a:picLocks noChangeAspect="1"/>
          </p:cNvPicPr>
          <p:nvPr/>
        </p:nvPicPr>
        <p:blipFill>
          <a:blip r:embed="rId4"/>
          <a:stretch>
            <a:fillRect/>
          </a:stretch>
        </p:blipFill>
        <p:spPr>
          <a:xfrm>
            <a:off x="2989996" y="3202544"/>
            <a:ext cx="5274282" cy="2995665"/>
          </a:xfrm>
          <a:prstGeom prst="rect">
            <a:avLst/>
          </a:prstGeom>
        </p:spPr>
      </p:pic>
      <p:sp>
        <p:nvSpPr>
          <p:cNvPr id="13" name="文本框 12"/>
          <p:cNvSpPr txBox="1"/>
          <p:nvPr/>
        </p:nvSpPr>
        <p:spPr>
          <a:xfrm>
            <a:off x="2013805" y="6408308"/>
            <a:ext cx="6582858" cy="275590"/>
          </a:xfrm>
          <a:prstGeom prst="rect">
            <a:avLst/>
          </a:prstGeom>
          <a:noFill/>
        </p:spPr>
        <p:txBody>
          <a:bodyPr wrap="square">
            <a:spAutoFit/>
          </a:bodyPr>
          <a:lstStyle/>
          <a:p>
            <a:r>
              <a:rPr lang="zh-CN" altLang="en-US" sz="1200" dirty="0"/>
              <a:t>https://fomoro.com/research/article/receptive-field-calculator</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Convolutional Algorithms</a:t>
            </a:r>
            <a:br>
              <a:rPr lang="en-US" altLang="zh-CN" dirty="0"/>
            </a:br>
            <a:endParaRPr lang="zh-TW" altLang="en-US" dirty="0"/>
          </a:p>
        </p:txBody>
      </p:sp>
      <p:sp>
        <p:nvSpPr>
          <p:cNvPr id="10" name="文本框 9"/>
          <p:cNvSpPr txBox="1"/>
          <p:nvPr/>
        </p:nvSpPr>
        <p:spPr>
          <a:xfrm>
            <a:off x="2013805" y="902044"/>
            <a:ext cx="6250473" cy="460375"/>
          </a:xfrm>
          <a:prstGeom prst="rect">
            <a:avLst/>
          </a:prstGeom>
          <a:noFill/>
        </p:spPr>
        <p:txBody>
          <a:bodyPr wrap="square">
            <a:spAutoFit/>
          </a:bodyPr>
          <a:lstStyle/>
          <a:p>
            <a:r>
              <a:rPr lang="en-US" altLang="zh-CN" sz="2400" dirty="0"/>
              <a:t>•</a:t>
            </a:r>
            <a:r>
              <a:rPr lang="en-US" altLang="zh-CN" dirty="0"/>
              <a:t> </a:t>
            </a:r>
            <a:r>
              <a:rPr lang="en-US" altLang="zh-CN" sz="2400" b="1" dirty="0"/>
              <a:t>Dilated convolution: Larger Receptive Filed</a:t>
            </a:r>
            <a:endParaRPr lang="zh-CN" altLang="en-US" sz="2400" b="1" dirty="0"/>
          </a:p>
        </p:txBody>
      </p:sp>
      <p:pic>
        <p:nvPicPr>
          <p:cNvPr id="4" name="图片 3"/>
          <p:cNvPicPr>
            <a:picLocks noChangeAspect="1"/>
          </p:cNvPicPr>
          <p:nvPr/>
        </p:nvPicPr>
        <p:blipFill>
          <a:blip r:embed="rId3"/>
          <a:stretch>
            <a:fillRect/>
          </a:stretch>
        </p:blipFill>
        <p:spPr>
          <a:xfrm>
            <a:off x="2622223" y="2014343"/>
            <a:ext cx="6347179" cy="30449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Convolutional Algorithms</a:t>
            </a:r>
            <a:br>
              <a:rPr lang="en-US" altLang="zh-CN" dirty="0"/>
            </a:br>
            <a:endParaRPr lang="zh-TW" altLang="en-US" dirty="0"/>
          </a:p>
        </p:txBody>
      </p:sp>
      <p:sp>
        <p:nvSpPr>
          <p:cNvPr id="10" name="文本框 9"/>
          <p:cNvSpPr txBox="1"/>
          <p:nvPr/>
        </p:nvSpPr>
        <p:spPr>
          <a:xfrm>
            <a:off x="2013805" y="902044"/>
            <a:ext cx="8044595" cy="461665"/>
          </a:xfrm>
          <a:prstGeom prst="rect">
            <a:avLst/>
          </a:prstGeom>
          <a:noFill/>
        </p:spPr>
        <p:txBody>
          <a:bodyPr wrap="square">
            <a:spAutoFit/>
          </a:bodyPr>
          <a:lstStyle/>
          <a:p>
            <a:r>
              <a:rPr lang="en-US" altLang="zh-CN" sz="2400" dirty="0"/>
              <a:t>•</a:t>
            </a:r>
            <a:r>
              <a:rPr lang="en-US" altLang="zh-CN" dirty="0"/>
              <a:t> </a:t>
            </a:r>
            <a:r>
              <a:rPr lang="en-US" altLang="zh-CN" sz="2400" b="1" dirty="0"/>
              <a:t>Group/</a:t>
            </a:r>
            <a:r>
              <a:rPr lang="en-US" altLang="zh-CN" sz="2400" b="1" i="0" dirty="0">
                <a:solidFill>
                  <a:srgbClr val="404040"/>
                </a:solidFill>
                <a:effectLst/>
                <a:latin typeface="-apple-system"/>
              </a:rPr>
              <a:t> </a:t>
            </a:r>
            <a:r>
              <a:rPr lang="en-US" altLang="zh-CN" sz="2400" b="1" dirty="0" err="1"/>
              <a:t>Sepereable</a:t>
            </a:r>
            <a:r>
              <a:rPr lang="en-US" altLang="zh-CN" sz="2400" b="1" dirty="0"/>
              <a:t> convolution</a:t>
            </a:r>
            <a:r>
              <a:rPr lang="zh-CN" altLang="en-US" sz="2400" b="1" dirty="0"/>
              <a:t>组</a:t>
            </a:r>
            <a:r>
              <a:rPr lang="en-US" altLang="zh-CN" sz="2400" b="1" dirty="0"/>
              <a:t>/</a:t>
            </a:r>
            <a:r>
              <a:rPr lang="zh-CN" altLang="en-US" sz="2400" b="1" dirty="0"/>
              <a:t>可分离卷积</a:t>
            </a:r>
          </a:p>
        </p:txBody>
      </p:sp>
      <p:pic>
        <p:nvPicPr>
          <p:cNvPr id="6" name="图片 5"/>
          <p:cNvPicPr>
            <a:picLocks noChangeAspect="1"/>
          </p:cNvPicPr>
          <p:nvPr/>
        </p:nvPicPr>
        <p:blipFill>
          <a:blip r:embed="rId3"/>
          <a:stretch>
            <a:fillRect/>
          </a:stretch>
        </p:blipFill>
        <p:spPr>
          <a:xfrm>
            <a:off x="2013805" y="1832715"/>
            <a:ext cx="4371975" cy="1781175"/>
          </a:xfrm>
          <a:prstGeom prst="rect">
            <a:avLst/>
          </a:prstGeom>
        </p:spPr>
      </p:pic>
      <p:pic>
        <p:nvPicPr>
          <p:cNvPr id="7" name="图片 6"/>
          <p:cNvPicPr>
            <a:picLocks noChangeAspect="1"/>
          </p:cNvPicPr>
          <p:nvPr/>
        </p:nvPicPr>
        <p:blipFill>
          <a:blip r:embed="rId4"/>
          <a:stretch>
            <a:fillRect/>
          </a:stretch>
        </p:blipFill>
        <p:spPr>
          <a:xfrm>
            <a:off x="1942367" y="4168128"/>
            <a:ext cx="4514850" cy="2266950"/>
          </a:xfrm>
          <a:prstGeom prst="rect">
            <a:avLst/>
          </a:prstGeom>
        </p:spPr>
      </p:pic>
      <p:pic>
        <p:nvPicPr>
          <p:cNvPr id="8" name="图片 7"/>
          <p:cNvPicPr>
            <a:picLocks noChangeAspect="1"/>
          </p:cNvPicPr>
          <p:nvPr/>
        </p:nvPicPr>
        <p:blipFill>
          <a:blip r:embed="rId5"/>
          <a:stretch>
            <a:fillRect/>
          </a:stretch>
        </p:blipFill>
        <p:spPr>
          <a:xfrm>
            <a:off x="6683454" y="3110057"/>
            <a:ext cx="3885987" cy="1920363"/>
          </a:xfrm>
          <a:prstGeom prst="rect">
            <a:avLst/>
          </a:prstGeom>
        </p:spPr>
      </p:pic>
      <p:sp>
        <p:nvSpPr>
          <p:cNvPr id="11" name="文本框 10"/>
          <p:cNvSpPr txBox="1"/>
          <p:nvPr/>
        </p:nvSpPr>
        <p:spPr>
          <a:xfrm>
            <a:off x="7358196" y="4924244"/>
            <a:ext cx="2536501" cy="368300"/>
          </a:xfrm>
          <a:prstGeom prst="rect">
            <a:avLst/>
          </a:prstGeom>
          <a:noFill/>
        </p:spPr>
        <p:txBody>
          <a:bodyPr wrap="square">
            <a:spAutoFit/>
          </a:bodyPr>
          <a:lstStyle/>
          <a:p>
            <a:r>
              <a:rPr lang="en-US" altLang="zh-CN" sz="1800" dirty="0" err="1"/>
              <a:t>Sepereable</a:t>
            </a:r>
            <a:r>
              <a:rPr lang="en-US" altLang="zh-CN" sz="1800" dirty="0"/>
              <a:t> convolution</a:t>
            </a:r>
            <a:endParaRPr lang="zh-CN" altLang="en-US" dirty="0"/>
          </a:p>
        </p:txBody>
      </p:sp>
      <p:sp>
        <p:nvSpPr>
          <p:cNvPr id="12" name="文本框 11"/>
          <p:cNvSpPr txBox="1"/>
          <p:nvPr/>
        </p:nvSpPr>
        <p:spPr>
          <a:xfrm>
            <a:off x="3383371" y="6284327"/>
            <a:ext cx="4695196" cy="368300"/>
          </a:xfrm>
          <a:prstGeom prst="rect">
            <a:avLst/>
          </a:prstGeom>
          <a:noFill/>
        </p:spPr>
        <p:txBody>
          <a:bodyPr wrap="square">
            <a:spAutoFit/>
          </a:bodyPr>
          <a:lstStyle/>
          <a:p>
            <a:r>
              <a:rPr lang="en-US" altLang="zh-CN" dirty="0"/>
              <a:t>Group</a:t>
            </a:r>
            <a:r>
              <a:rPr lang="en-US" altLang="zh-CN" sz="1800" dirty="0"/>
              <a:t> convolution</a:t>
            </a:r>
            <a:endParaRPr lang="zh-CN" altLang="en-US" dirty="0"/>
          </a:p>
        </p:txBody>
      </p:sp>
      <p:sp>
        <p:nvSpPr>
          <p:cNvPr id="13" name="文本框 12"/>
          <p:cNvSpPr txBox="1"/>
          <p:nvPr/>
        </p:nvSpPr>
        <p:spPr>
          <a:xfrm>
            <a:off x="3317665" y="3783029"/>
            <a:ext cx="4695196" cy="368300"/>
          </a:xfrm>
          <a:prstGeom prst="rect">
            <a:avLst/>
          </a:prstGeom>
          <a:noFill/>
        </p:spPr>
        <p:txBody>
          <a:bodyPr wrap="square">
            <a:spAutoFit/>
          </a:bodyPr>
          <a:lstStyle/>
          <a:p>
            <a:r>
              <a:rPr lang="en-US" altLang="zh-CN" b="0" i="0" dirty="0">
                <a:solidFill>
                  <a:srgbClr val="182026"/>
                </a:solidFill>
                <a:effectLst/>
                <a:latin typeface="-apple-system"/>
              </a:rPr>
              <a:t>Standard</a:t>
            </a:r>
            <a:r>
              <a:rPr lang="en-US" altLang="zh-CN" sz="1800" dirty="0"/>
              <a:t> convolution</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Pooling Algorithms</a:t>
            </a:r>
            <a:r>
              <a:rPr lang="zh-TW" altLang="en-US" b="0" i="0" dirty="0">
                <a:solidFill>
                  <a:srgbClr val="000000"/>
                </a:solidFill>
                <a:effectLst/>
                <a:latin typeface="Times New Roman" panose="02020603050405020304" pitchFamily="18" charset="0"/>
              </a:rPr>
              <a:t>池化算法</a:t>
            </a:r>
            <a:br>
              <a:rPr lang="en-US" altLang="zh-CN" dirty="0"/>
            </a:br>
            <a:endParaRPr lang="zh-TW" altLang="en-US" dirty="0"/>
          </a:p>
        </p:txBody>
      </p:sp>
      <p:sp>
        <p:nvSpPr>
          <p:cNvPr id="10" name="文本框 9"/>
          <p:cNvSpPr txBox="1"/>
          <p:nvPr/>
        </p:nvSpPr>
        <p:spPr>
          <a:xfrm>
            <a:off x="2013805" y="902044"/>
            <a:ext cx="6250473" cy="460375"/>
          </a:xfrm>
          <a:prstGeom prst="rect">
            <a:avLst/>
          </a:prstGeom>
          <a:noFill/>
        </p:spPr>
        <p:txBody>
          <a:bodyPr wrap="square">
            <a:spAutoFit/>
          </a:bodyPr>
          <a:lstStyle/>
          <a:p>
            <a:r>
              <a:rPr lang="en-US" altLang="zh-CN" sz="2400" dirty="0"/>
              <a:t>•</a:t>
            </a:r>
            <a:r>
              <a:rPr lang="en-US" altLang="zh-CN" dirty="0"/>
              <a:t> </a:t>
            </a:r>
            <a:r>
              <a:rPr lang="en-US" altLang="zh-CN" sz="2400" b="1" dirty="0"/>
              <a:t>Pooling on 1D vector</a:t>
            </a:r>
            <a:endParaRPr lang="zh-CN" altLang="en-US" sz="2400" b="1" dirty="0"/>
          </a:p>
        </p:txBody>
      </p:sp>
      <p:pic>
        <p:nvPicPr>
          <p:cNvPr id="5" name="图片 4"/>
          <p:cNvPicPr>
            <a:picLocks noChangeAspect="1"/>
          </p:cNvPicPr>
          <p:nvPr/>
        </p:nvPicPr>
        <p:blipFill>
          <a:blip r:embed="rId3"/>
          <a:stretch>
            <a:fillRect/>
          </a:stretch>
        </p:blipFill>
        <p:spPr>
          <a:xfrm>
            <a:off x="2878590" y="2445097"/>
            <a:ext cx="4426829" cy="1234405"/>
          </a:xfrm>
          <a:prstGeom prst="rect">
            <a:avLst/>
          </a:prstGeom>
        </p:spPr>
      </p:pic>
      <p:pic>
        <p:nvPicPr>
          <p:cNvPr id="7" name="图片 6"/>
          <p:cNvPicPr>
            <a:picLocks noChangeAspect="1"/>
          </p:cNvPicPr>
          <p:nvPr/>
        </p:nvPicPr>
        <p:blipFill>
          <a:blip r:embed="rId4"/>
          <a:stretch>
            <a:fillRect/>
          </a:stretch>
        </p:blipFill>
        <p:spPr>
          <a:xfrm>
            <a:off x="3064785" y="4437207"/>
            <a:ext cx="4106650" cy="1234404"/>
          </a:xfrm>
          <a:prstGeom prst="rect">
            <a:avLst/>
          </a:prstGeom>
        </p:spPr>
      </p:pic>
      <p:sp>
        <p:nvSpPr>
          <p:cNvPr id="9" name="文本框 8"/>
          <p:cNvSpPr txBox="1"/>
          <p:nvPr/>
        </p:nvSpPr>
        <p:spPr>
          <a:xfrm>
            <a:off x="2311096" y="1687392"/>
            <a:ext cx="4695196" cy="368300"/>
          </a:xfrm>
          <a:prstGeom prst="rect">
            <a:avLst/>
          </a:prstGeom>
          <a:noFill/>
        </p:spPr>
        <p:txBody>
          <a:bodyPr wrap="square">
            <a:spAutoFit/>
          </a:bodyPr>
          <a:lstStyle/>
          <a:p>
            <a:r>
              <a:rPr lang="zh-CN" altLang="en-US" dirty="0"/>
              <a:t>• Max Pooling</a:t>
            </a:r>
          </a:p>
        </p:txBody>
      </p:sp>
      <p:sp>
        <p:nvSpPr>
          <p:cNvPr id="12" name="文本框 11"/>
          <p:cNvSpPr txBox="1"/>
          <p:nvPr/>
        </p:nvSpPr>
        <p:spPr>
          <a:xfrm>
            <a:off x="2311096" y="3763133"/>
            <a:ext cx="4695196" cy="368300"/>
          </a:xfrm>
          <a:prstGeom prst="rect">
            <a:avLst/>
          </a:prstGeom>
          <a:noFill/>
        </p:spPr>
        <p:txBody>
          <a:bodyPr wrap="square">
            <a:spAutoFit/>
          </a:bodyPr>
          <a:lstStyle/>
          <a:p>
            <a:r>
              <a:rPr lang="zh-CN" altLang="en-US" dirty="0"/>
              <a:t>• Mean (Average) Pooling</a:t>
            </a:r>
          </a:p>
        </p:txBody>
      </p:sp>
      <p:sp>
        <p:nvSpPr>
          <p:cNvPr id="14" name="文本框 13"/>
          <p:cNvSpPr txBox="1"/>
          <p:nvPr/>
        </p:nvSpPr>
        <p:spPr>
          <a:xfrm>
            <a:off x="7441592" y="3663755"/>
            <a:ext cx="2760995" cy="368300"/>
          </a:xfrm>
          <a:prstGeom prst="rect">
            <a:avLst/>
          </a:prstGeom>
          <a:noFill/>
        </p:spPr>
        <p:txBody>
          <a:bodyPr wrap="square">
            <a:spAutoFit/>
          </a:bodyPr>
          <a:lstStyle/>
          <a:p>
            <a:r>
              <a:rPr lang="zh-CN" altLang="en-US" dirty="0">
                <a:solidFill>
                  <a:srgbClr val="FF0000"/>
                </a:solidFill>
              </a:rPr>
              <a:t>Receptive field is increased</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Pooling Algorithms</a:t>
            </a:r>
            <a:br>
              <a:rPr lang="en-US" altLang="zh-CN" dirty="0"/>
            </a:br>
            <a:endParaRPr lang="zh-TW" altLang="en-US" dirty="0"/>
          </a:p>
        </p:txBody>
      </p:sp>
      <p:sp>
        <p:nvSpPr>
          <p:cNvPr id="10" name="文本框 9"/>
          <p:cNvSpPr txBox="1"/>
          <p:nvPr/>
        </p:nvSpPr>
        <p:spPr>
          <a:xfrm>
            <a:off x="1785205" y="887567"/>
            <a:ext cx="7886700" cy="461665"/>
          </a:xfrm>
          <a:prstGeom prst="rect">
            <a:avLst/>
          </a:prstGeom>
          <a:noFill/>
        </p:spPr>
        <p:txBody>
          <a:bodyPr wrap="square">
            <a:spAutoFit/>
          </a:bodyPr>
          <a:lstStyle/>
          <a:p>
            <a:r>
              <a:rPr lang="en-US" altLang="zh-CN" sz="2400" dirty="0"/>
              <a:t>•</a:t>
            </a:r>
            <a:r>
              <a:rPr lang="en-US" altLang="zh-CN" dirty="0"/>
              <a:t> </a:t>
            </a:r>
            <a:r>
              <a:rPr lang="en-US" altLang="zh-CN" sz="2400" b="1" dirty="0"/>
              <a:t>Max Pooling on 2D matrix•2D </a:t>
            </a:r>
            <a:r>
              <a:rPr lang="zh-CN" altLang="en-US" sz="2400" b="1" dirty="0"/>
              <a:t>矩阵上的最大池化</a:t>
            </a:r>
          </a:p>
        </p:txBody>
      </p:sp>
      <p:pic>
        <p:nvPicPr>
          <p:cNvPr id="4" name="图片 3"/>
          <p:cNvPicPr>
            <a:picLocks noChangeAspect="1"/>
          </p:cNvPicPr>
          <p:nvPr/>
        </p:nvPicPr>
        <p:blipFill>
          <a:blip r:embed="rId3"/>
          <a:stretch>
            <a:fillRect/>
          </a:stretch>
        </p:blipFill>
        <p:spPr>
          <a:xfrm>
            <a:off x="2064888" y="1704846"/>
            <a:ext cx="8269191" cy="40498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Pooling Algorithms</a:t>
            </a:r>
            <a:br>
              <a:rPr lang="en-US" altLang="zh-CN" dirty="0"/>
            </a:br>
            <a:endParaRPr lang="zh-TW" altLang="en-US" dirty="0"/>
          </a:p>
        </p:txBody>
      </p:sp>
      <p:sp>
        <p:nvSpPr>
          <p:cNvPr id="10" name="文本框 9"/>
          <p:cNvSpPr txBox="1"/>
          <p:nvPr/>
        </p:nvSpPr>
        <p:spPr>
          <a:xfrm>
            <a:off x="2013805" y="902044"/>
            <a:ext cx="6250473" cy="460375"/>
          </a:xfrm>
          <a:prstGeom prst="rect">
            <a:avLst/>
          </a:prstGeom>
          <a:noFill/>
        </p:spPr>
        <p:txBody>
          <a:bodyPr wrap="square">
            <a:spAutoFit/>
          </a:bodyPr>
          <a:lstStyle/>
          <a:p>
            <a:r>
              <a:rPr lang="en-US" altLang="zh-CN" sz="2400" dirty="0"/>
              <a:t>•</a:t>
            </a:r>
            <a:r>
              <a:rPr lang="en-US" altLang="zh-CN" dirty="0"/>
              <a:t> </a:t>
            </a:r>
            <a:r>
              <a:rPr lang="en-US" altLang="zh-CN" sz="2400" b="1" dirty="0"/>
              <a:t>Mean Pooling on 2D matrix</a:t>
            </a:r>
            <a:endParaRPr lang="zh-CN" altLang="en-US" sz="2400" b="1" dirty="0"/>
          </a:p>
        </p:txBody>
      </p:sp>
      <p:pic>
        <p:nvPicPr>
          <p:cNvPr id="5" name="图片 4"/>
          <p:cNvPicPr>
            <a:picLocks noChangeAspect="1"/>
          </p:cNvPicPr>
          <p:nvPr/>
        </p:nvPicPr>
        <p:blipFill>
          <a:blip r:embed="rId3"/>
          <a:stretch>
            <a:fillRect/>
          </a:stretch>
        </p:blipFill>
        <p:spPr>
          <a:xfrm>
            <a:off x="2079511" y="1724914"/>
            <a:ext cx="8237094" cy="39846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自然演绎推理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960"/>
          <p:cNvSpPr>
            <a:spLocks noChangeArrowheads="1"/>
          </p:cNvSpPr>
          <p:nvPr/>
        </p:nvSpPr>
        <p:spPr bwMode="auto">
          <a:xfrm>
            <a:off x="1982474" y="1146184"/>
            <a:ext cx="8328936" cy="3973437"/>
          </a:xfrm>
          <a:prstGeom prst="rect">
            <a:avLst/>
          </a:prstGeom>
          <a:gradFill rotWithShape="0">
            <a:gsLst>
              <a:gs pos="0">
                <a:srgbClr val="FFFFFF"/>
              </a:gs>
              <a:gs pos="50000">
                <a:srgbClr val="E7FFE7"/>
              </a:gs>
              <a:gs pos="100000">
                <a:srgbClr val="FFFFFF"/>
              </a:gs>
            </a:gsLst>
            <a:lin ang="5400000"/>
          </a:gradFill>
          <a:ln w="9525" cap="flat" algn="ctr">
            <a:solidFill>
              <a:srgbClr val="008000"/>
            </a:solidFill>
            <a:prstDash val="solid"/>
            <a:miter lim="800000"/>
            <a:headEnd type="none" w="med" len="med"/>
            <a:tailEnd type="none" w="med" len="med"/>
          </a:ln>
        </p:spPr>
        <p:txBody>
          <a:bodyPr wrap="none"/>
          <a:lstStyle/>
          <a:p>
            <a:endParaRPr lang="zh-CN" altLang="en-US" sz="1805"/>
          </a:p>
        </p:txBody>
      </p:sp>
      <p:sp>
        <p:nvSpPr>
          <p:cNvPr id="3" name="Rectangle 962"/>
          <p:cNvSpPr txBox="1">
            <a:spLocks noChangeArrowheads="1"/>
          </p:cNvSpPr>
          <p:nvPr/>
        </p:nvSpPr>
        <p:spPr>
          <a:xfrm>
            <a:off x="2135298" y="1146184"/>
            <a:ext cx="7870462" cy="3973437"/>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0" indent="0" algn="just">
              <a:buFont typeface="Wingdings" panose="05000000000000000000" pitchFamily="2" charset="2"/>
              <a:buBlip>
                <a:blip r:embed="rId2"/>
              </a:buBlip>
            </a:pPr>
            <a:r>
              <a:rPr lang="ru-RU" altLang="zh-CN" sz="2405" b="1">
                <a:latin typeface="宋体" panose="02010600030101010101" pitchFamily="2" charset="-122"/>
                <a:ea typeface="新宋体" panose="02010609030101010101" pitchFamily="49" charset="-122"/>
              </a:rPr>
              <a:t> </a:t>
            </a:r>
            <a:r>
              <a:rPr lang="zh-CN" altLang="ru-RU" sz="2405" b="1">
                <a:latin typeface="宋体" panose="02010600030101010101" pitchFamily="2" charset="-122"/>
                <a:ea typeface="新宋体" panose="02010609030101010101" pitchFamily="49" charset="-122"/>
              </a:rPr>
              <a:t>例</a:t>
            </a:r>
            <a:r>
              <a:rPr lang="ru-RU" altLang="zh-CN" sz="2405" b="1">
                <a:latin typeface="宋体" panose="02010600030101010101" pitchFamily="2" charset="-122"/>
                <a:ea typeface="新宋体" panose="02010609030101010101" pitchFamily="49" charset="-122"/>
              </a:rPr>
              <a:t>3.</a:t>
            </a:r>
            <a:r>
              <a:rPr lang="ru-RU" altLang="zh-CN" sz="2405" b="1">
                <a:latin typeface="Times New Roman" panose="02020603050405020304" pitchFamily="18" charset="0"/>
                <a:ea typeface="新宋体" panose="02010609030101010101" pitchFamily="49" charset="-122"/>
              </a:rPr>
              <a:t>1  </a:t>
            </a:r>
            <a:r>
              <a:rPr lang="zh-CN" altLang="ru-RU" sz="2405" b="1">
                <a:latin typeface="宋体" panose="02010600030101010101" pitchFamily="2" charset="-122"/>
                <a:ea typeface="新宋体" panose="02010609030101010101" pitchFamily="49" charset="-122"/>
              </a:rPr>
              <a:t>已知事实：</a:t>
            </a:r>
            <a:endParaRPr lang="zh-CN" altLang="ru-RU" sz="2405" b="1">
              <a:latin typeface="Times New Roman" panose="02020603050405020304" pitchFamily="18" charset="0"/>
              <a:ea typeface="新宋体" panose="02010609030101010101" pitchFamily="49" charset="-122"/>
            </a:endParaRPr>
          </a:p>
          <a:p>
            <a:pPr marL="0" indent="0" algn="just">
              <a:buFont typeface="Wingdings" panose="05000000000000000000" pitchFamily="2" charset="2"/>
              <a:buNone/>
            </a:pPr>
            <a:r>
              <a:rPr lang="zh-CN" altLang="ru-RU" sz="2405" b="1">
                <a:latin typeface="宋体" panose="02010600030101010101" pitchFamily="2" charset="-122"/>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1</a:t>
            </a:r>
            <a:r>
              <a:rPr lang="zh-CN" altLang="ru-RU" sz="2405" b="1">
                <a:latin typeface="Times New Roman" panose="02020603050405020304" pitchFamily="18" charset="0"/>
                <a:ea typeface="新宋体" panose="02010609030101010101" pitchFamily="49" charset="-122"/>
              </a:rPr>
              <a:t>）</a:t>
            </a:r>
            <a:r>
              <a:rPr lang="zh-CN" altLang="ru-RU" sz="2405" b="1">
                <a:latin typeface="宋体" panose="02010600030101010101" pitchFamily="2" charset="-122"/>
                <a:ea typeface="新宋体" panose="02010609030101010101" pitchFamily="49" charset="-122"/>
              </a:rPr>
              <a:t>凡是容易的课程小王</a:t>
            </a:r>
            <a:r>
              <a:rPr lang="ru-RU" altLang="zh-CN" sz="2405" b="1">
                <a:latin typeface="Times New Roman" panose="02020603050405020304" pitchFamily="18" charset="0"/>
                <a:ea typeface="新宋体" panose="02010609030101010101" pitchFamily="49" charset="-122"/>
              </a:rPr>
              <a:t>( Wang )</a:t>
            </a:r>
            <a:r>
              <a:rPr lang="zh-CN" altLang="ru-RU" sz="2405" b="1">
                <a:latin typeface="宋体" panose="02010600030101010101" pitchFamily="2" charset="-122"/>
                <a:ea typeface="新宋体" panose="02010609030101010101" pitchFamily="49" charset="-122"/>
              </a:rPr>
              <a:t>都喜欢；</a:t>
            </a:r>
            <a:endParaRPr lang="zh-CN" altLang="ru-RU" sz="2405" b="1">
              <a:latin typeface="Times New Roman" panose="02020603050405020304" pitchFamily="18" charset="0"/>
              <a:ea typeface="新宋体" panose="02010609030101010101" pitchFamily="49" charset="-122"/>
            </a:endParaRPr>
          </a:p>
          <a:p>
            <a:pPr marL="0" indent="0" algn="just">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      （</a:t>
            </a:r>
            <a:r>
              <a:rPr lang="ru-RU" altLang="zh-CN" sz="2405" b="1">
                <a:latin typeface="Times New Roman" panose="02020603050405020304" pitchFamily="18" charset="0"/>
                <a:ea typeface="新宋体" panose="02010609030101010101" pitchFamily="49" charset="-122"/>
              </a:rPr>
              <a:t>2</a:t>
            </a: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C </a:t>
            </a:r>
            <a:r>
              <a:rPr lang="zh-CN" altLang="ru-RU" sz="2405" b="1">
                <a:latin typeface="宋体" panose="02010600030101010101" pitchFamily="2" charset="-122"/>
                <a:ea typeface="新宋体" panose="02010609030101010101" pitchFamily="49" charset="-122"/>
              </a:rPr>
              <a:t>班的课程都是容易的；</a:t>
            </a:r>
            <a:endParaRPr lang="zh-CN" altLang="ru-RU" sz="2405" b="1">
              <a:latin typeface="Times New Roman" panose="02020603050405020304" pitchFamily="18" charset="0"/>
              <a:ea typeface="新宋体" panose="02010609030101010101" pitchFamily="49" charset="-122"/>
            </a:endParaRPr>
          </a:p>
          <a:p>
            <a:pPr marL="0" indent="0" algn="just">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      （</a:t>
            </a:r>
            <a:r>
              <a:rPr lang="ru-RU" altLang="zh-CN" sz="2405" b="1">
                <a:latin typeface="Times New Roman" panose="02020603050405020304" pitchFamily="18" charset="0"/>
                <a:ea typeface="新宋体" panose="02010609030101010101" pitchFamily="49" charset="-122"/>
              </a:rPr>
              <a:t>3</a:t>
            </a: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ds </a:t>
            </a:r>
            <a:r>
              <a:rPr lang="zh-CN" altLang="ru-RU" sz="2405" b="1">
                <a:latin typeface="宋体" panose="02010600030101010101" pitchFamily="2" charset="-122"/>
                <a:ea typeface="新宋体" panose="02010609030101010101" pitchFamily="49" charset="-122"/>
              </a:rPr>
              <a:t>是 </a:t>
            </a:r>
            <a:r>
              <a:rPr lang="ru-RU" altLang="zh-CN" sz="2405" b="1">
                <a:latin typeface="Times New Roman" panose="02020603050405020304" pitchFamily="18" charset="0"/>
                <a:ea typeface="新宋体" panose="02010609030101010101" pitchFamily="49" charset="-122"/>
              </a:rPr>
              <a:t>C </a:t>
            </a:r>
            <a:r>
              <a:rPr lang="zh-CN" altLang="ru-RU" sz="2405" b="1">
                <a:latin typeface="宋体" panose="02010600030101010101" pitchFamily="2" charset="-122"/>
                <a:ea typeface="新宋体" panose="02010609030101010101" pitchFamily="49" charset="-122"/>
              </a:rPr>
              <a:t>班的一门课程。</a:t>
            </a:r>
            <a:endParaRPr lang="zh-CN" altLang="ru-RU" sz="2405" b="1">
              <a:latin typeface="Times New Roman" panose="02020603050405020304" pitchFamily="18" charset="0"/>
              <a:ea typeface="新宋体" panose="02010609030101010101" pitchFamily="49" charset="-122"/>
            </a:endParaRPr>
          </a:p>
          <a:p>
            <a:pPr marL="0" indent="0" algn="just">
              <a:buSzPct val="60000"/>
              <a:buFont typeface="Wingdings" panose="05000000000000000000" pitchFamily="2" charset="2"/>
              <a:buBlip>
                <a:blip r:embed="rId2"/>
              </a:buBlip>
            </a:pPr>
            <a:r>
              <a:rPr lang="zh-CN" altLang="ru-RU" sz="2405" b="1">
                <a:latin typeface="宋体" panose="02010600030101010101" pitchFamily="2" charset="-122"/>
                <a:ea typeface="新宋体" panose="02010609030101010101" pitchFamily="49" charset="-122"/>
              </a:rPr>
              <a:t> 求证：小王喜欢 </a:t>
            </a:r>
            <a:r>
              <a:rPr lang="ru-RU" altLang="zh-CN" sz="2405" b="1">
                <a:latin typeface="Times New Roman" panose="02020603050405020304" pitchFamily="18" charset="0"/>
                <a:ea typeface="新宋体" panose="02010609030101010101" pitchFamily="49" charset="-122"/>
              </a:rPr>
              <a:t>ds </a:t>
            </a:r>
            <a:r>
              <a:rPr lang="zh-CN" altLang="ru-RU" sz="2405" b="1">
                <a:latin typeface="宋体" panose="02010600030101010101" pitchFamily="2" charset="-122"/>
                <a:ea typeface="新宋体" panose="02010609030101010101" pitchFamily="49" charset="-122"/>
              </a:rPr>
              <a:t>这门课程。</a:t>
            </a:r>
            <a:endParaRPr lang="zh-CN" altLang="ru-RU" sz="2405" b="1">
              <a:ea typeface="新宋体" panose="02010609030101010101" pitchFamily="49" charset="-122"/>
            </a:endParaRPr>
          </a:p>
        </p:txBody>
      </p:sp>
      <p:sp>
        <p:nvSpPr>
          <p:cNvPr id="5" name="Rectangle 965"/>
          <p:cNvSpPr>
            <a:spLocks noChangeArrowheads="1"/>
          </p:cNvSpPr>
          <p:nvPr/>
        </p:nvSpPr>
        <p:spPr bwMode="auto">
          <a:xfrm>
            <a:off x="1524000" y="3386019"/>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6" name="Rectangle 966"/>
          <p:cNvSpPr>
            <a:spLocks noChangeArrowheads="1"/>
          </p:cNvSpPr>
          <p:nvPr/>
        </p:nvSpPr>
        <p:spPr bwMode="auto">
          <a:xfrm>
            <a:off x="1524000" y="3386019"/>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pic>
        <p:nvPicPr>
          <p:cNvPr id="7" name="图片 6">
            <a:extLst>
              <a:ext uri="{FF2B5EF4-FFF2-40B4-BE49-F238E27FC236}">
                <a16:creationId xmlns:a16="http://schemas.microsoft.com/office/drawing/2014/main" id="{F40414D5-9C83-DF5C-BC69-A8D3BA2FF92C}"/>
              </a:ext>
            </a:extLst>
          </p:cNvPr>
          <p:cNvPicPr>
            <a:picLocks noChangeAspect="1"/>
          </p:cNvPicPr>
          <p:nvPr/>
        </p:nvPicPr>
        <p:blipFill>
          <a:blip r:embed="rId3"/>
          <a:stretch>
            <a:fillRect/>
          </a:stretch>
        </p:blipFill>
        <p:spPr>
          <a:xfrm>
            <a:off x="-19050" y="0"/>
            <a:ext cx="4000500" cy="1009650"/>
          </a:xfrm>
          <a:prstGeom prst="rect">
            <a:avLst/>
          </a:prstGeom>
        </p:spPr>
      </p:pic>
    </p:spTree>
  </p:cSld>
  <p:clrMapOvr>
    <a:masterClrMapping/>
  </p:clrMapOvr>
  <p:transition spd="slow" advTm="18981">
    <p:push dir="u"/>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Pooling Algorithms</a:t>
            </a:r>
            <a:r>
              <a:rPr lang="zh-TW" altLang="en-US" b="0" i="0" dirty="0">
                <a:solidFill>
                  <a:srgbClr val="000000"/>
                </a:solidFill>
                <a:effectLst/>
                <a:latin typeface="Times New Roman" panose="02020603050405020304" pitchFamily="18" charset="0"/>
              </a:rPr>
              <a:t>池化算法</a:t>
            </a:r>
            <a:br>
              <a:rPr lang="en-US" altLang="zh-CN" dirty="0"/>
            </a:br>
            <a:endParaRPr lang="zh-TW" altLang="en-US" dirty="0"/>
          </a:p>
        </p:txBody>
      </p:sp>
      <p:sp>
        <p:nvSpPr>
          <p:cNvPr id="10" name="文本框 9"/>
          <p:cNvSpPr txBox="1"/>
          <p:nvPr/>
        </p:nvSpPr>
        <p:spPr>
          <a:xfrm>
            <a:off x="2013805" y="902044"/>
            <a:ext cx="6250473" cy="460375"/>
          </a:xfrm>
          <a:prstGeom prst="rect">
            <a:avLst/>
          </a:prstGeom>
          <a:noFill/>
        </p:spPr>
        <p:txBody>
          <a:bodyPr wrap="square">
            <a:spAutoFit/>
          </a:bodyPr>
          <a:lstStyle/>
          <a:p>
            <a:r>
              <a:rPr lang="en-US" altLang="zh-CN" sz="2400" dirty="0"/>
              <a:t>•</a:t>
            </a:r>
            <a:r>
              <a:rPr lang="en-US" altLang="zh-CN" dirty="0"/>
              <a:t> </a:t>
            </a:r>
            <a:r>
              <a:rPr lang="en-US" altLang="zh-CN" sz="2400" b="1" dirty="0"/>
              <a:t>Spatial Pyramid Pooling</a:t>
            </a:r>
            <a:r>
              <a:rPr lang="zh-CN" altLang="en-US" sz="2400" b="1" dirty="0"/>
              <a:t>空间金字塔池化</a:t>
            </a:r>
          </a:p>
        </p:txBody>
      </p:sp>
      <p:pic>
        <p:nvPicPr>
          <p:cNvPr id="4" name="图片 3"/>
          <p:cNvPicPr>
            <a:picLocks noChangeAspect="1"/>
          </p:cNvPicPr>
          <p:nvPr/>
        </p:nvPicPr>
        <p:blipFill>
          <a:blip r:embed="rId3"/>
          <a:stretch>
            <a:fillRect/>
          </a:stretch>
        </p:blipFill>
        <p:spPr>
          <a:xfrm>
            <a:off x="3063589" y="1831169"/>
            <a:ext cx="5752563" cy="35347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fontScale="90000"/>
          </a:bodyPr>
          <a:lstStyle/>
          <a:p>
            <a:r>
              <a:rPr lang="en-US" altLang="zh-CN" sz="4400" b="1" dirty="0"/>
              <a:t>• </a:t>
            </a:r>
            <a:r>
              <a:rPr lang="en-US" altLang="zh-CN" sz="4400" dirty="0">
                <a:solidFill>
                  <a:srgbClr val="000000"/>
                </a:solidFill>
                <a:latin typeface="Times New Roman" panose="02020603050405020304" pitchFamily="18" charset="0"/>
              </a:rPr>
              <a:t>Batch</a:t>
            </a:r>
            <a:r>
              <a:rPr lang="en-US" altLang="zh-CN" b="0" i="0" dirty="0">
                <a:solidFill>
                  <a:srgbClr val="000000"/>
                </a:solidFill>
                <a:effectLst/>
                <a:latin typeface="Times New Roman" panose="02020603050405020304" pitchFamily="18" charset="0"/>
              </a:rPr>
              <a:t> Normalization</a:t>
            </a:r>
            <a:r>
              <a:rPr lang="zh-TW" altLang="en-US" b="0" i="0" dirty="0">
                <a:solidFill>
                  <a:srgbClr val="000000"/>
                </a:solidFill>
                <a:effectLst/>
                <a:latin typeface="Times New Roman" panose="02020603050405020304" pitchFamily="18" charset="0"/>
              </a:rPr>
              <a:t>批量归一化</a:t>
            </a:r>
            <a:br>
              <a:rPr lang="en-US" altLang="zh-CN" dirty="0"/>
            </a:br>
            <a:endParaRPr lang="zh-TW" altLang="en-US" dirty="0"/>
          </a:p>
        </p:txBody>
      </p:sp>
      <p:sp>
        <p:nvSpPr>
          <p:cNvPr id="10" name="文本框 9"/>
          <p:cNvSpPr txBox="1"/>
          <p:nvPr/>
        </p:nvSpPr>
        <p:spPr>
          <a:xfrm>
            <a:off x="2013805" y="902044"/>
            <a:ext cx="6250473" cy="460375"/>
          </a:xfrm>
          <a:prstGeom prst="rect">
            <a:avLst/>
          </a:prstGeom>
          <a:noFill/>
        </p:spPr>
        <p:txBody>
          <a:bodyPr wrap="square">
            <a:spAutoFit/>
          </a:bodyPr>
          <a:lstStyle/>
          <a:p>
            <a:r>
              <a:rPr lang="en-US" altLang="zh-CN" sz="2400" dirty="0"/>
              <a:t>•</a:t>
            </a:r>
            <a:r>
              <a:rPr lang="en-US" altLang="zh-CN" dirty="0"/>
              <a:t> </a:t>
            </a:r>
            <a:r>
              <a:rPr lang="en-US" altLang="zh-CN" sz="2400" b="1" dirty="0" err="1"/>
              <a:t>Convariate</a:t>
            </a:r>
            <a:r>
              <a:rPr lang="en-US" altLang="zh-CN" sz="2400" b="1" dirty="0"/>
              <a:t> shift</a:t>
            </a:r>
            <a:r>
              <a:rPr lang="zh-TW" altLang="en-US" sz="2400" b="1" dirty="0"/>
              <a:t>协变量偏移</a:t>
            </a:r>
            <a:endParaRPr lang="zh-CN" altLang="en-US" sz="2400" b="1" dirty="0"/>
          </a:p>
        </p:txBody>
      </p:sp>
      <p:pic>
        <p:nvPicPr>
          <p:cNvPr id="3" name="图片 2"/>
          <p:cNvPicPr>
            <a:picLocks noChangeAspect="1"/>
          </p:cNvPicPr>
          <p:nvPr/>
        </p:nvPicPr>
        <p:blipFill>
          <a:blip r:embed="rId3"/>
          <a:stretch>
            <a:fillRect/>
          </a:stretch>
        </p:blipFill>
        <p:spPr>
          <a:xfrm>
            <a:off x="2247558" y="1536177"/>
            <a:ext cx="7546230" cy="3999502"/>
          </a:xfrm>
          <a:prstGeom prst="rect">
            <a:avLst/>
          </a:prstGeom>
        </p:spPr>
      </p:pic>
      <p:sp>
        <p:nvSpPr>
          <p:cNvPr id="5" name="文本框 4"/>
          <p:cNvSpPr txBox="1"/>
          <p:nvPr/>
        </p:nvSpPr>
        <p:spPr>
          <a:xfrm>
            <a:off x="4061747" y="1420211"/>
            <a:ext cx="1136279" cy="368300"/>
          </a:xfrm>
          <a:prstGeom prst="rect">
            <a:avLst/>
          </a:prstGeom>
          <a:noFill/>
        </p:spPr>
        <p:txBody>
          <a:bodyPr wrap="square">
            <a:spAutoFit/>
          </a:bodyPr>
          <a:lstStyle/>
          <a:p>
            <a:r>
              <a:rPr lang="en-US" altLang="zh-CN" sz="1800" dirty="0"/>
              <a:t>Red Rose</a:t>
            </a:r>
          </a:p>
        </p:txBody>
      </p:sp>
      <p:sp>
        <p:nvSpPr>
          <p:cNvPr id="6" name="文本框 5"/>
          <p:cNvSpPr txBox="1"/>
          <p:nvPr/>
        </p:nvSpPr>
        <p:spPr>
          <a:xfrm>
            <a:off x="3646640" y="3477945"/>
            <a:ext cx="2213916" cy="368300"/>
          </a:xfrm>
          <a:prstGeom prst="rect">
            <a:avLst/>
          </a:prstGeom>
          <a:noFill/>
        </p:spPr>
        <p:txBody>
          <a:bodyPr wrap="square">
            <a:spAutoFit/>
          </a:bodyPr>
          <a:lstStyle/>
          <a:p>
            <a:r>
              <a:rPr lang="en-US" altLang="zh-CN" dirty="0"/>
              <a:t>Different color</a:t>
            </a:r>
            <a:r>
              <a:rPr lang="en-US" altLang="zh-CN" sz="1800" dirty="0"/>
              <a:t> Rose</a:t>
            </a:r>
          </a:p>
        </p:txBody>
      </p:sp>
      <p:sp>
        <p:nvSpPr>
          <p:cNvPr id="7" name="文本框 6"/>
          <p:cNvSpPr txBox="1"/>
          <p:nvPr/>
        </p:nvSpPr>
        <p:spPr>
          <a:xfrm>
            <a:off x="9225648" y="1867832"/>
            <a:ext cx="1136279" cy="368300"/>
          </a:xfrm>
          <a:prstGeom prst="rect">
            <a:avLst/>
          </a:prstGeom>
          <a:noFill/>
        </p:spPr>
        <p:txBody>
          <a:bodyPr wrap="square">
            <a:spAutoFit/>
          </a:bodyPr>
          <a:lstStyle/>
          <a:p>
            <a:r>
              <a:rPr lang="en-US" altLang="zh-CN" sz="1800" dirty="0">
                <a:solidFill>
                  <a:srgbClr val="5EFE92"/>
                </a:solidFill>
              </a:rPr>
              <a:t>Rose</a:t>
            </a:r>
          </a:p>
        </p:txBody>
      </p:sp>
      <p:cxnSp>
        <p:nvCxnSpPr>
          <p:cNvPr id="11" name="直接箭头连接符 10"/>
          <p:cNvCxnSpPr/>
          <p:nvPr/>
        </p:nvCxnSpPr>
        <p:spPr>
          <a:xfrm flipH="1">
            <a:off x="8674937" y="2189474"/>
            <a:ext cx="681009" cy="329652"/>
          </a:xfrm>
          <a:prstGeom prst="straightConnector1">
            <a:avLst/>
          </a:prstGeom>
          <a:ln w="31750">
            <a:solidFill>
              <a:srgbClr val="82FEAA"/>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7798865" y="1910932"/>
            <a:ext cx="347727" cy="2831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449225" y="1520410"/>
            <a:ext cx="1136279" cy="368300"/>
          </a:xfrm>
          <a:prstGeom prst="rect">
            <a:avLst/>
          </a:prstGeom>
          <a:noFill/>
        </p:spPr>
        <p:txBody>
          <a:bodyPr wrap="square">
            <a:spAutoFit/>
          </a:bodyPr>
          <a:lstStyle/>
          <a:p>
            <a:r>
              <a:rPr lang="en-US" altLang="zh-CN" sz="1800" dirty="0">
                <a:solidFill>
                  <a:srgbClr val="FF0000"/>
                </a:solidFill>
              </a:rPr>
              <a:t>Not Rose</a:t>
            </a:r>
          </a:p>
        </p:txBody>
      </p:sp>
      <p:sp>
        <p:nvSpPr>
          <p:cNvPr id="17" name="文本框 16"/>
          <p:cNvSpPr txBox="1"/>
          <p:nvPr/>
        </p:nvSpPr>
        <p:spPr>
          <a:xfrm>
            <a:off x="2176377" y="5651645"/>
            <a:ext cx="7746962" cy="923330"/>
          </a:xfrm>
          <a:prstGeom prst="rect">
            <a:avLst/>
          </a:prstGeom>
          <a:noFill/>
        </p:spPr>
        <p:txBody>
          <a:bodyPr wrap="square">
            <a:spAutoFit/>
          </a:bodyPr>
          <a:lstStyle/>
          <a:p>
            <a:r>
              <a:rPr lang="en-US" altLang="zh-CN" b="0" i="0" dirty="0">
                <a:solidFill>
                  <a:srgbClr val="182026"/>
                </a:solidFill>
                <a:effectLst/>
              </a:rPr>
              <a:t>This different distribution of features is called covariate shift,</a:t>
            </a:r>
            <a:r>
              <a:rPr lang="en-US" altLang="zh-CN" b="0" i="0" dirty="0">
                <a:solidFill>
                  <a:srgbClr val="182026"/>
                </a:solidFill>
                <a:effectLst/>
                <a:latin typeface="-apple-system"/>
              </a:rPr>
              <a:t> which will slow down the training speed</a:t>
            </a:r>
            <a:r>
              <a:rPr lang="zh-CN" altLang="en-US" b="0" i="0" dirty="0">
                <a:solidFill>
                  <a:srgbClr val="182026"/>
                </a:solidFill>
                <a:effectLst/>
                <a:latin typeface="-apple-system"/>
              </a:rPr>
              <a:t>这种不同的特征分布称为协变量移位，这会减慢训练速度</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sz="4400" dirty="0">
                <a:solidFill>
                  <a:srgbClr val="000000"/>
                </a:solidFill>
                <a:latin typeface="Times New Roman" panose="02020603050405020304" pitchFamily="18" charset="0"/>
              </a:rPr>
              <a:t>Batch</a:t>
            </a:r>
            <a:r>
              <a:rPr lang="en-US" altLang="zh-CN" b="0" i="0" dirty="0">
                <a:solidFill>
                  <a:srgbClr val="000000"/>
                </a:solidFill>
                <a:effectLst/>
                <a:latin typeface="Times New Roman" panose="02020603050405020304" pitchFamily="18" charset="0"/>
              </a:rPr>
              <a:t> Normalization</a:t>
            </a:r>
            <a:br>
              <a:rPr lang="en-US" altLang="zh-CN" dirty="0"/>
            </a:br>
            <a:endParaRPr lang="zh-TW" altLang="en-US" dirty="0"/>
          </a:p>
        </p:txBody>
      </p:sp>
      <p:sp>
        <p:nvSpPr>
          <p:cNvPr id="10" name="文本框 9"/>
          <p:cNvSpPr txBox="1"/>
          <p:nvPr/>
        </p:nvSpPr>
        <p:spPr>
          <a:xfrm>
            <a:off x="2013805" y="902044"/>
            <a:ext cx="6250473" cy="460375"/>
          </a:xfrm>
          <a:prstGeom prst="rect">
            <a:avLst/>
          </a:prstGeom>
          <a:noFill/>
        </p:spPr>
        <p:txBody>
          <a:bodyPr wrap="square">
            <a:spAutoFit/>
          </a:bodyPr>
          <a:lstStyle/>
          <a:p>
            <a:r>
              <a:rPr lang="en-US" altLang="zh-CN" sz="2400" dirty="0"/>
              <a:t>•</a:t>
            </a:r>
            <a:r>
              <a:rPr lang="en-US" altLang="zh-CN" dirty="0"/>
              <a:t> </a:t>
            </a:r>
            <a:r>
              <a:rPr lang="en-US" altLang="zh-CN" sz="2400" b="1" dirty="0"/>
              <a:t>Why?</a:t>
            </a:r>
            <a:endParaRPr lang="zh-CN" altLang="en-US" sz="2400" b="1" dirty="0"/>
          </a:p>
        </p:txBody>
      </p:sp>
      <p:cxnSp>
        <p:nvCxnSpPr>
          <p:cNvPr id="4" name="直線單箭頭接點 19"/>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20"/>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21"/>
          <p:cNvCxnSpPr/>
          <p:nvPr/>
        </p:nvCxnSpPr>
        <p:spPr>
          <a:xfrm>
            <a:off x="2463800" y="482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39"/>
          <p:cNvCxnSpPr/>
          <p:nvPr/>
        </p:nvCxnSpPr>
        <p:spPr>
          <a:xfrm>
            <a:off x="5466715" y="48006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5911215"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𝒂</m:t>
                          </m:r>
                        </m:e>
                        <m:sup>
                          <m:r>
                            <a:rPr lang="en-US" altLang="zh-TW" sz="2400" b="1" i="1" smtClean="0">
                              <a:latin typeface="Cambria Math" panose="02040503050406030204" pitchFamily="18" charset="0"/>
                            </a:rPr>
                            <m:t>𝟑</m:t>
                          </m:r>
                        </m:sup>
                      </m:sSup>
                    </m:oMath>
                  </m:oMathPara>
                </a14:m>
                <a:endParaRPr lang="zh-TW" altLang="en-US" sz="2400" b="1" dirty="0"/>
              </a:p>
            </p:txBody>
          </p:sp>
        </mc:Choice>
        <mc:Fallback xmlns="">
          <p:sp>
            <p:nvSpPr>
              <p:cNvPr id="14" name="矩形 13"/>
              <p:cNvSpPr>
                <a:spLocks noRot="1" noChangeAspect="1" noMove="1" noResize="1" noEditPoints="1" noAdjustHandles="1" noChangeArrowheads="1" noChangeShapeType="1" noTextEdit="1"/>
              </p:cNvSpPr>
              <p:nvPr/>
            </p:nvSpPr>
            <p:spPr>
              <a:xfrm>
                <a:off x="5911215" y="4352924"/>
                <a:ext cx="361950" cy="901700"/>
              </a:xfrm>
              <a:prstGeom prst="rect">
                <a:avLst/>
              </a:prstGeom>
              <a:blipFill rotWithShape="1">
                <a:blip r:embed="rId3"/>
                <a:stretch>
                  <a:fillRect l="-1754" t="-775" r="-17544" b="-634"/>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6" name="直線單箭頭接點 41"/>
          <p:cNvCxnSpPr/>
          <p:nvPr/>
        </p:nvCxnSpPr>
        <p:spPr>
          <a:xfrm>
            <a:off x="4757420" y="481171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35"/>
          <p:cNvCxnSpPr/>
          <p:nvPr/>
        </p:nvCxnSpPr>
        <p:spPr>
          <a:xfrm>
            <a:off x="5466715" y="354806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18"/>
              <p:cNvSpPr/>
              <p:nvPr/>
            </p:nvSpPr>
            <p:spPr>
              <a:xfrm>
                <a:off x="5911215" y="310038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𝒂</m:t>
                          </m:r>
                        </m:e>
                        <m:sup>
                          <m:r>
                            <a:rPr lang="en-US" altLang="zh-TW" sz="2400" b="1" i="1" smtClean="0">
                              <a:latin typeface="Cambria Math" panose="02040503050406030204" pitchFamily="18" charset="0"/>
                            </a:rPr>
                            <m:t>𝟐</m:t>
                          </m:r>
                        </m:sup>
                      </m:sSup>
                    </m:oMath>
                  </m:oMathPara>
                </a14:m>
                <a:endParaRPr lang="zh-TW" altLang="en-US" sz="2400" b="1" dirty="0"/>
              </a:p>
            </p:txBody>
          </p:sp>
        </mc:Choice>
        <mc:Fallback xmlns="">
          <p:sp>
            <p:nvSpPr>
              <p:cNvPr id="19" name="矩形 18"/>
              <p:cNvSpPr>
                <a:spLocks noRot="1" noChangeAspect="1" noMove="1" noResize="1" noEditPoints="1" noAdjustHandles="1" noChangeArrowheads="1" noChangeShapeType="1" noTextEdit="1"/>
              </p:cNvSpPr>
              <p:nvPr/>
            </p:nvSpPr>
            <p:spPr>
              <a:xfrm>
                <a:off x="5911215" y="3100385"/>
                <a:ext cx="361950" cy="901700"/>
              </a:xfrm>
              <a:prstGeom prst="rect">
                <a:avLst/>
              </a:prstGeom>
              <a:blipFill rotWithShape="1">
                <a:blip r:embed="rId4"/>
                <a:stretch>
                  <a:fillRect l="-1754" t="-739" r="-17544" b="-669"/>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20" name="直線單箭頭接點 37"/>
          <p:cNvCxnSpPr/>
          <p:nvPr/>
        </p:nvCxnSpPr>
        <p:spPr>
          <a:xfrm>
            <a:off x="4757420" y="35591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33"/>
          <p:cNvCxnSpPr/>
          <p:nvPr/>
        </p:nvCxnSpPr>
        <p:spPr>
          <a:xfrm>
            <a:off x="5469255" y="228124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5913755" y="183356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𝑎</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5913755" y="1833563"/>
                <a:ext cx="361950" cy="901700"/>
              </a:xfrm>
              <a:prstGeom prst="rect">
                <a:avLst/>
              </a:prstGeom>
              <a:blipFill rotWithShape="1">
                <a:blip r:embed="rId5"/>
                <a:stretch>
                  <a:fillRect l="-1754" t="-739" r="-11053" b="-669"/>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23" name="直線單箭頭接點 29"/>
          <p:cNvCxnSpPr/>
          <p:nvPr/>
        </p:nvCxnSpPr>
        <p:spPr>
          <a:xfrm>
            <a:off x="4759960" y="22923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2"/>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3"/>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4"/>
          <p:cNvCxnSpPr/>
          <p:nvPr/>
        </p:nvCxnSpPr>
        <p:spPr>
          <a:xfrm>
            <a:off x="4038600" y="49053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292350" y="1841502"/>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b="1" dirty="0"/>
          </a:p>
        </p:txBody>
      </p:sp>
      <p:sp>
        <p:nvSpPr>
          <p:cNvPr id="28" name="矩形 27"/>
          <p:cNvSpPr/>
          <p:nvPr/>
        </p:nvSpPr>
        <p:spPr>
          <a:xfrm>
            <a:off x="2279650" y="3097213"/>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b="1" dirty="0"/>
          </a:p>
        </p:txBody>
      </p:sp>
      <p:sp>
        <p:nvSpPr>
          <p:cNvPr id="29" name="矩形 28"/>
          <p:cNvSpPr/>
          <p:nvPr/>
        </p:nvSpPr>
        <p:spPr>
          <a:xfrm>
            <a:off x="2292350" y="4352924"/>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b="1" dirty="0"/>
          </a:p>
        </p:txBody>
      </p:sp>
      <mc:AlternateContent xmlns:mc="http://schemas.openxmlformats.org/markup-compatibility/2006" xmlns:a14="http://schemas.microsoft.com/office/drawing/2010/main">
        <mc:Choice Requires="a14">
          <p:sp>
            <p:nvSpPr>
              <p:cNvPr id="30" name="矩形 29"/>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2908300" y="1841502"/>
                <a:ext cx="1308100" cy="901700"/>
              </a:xfrm>
              <a:prstGeom prst="rect">
                <a:avLst/>
              </a:prstGeom>
              <a:blipFill rotWithShape="1">
                <a:blip r:embed="rId6"/>
                <a:stretch>
                  <a:fillRect l="-388" t="-564" r="-340" b="-493"/>
                </a:stretch>
              </a:blipFill>
            </p:spPr>
            <p:style>
              <a:lnRef idx="1">
                <a:schemeClr val="accent1"/>
              </a:lnRef>
              <a:fillRef idx="2">
                <a:schemeClr val="accent1"/>
              </a:fillRef>
              <a:effectRef idx="1">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2908300" y="3097213"/>
                <a:ext cx="1308100" cy="901700"/>
              </a:xfrm>
              <a:prstGeom prst="rect">
                <a:avLst/>
              </a:prstGeom>
              <a:blipFill rotWithShape="1">
                <a:blip r:embed="rId7"/>
                <a:stretch>
                  <a:fillRect l="-388" t="-528" r="-340" b="-528"/>
                </a:stretch>
              </a:blipFill>
            </p:spPr>
            <p:style>
              <a:lnRef idx="1">
                <a:schemeClr val="accent1"/>
              </a:lnRef>
              <a:fillRef idx="2">
                <a:schemeClr val="accent1"/>
              </a:fillRef>
              <a:effectRef idx="1">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2" name="矩形 31"/>
              <p:cNvSpPr>
                <a:spLocks noRot="1" noChangeAspect="1" noMove="1" noResize="1" noEditPoints="1" noAdjustHandles="1" noChangeArrowheads="1" noChangeShapeType="1" noTextEdit="1"/>
              </p:cNvSpPr>
              <p:nvPr/>
            </p:nvSpPr>
            <p:spPr>
              <a:xfrm>
                <a:off x="2908300" y="4352924"/>
                <a:ext cx="1308100" cy="901700"/>
              </a:xfrm>
              <a:prstGeom prst="rect">
                <a:avLst/>
              </a:prstGeom>
              <a:blipFill rotWithShape="1">
                <a:blip r:embed="rId7"/>
                <a:stretch>
                  <a:fillRect l="-388" t="-563" r="-340" b="-493"/>
                </a:stretch>
              </a:blipFill>
            </p:spPr>
            <p:style>
              <a:lnRef idx="1">
                <a:schemeClr val="accent1"/>
              </a:lnRef>
              <a:fillRef idx="2">
                <a:schemeClr val="accent1"/>
              </a:fillRef>
              <a:effectRef idx="1">
                <a:schemeClr val="accent1"/>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𝒛</m:t>
                          </m:r>
                        </m:e>
                        <m:sup>
                          <m:r>
                            <a:rPr lang="en-US" altLang="zh-TW" sz="2400" b="1" i="1" smtClean="0">
                              <a:latin typeface="Cambria Math" panose="02040503050406030204" pitchFamily="18" charset="0"/>
                            </a:rPr>
                            <m:t>𝟏</m:t>
                          </m:r>
                        </m:sup>
                      </m:sSup>
                    </m:oMath>
                  </m:oMathPara>
                </a14:m>
                <a:endParaRPr lang="zh-TW" altLang="en-US" sz="2400" b="1" dirty="0"/>
              </a:p>
            </p:txBody>
          </p:sp>
        </mc:Choice>
        <mc:Fallback xmlns="">
          <p:sp>
            <p:nvSpPr>
              <p:cNvPr id="33" name="矩形 32"/>
              <p:cNvSpPr>
                <a:spLocks noRot="1" noChangeAspect="1" noMove="1" noResize="1" noEditPoints="1" noAdjustHandles="1" noChangeArrowheads="1" noChangeShapeType="1" noTextEdit="1"/>
              </p:cNvSpPr>
              <p:nvPr/>
            </p:nvSpPr>
            <p:spPr>
              <a:xfrm>
                <a:off x="4495800" y="1841502"/>
                <a:ext cx="361950" cy="901700"/>
              </a:xfrm>
              <a:prstGeom prst="rect">
                <a:avLst/>
              </a:prstGeom>
              <a:blipFill rotWithShape="1">
                <a:blip r:embed="rId8"/>
                <a:stretch>
                  <a:fillRect l="-1754" t="-704" r="-8772" b="-704"/>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𝒛</m:t>
                          </m:r>
                        </m:e>
                        <m:sup>
                          <m:r>
                            <a:rPr lang="en-US" altLang="zh-TW" sz="2400" b="1" i="1" smtClean="0">
                              <a:latin typeface="Cambria Math" panose="02040503050406030204" pitchFamily="18" charset="0"/>
                            </a:rPr>
                            <m:t>𝟐</m:t>
                          </m:r>
                        </m:sup>
                      </m:sSup>
                    </m:oMath>
                  </m:oMathPara>
                </a14:m>
                <a:endParaRPr lang="zh-TW" altLang="en-US" sz="2400" b="1" dirty="0"/>
              </a:p>
            </p:txBody>
          </p:sp>
        </mc:Choice>
        <mc:Fallback xmlns="">
          <p:sp>
            <p:nvSpPr>
              <p:cNvPr id="34" name="矩形 33"/>
              <p:cNvSpPr>
                <a:spLocks noRot="1" noChangeAspect="1" noMove="1" noResize="1" noEditPoints="1" noAdjustHandles="1" noChangeArrowheads="1" noChangeShapeType="1" noTextEdit="1"/>
              </p:cNvSpPr>
              <p:nvPr/>
            </p:nvSpPr>
            <p:spPr>
              <a:xfrm>
                <a:off x="4483100" y="3097213"/>
                <a:ext cx="361950" cy="901700"/>
              </a:xfrm>
              <a:prstGeom prst="rect">
                <a:avLst/>
              </a:prstGeom>
              <a:blipFill rotWithShape="1">
                <a:blip r:embed="rId9"/>
                <a:stretch>
                  <a:fillRect l="-1754" t="-739" r="-8772" b="-669"/>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smtClean="0">
                              <a:latin typeface="Cambria Math" panose="02040503050406030204" pitchFamily="18" charset="0"/>
                            </a:rPr>
                          </m:ctrlPr>
                        </m:sSupPr>
                        <m:e>
                          <m:r>
                            <a:rPr lang="en-US" altLang="zh-TW" sz="2400" b="1" i="1" smtClean="0">
                              <a:latin typeface="Cambria Math" panose="02040503050406030204" pitchFamily="18" charset="0"/>
                            </a:rPr>
                            <m:t>𝒛</m:t>
                          </m:r>
                        </m:e>
                        <m:sup>
                          <m:r>
                            <a:rPr lang="en-US" altLang="zh-TW" sz="2400" b="1" i="1" smtClean="0">
                              <a:latin typeface="Cambria Math" panose="02040503050406030204" pitchFamily="18" charset="0"/>
                            </a:rPr>
                            <m:t>𝟑</m:t>
                          </m:r>
                        </m:sup>
                      </m:sSup>
                    </m:oMath>
                  </m:oMathPara>
                </a14:m>
                <a:endParaRPr lang="zh-TW" altLang="en-US" sz="2400" b="1" dirty="0"/>
              </a:p>
            </p:txBody>
          </p:sp>
        </mc:Choice>
        <mc:Fallback xmlns="">
          <p:sp>
            <p:nvSpPr>
              <p:cNvPr id="35" name="矩形 34"/>
              <p:cNvSpPr>
                <a:spLocks noRot="1" noChangeAspect="1" noMove="1" noResize="1" noEditPoints="1" noAdjustHandles="1" noChangeArrowheads="1" noChangeShapeType="1" noTextEdit="1"/>
              </p:cNvSpPr>
              <p:nvPr/>
            </p:nvSpPr>
            <p:spPr>
              <a:xfrm>
                <a:off x="4495800" y="4352924"/>
                <a:ext cx="361950" cy="901700"/>
              </a:xfrm>
              <a:prstGeom prst="rect">
                <a:avLst/>
              </a:prstGeom>
              <a:blipFill rotWithShape="1">
                <a:blip r:embed="rId10"/>
                <a:stretch>
                  <a:fillRect l="-1754" t="-775" r="-8772" b="-634"/>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258685" y="1825624"/>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36" name="矩形 35"/>
              <p:cNvSpPr>
                <a:spLocks noRot="1" noChangeAspect="1" noMove="1" noResize="1" noEditPoints="1" noAdjustHandles="1" noChangeArrowheads="1" noChangeShapeType="1" noTextEdit="1"/>
              </p:cNvSpPr>
              <p:nvPr/>
            </p:nvSpPr>
            <p:spPr>
              <a:xfrm>
                <a:off x="7258685" y="1825624"/>
                <a:ext cx="1308100" cy="901700"/>
              </a:xfrm>
              <a:prstGeom prst="rect">
                <a:avLst/>
              </a:prstGeom>
              <a:blipFill rotWithShape="1">
                <a:blip r:embed="rId11"/>
                <a:stretch>
                  <a:fillRect l="-388" t="-563" r="-340" b="-493"/>
                </a:stretch>
              </a:blipFill>
            </p:spPr>
            <p:style>
              <a:lnRef idx="1">
                <a:schemeClr val="accent2"/>
              </a:lnRef>
              <a:fillRef idx="2">
                <a:schemeClr val="accent2"/>
              </a:fillRef>
              <a:effectRef idx="1">
                <a:schemeClr val="accent2"/>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258685" y="3081335"/>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37" name="矩形 36"/>
              <p:cNvSpPr>
                <a:spLocks noRot="1" noChangeAspect="1" noMove="1" noResize="1" noEditPoints="1" noAdjustHandles="1" noChangeArrowheads="1" noChangeShapeType="1" noTextEdit="1"/>
              </p:cNvSpPr>
              <p:nvPr/>
            </p:nvSpPr>
            <p:spPr>
              <a:xfrm>
                <a:off x="7258685" y="3081335"/>
                <a:ext cx="1308100" cy="901700"/>
              </a:xfrm>
              <a:prstGeom prst="rect">
                <a:avLst/>
              </a:prstGeom>
              <a:blipFill rotWithShape="1">
                <a:blip r:embed="rId12"/>
                <a:stretch>
                  <a:fillRect l="-388" t="-598" r="-340" b="-458"/>
                </a:stretch>
              </a:blipFill>
            </p:spPr>
            <p:style>
              <a:lnRef idx="1">
                <a:schemeClr val="accent2"/>
              </a:lnRef>
              <a:fillRef idx="2">
                <a:schemeClr val="accent2"/>
              </a:fillRef>
              <a:effectRef idx="1">
                <a:schemeClr val="accent2"/>
              </a:effectRef>
              <a:fontRef idx="minor">
                <a:schemeClr val="dk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7258685" y="4337046"/>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38" name="矩形 37"/>
              <p:cNvSpPr>
                <a:spLocks noRot="1" noChangeAspect="1" noMove="1" noResize="1" noEditPoints="1" noAdjustHandles="1" noChangeArrowheads="1" noChangeShapeType="1" noTextEdit="1"/>
              </p:cNvSpPr>
              <p:nvPr/>
            </p:nvSpPr>
            <p:spPr>
              <a:xfrm>
                <a:off x="7258685" y="4337046"/>
                <a:ext cx="1308100" cy="901700"/>
              </a:xfrm>
              <a:prstGeom prst="rect">
                <a:avLst/>
              </a:prstGeom>
              <a:blipFill rotWithShape="1">
                <a:blip r:embed="rId12"/>
                <a:stretch>
                  <a:fillRect l="-388" t="-563" r="-340" b="-493"/>
                </a:stretch>
              </a:blipFill>
            </p:spPr>
            <p:style>
              <a:lnRef idx="1">
                <a:schemeClr val="accent2"/>
              </a:lnRef>
              <a:fillRef idx="2">
                <a:schemeClr val="accent2"/>
              </a:fillRef>
              <a:effectRef idx="1">
                <a:schemeClr val="accent2"/>
              </a:effectRef>
              <a:fontRef idx="minor">
                <a:schemeClr val="dk1"/>
              </a:fontRef>
            </p:style>
            <p:txBody>
              <a:bodyPr/>
              <a:lstStyle/>
              <a:p>
                <a:r>
                  <a:rPr lang="zh-CN" altLang="en-US">
                    <a:noFill/>
                  </a:rPr>
                  <a:t> </a:t>
                </a:r>
              </a:p>
            </p:txBody>
          </p:sp>
        </mc:Fallback>
      </mc:AlternateContent>
      <p:sp>
        <p:nvSpPr>
          <p:cNvPr id="39" name="矩形 38"/>
          <p:cNvSpPr/>
          <p:nvPr/>
        </p:nvSpPr>
        <p:spPr>
          <a:xfrm>
            <a:off x="5210810" y="1814513"/>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cxnSp>
        <p:nvCxnSpPr>
          <p:cNvPr id="40" name="直線單箭頭接點 43"/>
          <p:cNvCxnSpPr/>
          <p:nvPr/>
        </p:nvCxnSpPr>
        <p:spPr>
          <a:xfrm>
            <a:off x="6273165" y="2289180"/>
            <a:ext cx="985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6"/>
          <p:cNvCxnSpPr/>
          <p:nvPr/>
        </p:nvCxnSpPr>
        <p:spPr>
          <a:xfrm>
            <a:off x="6273165" y="3571880"/>
            <a:ext cx="985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7"/>
          <p:cNvCxnSpPr/>
          <p:nvPr/>
        </p:nvCxnSpPr>
        <p:spPr>
          <a:xfrm>
            <a:off x="6273165" y="4800602"/>
            <a:ext cx="985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8"/>
          <p:cNvSpPr txBox="1"/>
          <p:nvPr/>
        </p:nvSpPr>
        <p:spPr>
          <a:xfrm>
            <a:off x="8604250" y="1930402"/>
            <a:ext cx="736600" cy="521970"/>
          </a:xfrm>
          <a:prstGeom prst="rect">
            <a:avLst/>
          </a:prstGeom>
          <a:noFill/>
        </p:spPr>
        <p:txBody>
          <a:bodyPr wrap="square" rtlCol="0">
            <a:spAutoFit/>
          </a:bodyPr>
          <a:lstStyle/>
          <a:p>
            <a:r>
              <a:rPr lang="en-US" altLang="zh-TW" sz="2800" dirty="0"/>
              <a:t>……</a:t>
            </a:r>
            <a:endParaRPr lang="zh-TW" altLang="en-US" sz="2800" dirty="0"/>
          </a:p>
        </p:txBody>
      </p:sp>
      <p:sp>
        <p:nvSpPr>
          <p:cNvPr id="44" name="文字方塊 49"/>
          <p:cNvSpPr txBox="1"/>
          <p:nvPr/>
        </p:nvSpPr>
        <p:spPr>
          <a:xfrm>
            <a:off x="8604250" y="3245175"/>
            <a:ext cx="736600" cy="521970"/>
          </a:xfrm>
          <a:prstGeom prst="rect">
            <a:avLst/>
          </a:prstGeom>
          <a:noFill/>
        </p:spPr>
        <p:txBody>
          <a:bodyPr wrap="square" rtlCol="0">
            <a:spAutoFit/>
          </a:bodyPr>
          <a:lstStyle/>
          <a:p>
            <a:r>
              <a:rPr lang="en-US" altLang="zh-TW" sz="2800" dirty="0"/>
              <a:t>……</a:t>
            </a:r>
            <a:endParaRPr lang="zh-TW" altLang="en-US" sz="2800" dirty="0"/>
          </a:p>
        </p:txBody>
      </p:sp>
      <p:sp>
        <p:nvSpPr>
          <p:cNvPr id="45" name="文字方塊 50"/>
          <p:cNvSpPr txBox="1"/>
          <p:nvPr/>
        </p:nvSpPr>
        <p:spPr>
          <a:xfrm>
            <a:off x="8597900" y="4475486"/>
            <a:ext cx="736600" cy="521970"/>
          </a:xfrm>
          <a:prstGeom prst="rect">
            <a:avLst/>
          </a:prstGeom>
          <a:noFill/>
        </p:spPr>
        <p:txBody>
          <a:bodyPr wrap="square" rtlCol="0">
            <a:spAutoFit/>
          </a:bodyPr>
          <a:lstStyle/>
          <a:p>
            <a:r>
              <a:rPr lang="en-US" altLang="zh-TW" sz="2800" dirty="0"/>
              <a:t>……</a:t>
            </a:r>
            <a:endParaRPr lang="zh-TW" altLang="en-US" sz="2800" dirty="0"/>
          </a:p>
        </p:txBody>
      </p:sp>
      <p:sp>
        <p:nvSpPr>
          <p:cNvPr id="46" name="矩形 45"/>
          <p:cNvSpPr/>
          <p:nvPr/>
        </p:nvSpPr>
        <p:spPr>
          <a:xfrm>
            <a:off x="5204143" y="3113091"/>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47" name="矩形 46"/>
          <p:cNvSpPr/>
          <p:nvPr/>
        </p:nvSpPr>
        <p:spPr>
          <a:xfrm>
            <a:off x="5224145" y="4353620"/>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48" name="文字方塊 15"/>
          <p:cNvSpPr txBox="1"/>
          <p:nvPr/>
        </p:nvSpPr>
        <p:spPr>
          <a:xfrm>
            <a:off x="1387366" y="5823381"/>
            <a:ext cx="3079547" cy="830997"/>
          </a:xfrm>
          <a:prstGeom prst="rect">
            <a:avLst/>
          </a:prstGeom>
          <a:noFill/>
        </p:spPr>
        <p:txBody>
          <a:bodyPr wrap="square" rtlCol="0">
            <a:spAutoFit/>
          </a:bodyPr>
          <a:lstStyle/>
          <a:p>
            <a:r>
              <a:rPr lang="en-US" altLang="zh-TW" sz="2400" dirty="0"/>
              <a:t>Feature Normalization</a:t>
            </a:r>
            <a:r>
              <a:rPr lang="zh-TW" altLang="en-US" sz="2400" dirty="0"/>
              <a:t>特征归一化</a:t>
            </a:r>
          </a:p>
        </p:txBody>
      </p:sp>
      <mc:AlternateContent xmlns:mc="http://schemas.openxmlformats.org/markup-compatibility/2006" xmlns:a14="http://schemas.microsoft.com/office/drawing/2010/main">
        <mc:Choice Requires="a14">
          <p:sp>
            <p:nvSpPr>
              <p:cNvPr id="49" name="文字方塊 63"/>
              <p:cNvSpPr txBox="1"/>
              <p:nvPr/>
            </p:nvSpPr>
            <p:spPr>
              <a:xfrm>
                <a:off x="2260600" y="2064075"/>
                <a:ext cx="495300" cy="46291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en-US" altLang="zh-TW" sz="2400" b="1" i="1" smtClean="0">
                              <a:solidFill>
                                <a:schemeClr val="bg1"/>
                              </a:solidFill>
                              <a:latin typeface="Cambria Math" panose="02040503050406030204" pitchFamily="18" charset="0"/>
                            </a:rPr>
                          </m:ctrlPr>
                        </m:sSupPr>
                        <m:e>
                          <m:acc>
                            <m:accPr>
                              <m:chr m:val="̃"/>
                              <m:ctrlPr>
                                <a:rPr lang="en-US" altLang="zh-TW" sz="2400" b="1" i="1" smtClean="0">
                                  <a:solidFill>
                                    <a:schemeClr val="bg1"/>
                                  </a:solidFill>
                                  <a:latin typeface="Cambria Math" panose="02040503050406030204" pitchFamily="18" charset="0"/>
                                </a:rPr>
                              </m:ctrlPr>
                            </m:accPr>
                            <m:e>
                              <m:r>
                                <a:rPr lang="en-US" altLang="zh-TW" sz="2400" b="1" i="1" smtClean="0">
                                  <a:solidFill>
                                    <a:schemeClr val="bg1"/>
                                  </a:solidFill>
                                  <a:latin typeface="Cambria Math" panose="02040503050406030204" pitchFamily="18" charset="0"/>
                                </a:rPr>
                                <m:t>𝒙</m:t>
                              </m:r>
                            </m:e>
                          </m:acc>
                        </m:e>
                        <m:sup>
                          <m:r>
                            <a:rPr lang="en-US" altLang="zh-TW" sz="2400" b="1" i="1" smtClean="0">
                              <a:solidFill>
                                <a:schemeClr val="bg1"/>
                              </a:solidFill>
                              <a:latin typeface="Cambria Math" panose="02040503050406030204" pitchFamily="18" charset="0"/>
                            </a:rPr>
                            <m:t>𝟏</m:t>
                          </m:r>
                        </m:sup>
                      </m:sSup>
                    </m:oMath>
                  </m:oMathPara>
                </a14:m>
                <a:endParaRPr lang="zh-TW" altLang="en-US" sz="2400" dirty="0">
                  <a:solidFill>
                    <a:schemeClr val="bg1"/>
                  </a:solidFill>
                </a:endParaRPr>
              </a:p>
            </p:txBody>
          </p:sp>
        </mc:Choice>
        <mc:Fallback xmlns="">
          <p:sp>
            <p:nvSpPr>
              <p:cNvPr id="49" name="文字方塊 63"/>
              <p:cNvSpPr txBox="1">
                <a:spLocks noRot="1" noChangeAspect="1" noMove="1" noResize="1" noEditPoints="1" noAdjustHandles="1" noChangeArrowheads="1" noChangeShapeType="1" noTextEdit="1"/>
              </p:cNvSpPr>
              <p:nvPr/>
            </p:nvSpPr>
            <p:spPr>
              <a:xfrm>
                <a:off x="2260600" y="2064075"/>
                <a:ext cx="495300" cy="462915"/>
              </a:xfrm>
              <a:prstGeom prst="rect">
                <a:avLst/>
              </a:prstGeom>
              <a:blipFill rotWithShape="1">
                <a:blip r:embed="rId13"/>
                <a:stretch>
                  <a:fillRect t="-70" b="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字方塊 64"/>
              <p:cNvSpPr txBox="1"/>
              <p:nvPr/>
            </p:nvSpPr>
            <p:spPr>
              <a:xfrm>
                <a:off x="2247900" y="3336880"/>
                <a:ext cx="495300" cy="46291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en-US" altLang="zh-TW" sz="2400" b="1" i="1" smtClean="0">
                              <a:solidFill>
                                <a:schemeClr val="bg1"/>
                              </a:solidFill>
                              <a:latin typeface="Cambria Math" panose="02040503050406030204" pitchFamily="18" charset="0"/>
                            </a:rPr>
                          </m:ctrlPr>
                        </m:sSupPr>
                        <m:e>
                          <m:acc>
                            <m:accPr>
                              <m:chr m:val="̃"/>
                              <m:ctrlPr>
                                <a:rPr lang="en-US" altLang="zh-TW" sz="2400" b="1" i="1" smtClean="0">
                                  <a:solidFill>
                                    <a:schemeClr val="bg1"/>
                                  </a:solidFill>
                                  <a:latin typeface="Cambria Math" panose="02040503050406030204" pitchFamily="18" charset="0"/>
                                </a:rPr>
                              </m:ctrlPr>
                            </m:accPr>
                            <m:e>
                              <m:r>
                                <a:rPr lang="en-US" altLang="zh-TW" sz="2400" b="1" i="1" smtClean="0">
                                  <a:solidFill>
                                    <a:schemeClr val="bg1"/>
                                  </a:solidFill>
                                  <a:latin typeface="Cambria Math" panose="02040503050406030204" pitchFamily="18" charset="0"/>
                                </a:rPr>
                                <m:t>𝒙</m:t>
                              </m:r>
                            </m:e>
                          </m:acc>
                        </m:e>
                        <m:sup>
                          <m:r>
                            <a:rPr lang="en-US" altLang="zh-TW" sz="2400" b="1" i="1" smtClean="0">
                              <a:solidFill>
                                <a:schemeClr val="bg1"/>
                              </a:solidFill>
                              <a:latin typeface="Cambria Math" panose="02040503050406030204" pitchFamily="18" charset="0"/>
                            </a:rPr>
                            <m:t>𝟐</m:t>
                          </m:r>
                        </m:sup>
                      </m:sSup>
                    </m:oMath>
                  </m:oMathPara>
                </a14:m>
                <a:endParaRPr lang="zh-TW" altLang="en-US" sz="2400" dirty="0">
                  <a:solidFill>
                    <a:schemeClr val="bg1"/>
                  </a:solidFill>
                </a:endParaRPr>
              </a:p>
            </p:txBody>
          </p:sp>
        </mc:Choice>
        <mc:Fallback xmlns="">
          <p:sp>
            <p:nvSpPr>
              <p:cNvPr id="50" name="文字方塊 64"/>
              <p:cNvSpPr txBox="1">
                <a:spLocks noRot="1" noChangeAspect="1" noMove="1" noResize="1" noEditPoints="1" noAdjustHandles="1" noChangeArrowheads="1" noChangeShapeType="1" noTextEdit="1"/>
              </p:cNvSpPr>
              <p:nvPr/>
            </p:nvSpPr>
            <p:spPr>
              <a:xfrm>
                <a:off x="2247900" y="3336880"/>
                <a:ext cx="495300" cy="462915"/>
              </a:xfrm>
              <a:prstGeom prst="rect">
                <a:avLst/>
              </a:prstGeom>
              <a:blipFill rotWithShape="1">
                <a:blip r:embed="rId14"/>
                <a:stretch>
                  <a:fillRect t="-127" b="1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字方塊 65"/>
              <p:cNvSpPr txBox="1"/>
              <p:nvPr/>
            </p:nvSpPr>
            <p:spPr>
              <a:xfrm>
                <a:off x="2247900" y="4593807"/>
                <a:ext cx="495300" cy="46291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p>
                        <m:sSupPr>
                          <m:ctrlPr>
                            <a:rPr lang="en-US" altLang="zh-TW" sz="2400" b="1" i="1" smtClean="0">
                              <a:solidFill>
                                <a:schemeClr val="bg1"/>
                              </a:solidFill>
                              <a:latin typeface="Cambria Math" panose="02040503050406030204" pitchFamily="18" charset="0"/>
                            </a:rPr>
                          </m:ctrlPr>
                        </m:sSupPr>
                        <m:e>
                          <m:acc>
                            <m:accPr>
                              <m:chr m:val="̃"/>
                              <m:ctrlPr>
                                <a:rPr lang="en-US" altLang="zh-TW" sz="2400" b="1" i="1" smtClean="0">
                                  <a:solidFill>
                                    <a:schemeClr val="bg1"/>
                                  </a:solidFill>
                                  <a:latin typeface="Cambria Math" panose="02040503050406030204" pitchFamily="18" charset="0"/>
                                </a:rPr>
                              </m:ctrlPr>
                            </m:accPr>
                            <m:e>
                              <m:r>
                                <a:rPr lang="en-US" altLang="zh-TW" sz="2400" b="1" i="1" smtClean="0">
                                  <a:solidFill>
                                    <a:schemeClr val="bg1"/>
                                  </a:solidFill>
                                  <a:latin typeface="Cambria Math" panose="02040503050406030204" pitchFamily="18" charset="0"/>
                                </a:rPr>
                                <m:t>𝒙</m:t>
                              </m:r>
                            </m:e>
                          </m:acc>
                        </m:e>
                        <m:sup>
                          <m:r>
                            <a:rPr lang="en-US" altLang="zh-TW" sz="2400" b="1" i="1" smtClean="0">
                              <a:solidFill>
                                <a:schemeClr val="bg1"/>
                              </a:solidFill>
                              <a:latin typeface="Cambria Math" panose="02040503050406030204" pitchFamily="18" charset="0"/>
                            </a:rPr>
                            <m:t>𝟑</m:t>
                          </m:r>
                        </m:sup>
                      </m:sSup>
                    </m:oMath>
                  </m:oMathPara>
                </a14:m>
                <a:endParaRPr lang="zh-TW" altLang="en-US" sz="2400" dirty="0">
                  <a:solidFill>
                    <a:schemeClr val="bg1"/>
                  </a:solidFill>
                </a:endParaRPr>
              </a:p>
            </p:txBody>
          </p:sp>
        </mc:Choice>
        <mc:Fallback xmlns="">
          <p:sp>
            <p:nvSpPr>
              <p:cNvPr id="51" name="文字方塊 65"/>
              <p:cNvSpPr txBox="1">
                <a:spLocks noRot="1" noChangeAspect="1" noMove="1" noResize="1" noEditPoints="1" noAdjustHandles="1" noChangeArrowheads="1" noChangeShapeType="1" noTextEdit="1"/>
              </p:cNvSpPr>
              <p:nvPr/>
            </p:nvSpPr>
            <p:spPr>
              <a:xfrm>
                <a:off x="2247900" y="4593807"/>
                <a:ext cx="495300" cy="462915"/>
              </a:xfrm>
              <a:prstGeom prst="rect">
                <a:avLst/>
              </a:prstGeom>
              <a:blipFill rotWithShape="1">
                <a:blip r:embed="rId15"/>
                <a:stretch>
                  <a:fillRect t="-47" b="47"/>
                </a:stretch>
              </a:blipFill>
            </p:spPr>
            <p:txBody>
              <a:bodyPr/>
              <a:lstStyle/>
              <a:p>
                <a:r>
                  <a:rPr lang="zh-CN" altLang="en-US">
                    <a:noFill/>
                  </a:rPr>
                  <a:t> </a:t>
                </a:r>
              </a:p>
            </p:txBody>
          </p:sp>
        </mc:Fallback>
      </mc:AlternateContent>
      <p:sp>
        <p:nvSpPr>
          <p:cNvPr id="52" name="箭號: 向下 66"/>
          <p:cNvSpPr/>
          <p:nvPr/>
        </p:nvSpPr>
        <p:spPr>
          <a:xfrm flipV="1">
            <a:off x="2299973" y="5347024"/>
            <a:ext cx="357125" cy="5232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3" name="矩形: 圓角 17"/>
          <p:cNvSpPr/>
          <p:nvPr/>
        </p:nvSpPr>
        <p:spPr>
          <a:xfrm>
            <a:off x="2187521" y="1706187"/>
            <a:ext cx="583877" cy="365633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圓角 67"/>
          <p:cNvSpPr/>
          <p:nvPr/>
        </p:nvSpPr>
        <p:spPr>
          <a:xfrm>
            <a:off x="4385472" y="1727834"/>
            <a:ext cx="583877" cy="365633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18"/>
          <p:cNvSpPr txBox="1"/>
          <p:nvPr/>
        </p:nvSpPr>
        <p:spPr>
          <a:xfrm>
            <a:off x="4385471" y="5921167"/>
            <a:ext cx="3339617" cy="830997"/>
          </a:xfrm>
          <a:prstGeom prst="rect">
            <a:avLst/>
          </a:prstGeom>
          <a:noFill/>
        </p:spPr>
        <p:txBody>
          <a:bodyPr wrap="square" rtlCol="0">
            <a:spAutoFit/>
          </a:bodyPr>
          <a:lstStyle/>
          <a:p>
            <a:r>
              <a:rPr lang="en-US" altLang="zh-TW" sz="2400" dirty="0"/>
              <a:t>Also need normalization</a:t>
            </a:r>
          </a:p>
          <a:p>
            <a:r>
              <a:rPr lang="zh-CN" altLang="en-US" sz="2400" dirty="0"/>
              <a:t>还需要规范化</a:t>
            </a:r>
            <a:endParaRPr lang="zh-TW" altLang="en-US" sz="2400" dirty="0"/>
          </a:p>
        </p:txBody>
      </p:sp>
      <p:sp>
        <p:nvSpPr>
          <p:cNvPr id="56" name="箭號: 向下 68"/>
          <p:cNvSpPr/>
          <p:nvPr/>
        </p:nvSpPr>
        <p:spPr>
          <a:xfrm>
            <a:off x="4492082" y="5386925"/>
            <a:ext cx="357125" cy="5232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7" name="文字方塊 71"/>
          <p:cNvSpPr txBox="1"/>
          <p:nvPr/>
        </p:nvSpPr>
        <p:spPr>
          <a:xfrm>
            <a:off x="5224145" y="1018352"/>
            <a:ext cx="4775199" cy="830997"/>
          </a:xfrm>
          <a:prstGeom prst="rect">
            <a:avLst/>
          </a:prstGeom>
          <a:noFill/>
        </p:spPr>
        <p:txBody>
          <a:bodyPr wrap="square" rtlCol="0">
            <a:spAutoFit/>
          </a:bodyPr>
          <a:lstStyle/>
          <a:p>
            <a:r>
              <a:rPr lang="en-US" altLang="zh-TW" sz="2400" dirty="0"/>
              <a:t>Different dims have different ranges.</a:t>
            </a:r>
            <a:r>
              <a:rPr lang="zh-CN" altLang="en-US" sz="2400" dirty="0"/>
              <a:t>不同的暗淡有不同的范围。</a:t>
            </a:r>
            <a:endParaRPr lang="zh-TW" altLang="en-US" sz="2400" dirty="0"/>
          </a:p>
        </p:txBody>
      </p:sp>
      <p:cxnSp>
        <p:nvCxnSpPr>
          <p:cNvPr id="58" name="直線單箭頭接點 73"/>
          <p:cNvCxnSpPr/>
          <p:nvPr/>
        </p:nvCxnSpPr>
        <p:spPr>
          <a:xfrm flipV="1">
            <a:off x="4741862" y="1434103"/>
            <a:ext cx="482283" cy="47507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4"/>
          <p:cNvCxnSpPr/>
          <p:nvPr/>
        </p:nvCxnSpPr>
        <p:spPr>
          <a:xfrm>
            <a:off x="8055177" y="5086333"/>
            <a:ext cx="542723" cy="43274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9" grpId="0" bldLvl="0" animBg="1"/>
      <p:bldP spid="22"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3" grpId="0"/>
      <p:bldP spid="44" grpId="0"/>
      <p:bldP spid="45" grpId="0"/>
      <p:bldP spid="46" grpId="0" bldLvl="0" animBg="1"/>
      <p:bldP spid="47" grpId="0" bldLvl="0" animBg="1"/>
      <p:bldP spid="48" grpId="0"/>
      <p:bldP spid="49" grpId="0"/>
      <p:bldP spid="50" grpId="0"/>
      <p:bldP spid="52" grpId="0" bldLvl="0" animBg="1"/>
      <p:bldP spid="53" grpId="0" bldLvl="0" animBg="1"/>
      <p:bldP spid="54" grpId="0" bldLvl="0" animBg="1"/>
      <p:bldP spid="55" grpId="0"/>
      <p:bldP spid="56" grpId="0" bldLvl="0" animBg="1"/>
      <p:bldP spid="57"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fontScale="90000"/>
          </a:bodyPr>
          <a:lstStyle/>
          <a:p>
            <a:r>
              <a:rPr lang="en-US" altLang="zh-CN" sz="4400" b="1" dirty="0"/>
              <a:t>• </a:t>
            </a:r>
            <a:r>
              <a:rPr lang="en-US" altLang="zh-CN" sz="4400" dirty="0">
                <a:solidFill>
                  <a:srgbClr val="000000"/>
                </a:solidFill>
                <a:latin typeface="Times New Roman" panose="02020603050405020304" pitchFamily="18" charset="0"/>
              </a:rPr>
              <a:t>Batch</a:t>
            </a:r>
            <a:r>
              <a:rPr lang="en-US" altLang="zh-CN" b="0" i="0" dirty="0">
                <a:solidFill>
                  <a:srgbClr val="000000"/>
                </a:solidFill>
                <a:effectLst/>
                <a:latin typeface="Times New Roman" panose="02020603050405020304" pitchFamily="18" charset="0"/>
              </a:rPr>
              <a:t> Normalization</a:t>
            </a:r>
            <a:r>
              <a:rPr lang="zh-TW" altLang="en-US" b="0" i="0" dirty="0">
                <a:solidFill>
                  <a:srgbClr val="000000"/>
                </a:solidFill>
                <a:effectLst/>
                <a:latin typeface="Times New Roman" panose="02020603050405020304" pitchFamily="18" charset="0"/>
              </a:rPr>
              <a:t>批量归一化</a:t>
            </a:r>
            <a:br>
              <a:rPr lang="en-US" altLang="zh-CN" dirty="0"/>
            </a:br>
            <a:endParaRPr lang="zh-TW" altLang="en-US" dirty="0"/>
          </a:p>
        </p:txBody>
      </p:sp>
      <p:sp>
        <p:nvSpPr>
          <p:cNvPr id="10" name="文本框 9"/>
          <p:cNvSpPr txBox="1"/>
          <p:nvPr/>
        </p:nvSpPr>
        <p:spPr>
          <a:xfrm>
            <a:off x="1822868" y="887567"/>
            <a:ext cx="6250473" cy="460375"/>
          </a:xfrm>
          <a:prstGeom prst="rect">
            <a:avLst/>
          </a:prstGeom>
          <a:noFill/>
        </p:spPr>
        <p:txBody>
          <a:bodyPr wrap="square">
            <a:spAutoFit/>
          </a:bodyPr>
          <a:lstStyle/>
          <a:p>
            <a:r>
              <a:rPr lang="en-US" altLang="zh-CN" sz="2400" dirty="0"/>
              <a:t>•</a:t>
            </a:r>
            <a:r>
              <a:rPr lang="en-US" altLang="zh-CN" dirty="0"/>
              <a:t> </a:t>
            </a:r>
            <a:r>
              <a:rPr lang="en-US" altLang="zh-CN" sz="2400" b="1" dirty="0"/>
              <a:t>Method</a:t>
            </a:r>
            <a:r>
              <a:rPr lang="zh-TW" altLang="en-US" sz="2400" b="1" dirty="0"/>
              <a:t>方法</a:t>
            </a:r>
            <a:endParaRPr lang="zh-CN" altLang="en-US" sz="24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164" y="3731596"/>
            <a:ext cx="3930869" cy="3113440"/>
          </a:xfrm>
          <a:prstGeom prst="rect">
            <a:avLst/>
          </a:prstGeom>
          <a:noFill/>
          <a:extLst>
            <a:ext uri="{909E8E84-426E-40DD-AFC4-6F175D3DCCD1}">
              <a14:hiddenFill xmlns:a14="http://schemas.microsoft.com/office/drawing/2010/main">
                <a:solidFill>
                  <a:srgbClr val="FFFFFF"/>
                </a:solidFill>
              </a14:hiddenFill>
            </a:ext>
          </a:extLst>
        </p:spPr>
      </p:pic>
      <p:pic>
        <p:nvPicPr>
          <p:cNvPr id="82" name="图片 81"/>
          <p:cNvPicPr>
            <a:picLocks noChangeAspect="1"/>
          </p:cNvPicPr>
          <p:nvPr/>
        </p:nvPicPr>
        <p:blipFill>
          <a:blip r:embed="rId4"/>
          <a:stretch>
            <a:fillRect/>
          </a:stretch>
        </p:blipFill>
        <p:spPr>
          <a:xfrm>
            <a:off x="6479283" y="685160"/>
            <a:ext cx="4061915" cy="3046436"/>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415599"/>
                <a:ext cx="6656719" cy="3327863"/>
              </a:xfrm>
            </p:spPr>
            <p:txBody>
              <a:bodyPr>
                <a:normAutofit lnSpcReduction="10000"/>
              </a:bodyPr>
              <a:lstStyle/>
              <a:p>
                <a:r>
                  <a:rPr lang="en-US" sz="1400" b="1" i="1" dirty="0">
                    <a:solidFill>
                      <a:srgbClr val="0070C0"/>
                    </a:solidFill>
                  </a:rPr>
                  <a:t>Batch normalization layers </a:t>
                </a:r>
                <a:r>
                  <a:rPr lang="en-US" sz="1400" dirty="0"/>
                  <a:t>act similar to the data preprocessing steps mentioned earlier</a:t>
                </a:r>
              </a:p>
              <a:p>
                <a:pPr lvl="1"/>
                <a:r>
                  <a:rPr lang="en-US" sz="1400" dirty="0"/>
                  <a:t>They calculate the mean </a:t>
                </a:r>
                <a:r>
                  <a:rPr lang="el-GR" sz="1400" dirty="0"/>
                  <a:t>μ</a:t>
                </a:r>
                <a:r>
                  <a:rPr lang="en-US" sz="1400" dirty="0"/>
                  <a:t> and variance </a:t>
                </a:r>
                <a:r>
                  <a:rPr lang="el-GR" sz="1400" dirty="0"/>
                  <a:t>σ</a:t>
                </a:r>
                <a:r>
                  <a:rPr lang="en-US" sz="1400" dirty="0"/>
                  <a:t> of a batch of input data, and normalize the data </a:t>
                </a:r>
                <a:r>
                  <a:rPr lang="en-US" sz="1400" i="1" dirty="0"/>
                  <a:t>x</a:t>
                </a:r>
                <a:r>
                  <a:rPr lang="en-US" sz="1400" dirty="0"/>
                  <a:t> to a zero mean and unit variance</a:t>
                </a:r>
              </a:p>
              <a:p>
                <a:pPr lvl="1"/>
                <a:r>
                  <a:rPr lang="zh-CN" altLang="en-US" sz="1400" dirty="0"/>
                  <a:t>批量归一化层的作用类似于前面提到的数据预处理步骤他们计算一批输入数据的均值 </a:t>
                </a:r>
                <a:r>
                  <a:rPr lang="en-US" altLang="zh-CN" sz="1400" dirty="0"/>
                  <a:t>μ </a:t>
                </a:r>
                <a:r>
                  <a:rPr lang="zh-CN" altLang="en-US" sz="1400" dirty="0"/>
                  <a:t>和方差 </a:t>
                </a:r>
                <a:r>
                  <a:rPr lang="en-US" altLang="zh-CN" sz="1400" dirty="0"/>
                  <a:t>σ</a:t>
                </a:r>
                <a:r>
                  <a:rPr lang="zh-CN" altLang="en-US" sz="1400" dirty="0"/>
                  <a:t>，并将数据 </a:t>
                </a:r>
                <a:r>
                  <a:rPr lang="en-US" altLang="zh-CN" sz="1400" dirty="0"/>
                  <a:t>x </a:t>
                </a:r>
                <a:r>
                  <a:rPr lang="zh-CN" altLang="en-US" sz="1400" dirty="0"/>
                  <a:t>归一化为零均值和单位方差</a:t>
                </a:r>
                <a:endParaRPr lang="en-US" sz="1400" dirty="0"/>
              </a:p>
              <a:p>
                <a:pPr lvl="1"/>
                <a:r>
                  <a:rPr lang="en-US" sz="1400" dirty="0"/>
                  <a:t>I.e., </a:t>
                </a:r>
                <a14:m>
                  <m:oMath xmlns:m="http://schemas.openxmlformats.org/officeDocument/2006/math">
                    <m:acc>
                      <m:accPr>
                        <m:chr m:val="̂"/>
                        <m:ctrlPr>
                          <a:rPr lang="en-US" sz="1400" b="0" i="1" smtClean="0">
                            <a:latin typeface="Cambria Math" panose="02040503050406030204" pitchFamily="18" charset="0"/>
                          </a:rPr>
                        </m:ctrlPr>
                      </m:accPr>
                      <m:e>
                        <m:r>
                          <a:rPr lang="en-US" sz="1400" i="1">
                            <a:latin typeface="Cambria Math" panose="02040503050406030204" pitchFamily="18" charset="0"/>
                          </a:rPr>
                          <m:t>𝑥</m:t>
                        </m:r>
                      </m:e>
                    </m:acc>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num>
                      <m:den>
                        <m:r>
                          <a:rPr lang="en-US" sz="1400" b="0" i="1" smtClean="0">
                            <a:latin typeface="Cambria Math" panose="02040503050406030204" pitchFamily="18" charset="0"/>
                            <a:ea typeface="Cambria Math" panose="02040503050406030204" pitchFamily="18" charset="0"/>
                          </a:rPr>
                          <m:t>𝜎</m:t>
                        </m:r>
                      </m:den>
                    </m:f>
                  </m:oMath>
                </a14:m>
                <a:endParaRPr lang="en-US" sz="1400" dirty="0"/>
              </a:p>
              <a:p>
                <a:r>
                  <a:rPr lang="en-US" sz="1400" dirty="0" err="1">
                    <a:solidFill>
                      <a:srgbClr val="FF0000"/>
                    </a:solidFill>
                  </a:rPr>
                  <a:t>BatchNorm</a:t>
                </a:r>
                <a:r>
                  <a:rPr lang="en-US" sz="1400" dirty="0">
                    <a:solidFill>
                      <a:srgbClr val="FF0000"/>
                    </a:solidFill>
                  </a:rPr>
                  <a:t> layers </a:t>
                </a:r>
                <a:r>
                  <a:rPr lang="en-US" sz="1400" dirty="0"/>
                  <a:t>alleviate the problems of proper initialization of the parameters and hyper-parameters</a:t>
                </a:r>
              </a:p>
              <a:p>
                <a:pPr lvl="1"/>
                <a:r>
                  <a:rPr lang="en-US" sz="1400" dirty="0"/>
                  <a:t>Result in faster convergence training, allow larger learning rates</a:t>
                </a:r>
              </a:p>
              <a:p>
                <a:pPr lvl="1"/>
                <a:r>
                  <a:rPr lang="en-US" sz="1400" dirty="0"/>
                  <a:t>Reduce the internal covariate </a:t>
                </a:r>
                <a:r>
                  <a:rPr lang="en-US" sz="1400" dirty="0" err="1"/>
                  <a:t>shift</a:t>
                </a:r>
                <a:r>
                  <a:rPr lang="en-US" altLang="zh-CN" sz="1400" dirty="0" err="1"/>
                  <a:t>BatchNorm</a:t>
                </a:r>
                <a:r>
                  <a:rPr lang="en-US" altLang="zh-CN" sz="1400" dirty="0"/>
                  <a:t> </a:t>
                </a:r>
                <a:r>
                  <a:rPr lang="zh-CN" altLang="en-US" sz="1400" dirty="0"/>
                  <a:t>层缓解了参数和超参数正确初始化的问题</a:t>
                </a:r>
              </a:p>
              <a:p>
                <a:pPr lvl="1"/>
                <a:r>
                  <a:rPr lang="zh-CN" altLang="en-US" sz="1400" dirty="0"/>
                  <a:t>导致更快的收敛训练，允许更大的学习率</a:t>
                </a:r>
              </a:p>
              <a:p>
                <a:pPr lvl="1"/>
                <a:r>
                  <a:rPr lang="zh-CN" altLang="en-US" sz="1400" dirty="0"/>
                  <a:t>减少内部协变量偏移</a:t>
                </a:r>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415599"/>
                <a:ext cx="6656719" cy="3327863"/>
              </a:xfrm>
              <a:blipFill>
                <a:blip r:embed="rId5"/>
                <a:stretch>
                  <a:fillRect l="-92" t="-1465" r="-641"/>
                </a:stretch>
              </a:blipFill>
            </p:spPr>
            <p:txBody>
              <a:bodyPr/>
              <a:lstStyle/>
              <a:p>
                <a:r>
                  <a:rPr lang="zh-TW"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58862"/>
            <a:ext cx="8744292" cy="1325563"/>
          </a:xfrm>
        </p:spPr>
        <p:txBody>
          <a:bodyPr>
            <a:normAutofit fontScale="90000"/>
          </a:bodyPr>
          <a:lstStyle/>
          <a:p>
            <a:r>
              <a:rPr lang="en-US" altLang="zh-CN" sz="4400" b="1" dirty="0"/>
              <a:t>• </a:t>
            </a:r>
            <a:r>
              <a:rPr lang="en-US" altLang="zh-CN" b="0" i="0" dirty="0">
                <a:solidFill>
                  <a:srgbClr val="000000"/>
                </a:solidFill>
                <a:effectLst/>
                <a:latin typeface="Times New Roman" panose="02020603050405020304" pitchFamily="18" charset="0"/>
              </a:rPr>
              <a:t>Transposed Convolutional Algorithms</a:t>
            </a:r>
            <a:r>
              <a:rPr lang="zh-CN" altLang="en-US" b="0" i="0" dirty="0">
                <a:solidFill>
                  <a:srgbClr val="000000"/>
                </a:solidFill>
                <a:effectLst/>
                <a:latin typeface="Times New Roman" panose="02020603050405020304" pitchFamily="18" charset="0"/>
              </a:rPr>
              <a:t>转置卷积算法</a:t>
            </a:r>
            <a:br>
              <a:rPr lang="en-US" altLang="zh-CN" dirty="0"/>
            </a:br>
            <a:endParaRPr lang="zh-TW" altLang="en-US" dirty="0"/>
          </a:p>
        </p:txBody>
      </p:sp>
      <p:pic>
        <p:nvPicPr>
          <p:cNvPr id="5" name="图片 4"/>
          <p:cNvPicPr>
            <a:picLocks noChangeAspect="1"/>
          </p:cNvPicPr>
          <p:nvPr/>
        </p:nvPicPr>
        <p:blipFill>
          <a:blip r:embed="rId3"/>
          <a:stretch>
            <a:fillRect/>
          </a:stretch>
        </p:blipFill>
        <p:spPr>
          <a:xfrm>
            <a:off x="2104531" y="1751917"/>
            <a:ext cx="7913293" cy="39042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33903" y="140621"/>
            <a:ext cx="8744292" cy="1325563"/>
          </a:xfrm>
        </p:spPr>
        <p:txBody>
          <a:bodyPr>
            <a:normAutofit fontScale="90000"/>
          </a:bodyPr>
          <a:lstStyle/>
          <a:p>
            <a:r>
              <a:rPr lang="en-US" altLang="zh-CN" sz="4400" b="1" dirty="0"/>
              <a:t>• </a:t>
            </a:r>
            <a:r>
              <a:rPr lang="en-US" altLang="zh-CN" b="0" i="0" dirty="0">
                <a:solidFill>
                  <a:srgbClr val="000000"/>
                </a:solidFill>
                <a:effectLst/>
                <a:latin typeface="Times New Roman" panose="02020603050405020304" pitchFamily="18" charset="0"/>
              </a:rPr>
              <a:t>Transposed Convolutional Algorithms</a:t>
            </a:r>
            <a:r>
              <a:rPr lang="zh-CN" altLang="en-US" b="0" i="0" dirty="0">
                <a:solidFill>
                  <a:srgbClr val="000000"/>
                </a:solidFill>
                <a:effectLst/>
                <a:latin typeface="Times New Roman" panose="02020603050405020304" pitchFamily="18" charset="0"/>
              </a:rPr>
              <a:t>转置卷积算法</a:t>
            </a:r>
            <a:br>
              <a:rPr lang="en-US" altLang="zh-CN" dirty="0"/>
            </a:br>
            <a:endParaRPr lang="zh-TW" altLang="en-US" dirty="0"/>
          </a:p>
        </p:txBody>
      </p:sp>
      <p:sp>
        <p:nvSpPr>
          <p:cNvPr id="10" name="文本框 9"/>
          <p:cNvSpPr txBox="1"/>
          <p:nvPr/>
        </p:nvSpPr>
        <p:spPr>
          <a:xfrm>
            <a:off x="2013805" y="902044"/>
            <a:ext cx="6250473" cy="830997"/>
          </a:xfrm>
          <a:prstGeom prst="rect">
            <a:avLst/>
          </a:prstGeom>
          <a:noFill/>
        </p:spPr>
        <p:txBody>
          <a:bodyPr wrap="square">
            <a:spAutoFit/>
          </a:bodyPr>
          <a:lstStyle/>
          <a:p>
            <a:r>
              <a:rPr lang="en-US" altLang="zh-CN" sz="2400" dirty="0"/>
              <a:t>•</a:t>
            </a:r>
            <a:r>
              <a:rPr lang="en-US" altLang="zh-CN" dirty="0"/>
              <a:t> </a:t>
            </a:r>
            <a:r>
              <a:rPr lang="en-US" altLang="zh-CN" sz="2400" b="1" dirty="0"/>
              <a:t>Transposed convolution on 1D vector</a:t>
            </a:r>
          </a:p>
          <a:p>
            <a:r>
              <a:rPr lang="zh-CN" altLang="en-US" sz="2400" b="1" dirty="0"/>
              <a:t>一维向量上的转置卷积</a:t>
            </a:r>
          </a:p>
        </p:txBody>
      </p:sp>
      <p:pic>
        <p:nvPicPr>
          <p:cNvPr id="4" name="图片 3"/>
          <p:cNvPicPr>
            <a:picLocks noChangeAspect="1"/>
          </p:cNvPicPr>
          <p:nvPr/>
        </p:nvPicPr>
        <p:blipFill>
          <a:blip r:embed="rId3"/>
          <a:stretch>
            <a:fillRect/>
          </a:stretch>
        </p:blipFill>
        <p:spPr>
          <a:xfrm>
            <a:off x="2543802" y="2094806"/>
            <a:ext cx="7104396" cy="30904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33903" y="140621"/>
            <a:ext cx="8744292" cy="1325563"/>
          </a:xfrm>
        </p:spPr>
        <p:txBody>
          <a:bodyPr>
            <a:normAutofit fontScale="90000"/>
          </a:bodyPr>
          <a:lstStyle/>
          <a:p>
            <a:r>
              <a:rPr lang="en-US" altLang="zh-CN" sz="4400" b="1" dirty="0"/>
              <a:t>• </a:t>
            </a:r>
            <a:r>
              <a:rPr lang="en-US" altLang="zh-CN" b="0" i="0" dirty="0">
                <a:solidFill>
                  <a:srgbClr val="000000"/>
                </a:solidFill>
                <a:effectLst/>
                <a:latin typeface="Times New Roman" panose="02020603050405020304" pitchFamily="18" charset="0"/>
              </a:rPr>
              <a:t>Transposed Convolutional Algorithms</a:t>
            </a:r>
            <a:r>
              <a:rPr lang="zh-CN" altLang="en-US" b="0" i="0" dirty="0">
                <a:solidFill>
                  <a:srgbClr val="000000"/>
                </a:solidFill>
                <a:effectLst/>
                <a:latin typeface="Times New Roman" panose="02020603050405020304" pitchFamily="18" charset="0"/>
              </a:rPr>
              <a:t>转置卷积算法</a:t>
            </a:r>
            <a:br>
              <a:rPr lang="en-US" altLang="zh-CN" dirty="0"/>
            </a:br>
            <a:endParaRPr lang="zh-TW" altLang="en-US" dirty="0"/>
          </a:p>
        </p:txBody>
      </p:sp>
      <p:sp>
        <p:nvSpPr>
          <p:cNvPr id="10" name="文本框 9"/>
          <p:cNvSpPr txBox="1"/>
          <p:nvPr/>
        </p:nvSpPr>
        <p:spPr>
          <a:xfrm>
            <a:off x="2013805" y="902044"/>
            <a:ext cx="6250473" cy="830997"/>
          </a:xfrm>
          <a:prstGeom prst="rect">
            <a:avLst/>
          </a:prstGeom>
          <a:noFill/>
        </p:spPr>
        <p:txBody>
          <a:bodyPr wrap="square">
            <a:spAutoFit/>
          </a:bodyPr>
          <a:lstStyle/>
          <a:p>
            <a:r>
              <a:rPr lang="en-US" altLang="zh-CN" sz="2400" dirty="0"/>
              <a:t>•</a:t>
            </a:r>
            <a:r>
              <a:rPr lang="en-US" altLang="zh-CN" dirty="0"/>
              <a:t> </a:t>
            </a:r>
            <a:r>
              <a:rPr lang="en-US" altLang="zh-CN" sz="2400" b="1" dirty="0"/>
              <a:t>Inserting zeros between inputs</a:t>
            </a:r>
            <a:r>
              <a:rPr lang="zh-CN" altLang="en-US" sz="2400" b="1" dirty="0"/>
              <a:t>在输入之间插入零</a:t>
            </a:r>
          </a:p>
        </p:txBody>
      </p:sp>
      <p:pic>
        <p:nvPicPr>
          <p:cNvPr id="5" name="图片 4"/>
          <p:cNvPicPr>
            <a:picLocks noChangeAspect="1"/>
          </p:cNvPicPr>
          <p:nvPr/>
        </p:nvPicPr>
        <p:blipFill>
          <a:blip r:embed="rId3"/>
          <a:stretch>
            <a:fillRect/>
          </a:stretch>
        </p:blipFill>
        <p:spPr>
          <a:xfrm>
            <a:off x="2417903" y="2067458"/>
            <a:ext cx="7679936" cy="30958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9765" y="239262"/>
            <a:ext cx="8541701" cy="1325563"/>
          </a:xfrm>
        </p:spPr>
        <p:txBody>
          <a:bodyPr>
            <a:normAutofit fontScale="90000"/>
          </a:bodyPr>
          <a:lstStyle/>
          <a:p>
            <a:r>
              <a:rPr lang="en-US" altLang="zh-CN" sz="4400" b="1" dirty="0"/>
              <a:t>• </a:t>
            </a:r>
            <a:r>
              <a:rPr lang="en-US" altLang="zh-CN" b="0" i="0" dirty="0">
                <a:solidFill>
                  <a:srgbClr val="000000"/>
                </a:solidFill>
                <a:effectLst/>
                <a:latin typeface="Times New Roman" panose="02020603050405020304" pitchFamily="18" charset="0"/>
              </a:rPr>
              <a:t>Hierarchical Representation Learning</a:t>
            </a:r>
            <a:r>
              <a:rPr lang="zh-CN" altLang="en-US" b="0" i="0" dirty="0">
                <a:solidFill>
                  <a:srgbClr val="000000"/>
                </a:solidFill>
                <a:effectLst/>
                <a:latin typeface="Times New Roman" panose="02020603050405020304" pitchFamily="18" charset="0"/>
              </a:rPr>
              <a:t>层次表示学习</a:t>
            </a:r>
            <a:br>
              <a:rPr lang="en-US" altLang="zh-CN" dirty="0"/>
            </a:br>
            <a:endParaRPr lang="zh-TW" altLang="en-US" dirty="0"/>
          </a:p>
        </p:txBody>
      </p:sp>
      <p:sp>
        <p:nvSpPr>
          <p:cNvPr id="10" name="文本框 9"/>
          <p:cNvSpPr txBox="1"/>
          <p:nvPr/>
        </p:nvSpPr>
        <p:spPr>
          <a:xfrm>
            <a:off x="1895563" y="1406540"/>
            <a:ext cx="6250473" cy="460375"/>
          </a:xfrm>
          <a:prstGeom prst="rect">
            <a:avLst/>
          </a:prstGeom>
          <a:noFill/>
        </p:spPr>
        <p:txBody>
          <a:bodyPr wrap="square">
            <a:spAutoFit/>
          </a:bodyPr>
          <a:lstStyle/>
          <a:p>
            <a:r>
              <a:rPr lang="en-US" altLang="zh-CN" sz="2400" dirty="0"/>
              <a:t>•</a:t>
            </a:r>
            <a:r>
              <a:rPr lang="en-US" altLang="zh-CN" dirty="0"/>
              <a:t> </a:t>
            </a:r>
            <a:r>
              <a:rPr lang="en-US" altLang="zh-CN" sz="2400" b="1" dirty="0"/>
              <a:t>Motivation</a:t>
            </a:r>
            <a:r>
              <a:rPr lang="zh-TW" altLang="en-US" sz="2400" b="1" dirty="0"/>
              <a:t>动机</a:t>
            </a:r>
            <a:endParaRPr lang="zh-CN" altLang="en-US" sz="2400" b="1" dirty="0"/>
          </a:p>
        </p:txBody>
      </p:sp>
      <p:pic>
        <p:nvPicPr>
          <p:cNvPr id="5" name="图片 4"/>
          <p:cNvPicPr>
            <a:picLocks noChangeAspect="1"/>
          </p:cNvPicPr>
          <p:nvPr/>
        </p:nvPicPr>
        <p:blipFill>
          <a:blip r:embed="rId3"/>
          <a:stretch>
            <a:fillRect/>
          </a:stretch>
        </p:blipFill>
        <p:spPr>
          <a:xfrm>
            <a:off x="2453082" y="1964785"/>
            <a:ext cx="6561513" cy="29193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95600" y="159155"/>
            <a:ext cx="8266387" cy="1325563"/>
          </a:xfrm>
        </p:spPr>
        <p:txBody>
          <a:bodyPr>
            <a:normAutofit fontScale="90000"/>
          </a:bodyPr>
          <a:lstStyle/>
          <a:p>
            <a:r>
              <a:rPr lang="en-US" altLang="zh-CN" sz="4400" b="1" dirty="0"/>
              <a:t>• </a:t>
            </a:r>
            <a:r>
              <a:rPr lang="en-US" altLang="zh-CN" b="0" i="0" dirty="0">
                <a:solidFill>
                  <a:srgbClr val="000000"/>
                </a:solidFill>
                <a:effectLst/>
                <a:latin typeface="Times New Roman" panose="02020603050405020304" pitchFamily="18" charset="0"/>
              </a:rPr>
              <a:t>Hierarchical Representation Learning</a:t>
            </a:r>
            <a:r>
              <a:rPr lang="zh-CN" altLang="en-US" b="0" i="0" dirty="0">
                <a:solidFill>
                  <a:srgbClr val="000000"/>
                </a:solidFill>
                <a:effectLst/>
                <a:latin typeface="Times New Roman" panose="02020603050405020304" pitchFamily="18" charset="0"/>
              </a:rPr>
              <a:t>层次表示学习</a:t>
            </a:r>
            <a:br>
              <a:rPr lang="en-US" altLang="zh-CN" dirty="0"/>
            </a:br>
            <a:endParaRPr lang="zh-TW" altLang="en-US" dirty="0"/>
          </a:p>
        </p:txBody>
      </p:sp>
      <p:sp>
        <p:nvSpPr>
          <p:cNvPr id="10" name="文本框 9"/>
          <p:cNvSpPr txBox="1"/>
          <p:nvPr/>
        </p:nvSpPr>
        <p:spPr>
          <a:xfrm>
            <a:off x="2050645" y="1028647"/>
            <a:ext cx="6250473" cy="460375"/>
          </a:xfrm>
          <a:prstGeom prst="rect">
            <a:avLst/>
          </a:prstGeom>
          <a:noFill/>
        </p:spPr>
        <p:txBody>
          <a:bodyPr wrap="square">
            <a:spAutoFit/>
          </a:bodyPr>
          <a:lstStyle/>
          <a:p>
            <a:r>
              <a:rPr lang="en-US" altLang="zh-CN" sz="2400" dirty="0"/>
              <a:t>•</a:t>
            </a:r>
            <a:r>
              <a:rPr lang="en-US" altLang="zh-CN" dirty="0"/>
              <a:t> </a:t>
            </a:r>
            <a:r>
              <a:rPr lang="en-US" altLang="zh-CN" sz="2400" b="1" dirty="0"/>
              <a:t>Large receptive field</a:t>
            </a:r>
            <a:r>
              <a:rPr lang="zh-TW" altLang="en-US" sz="2400" b="1" dirty="0"/>
              <a:t>感受野大</a:t>
            </a:r>
            <a:endParaRPr lang="zh-CN" altLang="en-US" sz="2400" b="1" dirty="0"/>
          </a:p>
        </p:txBody>
      </p:sp>
      <p:pic>
        <p:nvPicPr>
          <p:cNvPr id="4" name="图片 3"/>
          <p:cNvPicPr>
            <a:picLocks noChangeAspect="1"/>
          </p:cNvPicPr>
          <p:nvPr/>
        </p:nvPicPr>
        <p:blipFill>
          <a:blip r:embed="rId3"/>
          <a:stretch>
            <a:fillRect/>
          </a:stretch>
        </p:blipFill>
        <p:spPr>
          <a:xfrm>
            <a:off x="2430013" y="1476788"/>
            <a:ext cx="7018275" cy="3412555"/>
          </a:xfrm>
          <a:prstGeom prst="rect">
            <a:avLst/>
          </a:prstGeom>
        </p:spPr>
      </p:pic>
      <p:graphicFrame>
        <p:nvGraphicFramePr>
          <p:cNvPr id="3" name="Table 7"/>
          <p:cNvGraphicFramePr>
            <a:graphicFrameLocks noGrp="1"/>
          </p:cNvGraphicFramePr>
          <p:nvPr/>
        </p:nvGraphicFramePr>
        <p:xfrm>
          <a:off x="6408373" y="4886402"/>
          <a:ext cx="1650365" cy="1657985"/>
        </p:xfrm>
        <a:graphic>
          <a:graphicData uri="http://schemas.openxmlformats.org/drawingml/2006/table">
            <a:tbl>
              <a:tblPr firstRow="1" bandRow="1">
                <a:tableStyleId>{5C22544A-7EE6-4342-B048-85BDC9FD1C3A}</a:tableStyleId>
              </a:tblPr>
              <a:tblGrid>
                <a:gridCol w="235585">
                  <a:extLst>
                    <a:ext uri="{9D8B030D-6E8A-4147-A177-3AD203B41FA5}">
                      <a16:colId xmlns:a16="http://schemas.microsoft.com/office/drawing/2014/main" val="20000"/>
                    </a:ext>
                  </a:extLst>
                </a:gridCol>
                <a:gridCol w="236220">
                  <a:extLst>
                    <a:ext uri="{9D8B030D-6E8A-4147-A177-3AD203B41FA5}">
                      <a16:colId xmlns:a16="http://schemas.microsoft.com/office/drawing/2014/main" val="20001"/>
                    </a:ext>
                  </a:extLst>
                </a:gridCol>
                <a:gridCol w="235585">
                  <a:extLst>
                    <a:ext uri="{9D8B030D-6E8A-4147-A177-3AD203B41FA5}">
                      <a16:colId xmlns:a16="http://schemas.microsoft.com/office/drawing/2014/main" val="20002"/>
                    </a:ext>
                  </a:extLst>
                </a:gridCol>
                <a:gridCol w="235585">
                  <a:extLst>
                    <a:ext uri="{9D8B030D-6E8A-4147-A177-3AD203B41FA5}">
                      <a16:colId xmlns:a16="http://schemas.microsoft.com/office/drawing/2014/main" val="20003"/>
                    </a:ext>
                  </a:extLst>
                </a:gridCol>
                <a:gridCol w="236220">
                  <a:extLst>
                    <a:ext uri="{9D8B030D-6E8A-4147-A177-3AD203B41FA5}">
                      <a16:colId xmlns:a16="http://schemas.microsoft.com/office/drawing/2014/main" val="20004"/>
                    </a:ext>
                  </a:extLst>
                </a:gridCol>
                <a:gridCol w="235585">
                  <a:extLst>
                    <a:ext uri="{9D8B030D-6E8A-4147-A177-3AD203B41FA5}">
                      <a16:colId xmlns:a16="http://schemas.microsoft.com/office/drawing/2014/main" val="20005"/>
                    </a:ext>
                  </a:extLst>
                </a:gridCol>
                <a:gridCol w="235585">
                  <a:extLst>
                    <a:ext uri="{9D8B030D-6E8A-4147-A177-3AD203B41FA5}">
                      <a16:colId xmlns:a16="http://schemas.microsoft.com/office/drawing/2014/main" val="20006"/>
                    </a:ext>
                  </a:extLst>
                </a:gridCol>
              </a:tblGrid>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855">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855">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855">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5" name="Rectangle 4"/>
          <p:cNvSpPr/>
          <p:nvPr/>
        </p:nvSpPr>
        <p:spPr>
          <a:xfrm>
            <a:off x="6865300" y="5363549"/>
            <a:ext cx="723900" cy="720885"/>
          </a:xfrm>
          <a:prstGeom prst="rect">
            <a:avLst/>
          </a:prstGeom>
          <a:solidFill>
            <a:srgbClr val="0DAE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11"/>
          <p:cNvCxnSpPr/>
          <p:nvPr/>
        </p:nvCxnSpPr>
        <p:spPr>
          <a:xfrm>
            <a:off x="7589200" y="5363549"/>
            <a:ext cx="1562100" cy="206535"/>
          </a:xfrm>
          <a:prstGeom prst="line">
            <a:avLst/>
          </a:prstGeom>
          <a:ln w="19050">
            <a:solidFill>
              <a:srgbClr val="0DAEFF"/>
            </a:solidFill>
          </a:ln>
        </p:spPr>
        <p:style>
          <a:lnRef idx="1">
            <a:schemeClr val="accent1"/>
          </a:lnRef>
          <a:fillRef idx="0">
            <a:schemeClr val="accent1"/>
          </a:fillRef>
          <a:effectRef idx="0">
            <a:schemeClr val="accent1"/>
          </a:effectRef>
          <a:fontRef idx="minor">
            <a:schemeClr val="tx1"/>
          </a:fontRef>
        </p:style>
      </p:cxnSp>
      <p:cxnSp>
        <p:nvCxnSpPr>
          <p:cNvPr id="7" name="Straight Connector 16"/>
          <p:cNvCxnSpPr/>
          <p:nvPr/>
        </p:nvCxnSpPr>
        <p:spPr>
          <a:xfrm flipV="1">
            <a:off x="7589200" y="5836784"/>
            <a:ext cx="1562100" cy="209550"/>
          </a:xfrm>
          <a:prstGeom prst="line">
            <a:avLst/>
          </a:prstGeom>
          <a:ln w="19050">
            <a:solidFill>
              <a:srgbClr val="0DAEFF"/>
            </a:solidFill>
          </a:ln>
        </p:spPr>
        <p:style>
          <a:lnRef idx="1">
            <a:schemeClr val="accent1"/>
          </a:lnRef>
          <a:fillRef idx="0">
            <a:schemeClr val="accent1"/>
          </a:fillRef>
          <a:effectRef idx="0">
            <a:schemeClr val="accent1"/>
          </a:effectRef>
          <a:fontRef idx="minor">
            <a:schemeClr val="tx1"/>
          </a:fontRef>
        </p:style>
      </p:cxnSp>
      <p:sp>
        <p:nvSpPr>
          <p:cNvPr id="8" name="Rectangle 18"/>
          <p:cNvSpPr/>
          <p:nvPr/>
        </p:nvSpPr>
        <p:spPr>
          <a:xfrm>
            <a:off x="9106944" y="5570084"/>
            <a:ext cx="260445" cy="266700"/>
          </a:xfrm>
          <a:prstGeom prst="rect">
            <a:avLst/>
          </a:prstGeom>
          <a:solidFill>
            <a:srgbClr val="0DAE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19"/>
          <p:cNvGraphicFramePr>
            <a:graphicFrameLocks noGrp="1"/>
          </p:cNvGraphicFramePr>
          <p:nvPr/>
        </p:nvGraphicFramePr>
        <p:xfrm>
          <a:off x="8415268" y="4886402"/>
          <a:ext cx="1650365" cy="1657985"/>
        </p:xfrm>
        <a:graphic>
          <a:graphicData uri="http://schemas.openxmlformats.org/drawingml/2006/table">
            <a:tbl>
              <a:tblPr firstRow="1" bandRow="1">
                <a:tableStyleId>{5C22544A-7EE6-4342-B048-85BDC9FD1C3A}</a:tableStyleId>
              </a:tblPr>
              <a:tblGrid>
                <a:gridCol w="235585">
                  <a:extLst>
                    <a:ext uri="{9D8B030D-6E8A-4147-A177-3AD203B41FA5}">
                      <a16:colId xmlns:a16="http://schemas.microsoft.com/office/drawing/2014/main" val="20000"/>
                    </a:ext>
                  </a:extLst>
                </a:gridCol>
                <a:gridCol w="236220">
                  <a:extLst>
                    <a:ext uri="{9D8B030D-6E8A-4147-A177-3AD203B41FA5}">
                      <a16:colId xmlns:a16="http://schemas.microsoft.com/office/drawing/2014/main" val="20001"/>
                    </a:ext>
                  </a:extLst>
                </a:gridCol>
                <a:gridCol w="235585">
                  <a:extLst>
                    <a:ext uri="{9D8B030D-6E8A-4147-A177-3AD203B41FA5}">
                      <a16:colId xmlns:a16="http://schemas.microsoft.com/office/drawing/2014/main" val="20002"/>
                    </a:ext>
                  </a:extLst>
                </a:gridCol>
                <a:gridCol w="235585">
                  <a:extLst>
                    <a:ext uri="{9D8B030D-6E8A-4147-A177-3AD203B41FA5}">
                      <a16:colId xmlns:a16="http://schemas.microsoft.com/office/drawing/2014/main" val="20003"/>
                    </a:ext>
                  </a:extLst>
                </a:gridCol>
                <a:gridCol w="236220">
                  <a:extLst>
                    <a:ext uri="{9D8B030D-6E8A-4147-A177-3AD203B41FA5}">
                      <a16:colId xmlns:a16="http://schemas.microsoft.com/office/drawing/2014/main" val="20004"/>
                    </a:ext>
                  </a:extLst>
                </a:gridCol>
                <a:gridCol w="235585">
                  <a:extLst>
                    <a:ext uri="{9D8B030D-6E8A-4147-A177-3AD203B41FA5}">
                      <a16:colId xmlns:a16="http://schemas.microsoft.com/office/drawing/2014/main" val="20005"/>
                    </a:ext>
                  </a:extLst>
                </a:gridCol>
                <a:gridCol w="235585">
                  <a:extLst>
                    <a:ext uri="{9D8B030D-6E8A-4147-A177-3AD203B41FA5}">
                      <a16:colId xmlns:a16="http://schemas.microsoft.com/office/drawing/2014/main" val="20006"/>
                    </a:ext>
                  </a:extLst>
                </a:gridCol>
              </a:tblGrid>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855">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855">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aphicFrame>
        <p:nvGraphicFramePr>
          <p:cNvPr id="11" name="Table 27"/>
          <p:cNvGraphicFramePr>
            <a:graphicFrameLocks noGrp="1"/>
          </p:cNvGraphicFramePr>
          <p:nvPr/>
        </p:nvGraphicFramePr>
        <p:xfrm>
          <a:off x="4350700" y="4886400"/>
          <a:ext cx="1650365" cy="1657985"/>
        </p:xfrm>
        <a:graphic>
          <a:graphicData uri="http://schemas.openxmlformats.org/drawingml/2006/table">
            <a:tbl>
              <a:tblPr firstRow="1" bandRow="1">
                <a:tableStyleId>{5C22544A-7EE6-4342-B048-85BDC9FD1C3A}</a:tableStyleId>
              </a:tblPr>
              <a:tblGrid>
                <a:gridCol w="235585">
                  <a:extLst>
                    <a:ext uri="{9D8B030D-6E8A-4147-A177-3AD203B41FA5}">
                      <a16:colId xmlns:a16="http://schemas.microsoft.com/office/drawing/2014/main" val="20000"/>
                    </a:ext>
                  </a:extLst>
                </a:gridCol>
                <a:gridCol w="236220">
                  <a:extLst>
                    <a:ext uri="{9D8B030D-6E8A-4147-A177-3AD203B41FA5}">
                      <a16:colId xmlns:a16="http://schemas.microsoft.com/office/drawing/2014/main" val="20001"/>
                    </a:ext>
                  </a:extLst>
                </a:gridCol>
                <a:gridCol w="235585">
                  <a:extLst>
                    <a:ext uri="{9D8B030D-6E8A-4147-A177-3AD203B41FA5}">
                      <a16:colId xmlns:a16="http://schemas.microsoft.com/office/drawing/2014/main" val="20002"/>
                    </a:ext>
                  </a:extLst>
                </a:gridCol>
                <a:gridCol w="235585">
                  <a:extLst>
                    <a:ext uri="{9D8B030D-6E8A-4147-A177-3AD203B41FA5}">
                      <a16:colId xmlns:a16="http://schemas.microsoft.com/office/drawing/2014/main" val="20003"/>
                    </a:ext>
                  </a:extLst>
                </a:gridCol>
                <a:gridCol w="236220">
                  <a:extLst>
                    <a:ext uri="{9D8B030D-6E8A-4147-A177-3AD203B41FA5}">
                      <a16:colId xmlns:a16="http://schemas.microsoft.com/office/drawing/2014/main" val="20004"/>
                    </a:ext>
                  </a:extLst>
                </a:gridCol>
                <a:gridCol w="235585">
                  <a:extLst>
                    <a:ext uri="{9D8B030D-6E8A-4147-A177-3AD203B41FA5}">
                      <a16:colId xmlns:a16="http://schemas.microsoft.com/office/drawing/2014/main" val="20005"/>
                    </a:ext>
                  </a:extLst>
                </a:gridCol>
                <a:gridCol w="235585">
                  <a:extLst>
                    <a:ext uri="{9D8B030D-6E8A-4147-A177-3AD203B41FA5}">
                      <a16:colId xmlns:a16="http://schemas.microsoft.com/office/drawing/2014/main" val="20006"/>
                    </a:ext>
                  </a:extLst>
                </a:gridCol>
              </a:tblGrid>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855">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855">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855">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12" name="Rectangle 28"/>
          <p:cNvSpPr/>
          <p:nvPr/>
        </p:nvSpPr>
        <p:spPr>
          <a:xfrm>
            <a:off x="4579300" y="5132741"/>
            <a:ext cx="723900" cy="723093"/>
          </a:xfrm>
          <a:prstGeom prst="rect">
            <a:avLst/>
          </a:prstGeom>
          <a:solidFill>
            <a:srgbClr val="92D050">
              <a:alpha val="69804"/>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9"/>
          <p:cNvSpPr/>
          <p:nvPr/>
        </p:nvSpPr>
        <p:spPr>
          <a:xfrm>
            <a:off x="6865300" y="5363548"/>
            <a:ext cx="266700" cy="222569"/>
          </a:xfrm>
          <a:prstGeom prst="rect">
            <a:avLst/>
          </a:prstGeom>
          <a:solidFill>
            <a:srgbClr val="92D050">
              <a:alpha val="69804"/>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32"/>
          <p:cNvCxnSpPr/>
          <p:nvPr/>
        </p:nvCxnSpPr>
        <p:spPr>
          <a:xfrm>
            <a:off x="5303200" y="5142594"/>
            <a:ext cx="1562100" cy="206535"/>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 name="Straight Connector 33"/>
          <p:cNvCxnSpPr/>
          <p:nvPr/>
        </p:nvCxnSpPr>
        <p:spPr>
          <a:xfrm flipV="1">
            <a:off x="5303200" y="5609053"/>
            <a:ext cx="1562100" cy="20955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aphicFrame>
        <p:nvGraphicFramePr>
          <p:cNvPr id="16" name="Table 20"/>
          <p:cNvGraphicFramePr>
            <a:graphicFrameLocks noGrp="1"/>
          </p:cNvGraphicFramePr>
          <p:nvPr/>
        </p:nvGraphicFramePr>
        <p:xfrm>
          <a:off x="2293300" y="4886402"/>
          <a:ext cx="1650365" cy="1657985"/>
        </p:xfrm>
        <a:graphic>
          <a:graphicData uri="http://schemas.openxmlformats.org/drawingml/2006/table">
            <a:tbl>
              <a:tblPr firstRow="1" bandRow="1">
                <a:tableStyleId>{5C22544A-7EE6-4342-B048-85BDC9FD1C3A}</a:tableStyleId>
              </a:tblPr>
              <a:tblGrid>
                <a:gridCol w="235585">
                  <a:extLst>
                    <a:ext uri="{9D8B030D-6E8A-4147-A177-3AD203B41FA5}">
                      <a16:colId xmlns:a16="http://schemas.microsoft.com/office/drawing/2014/main" val="20000"/>
                    </a:ext>
                  </a:extLst>
                </a:gridCol>
                <a:gridCol w="236220">
                  <a:extLst>
                    <a:ext uri="{9D8B030D-6E8A-4147-A177-3AD203B41FA5}">
                      <a16:colId xmlns:a16="http://schemas.microsoft.com/office/drawing/2014/main" val="20001"/>
                    </a:ext>
                  </a:extLst>
                </a:gridCol>
                <a:gridCol w="235585">
                  <a:extLst>
                    <a:ext uri="{9D8B030D-6E8A-4147-A177-3AD203B41FA5}">
                      <a16:colId xmlns:a16="http://schemas.microsoft.com/office/drawing/2014/main" val="20002"/>
                    </a:ext>
                  </a:extLst>
                </a:gridCol>
                <a:gridCol w="235585">
                  <a:extLst>
                    <a:ext uri="{9D8B030D-6E8A-4147-A177-3AD203B41FA5}">
                      <a16:colId xmlns:a16="http://schemas.microsoft.com/office/drawing/2014/main" val="20003"/>
                    </a:ext>
                  </a:extLst>
                </a:gridCol>
                <a:gridCol w="236220">
                  <a:extLst>
                    <a:ext uri="{9D8B030D-6E8A-4147-A177-3AD203B41FA5}">
                      <a16:colId xmlns:a16="http://schemas.microsoft.com/office/drawing/2014/main" val="20004"/>
                    </a:ext>
                  </a:extLst>
                </a:gridCol>
                <a:gridCol w="235585">
                  <a:extLst>
                    <a:ext uri="{9D8B030D-6E8A-4147-A177-3AD203B41FA5}">
                      <a16:colId xmlns:a16="http://schemas.microsoft.com/office/drawing/2014/main" val="20005"/>
                    </a:ext>
                  </a:extLst>
                </a:gridCol>
                <a:gridCol w="235585">
                  <a:extLst>
                    <a:ext uri="{9D8B030D-6E8A-4147-A177-3AD203B41FA5}">
                      <a16:colId xmlns:a16="http://schemas.microsoft.com/office/drawing/2014/main" val="20006"/>
                    </a:ext>
                  </a:extLst>
                </a:gridCol>
              </a:tblGrid>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855">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855">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855">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855">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17" name="Rectangle 21"/>
          <p:cNvSpPr/>
          <p:nvPr/>
        </p:nvSpPr>
        <p:spPr>
          <a:xfrm>
            <a:off x="2293300" y="4865236"/>
            <a:ext cx="723900" cy="723093"/>
          </a:xfrm>
          <a:prstGeom prst="rect">
            <a:avLst/>
          </a:prstGeom>
          <a:solidFill>
            <a:srgbClr val="FFC000">
              <a:alpha val="69804"/>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22"/>
          <p:cNvCxnSpPr/>
          <p:nvPr/>
        </p:nvCxnSpPr>
        <p:spPr>
          <a:xfrm>
            <a:off x="2983253" y="4926206"/>
            <a:ext cx="1562100" cy="2065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23"/>
          <p:cNvCxnSpPr/>
          <p:nvPr/>
        </p:nvCxnSpPr>
        <p:spPr>
          <a:xfrm flipV="1">
            <a:off x="2983253" y="5349129"/>
            <a:ext cx="1562100" cy="20955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Rectangle 24"/>
          <p:cNvSpPr/>
          <p:nvPr/>
        </p:nvSpPr>
        <p:spPr>
          <a:xfrm>
            <a:off x="4585078" y="5132741"/>
            <a:ext cx="228600" cy="236298"/>
          </a:xfrm>
          <a:prstGeom prst="rect">
            <a:avLst/>
          </a:prstGeom>
          <a:solidFill>
            <a:srgbClr val="FFC000">
              <a:alpha val="69804"/>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5"/>
          <p:cNvSpPr/>
          <p:nvPr/>
        </p:nvSpPr>
        <p:spPr>
          <a:xfrm>
            <a:off x="4585078" y="5123680"/>
            <a:ext cx="1187392" cy="1180295"/>
          </a:xfrm>
          <a:prstGeom prst="rect">
            <a:avLst/>
          </a:prstGeom>
          <a:solidFill>
            <a:srgbClr val="92D050">
              <a:alpha val="2117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4"/>
          <p:cNvSpPr/>
          <p:nvPr/>
        </p:nvSpPr>
        <p:spPr>
          <a:xfrm>
            <a:off x="2293300" y="4889343"/>
            <a:ext cx="1657403" cy="1652293"/>
          </a:xfrm>
          <a:prstGeom prst="rect">
            <a:avLst/>
          </a:prstGeom>
          <a:solidFill>
            <a:srgbClr val="FFC000">
              <a:alpha val="3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9" y="22379"/>
            <a:ext cx="8541701" cy="1325563"/>
          </a:xfrm>
        </p:spPr>
        <p:txBody>
          <a:bodyPr>
            <a:normAutofit fontScale="90000"/>
          </a:bodyPr>
          <a:lstStyle/>
          <a:p>
            <a:r>
              <a:rPr lang="en-US" altLang="zh-CN" sz="4400" b="1" dirty="0"/>
              <a:t>• </a:t>
            </a:r>
            <a:r>
              <a:rPr lang="en-US" altLang="zh-CN" b="0" i="0" dirty="0">
                <a:solidFill>
                  <a:srgbClr val="000000"/>
                </a:solidFill>
                <a:effectLst/>
                <a:latin typeface="Times New Roman" panose="02020603050405020304" pitchFamily="18" charset="0"/>
              </a:rPr>
              <a:t>Hierarchical Representation Learning</a:t>
            </a:r>
            <a:br>
              <a:rPr lang="en-US" altLang="zh-CN" dirty="0"/>
            </a:br>
            <a:endParaRPr lang="zh-TW" altLang="en-US" dirty="0"/>
          </a:p>
        </p:txBody>
      </p:sp>
      <p:sp>
        <p:nvSpPr>
          <p:cNvPr id="10" name="文本框 9"/>
          <p:cNvSpPr txBox="1"/>
          <p:nvPr/>
        </p:nvSpPr>
        <p:spPr>
          <a:xfrm>
            <a:off x="2013805" y="902044"/>
            <a:ext cx="6250473" cy="830997"/>
          </a:xfrm>
          <a:prstGeom prst="rect">
            <a:avLst/>
          </a:prstGeom>
          <a:noFill/>
        </p:spPr>
        <p:txBody>
          <a:bodyPr wrap="square">
            <a:spAutoFit/>
          </a:bodyPr>
          <a:lstStyle/>
          <a:p>
            <a:r>
              <a:rPr lang="en-US" altLang="zh-CN" sz="2400" dirty="0"/>
              <a:t>•</a:t>
            </a:r>
            <a:r>
              <a:rPr lang="en-US" altLang="zh-CN" dirty="0"/>
              <a:t> </a:t>
            </a:r>
            <a:r>
              <a:rPr lang="en-US" altLang="zh-CN" sz="2400" b="1" dirty="0"/>
              <a:t>Visualizing the activation outputs</a:t>
            </a:r>
            <a:r>
              <a:rPr lang="zh-CN" altLang="en-US" sz="2400" b="1" dirty="0"/>
              <a:t>可视化激活输出</a:t>
            </a:r>
          </a:p>
        </p:txBody>
      </p:sp>
      <p:pic>
        <p:nvPicPr>
          <p:cNvPr id="3" name="Picture 2" descr="Visualization of features in a fully trained model"/>
          <p:cNvPicPr>
            <a:picLocks noChangeAspect="1" noChangeArrowheads="1"/>
          </p:cNvPicPr>
          <p:nvPr/>
        </p:nvPicPr>
        <p:blipFill rotWithShape="1">
          <a:blip r:embed="rId3">
            <a:extLst>
              <a:ext uri="{28A0092B-C50C-407E-A947-70E740481C1C}">
                <a14:useLocalDpi xmlns:a14="http://schemas.microsoft.com/office/drawing/2010/main" val="0"/>
              </a:ext>
            </a:extLst>
          </a:blip>
          <a:srcRect b="44759"/>
          <a:stretch>
            <a:fillRect/>
          </a:stretch>
        </p:blipFill>
        <p:spPr bwMode="auto">
          <a:xfrm>
            <a:off x="2299091" y="1428364"/>
            <a:ext cx="3879061" cy="2489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Visualization of features in a fully trained model"/>
          <p:cNvPicPr>
            <a:picLocks noChangeAspect="1" noChangeArrowheads="1"/>
          </p:cNvPicPr>
          <p:nvPr/>
        </p:nvPicPr>
        <p:blipFill rotWithShape="1">
          <a:blip r:embed="rId3">
            <a:extLst>
              <a:ext uri="{28A0092B-C50C-407E-A947-70E740481C1C}">
                <a14:useLocalDpi xmlns:a14="http://schemas.microsoft.com/office/drawing/2010/main" val="0"/>
              </a:ext>
            </a:extLst>
          </a:blip>
          <a:srcRect t="54558"/>
          <a:stretch>
            <a:fillRect/>
          </a:stretch>
        </p:blipFill>
        <p:spPr bwMode="auto">
          <a:xfrm>
            <a:off x="6380724" y="1347942"/>
            <a:ext cx="3893361" cy="254934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3005548" y="3917809"/>
            <a:ext cx="6180903" cy="28630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知识表示</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310"/>
          <p:cNvSpPr txBox="1">
            <a:spLocks noChangeArrowheads="1"/>
          </p:cNvSpPr>
          <p:nvPr/>
        </p:nvSpPr>
        <p:spPr>
          <a:xfrm>
            <a:off x="1933920" y="1350894"/>
            <a:ext cx="8666423" cy="2527972"/>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0" indent="0">
              <a:lnSpc>
                <a:spcPct val="110000"/>
              </a:lnSpc>
            </a:pPr>
            <a:r>
              <a:rPr lang="ru-RU" altLang="zh-CN" sz="2605">
                <a:ea typeface="新宋体" panose="02010609030101010101" pitchFamily="49" charset="-122"/>
              </a:rPr>
              <a:t>  </a:t>
            </a:r>
            <a:r>
              <a:rPr lang="zh-CN" altLang="ru-RU" sz="2605" b="1">
                <a:ea typeface="新宋体" panose="02010609030101010101" pitchFamily="49" charset="-122"/>
              </a:rPr>
              <a:t>知识表示</a:t>
            </a:r>
            <a:r>
              <a:rPr lang="zh-CN" altLang="ru-RU" sz="2605">
                <a:latin typeface="Times New Roman" panose="02020603050405020304" pitchFamily="18" charset="0"/>
                <a:ea typeface="新宋体" panose="02010609030101010101" pitchFamily="49" charset="-122"/>
              </a:rPr>
              <a:t>（</a:t>
            </a:r>
            <a:r>
              <a:rPr lang="ru-RU" altLang="zh-CN" sz="2605">
                <a:latin typeface="Times New Roman" panose="02020603050405020304" pitchFamily="18" charset="0"/>
                <a:ea typeface="新宋体" panose="02010609030101010101" pitchFamily="49" charset="-122"/>
              </a:rPr>
              <a:t>knowledge representation</a:t>
            </a:r>
            <a:r>
              <a:rPr lang="zh-CN" altLang="ru-RU" sz="2605">
                <a:latin typeface="Times New Roman" panose="02020603050405020304" pitchFamily="18" charset="0"/>
                <a:ea typeface="新宋体" panose="02010609030101010101" pitchFamily="49" charset="-122"/>
              </a:rPr>
              <a:t>）：将人类知识形式化或者模型化。</a:t>
            </a:r>
          </a:p>
          <a:p>
            <a:pPr marL="0" indent="0" algn="just">
              <a:lnSpc>
                <a:spcPct val="110000"/>
              </a:lnSpc>
            </a:pPr>
            <a:r>
              <a:rPr lang="zh-CN" altLang="ru-RU" sz="2605">
                <a:ea typeface="新宋体" panose="02010609030101010101" pitchFamily="49" charset="-122"/>
              </a:rPr>
              <a:t>  知识表示是</a:t>
            </a:r>
            <a:r>
              <a:rPr lang="zh-CN" altLang="ru-RU" sz="2605">
                <a:latin typeface="宋体" panose="02010600030101010101" pitchFamily="2" charset="-122"/>
                <a:ea typeface="新宋体" panose="02010609030101010101" pitchFamily="49" charset="-122"/>
              </a:rPr>
              <a:t>对知识的一种描述，或者说是一组约定，一种计算机可以接受的用于描述知识的数据结构。</a:t>
            </a:r>
            <a:endParaRPr lang="zh-CN" altLang="ru-RU" sz="2605">
              <a:latin typeface="Times New Roman" panose="02020603050405020304" pitchFamily="18" charset="0"/>
              <a:ea typeface="新宋体" panose="02010609030101010101" pitchFamily="49" charset="-122"/>
            </a:endParaRPr>
          </a:p>
          <a:p>
            <a:pPr marL="0" indent="0">
              <a:lnSpc>
                <a:spcPct val="110000"/>
              </a:lnSpc>
            </a:pPr>
            <a:r>
              <a:rPr lang="zh-CN" altLang="ru-RU" sz="2605">
                <a:ea typeface="新宋体" panose="02010609030101010101" pitchFamily="49" charset="-122"/>
              </a:rPr>
              <a:t>  选择知识表示方法的原则： </a:t>
            </a:r>
            <a:endParaRPr lang="zh-CN" altLang="ru-RU" sz="2605" dirty="0">
              <a:ea typeface="新宋体" panose="02010609030101010101" pitchFamily="49" charset="-122"/>
            </a:endParaRPr>
          </a:p>
        </p:txBody>
      </p:sp>
      <p:sp>
        <p:nvSpPr>
          <p:cNvPr id="3" name="Rectangle 311"/>
          <p:cNvSpPr>
            <a:spLocks noChangeArrowheads="1"/>
          </p:cNvSpPr>
          <p:nvPr/>
        </p:nvSpPr>
        <p:spPr bwMode="auto">
          <a:xfrm>
            <a:off x="2253896" y="4151086"/>
            <a:ext cx="7684207" cy="1937385"/>
          </a:xfrm>
          <a:prstGeom prst="rect">
            <a:avLst/>
          </a:prstGeom>
          <a:gradFill rotWithShape="0">
            <a:gsLst>
              <a:gs pos="0">
                <a:srgbClr val="CCFFCC"/>
              </a:gs>
              <a:gs pos="100000">
                <a:srgbClr val="FFFFFF"/>
              </a:gs>
            </a:gsLst>
            <a:path path="rect">
              <a:fillToRect l="100000" t="100000"/>
            </a:path>
          </a:gradFill>
          <a:ln w="9525" cap="flat" algn="ctr">
            <a:solidFill>
              <a:srgbClr val="808080"/>
            </a:solidFill>
            <a:prstDash val="solid"/>
            <a:miter lim="800000"/>
            <a:headEnd type="none" w="med" len="med"/>
            <a:tailEnd type="none" w="med" len="me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19050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lvl="1">
              <a:spcBef>
                <a:spcPct val="20000"/>
              </a:spcBef>
              <a:buClr>
                <a:schemeClr val="accent2"/>
              </a:buClr>
              <a:buSzPct val="65000"/>
              <a:buFont typeface="Wingdings" panose="05000000000000000000" pitchFamily="2" charset="2"/>
              <a:buNone/>
            </a:pPr>
            <a:r>
              <a:rPr lang="zh-CN" altLang="ru-RU" sz="2605">
                <a:latin typeface="Times New Roman" panose="02020603050405020304" pitchFamily="18" charset="0"/>
                <a:ea typeface="新宋体" panose="02010609030101010101" pitchFamily="49" charset="-122"/>
              </a:rPr>
              <a:t>（</a:t>
            </a:r>
            <a:r>
              <a:rPr lang="ru-RU" altLang="zh-CN" sz="2605">
                <a:latin typeface="Times New Roman" panose="02020603050405020304" pitchFamily="18" charset="0"/>
                <a:ea typeface="新宋体" panose="02010609030101010101" pitchFamily="49" charset="-122"/>
              </a:rPr>
              <a:t>1</a:t>
            </a:r>
            <a:r>
              <a:rPr lang="zh-CN" altLang="ru-RU" sz="2605">
                <a:latin typeface="Times New Roman" panose="02020603050405020304" pitchFamily="18" charset="0"/>
                <a:ea typeface="新宋体" panose="02010609030101010101" pitchFamily="49" charset="-122"/>
              </a:rPr>
              <a:t>）充分表示领域知识。 </a:t>
            </a:r>
          </a:p>
          <a:p>
            <a:pPr lvl="1">
              <a:spcBef>
                <a:spcPct val="20000"/>
              </a:spcBef>
              <a:buClr>
                <a:schemeClr val="accent2"/>
              </a:buClr>
              <a:buSzPct val="65000"/>
              <a:buFont typeface="Wingdings" panose="05000000000000000000" pitchFamily="2" charset="2"/>
              <a:buNone/>
            </a:pPr>
            <a:r>
              <a:rPr lang="zh-CN" altLang="ru-RU" sz="2605">
                <a:latin typeface="Times New Roman" panose="02020603050405020304" pitchFamily="18" charset="0"/>
                <a:ea typeface="新宋体" panose="02010609030101010101" pitchFamily="49" charset="-122"/>
              </a:rPr>
              <a:t>（</a:t>
            </a:r>
            <a:r>
              <a:rPr lang="ru-RU" altLang="zh-CN" sz="2605">
                <a:latin typeface="Times New Roman" panose="02020603050405020304" pitchFamily="18" charset="0"/>
                <a:ea typeface="新宋体" panose="02010609030101010101" pitchFamily="49" charset="-122"/>
              </a:rPr>
              <a:t>2</a:t>
            </a:r>
            <a:r>
              <a:rPr lang="zh-CN" altLang="ru-RU" sz="2605">
                <a:latin typeface="Times New Roman" panose="02020603050405020304" pitchFamily="18" charset="0"/>
                <a:ea typeface="新宋体" panose="02010609030101010101" pitchFamily="49" charset="-122"/>
              </a:rPr>
              <a:t>）有利于对知识的利用。</a:t>
            </a:r>
          </a:p>
          <a:p>
            <a:pPr lvl="1">
              <a:spcBef>
                <a:spcPct val="20000"/>
              </a:spcBef>
              <a:buClr>
                <a:schemeClr val="accent2"/>
              </a:buClr>
              <a:buSzPct val="65000"/>
              <a:buFont typeface="Wingdings" panose="05000000000000000000" pitchFamily="2" charset="2"/>
              <a:buNone/>
            </a:pPr>
            <a:r>
              <a:rPr lang="zh-CN" altLang="ru-RU" sz="2605">
                <a:latin typeface="Times New Roman" panose="02020603050405020304" pitchFamily="18" charset="0"/>
                <a:ea typeface="新宋体" panose="02010609030101010101" pitchFamily="49" charset="-122"/>
              </a:rPr>
              <a:t>（</a:t>
            </a:r>
            <a:r>
              <a:rPr lang="ru-RU" altLang="zh-CN" sz="2605">
                <a:latin typeface="Times New Roman" panose="02020603050405020304" pitchFamily="18" charset="0"/>
                <a:ea typeface="新宋体" panose="02010609030101010101" pitchFamily="49" charset="-122"/>
              </a:rPr>
              <a:t>3</a:t>
            </a:r>
            <a:r>
              <a:rPr lang="zh-CN" altLang="ru-RU" sz="2605">
                <a:latin typeface="Times New Roman" panose="02020603050405020304" pitchFamily="18" charset="0"/>
                <a:ea typeface="新宋体" panose="02010609030101010101" pitchFamily="49" charset="-122"/>
              </a:rPr>
              <a:t>）便于对知识的组织、维护与管理。 </a:t>
            </a:r>
          </a:p>
          <a:p>
            <a:pPr lvl="1">
              <a:spcBef>
                <a:spcPct val="20000"/>
              </a:spcBef>
              <a:buClr>
                <a:schemeClr val="accent2"/>
              </a:buClr>
              <a:buSzPct val="65000"/>
              <a:buFont typeface="Wingdings" panose="05000000000000000000" pitchFamily="2" charset="2"/>
              <a:buNone/>
            </a:pPr>
            <a:r>
              <a:rPr lang="zh-CN" altLang="ru-RU" sz="2605">
                <a:latin typeface="Times New Roman" panose="02020603050405020304" pitchFamily="18" charset="0"/>
                <a:ea typeface="新宋体" panose="02010609030101010101" pitchFamily="49" charset="-122"/>
              </a:rPr>
              <a:t>（</a:t>
            </a:r>
            <a:r>
              <a:rPr lang="ru-RU" altLang="zh-CN" sz="2605">
                <a:latin typeface="Times New Roman" panose="02020603050405020304" pitchFamily="18" charset="0"/>
                <a:ea typeface="新宋体" panose="02010609030101010101" pitchFamily="49" charset="-122"/>
              </a:rPr>
              <a:t>4</a:t>
            </a:r>
            <a:r>
              <a:rPr lang="zh-CN" altLang="ru-RU" sz="2605">
                <a:latin typeface="Times New Roman" panose="02020603050405020304" pitchFamily="18" charset="0"/>
                <a:ea typeface="新宋体" panose="02010609030101010101" pitchFamily="49" charset="-122"/>
              </a:rPr>
              <a:t>）便于理解与实现。</a:t>
            </a:r>
          </a:p>
        </p:txBody>
      </p:sp>
      <p:grpSp>
        <p:nvGrpSpPr>
          <p:cNvPr id="4" name="组合 3">
            <a:extLst>
              <a:ext uri="{FF2B5EF4-FFF2-40B4-BE49-F238E27FC236}">
                <a16:creationId xmlns:a16="http://schemas.microsoft.com/office/drawing/2014/main" id="{B4CD36B2-DA01-2981-295C-9A3C6088EFA9}"/>
              </a:ext>
            </a:extLst>
          </p:cNvPr>
          <p:cNvGrpSpPr/>
          <p:nvPr/>
        </p:nvGrpSpPr>
        <p:grpSpPr>
          <a:xfrm>
            <a:off x="1398814" y="285243"/>
            <a:ext cx="5402509" cy="750964"/>
            <a:chOff x="1757779" y="1486730"/>
            <a:chExt cx="5387502" cy="748878"/>
          </a:xfrm>
        </p:grpSpPr>
        <p:sp>
          <p:nvSpPr>
            <p:cNvPr id="5" name="AutoShape 6">
              <a:extLst>
                <a:ext uri="{FF2B5EF4-FFF2-40B4-BE49-F238E27FC236}">
                  <a16:creationId xmlns:a16="http://schemas.microsoft.com/office/drawing/2014/main" id="{041C0732-D3FC-0A58-F84F-178E9D6FCF46}"/>
                </a:ext>
              </a:extLst>
            </p:cNvPr>
            <p:cNvSpPr>
              <a:spLocks noChangeArrowheads="1"/>
            </p:cNvSpPr>
            <p:nvPr/>
          </p:nvSpPr>
          <p:spPr bwMode="auto">
            <a:xfrm>
              <a:off x="2279109" y="1595371"/>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zh-CN" altLang="en-US" sz="28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知识表示</a:t>
              </a:r>
            </a:p>
          </p:txBody>
        </p:sp>
        <p:sp>
          <p:nvSpPr>
            <p:cNvPr id="6" name="椭圆 5">
              <a:extLst>
                <a:ext uri="{FF2B5EF4-FFF2-40B4-BE49-F238E27FC236}">
                  <a16:creationId xmlns:a16="http://schemas.microsoft.com/office/drawing/2014/main" id="{21C5937D-7680-C8AC-3B89-7B3311041F87}"/>
                </a:ext>
              </a:extLst>
            </p:cNvPr>
            <p:cNvSpPr/>
            <p:nvPr/>
          </p:nvSpPr>
          <p:spPr bwMode="auto">
            <a:xfrm>
              <a:off x="1757779" y="1486730"/>
              <a:ext cx="754503"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en-US" altLang="zh-CN" sz="2800"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800"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cSld>
  <p:clrMapOvr>
    <a:masterClrMapping/>
  </p:clrMapOvr>
  <p:transition spd="slow" advTm="18981">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自然演绎推理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969"/>
          <p:cNvSpPr>
            <a:spLocks noChangeArrowheads="1"/>
          </p:cNvSpPr>
          <p:nvPr/>
        </p:nvSpPr>
        <p:spPr bwMode="auto">
          <a:xfrm>
            <a:off x="1835694" y="955874"/>
            <a:ext cx="8405348" cy="5578095"/>
          </a:xfrm>
          <a:prstGeom prst="rect">
            <a:avLst/>
          </a:prstGeom>
          <a:gradFill rotWithShape="0">
            <a:gsLst>
              <a:gs pos="0">
                <a:srgbClr val="FFFFFF"/>
              </a:gs>
              <a:gs pos="50000">
                <a:srgbClr val="CCFFFF"/>
              </a:gs>
              <a:gs pos="100000">
                <a:srgbClr val="FFFFFF"/>
              </a:gs>
            </a:gsLst>
            <a:lin ang="5400000"/>
          </a:gradFill>
          <a:ln w="9525" cap="flat" algn="ctr">
            <a:solidFill>
              <a:srgbClr val="008080"/>
            </a:solidFill>
            <a:prstDash val="solid"/>
            <a:miter lim="800000"/>
            <a:headEnd type="none" w="med" len="med"/>
            <a:tailEnd type="none" w="med" len="med"/>
          </a:ln>
        </p:spPr>
        <p:txBody>
          <a:bodyPr wrap="none"/>
          <a:lstStyle/>
          <a:p>
            <a:endParaRPr lang="zh-CN" altLang="en-US" sz="1805"/>
          </a:p>
        </p:txBody>
      </p:sp>
      <p:sp>
        <p:nvSpPr>
          <p:cNvPr id="3" name="Rectangle 971"/>
          <p:cNvSpPr txBox="1">
            <a:spLocks noChangeArrowheads="1"/>
          </p:cNvSpPr>
          <p:nvPr/>
        </p:nvSpPr>
        <p:spPr>
          <a:xfrm>
            <a:off x="2064931" y="1108699"/>
            <a:ext cx="8459474" cy="267442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gn="just">
              <a:buFont typeface="Wingdings" panose="05000000000000000000" pitchFamily="2" charset="2"/>
              <a:buBlip>
                <a:blip r:embed="rId2"/>
              </a:buBlip>
            </a:pPr>
            <a:r>
              <a:rPr lang="zh-CN" altLang="ru-RU" sz="2405" b="1">
                <a:latin typeface="宋体" panose="02010600030101010101" pitchFamily="2" charset="-122"/>
                <a:ea typeface="新宋体" panose="02010609030101010101" pitchFamily="49" charset="-122"/>
              </a:rPr>
              <a:t>证明：</a:t>
            </a:r>
          </a:p>
          <a:p>
            <a:pPr algn="just">
              <a:buSzPct val="60000"/>
              <a:buFont typeface="Wingdings" panose="05000000000000000000" pitchFamily="2" charset="2"/>
              <a:buBlip>
                <a:blip r:embed="rId3"/>
              </a:buBlip>
            </a:pPr>
            <a:r>
              <a:rPr lang="zh-CN" altLang="ru-RU" sz="2405" b="1">
                <a:latin typeface="宋体" panose="02010600030101010101" pitchFamily="2" charset="-122"/>
                <a:ea typeface="新宋体" panose="02010609030101010101" pitchFamily="49" charset="-122"/>
              </a:rPr>
              <a:t>定义谓词</a:t>
            </a:r>
            <a:r>
              <a:rPr lang="zh-CN" altLang="ru-RU" sz="2405">
                <a:latin typeface="宋体" panose="02010600030101010101" pitchFamily="2" charset="-122"/>
                <a:ea typeface="新宋体" panose="02010609030101010101" pitchFamily="49" charset="-122"/>
              </a:rPr>
              <a:t>：</a:t>
            </a:r>
            <a:endParaRPr lang="zh-CN" altLang="ru-RU" sz="2405">
              <a:latin typeface="Times New Roman" panose="02020603050405020304" pitchFamily="18" charset="0"/>
              <a:ea typeface="新宋体" panose="02010609030101010101" pitchFamily="49" charset="-122"/>
            </a:endParaRPr>
          </a:p>
          <a:p>
            <a:pPr algn="just">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       </a:t>
            </a:r>
            <a:r>
              <a:rPr lang="ru-RU" altLang="zh-CN" sz="2405" b="1" i="1">
                <a:solidFill>
                  <a:srgbClr val="660066"/>
                </a:solidFill>
                <a:latin typeface="Times New Roman" panose="02020603050405020304" pitchFamily="18" charset="0"/>
                <a:ea typeface="新宋体" panose="02010609030101010101" pitchFamily="49" charset="-122"/>
              </a:rPr>
              <a:t>EASY</a:t>
            </a:r>
            <a:r>
              <a:rPr lang="ru-RU" altLang="zh-CN" sz="2405" b="1">
                <a:solidFill>
                  <a:srgbClr val="660066"/>
                </a:solidFill>
                <a:latin typeface="Times New Roman" panose="02020603050405020304" pitchFamily="18" charset="0"/>
                <a:ea typeface="新宋体" panose="02010609030101010101" pitchFamily="49" charset="-122"/>
              </a:rPr>
              <a:t> ( </a:t>
            </a:r>
            <a:r>
              <a:rPr lang="ru-RU" altLang="zh-CN" sz="2405" b="1" i="1">
                <a:solidFill>
                  <a:srgbClr val="660066"/>
                </a:solidFill>
                <a:latin typeface="Times New Roman" panose="02020603050405020304" pitchFamily="18" charset="0"/>
                <a:ea typeface="新宋体" panose="02010609030101010101" pitchFamily="49" charset="-122"/>
              </a:rPr>
              <a:t>x </a:t>
            </a:r>
            <a:r>
              <a:rPr lang="ru-RU" altLang="zh-CN" sz="2405" b="1">
                <a:solidFill>
                  <a:srgbClr val="660066"/>
                </a:solidFill>
                <a:latin typeface="Times New Roman" panose="02020603050405020304" pitchFamily="18" charset="0"/>
                <a:ea typeface="新宋体" panose="02010609030101010101" pitchFamily="49" charset="-122"/>
              </a:rPr>
              <a:t>)</a:t>
            </a:r>
            <a:r>
              <a:rPr lang="zh-CN" altLang="ru-RU" sz="2405">
                <a:latin typeface="宋体" panose="02010600030101010101" pitchFamily="2" charset="-122"/>
                <a:ea typeface="新宋体" panose="02010609030101010101" pitchFamily="49" charset="-122"/>
              </a:rPr>
              <a:t>：</a:t>
            </a:r>
            <a:r>
              <a:rPr lang="ru-RU" altLang="zh-CN" sz="2405" i="1">
                <a:latin typeface="Times New Roman" panose="02020603050405020304" pitchFamily="18" charset="0"/>
                <a:ea typeface="新宋体" panose="02010609030101010101" pitchFamily="49" charset="-122"/>
              </a:rPr>
              <a:t>x</a:t>
            </a:r>
            <a:r>
              <a:rPr lang="ru-RU" altLang="zh-CN" sz="2405">
                <a:latin typeface="Times New Roman" panose="02020603050405020304" pitchFamily="18" charset="0"/>
                <a:ea typeface="新宋体" panose="02010609030101010101" pitchFamily="49" charset="-122"/>
              </a:rPr>
              <a:t> </a:t>
            </a:r>
            <a:r>
              <a:rPr lang="zh-CN" altLang="ru-RU" sz="2405">
                <a:latin typeface="宋体" panose="02010600030101010101" pitchFamily="2" charset="-122"/>
                <a:ea typeface="新宋体" panose="02010609030101010101" pitchFamily="49" charset="-122"/>
              </a:rPr>
              <a:t>是容易的</a:t>
            </a:r>
            <a:endParaRPr lang="zh-CN" altLang="ru-RU" sz="2405">
              <a:latin typeface="Times New Roman" panose="02020603050405020304" pitchFamily="18" charset="0"/>
              <a:ea typeface="新宋体" panose="02010609030101010101" pitchFamily="49" charset="-122"/>
            </a:endParaRPr>
          </a:p>
          <a:p>
            <a:pPr algn="just">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       </a:t>
            </a:r>
            <a:r>
              <a:rPr lang="ru-RU" altLang="zh-CN" sz="2405" b="1" i="1">
                <a:solidFill>
                  <a:srgbClr val="660066"/>
                </a:solidFill>
                <a:latin typeface="Times New Roman" panose="02020603050405020304" pitchFamily="18" charset="0"/>
                <a:ea typeface="新宋体" panose="02010609030101010101" pitchFamily="49" charset="-122"/>
              </a:rPr>
              <a:t>LIKE</a:t>
            </a:r>
            <a:r>
              <a:rPr lang="ru-RU" altLang="zh-CN" sz="2405" b="1">
                <a:solidFill>
                  <a:srgbClr val="660066"/>
                </a:solidFill>
                <a:latin typeface="Times New Roman" panose="02020603050405020304" pitchFamily="18" charset="0"/>
                <a:ea typeface="新宋体" panose="02010609030101010101" pitchFamily="49" charset="-122"/>
              </a:rPr>
              <a:t> ( </a:t>
            </a:r>
            <a:r>
              <a:rPr lang="ru-RU" altLang="zh-CN" sz="2405" b="1" i="1">
                <a:solidFill>
                  <a:srgbClr val="660066"/>
                </a:solidFill>
                <a:latin typeface="Times New Roman" panose="02020603050405020304" pitchFamily="18" charset="0"/>
                <a:ea typeface="新宋体" panose="02010609030101010101" pitchFamily="49" charset="-122"/>
              </a:rPr>
              <a:t>x</a:t>
            </a:r>
            <a:r>
              <a:rPr lang="ru-RU" altLang="zh-CN" sz="2405" b="1">
                <a:solidFill>
                  <a:srgbClr val="660066"/>
                </a:solidFill>
                <a:latin typeface="Times New Roman" panose="02020603050405020304" pitchFamily="18" charset="0"/>
                <a:ea typeface="新宋体" panose="02010609030101010101" pitchFamily="49" charset="-122"/>
              </a:rPr>
              <a:t>,  </a:t>
            </a:r>
            <a:r>
              <a:rPr lang="ru-RU" altLang="zh-CN" sz="2405" b="1" i="1">
                <a:solidFill>
                  <a:srgbClr val="660066"/>
                </a:solidFill>
                <a:latin typeface="Times New Roman" panose="02020603050405020304" pitchFamily="18" charset="0"/>
                <a:ea typeface="新宋体" panose="02010609030101010101" pitchFamily="49" charset="-122"/>
              </a:rPr>
              <a:t>y </a:t>
            </a:r>
            <a:r>
              <a:rPr lang="ru-RU" altLang="zh-CN" sz="2405" b="1">
                <a:solidFill>
                  <a:srgbClr val="660066"/>
                </a:solidFill>
                <a:latin typeface="Times New Roman" panose="02020603050405020304" pitchFamily="18" charset="0"/>
                <a:ea typeface="新宋体" panose="02010609030101010101" pitchFamily="49" charset="-122"/>
              </a:rPr>
              <a:t>)</a:t>
            </a:r>
            <a:r>
              <a:rPr lang="zh-CN" altLang="ru-RU" sz="2405">
                <a:latin typeface="宋体" panose="02010600030101010101" pitchFamily="2" charset="-122"/>
                <a:ea typeface="新宋体" panose="02010609030101010101" pitchFamily="49" charset="-122"/>
              </a:rPr>
              <a:t>：</a:t>
            </a:r>
            <a:r>
              <a:rPr lang="ru-RU" altLang="zh-CN" sz="2405" i="1">
                <a:latin typeface="Times New Roman" panose="02020603050405020304" pitchFamily="18" charset="0"/>
                <a:ea typeface="新宋体" panose="02010609030101010101" pitchFamily="49" charset="-122"/>
              </a:rPr>
              <a:t>x</a:t>
            </a:r>
            <a:r>
              <a:rPr lang="ru-RU" altLang="zh-CN" sz="2405">
                <a:latin typeface="Times New Roman" panose="02020603050405020304" pitchFamily="18" charset="0"/>
                <a:ea typeface="新宋体" panose="02010609030101010101" pitchFamily="49" charset="-122"/>
              </a:rPr>
              <a:t> </a:t>
            </a:r>
            <a:r>
              <a:rPr lang="zh-CN" altLang="ru-RU" sz="2405">
                <a:latin typeface="宋体" panose="02010600030101010101" pitchFamily="2" charset="-122"/>
                <a:ea typeface="新宋体" panose="02010609030101010101" pitchFamily="49" charset="-122"/>
              </a:rPr>
              <a:t>喜欢 </a:t>
            </a:r>
            <a:r>
              <a:rPr lang="ru-RU" altLang="zh-CN" sz="2405" i="1">
                <a:latin typeface="Times New Roman" panose="02020603050405020304" pitchFamily="18" charset="0"/>
                <a:ea typeface="新宋体" panose="02010609030101010101" pitchFamily="49" charset="-122"/>
              </a:rPr>
              <a:t>y</a:t>
            </a:r>
            <a:endParaRPr lang="ru-RU" altLang="zh-CN" sz="2405">
              <a:latin typeface="Times New Roman" panose="02020603050405020304" pitchFamily="18" charset="0"/>
              <a:ea typeface="新宋体" panose="02010609030101010101" pitchFamily="49" charset="-122"/>
            </a:endParaRPr>
          </a:p>
          <a:p>
            <a:pPr>
              <a:buFont typeface="Wingdings" panose="05000000000000000000" pitchFamily="2" charset="2"/>
              <a:buNone/>
            </a:pPr>
            <a:r>
              <a:rPr lang="ru-RU" altLang="zh-CN" sz="2405">
                <a:latin typeface="Times New Roman" panose="02020603050405020304" pitchFamily="18" charset="0"/>
                <a:ea typeface="新宋体" panose="02010609030101010101" pitchFamily="49" charset="-122"/>
              </a:rPr>
              <a:t>       </a:t>
            </a:r>
            <a:r>
              <a:rPr lang="ru-RU" altLang="zh-CN" sz="2405" b="1" i="1">
                <a:solidFill>
                  <a:srgbClr val="660066"/>
                </a:solidFill>
                <a:latin typeface="Times New Roman" panose="02020603050405020304" pitchFamily="18" charset="0"/>
                <a:ea typeface="新宋体" panose="02010609030101010101" pitchFamily="49" charset="-122"/>
              </a:rPr>
              <a:t>C</a:t>
            </a:r>
            <a:r>
              <a:rPr lang="ru-RU" altLang="zh-CN" sz="2405" b="1">
                <a:solidFill>
                  <a:srgbClr val="660066"/>
                </a:solidFill>
                <a:latin typeface="Times New Roman" panose="02020603050405020304" pitchFamily="18" charset="0"/>
                <a:ea typeface="新宋体" panose="02010609030101010101" pitchFamily="49" charset="-122"/>
              </a:rPr>
              <a:t> ( </a:t>
            </a:r>
            <a:r>
              <a:rPr lang="ru-RU" altLang="zh-CN" sz="2405" b="1" i="1">
                <a:solidFill>
                  <a:srgbClr val="660066"/>
                </a:solidFill>
                <a:latin typeface="Times New Roman" panose="02020603050405020304" pitchFamily="18" charset="0"/>
                <a:ea typeface="新宋体" panose="02010609030101010101" pitchFamily="49" charset="-122"/>
              </a:rPr>
              <a:t>x </a:t>
            </a:r>
            <a:r>
              <a:rPr lang="ru-RU" altLang="zh-CN" sz="2405" b="1">
                <a:solidFill>
                  <a:srgbClr val="660066"/>
                </a:solidFill>
                <a:latin typeface="Times New Roman" panose="02020603050405020304" pitchFamily="18" charset="0"/>
                <a:ea typeface="新宋体" panose="02010609030101010101" pitchFamily="49" charset="-122"/>
              </a:rPr>
              <a:t>)</a:t>
            </a:r>
            <a:r>
              <a:rPr lang="zh-CN" altLang="ru-RU" sz="2405">
                <a:latin typeface="宋体" panose="02010600030101010101" pitchFamily="2" charset="-122"/>
                <a:ea typeface="新宋体" panose="02010609030101010101" pitchFamily="49" charset="-122"/>
              </a:rPr>
              <a:t>：</a:t>
            </a:r>
            <a:r>
              <a:rPr lang="ru-RU" altLang="zh-CN" sz="2405" i="1">
                <a:latin typeface="Times New Roman" panose="02020603050405020304" pitchFamily="18" charset="0"/>
                <a:ea typeface="新宋体" panose="02010609030101010101" pitchFamily="49" charset="-122"/>
              </a:rPr>
              <a:t>x </a:t>
            </a:r>
            <a:r>
              <a:rPr lang="zh-CN" altLang="ru-RU" sz="2405">
                <a:latin typeface="宋体" panose="02010600030101010101" pitchFamily="2" charset="-122"/>
                <a:ea typeface="新宋体" panose="02010609030101010101" pitchFamily="49" charset="-122"/>
              </a:rPr>
              <a:t>是 </a:t>
            </a:r>
            <a:r>
              <a:rPr lang="ru-RU" altLang="zh-CN" sz="2405" i="1">
                <a:latin typeface="Times New Roman" panose="02020603050405020304" pitchFamily="18" charset="0"/>
                <a:ea typeface="新宋体" panose="02010609030101010101" pitchFamily="49" charset="-122"/>
              </a:rPr>
              <a:t>C</a:t>
            </a:r>
            <a:r>
              <a:rPr lang="ru-RU" altLang="zh-CN" sz="2405">
                <a:latin typeface="Times New Roman" panose="02020603050405020304" pitchFamily="18" charset="0"/>
                <a:ea typeface="新宋体" panose="02010609030101010101" pitchFamily="49" charset="-122"/>
              </a:rPr>
              <a:t> </a:t>
            </a:r>
            <a:r>
              <a:rPr lang="zh-CN" altLang="ru-RU" sz="2405">
                <a:latin typeface="宋体" panose="02010600030101010101" pitchFamily="2" charset="-122"/>
                <a:ea typeface="新宋体" panose="02010609030101010101" pitchFamily="49" charset="-122"/>
              </a:rPr>
              <a:t>班的一门课程</a:t>
            </a:r>
            <a:endParaRPr lang="zh-CN" altLang="ru-RU" sz="2405">
              <a:ea typeface="新宋体" panose="02010609030101010101" pitchFamily="49" charset="-122"/>
            </a:endParaRPr>
          </a:p>
        </p:txBody>
      </p:sp>
      <p:sp>
        <p:nvSpPr>
          <p:cNvPr id="5" name="Rectangle 977"/>
          <p:cNvSpPr>
            <a:spLocks noChangeArrowheads="1"/>
          </p:cNvSpPr>
          <p:nvPr/>
        </p:nvSpPr>
        <p:spPr bwMode="auto">
          <a:xfrm>
            <a:off x="2064931" y="3738554"/>
            <a:ext cx="8344855" cy="2739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accent2"/>
              </a:buClr>
              <a:buSzPct val="60000"/>
              <a:buFont typeface="Wingdings" panose="05000000000000000000" pitchFamily="2" charset="2"/>
              <a:buBlip>
                <a:blip r:embed="rId3"/>
              </a:buBlip>
            </a:pPr>
            <a:r>
              <a:rPr lang="ru-RU" altLang="zh-CN" sz="2605" b="1">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已知事实和结论用谓词公式表示</a:t>
            </a:r>
            <a:r>
              <a:rPr lang="zh-CN" altLang="ru-RU" sz="2605">
                <a:latin typeface="Times New Roman" panose="02020603050405020304" pitchFamily="18" charset="0"/>
                <a:ea typeface="新宋体" panose="02010609030101010101" pitchFamily="49" charset="-122"/>
              </a:rPr>
              <a:t>：</a:t>
            </a:r>
          </a:p>
          <a:p>
            <a:pPr>
              <a:spcBef>
                <a:spcPct val="40000"/>
              </a:spcBef>
              <a:buClr>
                <a:schemeClr val="accent2"/>
              </a:buClr>
              <a:buSzPct val="60000"/>
              <a:buFont typeface="Wingdings" panose="05000000000000000000" pitchFamily="2" charset="2"/>
              <a:buNone/>
            </a:pPr>
            <a:r>
              <a:rPr lang="zh-CN" altLang="ru-RU" sz="2605">
                <a:solidFill>
                  <a:srgbClr val="660066"/>
                </a:solidFill>
                <a:latin typeface="Times New Roman" panose="02020603050405020304" pitchFamily="18" charset="0"/>
                <a:ea typeface="新宋体" panose="02010609030101010101" pitchFamily="49" charset="-122"/>
              </a:rPr>
              <a:t>      </a:t>
            </a:r>
            <a:r>
              <a:rPr lang="ru-RU" altLang="zh-CN" sz="2605" b="1">
                <a:solidFill>
                  <a:srgbClr val="660066"/>
                </a:solidFill>
                <a:latin typeface="Times New Roman" panose="02020603050405020304" pitchFamily="18" charset="0"/>
                <a:ea typeface="新宋体" panose="02010609030101010101" pitchFamily="49" charset="-122"/>
              </a:rPr>
              <a:t>(     ) ( </a:t>
            </a:r>
            <a:r>
              <a:rPr lang="ru-RU" altLang="zh-CN" sz="2605" b="1" i="1">
                <a:solidFill>
                  <a:srgbClr val="660066"/>
                </a:solidFill>
                <a:latin typeface="Times New Roman" panose="02020603050405020304" pitchFamily="18" charset="0"/>
                <a:ea typeface="新宋体" panose="02010609030101010101" pitchFamily="49" charset="-122"/>
              </a:rPr>
              <a:t>EASY</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x </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LIKE</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Wang</a:t>
            </a:r>
            <a:r>
              <a:rPr lang="ru-RU" altLang="zh-CN" sz="2605" b="1">
                <a:solidFill>
                  <a:srgbClr val="660066"/>
                </a:solidFill>
                <a:latin typeface="Times New Roman" panose="02020603050405020304" pitchFamily="18" charset="0"/>
                <a:ea typeface="新宋体" panose="02010609030101010101" pitchFamily="49" charset="-122"/>
              </a:rPr>
              <a:t>,  </a:t>
            </a:r>
            <a:r>
              <a:rPr lang="ru-RU" altLang="zh-CN" sz="2605" b="1" i="1">
                <a:solidFill>
                  <a:srgbClr val="660066"/>
                </a:solidFill>
                <a:latin typeface="Times New Roman" panose="02020603050405020304" pitchFamily="18" charset="0"/>
                <a:ea typeface="新宋体" panose="02010609030101010101" pitchFamily="49" charset="-122"/>
              </a:rPr>
              <a:t>x </a:t>
            </a:r>
            <a:r>
              <a:rPr lang="ru-RU" altLang="zh-CN" sz="2605" b="1">
                <a:solidFill>
                  <a:srgbClr val="660066"/>
                </a:solidFill>
                <a:latin typeface="Times New Roman" panose="02020603050405020304" pitchFamily="18" charset="0"/>
                <a:ea typeface="新宋体" panose="02010609030101010101" pitchFamily="49" charset="-122"/>
              </a:rPr>
              <a:t>) ) </a:t>
            </a:r>
          </a:p>
          <a:p>
            <a:pPr>
              <a:spcBef>
                <a:spcPct val="40000"/>
              </a:spcBef>
              <a:buClr>
                <a:schemeClr val="accent2"/>
              </a:buClr>
              <a:buSzPct val="60000"/>
              <a:buFont typeface="Wingdings" panose="05000000000000000000" pitchFamily="2" charset="2"/>
              <a:buNone/>
            </a:pPr>
            <a:r>
              <a:rPr lang="ru-RU" altLang="zh-CN" sz="2605" b="1">
                <a:solidFill>
                  <a:srgbClr val="660066"/>
                </a:solidFill>
                <a:latin typeface="Times New Roman" panose="02020603050405020304" pitchFamily="18" charset="0"/>
                <a:ea typeface="新宋体" panose="02010609030101010101" pitchFamily="49" charset="-122"/>
              </a:rPr>
              <a:t>      (     ) ( </a:t>
            </a:r>
            <a:r>
              <a:rPr lang="ru-RU" altLang="zh-CN" sz="2605" b="1" i="1">
                <a:solidFill>
                  <a:srgbClr val="660066"/>
                </a:solidFill>
                <a:latin typeface="Times New Roman" panose="02020603050405020304" pitchFamily="18" charset="0"/>
                <a:ea typeface="新宋体" panose="02010609030101010101" pitchFamily="49" charset="-122"/>
              </a:rPr>
              <a:t>C</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x </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EASY</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x </a:t>
            </a:r>
            <a:r>
              <a:rPr lang="ru-RU" altLang="zh-CN" sz="2605" b="1">
                <a:solidFill>
                  <a:srgbClr val="660066"/>
                </a:solidFill>
                <a:latin typeface="Times New Roman" panose="02020603050405020304" pitchFamily="18" charset="0"/>
                <a:ea typeface="新宋体" panose="02010609030101010101" pitchFamily="49" charset="-122"/>
              </a:rPr>
              <a:t>)) </a:t>
            </a:r>
          </a:p>
          <a:p>
            <a:pPr>
              <a:spcBef>
                <a:spcPct val="40000"/>
              </a:spcBef>
              <a:buClr>
                <a:schemeClr val="accent2"/>
              </a:buClr>
              <a:buSzPct val="65000"/>
              <a:buFont typeface="Wingdings" panose="05000000000000000000" pitchFamily="2" charset="2"/>
              <a:buNone/>
            </a:pPr>
            <a:r>
              <a:rPr lang="ru-RU" altLang="zh-CN" sz="2605" b="1">
                <a:solidFill>
                  <a:srgbClr val="660066"/>
                </a:solidFill>
                <a:latin typeface="Times New Roman" panose="02020603050405020304" pitchFamily="18" charset="0"/>
                <a:ea typeface="新宋体" panose="02010609030101010101" pitchFamily="49" charset="-122"/>
              </a:rPr>
              <a:t>      </a:t>
            </a:r>
            <a:r>
              <a:rPr lang="ru-RU" altLang="zh-CN" sz="2605" b="1" i="1">
                <a:solidFill>
                  <a:srgbClr val="660066"/>
                </a:solidFill>
                <a:latin typeface="Times New Roman" panose="02020603050405020304" pitchFamily="18" charset="0"/>
                <a:ea typeface="新宋体" panose="02010609030101010101" pitchFamily="49" charset="-122"/>
              </a:rPr>
              <a:t>C</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ds</a:t>
            </a:r>
            <a:r>
              <a:rPr lang="ru-RU" altLang="zh-CN" sz="2605" b="1">
                <a:solidFill>
                  <a:srgbClr val="660066"/>
                </a:solidFill>
                <a:latin typeface="Times New Roman" panose="02020603050405020304" pitchFamily="18" charset="0"/>
                <a:ea typeface="新宋体" panose="02010609030101010101" pitchFamily="49" charset="-122"/>
              </a:rPr>
              <a:t> ) </a:t>
            </a:r>
          </a:p>
          <a:p>
            <a:pPr>
              <a:spcBef>
                <a:spcPct val="40000"/>
              </a:spcBef>
              <a:buClr>
                <a:schemeClr val="accent2"/>
              </a:buClr>
              <a:buSzPct val="65000"/>
              <a:buFont typeface="Wingdings" panose="05000000000000000000" pitchFamily="2" charset="2"/>
              <a:buNone/>
            </a:pPr>
            <a:r>
              <a:rPr lang="ru-RU" altLang="zh-CN" sz="2605" b="1">
                <a:solidFill>
                  <a:srgbClr val="0000FF"/>
                </a:solidFill>
                <a:latin typeface="Times New Roman" panose="02020603050405020304" pitchFamily="18" charset="0"/>
                <a:ea typeface="新宋体" panose="02010609030101010101" pitchFamily="49" charset="-122"/>
              </a:rPr>
              <a:t>      </a:t>
            </a:r>
            <a:r>
              <a:rPr lang="ru-RU" altLang="zh-CN" sz="2605" b="1" i="1">
                <a:solidFill>
                  <a:srgbClr val="0000FF"/>
                </a:solidFill>
                <a:latin typeface="Times New Roman" panose="02020603050405020304" pitchFamily="18" charset="0"/>
                <a:ea typeface="新宋体" panose="02010609030101010101" pitchFamily="49" charset="-122"/>
              </a:rPr>
              <a:t>LIKE</a:t>
            </a:r>
            <a:r>
              <a:rPr lang="ru-RU" altLang="zh-CN" sz="2605" b="1">
                <a:solidFill>
                  <a:srgbClr val="0000FF"/>
                </a:solidFill>
                <a:latin typeface="Times New Roman" panose="02020603050405020304" pitchFamily="18" charset="0"/>
                <a:ea typeface="新宋体" panose="02010609030101010101" pitchFamily="49" charset="-122"/>
              </a:rPr>
              <a:t> ( </a:t>
            </a:r>
            <a:r>
              <a:rPr lang="ru-RU" altLang="zh-CN" sz="2605" b="1" i="1">
                <a:solidFill>
                  <a:srgbClr val="0000FF"/>
                </a:solidFill>
                <a:latin typeface="Times New Roman" panose="02020603050405020304" pitchFamily="18" charset="0"/>
                <a:ea typeface="新宋体" panose="02010609030101010101" pitchFamily="49" charset="-122"/>
              </a:rPr>
              <a:t>Wang</a:t>
            </a:r>
            <a:r>
              <a:rPr lang="ru-RU" altLang="zh-CN" sz="2605" b="1">
                <a:solidFill>
                  <a:srgbClr val="0000FF"/>
                </a:solidFill>
                <a:latin typeface="Times New Roman" panose="02020603050405020304" pitchFamily="18" charset="0"/>
                <a:ea typeface="新宋体" panose="02010609030101010101" pitchFamily="49" charset="-122"/>
              </a:rPr>
              <a:t>,  </a:t>
            </a:r>
            <a:r>
              <a:rPr lang="ru-RU" altLang="zh-CN" sz="2605" b="1" i="1">
                <a:solidFill>
                  <a:srgbClr val="0000FF"/>
                </a:solidFill>
                <a:latin typeface="Times New Roman" panose="02020603050405020304" pitchFamily="18" charset="0"/>
                <a:ea typeface="新宋体" panose="02010609030101010101" pitchFamily="49" charset="-122"/>
              </a:rPr>
              <a:t>ds</a:t>
            </a:r>
            <a:r>
              <a:rPr lang="ru-RU" altLang="zh-CN" sz="2605" b="1">
                <a:solidFill>
                  <a:srgbClr val="0000FF"/>
                </a:solidFill>
                <a:latin typeface="Times New Roman" panose="02020603050405020304" pitchFamily="18" charset="0"/>
                <a:ea typeface="新宋体" panose="02010609030101010101" pitchFamily="49" charset="-122"/>
              </a:rPr>
              <a:t> )</a:t>
            </a:r>
            <a:r>
              <a:rPr lang="ru-RU" altLang="zh-CN" sz="2605">
                <a:latin typeface="宋体" panose="02010600030101010101" pitchFamily="2" charset="-122"/>
                <a:ea typeface="新宋体" panose="02010609030101010101" pitchFamily="49" charset="-122"/>
              </a:rPr>
              <a:t> </a:t>
            </a:r>
          </a:p>
        </p:txBody>
      </p:sp>
      <p:graphicFrame>
        <p:nvGraphicFramePr>
          <p:cNvPr id="6" name="Object 978"/>
          <p:cNvGraphicFramePr>
            <a:graphicFrameLocks noChangeAspect="1"/>
          </p:cNvGraphicFramePr>
          <p:nvPr/>
        </p:nvGraphicFramePr>
        <p:xfrm>
          <a:off x="2752641" y="4394426"/>
          <a:ext cx="458474" cy="378877"/>
        </p:xfrm>
        <a:graphic>
          <a:graphicData uri="http://schemas.openxmlformats.org/presentationml/2006/ole">
            <mc:AlternateContent xmlns:mc="http://schemas.openxmlformats.org/markup-compatibility/2006">
              <mc:Choice xmlns:v="urn:schemas-microsoft-com:vml" Requires="v">
                <p:oleObj r:id="rId4" imgW="5181600" imgH="4267200" progId="Equation.3">
                  <p:embed/>
                </p:oleObj>
              </mc:Choice>
              <mc:Fallback>
                <p:oleObj r:id="rId4" imgW="5181600" imgH="4267200" progId="Equation.3">
                  <p:embed/>
                  <p:pic>
                    <p:nvPicPr>
                      <p:cNvPr id="0" name="Object 9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641" y="4394426"/>
                        <a:ext cx="458474" cy="37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979"/>
          <p:cNvGraphicFramePr>
            <a:graphicFrameLocks noChangeAspect="1"/>
          </p:cNvGraphicFramePr>
          <p:nvPr/>
        </p:nvGraphicFramePr>
        <p:xfrm>
          <a:off x="2752641" y="4961150"/>
          <a:ext cx="458474" cy="378877"/>
        </p:xfrm>
        <a:graphic>
          <a:graphicData uri="http://schemas.openxmlformats.org/presentationml/2006/ole">
            <mc:AlternateContent xmlns:mc="http://schemas.openxmlformats.org/markup-compatibility/2006">
              <mc:Choice xmlns:v="urn:schemas-microsoft-com:vml" Requires="v">
                <p:oleObj r:id="rId6" imgW="5181600" imgH="4267200" progId="Equation.3">
                  <p:embed/>
                </p:oleObj>
              </mc:Choice>
              <mc:Fallback>
                <p:oleObj r:id="rId6" imgW="5181600" imgH="4267200" progId="Equation.3">
                  <p:embed/>
                  <p:pic>
                    <p:nvPicPr>
                      <p:cNvPr id="0" name="Object 9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641" y="4961150"/>
                        <a:ext cx="458474" cy="37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图片 6">
            <a:extLst>
              <a:ext uri="{FF2B5EF4-FFF2-40B4-BE49-F238E27FC236}">
                <a16:creationId xmlns:a16="http://schemas.microsoft.com/office/drawing/2014/main" id="{4B33B9E8-A4E4-665A-1302-E68F533ABA54}"/>
              </a:ext>
            </a:extLst>
          </p:cNvPr>
          <p:cNvPicPr>
            <a:picLocks noChangeAspect="1"/>
          </p:cNvPicPr>
          <p:nvPr/>
        </p:nvPicPr>
        <p:blipFill>
          <a:blip r:embed="rId7"/>
          <a:stretch>
            <a:fillRect/>
          </a:stretch>
        </p:blipFill>
        <p:spPr>
          <a:xfrm>
            <a:off x="-19050" y="0"/>
            <a:ext cx="4000500" cy="1009650"/>
          </a:xfrm>
          <a:prstGeom prst="rect">
            <a:avLst/>
          </a:prstGeom>
        </p:spPr>
      </p:pic>
    </p:spTree>
  </p:cSld>
  <p:clrMapOvr>
    <a:masterClrMapping/>
  </p:clrMapOvr>
  <p:transition spd="slow" advTm="18981">
    <p:push dir="u"/>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99060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Recurrent Neural Network</a:t>
            </a:r>
            <a:r>
              <a:rPr lang="zh-CN" altLang="en-US" b="0" i="0" dirty="0">
                <a:solidFill>
                  <a:srgbClr val="000000"/>
                </a:solidFill>
                <a:effectLst/>
                <a:latin typeface="Times New Roman" panose="02020603050405020304" pitchFamily="18" charset="0"/>
              </a:rPr>
              <a:t>循环神经网络</a:t>
            </a:r>
            <a:br>
              <a:rPr lang="en-US" altLang="zh-CN" dirty="0"/>
            </a:br>
            <a:endParaRPr lang="zh-TW" altLang="en-US" dirty="0"/>
          </a:p>
        </p:txBody>
      </p:sp>
      <p:sp>
        <p:nvSpPr>
          <p:cNvPr id="10" name="文本框 9"/>
          <p:cNvSpPr txBox="1"/>
          <p:nvPr/>
        </p:nvSpPr>
        <p:spPr>
          <a:xfrm>
            <a:off x="2013805" y="902044"/>
            <a:ext cx="6250473" cy="460375"/>
          </a:xfrm>
          <a:prstGeom prst="rect">
            <a:avLst/>
          </a:prstGeom>
          <a:noFill/>
        </p:spPr>
        <p:txBody>
          <a:bodyPr wrap="square">
            <a:spAutoFit/>
          </a:bodyPr>
          <a:lstStyle/>
          <a:p>
            <a:r>
              <a:rPr lang="en-US" altLang="zh-CN" sz="2400" dirty="0"/>
              <a:t>•</a:t>
            </a:r>
            <a:r>
              <a:rPr lang="en-US" altLang="zh-CN" dirty="0"/>
              <a:t> </a:t>
            </a:r>
            <a:r>
              <a:rPr lang="en-US" altLang="zh-CN" sz="2400" b="1" dirty="0"/>
              <a:t>Hidden Vector (State)</a:t>
            </a:r>
            <a:r>
              <a:rPr lang="zh-CN" altLang="en-US" sz="2400" b="1" dirty="0"/>
              <a:t>隐藏向量（状态）</a:t>
            </a:r>
          </a:p>
        </p:txBody>
      </p:sp>
      <p:pic>
        <p:nvPicPr>
          <p:cNvPr id="4" name="图片 3"/>
          <p:cNvPicPr>
            <a:picLocks noChangeAspect="1"/>
          </p:cNvPicPr>
          <p:nvPr/>
        </p:nvPicPr>
        <p:blipFill>
          <a:blip r:embed="rId3"/>
          <a:stretch>
            <a:fillRect/>
          </a:stretch>
        </p:blipFill>
        <p:spPr>
          <a:xfrm>
            <a:off x="2059244" y="1767991"/>
            <a:ext cx="8386160" cy="32310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Recurrent Neural Network</a:t>
            </a:r>
            <a:br>
              <a:rPr lang="en-US" altLang="zh-CN" dirty="0"/>
            </a:br>
            <a:endParaRPr lang="zh-TW" altLang="en-US" dirty="0"/>
          </a:p>
        </p:txBody>
      </p:sp>
      <p:sp>
        <p:nvSpPr>
          <p:cNvPr id="10" name="文本框 9"/>
          <p:cNvSpPr txBox="1"/>
          <p:nvPr/>
        </p:nvSpPr>
        <p:spPr>
          <a:xfrm>
            <a:off x="2013805" y="902044"/>
            <a:ext cx="6250473" cy="830997"/>
          </a:xfrm>
          <a:prstGeom prst="rect">
            <a:avLst/>
          </a:prstGeom>
          <a:noFill/>
        </p:spPr>
        <p:txBody>
          <a:bodyPr wrap="square">
            <a:spAutoFit/>
          </a:bodyPr>
          <a:lstStyle/>
          <a:p>
            <a:r>
              <a:rPr lang="en-US" altLang="zh-CN" sz="2400" dirty="0"/>
              <a:t>•</a:t>
            </a:r>
            <a:r>
              <a:rPr lang="en-US" altLang="zh-CN" dirty="0"/>
              <a:t> </a:t>
            </a:r>
            <a:r>
              <a:rPr lang="en-US" altLang="zh-CN" sz="2400" b="1" dirty="0"/>
              <a:t>Processing Temporal Information</a:t>
            </a:r>
            <a:r>
              <a:rPr lang="zh-CN" altLang="en-US" sz="2400" b="1" dirty="0"/>
              <a:t>处理时态信息</a:t>
            </a:r>
          </a:p>
        </p:txBody>
      </p:sp>
      <p:pic>
        <p:nvPicPr>
          <p:cNvPr id="7" name="图片 6"/>
          <p:cNvPicPr>
            <a:picLocks noChangeAspect="1"/>
          </p:cNvPicPr>
          <p:nvPr/>
        </p:nvPicPr>
        <p:blipFill>
          <a:blip r:embed="rId3"/>
          <a:stretch>
            <a:fillRect/>
          </a:stretch>
        </p:blipFill>
        <p:spPr>
          <a:xfrm>
            <a:off x="2237626" y="1952687"/>
            <a:ext cx="7541928" cy="30299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Recurrent Neural Network</a:t>
            </a:r>
            <a:br>
              <a:rPr lang="en-US" altLang="zh-CN" dirty="0"/>
            </a:br>
            <a:endParaRPr lang="zh-TW" altLang="en-US" dirty="0"/>
          </a:p>
        </p:txBody>
      </p:sp>
      <p:sp>
        <p:nvSpPr>
          <p:cNvPr id="10" name="文本框 9"/>
          <p:cNvSpPr txBox="1"/>
          <p:nvPr/>
        </p:nvSpPr>
        <p:spPr>
          <a:xfrm>
            <a:off x="2013805" y="902044"/>
            <a:ext cx="7301759" cy="1015663"/>
          </a:xfrm>
          <a:prstGeom prst="rect">
            <a:avLst/>
          </a:prstGeom>
          <a:noFill/>
        </p:spPr>
        <p:txBody>
          <a:bodyPr wrap="square">
            <a:spAutoFit/>
          </a:bodyPr>
          <a:lstStyle/>
          <a:p>
            <a:r>
              <a:rPr lang="en-US" altLang="zh-CN" sz="2400" dirty="0"/>
              <a:t>•</a:t>
            </a:r>
            <a:r>
              <a:rPr lang="en-US" altLang="zh-CN" dirty="0"/>
              <a:t> </a:t>
            </a:r>
            <a:r>
              <a:rPr lang="en-US" altLang="zh-CN" sz="2400" b="1" dirty="0"/>
              <a:t>Example:</a:t>
            </a:r>
            <a:r>
              <a:rPr lang="en-US" altLang="zh-CN" sz="3600" dirty="0"/>
              <a:t> </a:t>
            </a:r>
            <a:r>
              <a:rPr lang="en-US" altLang="zh-CN" sz="2400" dirty="0"/>
              <a:t>RNN which predicts the next character</a:t>
            </a:r>
          </a:p>
          <a:p>
            <a:r>
              <a:rPr lang="en-US" altLang="zh-CN" sz="2400" dirty="0"/>
              <a:t> RNN </a:t>
            </a:r>
            <a:r>
              <a:rPr lang="zh-CN" altLang="en-US" sz="2400" dirty="0"/>
              <a:t>预测下一个字符</a:t>
            </a:r>
            <a:endParaRPr lang="zh-CN" altLang="en-US" sz="2400" b="1" dirty="0"/>
          </a:p>
        </p:txBody>
      </p:sp>
      <p:sp>
        <p:nvSpPr>
          <p:cNvPr id="4" name="文本框 3"/>
          <p:cNvSpPr txBox="1"/>
          <p:nvPr/>
        </p:nvSpPr>
        <p:spPr>
          <a:xfrm>
            <a:off x="2203570" y="2603680"/>
            <a:ext cx="4695196" cy="1753235"/>
          </a:xfrm>
          <a:prstGeom prst="rect">
            <a:avLst/>
          </a:prstGeom>
          <a:noFill/>
        </p:spPr>
        <p:txBody>
          <a:bodyPr wrap="square">
            <a:spAutoFit/>
          </a:bodyPr>
          <a:lstStyle/>
          <a:p>
            <a:pPr lvl="0" rtl="0">
              <a:spcBef>
                <a:spcPts val="0"/>
              </a:spcBef>
              <a:buNone/>
            </a:pPr>
            <a:r>
              <a:rPr lang="en-US" altLang="zh-CN" sz="1800" dirty="0"/>
              <a:t>Vocabulary:</a:t>
            </a:r>
          </a:p>
          <a:p>
            <a:pPr lvl="0" rtl="0">
              <a:spcBef>
                <a:spcPts val="0"/>
              </a:spcBef>
              <a:buNone/>
            </a:pPr>
            <a:r>
              <a:rPr lang="en-US" altLang="zh-CN" sz="1800" dirty="0"/>
              <a:t>[</a:t>
            </a:r>
            <a:r>
              <a:rPr lang="en-US" altLang="zh-CN" sz="1800" dirty="0" err="1"/>
              <a:t>h,e,l,o</a:t>
            </a:r>
            <a:r>
              <a:rPr lang="en-US" altLang="zh-CN" sz="1800" dirty="0"/>
              <a:t>]</a:t>
            </a:r>
          </a:p>
          <a:p>
            <a:pPr lvl="0" rtl="0">
              <a:spcBef>
                <a:spcPts val="0"/>
              </a:spcBef>
              <a:buNone/>
            </a:pPr>
            <a:endParaRPr lang="en-US" altLang="zh-CN" sz="1800" dirty="0"/>
          </a:p>
          <a:p>
            <a:pPr lvl="0" rtl="0">
              <a:spcBef>
                <a:spcPts val="0"/>
              </a:spcBef>
              <a:buNone/>
            </a:pPr>
            <a:r>
              <a:rPr lang="en-US" altLang="zh-CN" sz="1800" dirty="0"/>
              <a:t>Example training</a:t>
            </a:r>
          </a:p>
          <a:p>
            <a:pPr lvl="0" rtl="0">
              <a:spcBef>
                <a:spcPts val="0"/>
              </a:spcBef>
              <a:buNone/>
            </a:pPr>
            <a:r>
              <a:rPr lang="en-US" altLang="zh-CN" sz="1800" dirty="0"/>
              <a:t>sequence:</a:t>
            </a:r>
          </a:p>
          <a:p>
            <a:pPr lvl="0" rtl="0">
              <a:spcBef>
                <a:spcPts val="0"/>
              </a:spcBef>
              <a:buNone/>
            </a:pPr>
            <a:r>
              <a:rPr lang="en-US" altLang="zh-CN" sz="1800" b="1" dirty="0"/>
              <a:t>“hello”</a:t>
            </a:r>
          </a:p>
        </p:txBody>
      </p:sp>
      <p:pic>
        <p:nvPicPr>
          <p:cNvPr id="6" name="Shape 262"/>
          <p:cNvPicPr preferRelativeResize="0"/>
          <p:nvPr/>
        </p:nvPicPr>
        <p:blipFill>
          <a:blip r:embed="rId3"/>
          <a:stretch>
            <a:fillRect/>
          </a:stretch>
        </p:blipFill>
        <p:spPr>
          <a:xfrm>
            <a:off x="6212626" y="1799621"/>
            <a:ext cx="5260924" cy="47052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Recurrent Neural Network</a:t>
            </a:r>
            <a:br>
              <a:rPr lang="en-US" altLang="zh-CN" dirty="0"/>
            </a:br>
            <a:endParaRPr lang="zh-TW" altLang="en-US" dirty="0"/>
          </a:p>
        </p:txBody>
      </p:sp>
      <p:sp>
        <p:nvSpPr>
          <p:cNvPr id="10" name="文本框 9"/>
          <p:cNvSpPr txBox="1"/>
          <p:nvPr/>
        </p:nvSpPr>
        <p:spPr>
          <a:xfrm>
            <a:off x="1990157" y="902044"/>
            <a:ext cx="7301759" cy="1015663"/>
          </a:xfrm>
          <a:prstGeom prst="rect">
            <a:avLst/>
          </a:prstGeom>
          <a:noFill/>
        </p:spPr>
        <p:txBody>
          <a:bodyPr wrap="square">
            <a:spAutoFit/>
          </a:bodyPr>
          <a:lstStyle/>
          <a:p>
            <a:r>
              <a:rPr lang="en-US" altLang="zh-CN" sz="2400" dirty="0"/>
              <a:t>•</a:t>
            </a:r>
            <a:r>
              <a:rPr lang="en-US" altLang="zh-CN" dirty="0"/>
              <a:t> </a:t>
            </a:r>
            <a:r>
              <a:rPr lang="en-US" altLang="zh-CN" sz="2400" b="1" dirty="0"/>
              <a:t>Example:</a:t>
            </a:r>
            <a:r>
              <a:rPr lang="en-US" altLang="zh-CN" sz="3600" dirty="0"/>
              <a:t> </a:t>
            </a:r>
            <a:r>
              <a:rPr lang="en-US" altLang="zh-CN" sz="2400" dirty="0"/>
              <a:t>RNN which predicts the next character</a:t>
            </a:r>
            <a:r>
              <a:rPr lang="zh-CN" altLang="en-US" sz="2400" dirty="0"/>
              <a:t>。</a:t>
            </a:r>
            <a:endParaRPr lang="en-US" altLang="zh-CN" sz="2400" dirty="0"/>
          </a:p>
          <a:p>
            <a:r>
              <a:rPr lang="zh-CN" altLang="en-US" sz="2400" dirty="0"/>
              <a:t>示例：</a:t>
            </a:r>
            <a:r>
              <a:rPr lang="en-US" altLang="zh-CN" sz="2400" dirty="0"/>
              <a:t>RNN </a:t>
            </a:r>
            <a:r>
              <a:rPr lang="zh-CN" altLang="en-US" sz="2400" dirty="0"/>
              <a:t>预测下一个字符</a:t>
            </a:r>
            <a:endParaRPr lang="zh-CN" altLang="en-US" sz="2400" b="1" dirty="0"/>
          </a:p>
        </p:txBody>
      </p:sp>
      <p:sp>
        <p:nvSpPr>
          <p:cNvPr id="4" name="文本框 3"/>
          <p:cNvSpPr txBox="1"/>
          <p:nvPr/>
        </p:nvSpPr>
        <p:spPr>
          <a:xfrm>
            <a:off x="1205171" y="2628021"/>
            <a:ext cx="4695196" cy="1753235"/>
          </a:xfrm>
          <a:prstGeom prst="rect">
            <a:avLst/>
          </a:prstGeom>
          <a:noFill/>
        </p:spPr>
        <p:txBody>
          <a:bodyPr wrap="square">
            <a:spAutoFit/>
          </a:bodyPr>
          <a:lstStyle/>
          <a:p>
            <a:pPr lvl="0" rtl="0">
              <a:spcBef>
                <a:spcPts val="0"/>
              </a:spcBef>
              <a:buNone/>
            </a:pPr>
            <a:r>
              <a:rPr lang="en-US" altLang="zh-CN" sz="1800" dirty="0"/>
              <a:t>Vocabulary:</a:t>
            </a:r>
          </a:p>
          <a:p>
            <a:pPr lvl="0" rtl="0">
              <a:spcBef>
                <a:spcPts val="0"/>
              </a:spcBef>
              <a:buNone/>
            </a:pPr>
            <a:r>
              <a:rPr lang="en-US" altLang="zh-CN" sz="1800" dirty="0"/>
              <a:t>[</a:t>
            </a:r>
            <a:r>
              <a:rPr lang="en-US" altLang="zh-CN" sz="1800" dirty="0" err="1"/>
              <a:t>h,e,l,o</a:t>
            </a:r>
            <a:r>
              <a:rPr lang="en-US" altLang="zh-CN" sz="1800" dirty="0"/>
              <a:t>]</a:t>
            </a:r>
          </a:p>
          <a:p>
            <a:pPr lvl="0" rtl="0">
              <a:spcBef>
                <a:spcPts val="0"/>
              </a:spcBef>
              <a:buNone/>
            </a:pPr>
            <a:endParaRPr lang="en-US" altLang="zh-CN" sz="1800" dirty="0"/>
          </a:p>
          <a:p>
            <a:pPr lvl="0" rtl="0">
              <a:spcBef>
                <a:spcPts val="0"/>
              </a:spcBef>
              <a:buNone/>
            </a:pPr>
            <a:r>
              <a:rPr lang="en-US" altLang="zh-CN" sz="1800" dirty="0"/>
              <a:t>Example training</a:t>
            </a:r>
          </a:p>
          <a:p>
            <a:pPr lvl="0" rtl="0">
              <a:spcBef>
                <a:spcPts val="0"/>
              </a:spcBef>
              <a:buNone/>
            </a:pPr>
            <a:r>
              <a:rPr lang="en-US" altLang="zh-CN" sz="1800" dirty="0"/>
              <a:t>sequence:</a:t>
            </a:r>
          </a:p>
          <a:p>
            <a:pPr lvl="0" rtl="0">
              <a:spcBef>
                <a:spcPts val="0"/>
              </a:spcBef>
              <a:buNone/>
            </a:pPr>
            <a:r>
              <a:rPr lang="en-US" altLang="zh-CN" sz="1800" b="1" dirty="0"/>
              <a:t>“hello”</a:t>
            </a:r>
          </a:p>
        </p:txBody>
      </p:sp>
      <p:pic>
        <p:nvPicPr>
          <p:cNvPr id="6" name="Shape 262"/>
          <p:cNvPicPr preferRelativeResize="0"/>
          <p:nvPr/>
        </p:nvPicPr>
        <p:blipFill>
          <a:blip r:embed="rId3"/>
          <a:stretch>
            <a:fillRect/>
          </a:stretch>
        </p:blipFill>
        <p:spPr>
          <a:xfrm>
            <a:off x="6366524" y="1917707"/>
            <a:ext cx="5260924" cy="4705296"/>
          </a:xfrm>
          <a:prstGeom prst="rect">
            <a:avLst/>
          </a:prstGeom>
          <a:noFill/>
          <a:ln>
            <a:noFill/>
          </a:ln>
        </p:spPr>
      </p:pic>
      <p:pic>
        <p:nvPicPr>
          <p:cNvPr id="5" name="Shape 274"/>
          <p:cNvPicPr preferRelativeResize="0"/>
          <p:nvPr/>
        </p:nvPicPr>
        <p:blipFill>
          <a:blip r:embed="rId4"/>
          <a:stretch>
            <a:fillRect/>
          </a:stretch>
        </p:blipFill>
        <p:spPr>
          <a:xfrm>
            <a:off x="388501" y="5375585"/>
            <a:ext cx="4438650" cy="571500"/>
          </a:xfrm>
          <a:prstGeom prst="rect">
            <a:avLst/>
          </a:prstGeom>
          <a:noFill/>
          <a:ln w="9525" cap="flat" cmpd="sng">
            <a:solidFill>
              <a:srgbClr val="000000"/>
            </a:solidFill>
            <a:prstDash val="solid"/>
            <a:round/>
            <a:headEnd type="none" w="med" len="med"/>
            <a:tailEnd type="none" w="med" len="me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Recurrent Neural Network</a:t>
            </a:r>
            <a:br>
              <a:rPr lang="en-US" altLang="zh-CN" dirty="0"/>
            </a:br>
            <a:endParaRPr lang="zh-TW" altLang="en-US" dirty="0"/>
          </a:p>
        </p:txBody>
      </p:sp>
      <p:sp>
        <p:nvSpPr>
          <p:cNvPr id="10" name="文本框 9"/>
          <p:cNvSpPr txBox="1"/>
          <p:nvPr/>
        </p:nvSpPr>
        <p:spPr>
          <a:xfrm>
            <a:off x="2013805" y="902044"/>
            <a:ext cx="7301759" cy="1015663"/>
          </a:xfrm>
          <a:prstGeom prst="rect">
            <a:avLst/>
          </a:prstGeom>
          <a:noFill/>
        </p:spPr>
        <p:txBody>
          <a:bodyPr wrap="square">
            <a:spAutoFit/>
          </a:bodyPr>
          <a:lstStyle/>
          <a:p>
            <a:r>
              <a:rPr lang="en-US" altLang="zh-CN" sz="2400" dirty="0"/>
              <a:t>•</a:t>
            </a:r>
            <a:r>
              <a:rPr lang="en-US" altLang="zh-CN" dirty="0"/>
              <a:t> </a:t>
            </a:r>
            <a:r>
              <a:rPr lang="en-US" altLang="zh-CN" sz="2400" b="1" dirty="0"/>
              <a:t>Example:</a:t>
            </a:r>
            <a:r>
              <a:rPr lang="en-US" altLang="zh-CN" sz="3600" dirty="0"/>
              <a:t> </a:t>
            </a:r>
            <a:r>
              <a:rPr lang="en-US" altLang="zh-CN" sz="2400" dirty="0"/>
              <a:t>RNN which predicts the next character</a:t>
            </a:r>
            <a:r>
              <a:rPr lang="zh-CN" altLang="en-US" sz="2400" dirty="0"/>
              <a:t> </a:t>
            </a:r>
            <a:r>
              <a:rPr lang="en-US" altLang="zh-CN" sz="2400" dirty="0"/>
              <a:t>RNN </a:t>
            </a:r>
            <a:r>
              <a:rPr lang="zh-CN" altLang="en-US" sz="2400" dirty="0"/>
              <a:t>预测下一个字符</a:t>
            </a:r>
            <a:endParaRPr lang="zh-CN" altLang="en-US" sz="2400" b="1" dirty="0"/>
          </a:p>
        </p:txBody>
      </p:sp>
      <p:sp>
        <p:nvSpPr>
          <p:cNvPr id="4" name="文本框 3"/>
          <p:cNvSpPr txBox="1"/>
          <p:nvPr/>
        </p:nvSpPr>
        <p:spPr>
          <a:xfrm>
            <a:off x="969488" y="2667967"/>
            <a:ext cx="4695196" cy="1753235"/>
          </a:xfrm>
          <a:prstGeom prst="rect">
            <a:avLst/>
          </a:prstGeom>
          <a:noFill/>
        </p:spPr>
        <p:txBody>
          <a:bodyPr wrap="square">
            <a:spAutoFit/>
          </a:bodyPr>
          <a:lstStyle/>
          <a:p>
            <a:pPr lvl="0" rtl="0">
              <a:spcBef>
                <a:spcPts val="0"/>
              </a:spcBef>
              <a:buNone/>
            </a:pPr>
            <a:r>
              <a:rPr lang="en-US" altLang="zh-CN" sz="1800" dirty="0"/>
              <a:t>Vocabulary:</a:t>
            </a:r>
          </a:p>
          <a:p>
            <a:pPr lvl="0" rtl="0">
              <a:spcBef>
                <a:spcPts val="0"/>
              </a:spcBef>
              <a:buNone/>
            </a:pPr>
            <a:r>
              <a:rPr lang="en-US" altLang="zh-CN" sz="1800" dirty="0"/>
              <a:t>[</a:t>
            </a:r>
            <a:r>
              <a:rPr lang="en-US" altLang="zh-CN" sz="1800" dirty="0" err="1"/>
              <a:t>h,e,l,o</a:t>
            </a:r>
            <a:r>
              <a:rPr lang="en-US" altLang="zh-CN" sz="1800" dirty="0"/>
              <a:t>]</a:t>
            </a:r>
          </a:p>
          <a:p>
            <a:pPr lvl="0" rtl="0">
              <a:spcBef>
                <a:spcPts val="0"/>
              </a:spcBef>
              <a:buNone/>
            </a:pPr>
            <a:endParaRPr lang="en-US" altLang="zh-CN" sz="1800" dirty="0"/>
          </a:p>
          <a:p>
            <a:pPr lvl="0" rtl="0">
              <a:spcBef>
                <a:spcPts val="0"/>
              </a:spcBef>
              <a:buNone/>
            </a:pPr>
            <a:r>
              <a:rPr lang="en-US" altLang="zh-CN" sz="1800" dirty="0"/>
              <a:t>Example training</a:t>
            </a:r>
          </a:p>
          <a:p>
            <a:pPr lvl="0" rtl="0">
              <a:spcBef>
                <a:spcPts val="0"/>
              </a:spcBef>
              <a:buNone/>
            </a:pPr>
            <a:r>
              <a:rPr lang="en-US" altLang="zh-CN" sz="1800" dirty="0"/>
              <a:t>sequence:</a:t>
            </a:r>
          </a:p>
          <a:p>
            <a:pPr lvl="0" rtl="0">
              <a:spcBef>
                <a:spcPts val="0"/>
              </a:spcBef>
              <a:buNone/>
            </a:pPr>
            <a:r>
              <a:rPr lang="en-US" altLang="zh-CN" sz="1800" b="1" dirty="0"/>
              <a:t>“hello”</a:t>
            </a:r>
          </a:p>
        </p:txBody>
      </p:sp>
      <p:pic>
        <p:nvPicPr>
          <p:cNvPr id="6" name="Shape 262"/>
          <p:cNvPicPr preferRelativeResize="0"/>
          <p:nvPr/>
        </p:nvPicPr>
        <p:blipFill>
          <a:blip r:embed="rId3"/>
          <a:stretch>
            <a:fillRect/>
          </a:stretch>
        </p:blipFill>
        <p:spPr>
          <a:xfrm>
            <a:off x="5093275" y="1760206"/>
            <a:ext cx="5260924" cy="47052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Recurrent Neural Network</a:t>
            </a:r>
            <a:br>
              <a:rPr lang="en-US" altLang="zh-CN" dirty="0"/>
            </a:br>
            <a:endParaRPr lang="zh-TW" altLang="en-US" dirty="0"/>
          </a:p>
        </p:txBody>
      </p:sp>
      <p:sp>
        <p:nvSpPr>
          <p:cNvPr id="10" name="文本框 9"/>
          <p:cNvSpPr txBox="1"/>
          <p:nvPr/>
        </p:nvSpPr>
        <p:spPr>
          <a:xfrm>
            <a:off x="2628660" y="1039039"/>
            <a:ext cx="6250473" cy="830997"/>
          </a:xfrm>
          <a:prstGeom prst="rect">
            <a:avLst/>
          </a:prstGeom>
          <a:noFill/>
        </p:spPr>
        <p:txBody>
          <a:bodyPr wrap="square">
            <a:spAutoFit/>
          </a:bodyPr>
          <a:lstStyle/>
          <a:p>
            <a:r>
              <a:rPr lang="en-US" altLang="zh-CN" sz="2400" dirty="0"/>
              <a:t>•</a:t>
            </a:r>
            <a:r>
              <a:rPr lang="en-US" altLang="zh-CN" dirty="0"/>
              <a:t> </a:t>
            </a:r>
            <a:r>
              <a:rPr lang="en-US" altLang="zh-CN" sz="2400" b="1" dirty="0"/>
              <a:t>Limitation: </a:t>
            </a:r>
            <a:r>
              <a:rPr lang="en-US" altLang="zh-CN" sz="2400" dirty="0">
                <a:solidFill>
                  <a:schemeClr val="accent1"/>
                </a:solidFill>
              </a:rPr>
              <a:t>Long-Term Dependency Problem</a:t>
            </a:r>
            <a:r>
              <a:rPr lang="zh-CN" altLang="en-US" sz="2400" dirty="0">
                <a:solidFill>
                  <a:schemeClr val="accent1"/>
                </a:solidFill>
              </a:rPr>
              <a:t>限制：长期依赖问题</a:t>
            </a:r>
          </a:p>
        </p:txBody>
      </p:sp>
      <p:pic>
        <p:nvPicPr>
          <p:cNvPr id="4" name="图片 3"/>
          <p:cNvPicPr>
            <a:picLocks noChangeAspect="1"/>
          </p:cNvPicPr>
          <p:nvPr/>
        </p:nvPicPr>
        <p:blipFill>
          <a:blip r:embed="rId3"/>
          <a:stretch>
            <a:fillRect/>
          </a:stretch>
        </p:blipFill>
        <p:spPr>
          <a:xfrm>
            <a:off x="2696225" y="2111262"/>
            <a:ext cx="6975211" cy="2915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9" y="22379"/>
            <a:ext cx="10103069"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Long Short-Term Memory</a:t>
            </a:r>
            <a:r>
              <a:rPr lang="zh-TW" altLang="en-US" b="0" i="0" dirty="0">
                <a:solidFill>
                  <a:srgbClr val="000000"/>
                </a:solidFill>
                <a:effectLst/>
                <a:latin typeface="Times New Roman" panose="02020603050405020304" pitchFamily="18" charset="0"/>
              </a:rPr>
              <a:t>长短期记忆</a:t>
            </a:r>
            <a:br>
              <a:rPr lang="en-US" altLang="zh-CN" dirty="0"/>
            </a:br>
            <a:endParaRPr lang="zh-TW" altLang="en-US" dirty="0"/>
          </a:p>
        </p:txBody>
      </p:sp>
      <p:sp>
        <p:nvSpPr>
          <p:cNvPr id="10" name="文本框 9"/>
          <p:cNvSpPr txBox="1"/>
          <p:nvPr/>
        </p:nvSpPr>
        <p:spPr>
          <a:xfrm>
            <a:off x="2013805" y="902044"/>
            <a:ext cx="7536595" cy="830997"/>
          </a:xfrm>
          <a:prstGeom prst="rect">
            <a:avLst/>
          </a:prstGeom>
          <a:noFill/>
        </p:spPr>
        <p:txBody>
          <a:bodyPr wrap="square">
            <a:spAutoFit/>
          </a:bodyPr>
          <a:lstStyle/>
          <a:p>
            <a:r>
              <a:rPr lang="en-US" altLang="zh-CN" sz="2400" dirty="0"/>
              <a:t>•</a:t>
            </a:r>
            <a:r>
              <a:rPr lang="en-US" altLang="zh-CN" dirty="0"/>
              <a:t> </a:t>
            </a:r>
            <a:r>
              <a:rPr lang="en-US" altLang="zh-CN" sz="2400" b="1" dirty="0"/>
              <a:t>For solving the Long-Term Dependency Problem</a:t>
            </a:r>
            <a:r>
              <a:rPr lang="zh-CN" altLang="en-US" sz="2400" b="1" dirty="0"/>
              <a:t>用于解决长期依赖问题</a:t>
            </a:r>
            <a:endParaRPr lang="zh-CN" altLang="en-US" sz="2400" dirty="0">
              <a:solidFill>
                <a:schemeClr val="accent1"/>
              </a:solidFill>
            </a:endParaRPr>
          </a:p>
        </p:txBody>
      </p:sp>
      <p:pic>
        <p:nvPicPr>
          <p:cNvPr id="6" name="图片 5"/>
          <p:cNvPicPr>
            <a:picLocks noChangeAspect="1"/>
          </p:cNvPicPr>
          <p:nvPr/>
        </p:nvPicPr>
        <p:blipFill>
          <a:blip r:embed="rId3"/>
          <a:stretch>
            <a:fillRect/>
          </a:stretch>
        </p:blipFill>
        <p:spPr>
          <a:xfrm>
            <a:off x="2013805" y="1881580"/>
            <a:ext cx="8448455" cy="3173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9" y="22379"/>
            <a:ext cx="10016359"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Long Short-Term Memory</a:t>
            </a:r>
            <a:r>
              <a:rPr lang="zh-TW" altLang="en-US" b="0" i="0" dirty="0">
                <a:solidFill>
                  <a:srgbClr val="000000"/>
                </a:solidFill>
                <a:effectLst/>
                <a:latin typeface="Times New Roman" panose="02020603050405020304" pitchFamily="18" charset="0"/>
              </a:rPr>
              <a:t>长短期记忆</a:t>
            </a:r>
            <a:br>
              <a:rPr lang="en-US" altLang="zh-CN" dirty="0"/>
            </a:br>
            <a:endParaRPr lang="zh-TW" altLang="en-US" dirty="0"/>
          </a:p>
        </p:txBody>
      </p:sp>
      <p:sp>
        <p:nvSpPr>
          <p:cNvPr id="10" name="文本框 9"/>
          <p:cNvSpPr txBox="1"/>
          <p:nvPr/>
        </p:nvSpPr>
        <p:spPr>
          <a:xfrm>
            <a:off x="2013805" y="902044"/>
            <a:ext cx="7536595" cy="460375"/>
          </a:xfrm>
          <a:prstGeom prst="rect">
            <a:avLst/>
          </a:prstGeom>
          <a:noFill/>
        </p:spPr>
        <p:txBody>
          <a:bodyPr wrap="square">
            <a:spAutoFit/>
          </a:bodyPr>
          <a:lstStyle/>
          <a:p>
            <a:r>
              <a:rPr lang="en-US" altLang="zh-CN" sz="2400" dirty="0"/>
              <a:t>•</a:t>
            </a:r>
            <a:r>
              <a:rPr lang="en-US" altLang="zh-CN" dirty="0"/>
              <a:t> </a:t>
            </a:r>
            <a:r>
              <a:rPr lang="en-US" altLang="zh-CN" sz="2400" b="1" dirty="0"/>
              <a:t>Gate Function</a:t>
            </a:r>
            <a:r>
              <a:rPr lang="zh-TW" altLang="en-US" sz="2400" b="1" dirty="0"/>
              <a:t>门功能</a:t>
            </a:r>
            <a:endParaRPr lang="zh-CN" altLang="en-US" sz="2400" dirty="0">
              <a:solidFill>
                <a:schemeClr val="accent1"/>
              </a:solidFill>
            </a:endParaRPr>
          </a:p>
        </p:txBody>
      </p:sp>
      <p:pic>
        <p:nvPicPr>
          <p:cNvPr id="4" name="图片 3"/>
          <p:cNvPicPr>
            <a:picLocks noChangeAspect="1"/>
          </p:cNvPicPr>
          <p:nvPr/>
        </p:nvPicPr>
        <p:blipFill>
          <a:blip r:embed="rId3"/>
          <a:stretch>
            <a:fillRect/>
          </a:stretch>
        </p:blipFill>
        <p:spPr>
          <a:xfrm>
            <a:off x="2082799" y="1999450"/>
            <a:ext cx="8175009" cy="30782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3999" y="22379"/>
            <a:ext cx="9669517"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Long Short-Term Memory</a:t>
            </a:r>
            <a:r>
              <a:rPr lang="zh-TW" altLang="en-US" b="0" i="0" dirty="0">
                <a:solidFill>
                  <a:srgbClr val="000000"/>
                </a:solidFill>
                <a:effectLst/>
                <a:latin typeface="Times New Roman" panose="02020603050405020304" pitchFamily="18" charset="0"/>
              </a:rPr>
              <a:t>长短期记忆</a:t>
            </a:r>
            <a:br>
              <a:rPr lang="en-US" altLang="zh-CN" dirty="0"/>
            </a:br>
            <a:endParaRPr lang="zh-TW" altLang="en-US" dirty="0"/>
          </a:p>
        </p:txBody>
      </p:sp>
      <p:sp>
        <p:nvSpPr>
          <p:cNvPr id="10" name="文本框 9"/>
          <p:cNvSpPr txBox="1"/>
          <p:nvPr/>
        </p:nvSpPr>
        <p:spPr>
          <a:xfrm>
            <a:off x="2013805" y="902044"/>
            <a:ext cx="7536595" cy="460375"/>
          </a:xfrm>
          <a:prstGeom prst="rect">
            <a:avLst/>
          </a:prstGeom>
          <a:noFill/>
        </p:spPr>
        <p:txBody>
          <a:bodyPr wrap="square">
            <a:spAutoFit/>
          </a:bodyPr>
          <a:lstStyle/>
          <a:p>
            <a:r>
              <a:rPr lang="en-US" altLang="zh-CN" sz="2400" dirty="0"/>
              <a:t>•</a:t>
            </a:r>
            <a:r>
              <a:rPr lang="en-US" altLang="zh-CN" dirty="0"/>
              <a:t> </a:t>
            </a:r>
            <a:r>
              <a:rPr lang="en-US" altLang="zh-CN" sz="2400" b="1" dirty="0"/>
              <a:t>Forget Gate</a:t>
            </a:r>
            <a:r>
              <a:rPr lang="zh-TW" altLang="en-US" sz="2400" b="1" dirty="0"/>
              <a:t>忘记门</a:t>
            </a:r>
            <a:endParaRPr lang="zh-CN" altLang="en-US" sz="2400" dirty="0">
              <a:solidFill>
                <a:schemeClr val="accent1"/>
              </a:solidFill>
            </a:endParaRPr>
          </a:p>
        </p:txBody>
      </p:sp>
      <p:pic>
        <p:nvPicPr>
          <p:cNvPr id="4" name="图片 3"/>
          <p:cNvPicPr>
            <a:picLocks noChangeAspect="1"/>
          </p:cNvPicPr>
          <p:nvPr/>
        </p:nvPicPr>
        <p:blipFill>
          <a:blip r:embed="rId3"/>
          <a:stretch>
            <a:fillRect/>
          </a:stretch>
        </p:blipFill>
        <p:spPr>
          <a:xfrm>
            <a:off x="2115844" y="2270659"/>
            <a:ext cx="7891282" cy="31014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10055772"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Long Short-Term Memory</a:t>
            </a:r>
            <a:r>
              <a:rPr lang="zh-TW" altLang="en-US" b="0" i="0" dirty="0">
                <a:solidFill>
                  <a:srgbClr val="000000"/>
                </a:solidFill>
                <a:effectLst/>
                <a:latin typeface="Times New Roman" panose="02020603050405020304" pitchFamily="18" charset="0"/>
              </a:rPr>
              <a:t>长短期记忆</a:t>
            </a:r>
            <a:br>
              <a:rPr lang="en-US" altLang="zh-CN" dirty="0"/>
            </a:br>
            <a:endParaRPr lang="zh-TW" altLang="en-US" dirty="0"/>
          </a:p>
        </p:txBody>
      </p:sp>
      <p:sp>
        <p:nvSpPr>
          <p:cNvPr id="10" name="文本框 9"/>
          <p:cNvSpPr txBox="1"/>
          <p:nvPr/>
        </p:nvSpPr>
        <p:spPr>
          <a:xfrm>
            <a:off x="2013805" y="902044"/>
            <a:ext cx="7536595" cy="460375"/>
          </a:xfrm>
          <a:prstGeom prst="rect">
            <a:avLst/>
          </a:prstGeom>
          <a:noFill/>
        </p:spPr>
        <p:txBody>
          <a:bodyPr wrap="square">
            <a:spAutoFit/>
          </a:bodyPr>
          <a:lstStyle/>
          <a:p>
            <a:r>
              <a:rPr lang="en-US" altLang="zh-CN" sz="2400" dirty="0"/>
              <a:t>•</a:t>
            </a:r>
            <a:r>
              <a:rPr lang="en-US" altLang="zh-CN" dirty="0"/>
              <a:t> </a:t>
            </a:r>
            <a:r>
              <a:rPr lang="en-US" altLang="zh-CN" sz="2400" b="1" dirty="0"/>
              <a:t>Input Gate</a:t>
            </a:r>
            <a:r>
              <a:rPr lang="zh-TW" altLang="en-US" sz="2400" b="1" dirty="0"/>
              <a:t>输入门</a:t>
            </a:r>
            <a:endParaRPr lang="zh-CN" altLang="en-US" sz="2400" dirty="0">
              <a:solidFill>
                <a:schemeClr val="accent1"/>
              </a:solidFill>
            </a:endParaRPr>
          </a:p>
        </p:txBody>
      </p:sp>
      <p:pic>
        <p:nvPicPr>
          <p:cNvPr id="4" name="图片 3"/>
          <p:cNvPicPr>
            <a:picLocks noChangeAspect="1"/>
          </p:cNvPicPr>
          <p:nvPr/>
        </p:nvPicPr>
        <p:blipFill>
          <a:blip r:embed="rId3"/>
          <a:stretch>
            <a:fillRect/>
          </a:stretch>
        </p:blipFill>
        <p:spPr>
          <a:xfrm>
            <a:off x="2097069" y="2008180"/>
            <a:ext cx="8372499" cy="35036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自然演绎推理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8" name="Rectangle 982"/>
          <p:cNvSpPr>
            <a:spLocks noChangeArrowheads="1"/>
          </p:cNvSpPr>
          <p:nvPr/>
        </p:nvSpPr>
        <p:spPr bwMode="auto">
          <a:xfrm>
            <a:off x="1809202" y="1028083"/>
            <a:ext cx="8710997" cy="5578095"/>
          </a:xfrm>
          <a:prstGeom prst="rect">
            <a:avLst/>
          </a:prstGeom>
          <a:gradFill rotWithShape="0">
            <a:gsLst>
              <a:gs pos="0">
                <a:srgbClr val="FFFFFF"/>
              </a:gs>
              <a:gs pos="50000">
                <a:srgbClr val="CCFFFF"/>
              </a:gs>
              <a:gs pos="100000">
                <a:srgbClr val="FFFFFF"/>
              </a:gs>
            </a:gsLst>
            <a:lin ang="5400000"/>
          </a:gradFill>
          <a:ln w="9525" cap="flat" algn="ctr">
            <a:solidFill>
              <a:srgbClr val="008080"/>
            </a:solidFill>
            <a:prstDash val="solid"/>
            <a:miter lim="800000"/>
            <a:headEnd type="none" w="med" len="med"/>
            <a:tailEnd type="none" w="med" len="med"/>
          </a:ln>
        </p:spPr>
        <p:txBody>
          <a:bodyPr wrap="none"/>
          <a:lstStyle/>
          <a:p>
            <a:endParaRPr lang="zh-CN" altLang="en-US" sz="1805"/>
          </a:p>
        </p:txBody>
      </p:sp>
      <p:sp>
        <p:nvSpPr>
          <p:cNvPr id="9" name="Rectangle 984"/>
          <p:cNvSpPr txBox="1">
            <a:spLocks noChangeArrowheads="1"/>
          </p:cNvSpPr>
          <p:nvPr/>
        </p:nvSpPr>
        <p:spPr>
          <a:xfrm>
            <a:off x="1907901" y="1114047"/>
            <a:ext cx="4256799" cy="541571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187325" indent="-187325" algn="just">
              <a:buSzPct val="60000"/>
              <a:buFont typeface="Wingdings" panose="05000000000000000000" pitchFamily="2" charset="2"/>
              <a:buBlip>
                <a:blip r:embed="rId2"/>
              </a:buBlip>
            </a:pPr>
            <a:r>
              <a:rPr lang="ru-RU" altLang="zh-CN" sz="2405" b="1">
                <a:latin typeface="宋体" panose="02010600030101010101" pitchFamily="2" charset="-122"/>
                <a:ea typeface="新宋体" panose="02010609030101010101" pitchFamily="49" charset="-122"/>
              </a:rPr>
              <a:t> </a:t>
            </a:r>
            <a:r>
              <a:rPr lang="zh-CN" altLang="ru-RU" sz="2405" b="1">
                <a:latin typeface="宋体" panose="02010600030101010101" pitchFamily="2" charset="-122"/>
                <a:ea typeface="新宋体" panose="02010609030101010101" pitchFamily="49" charset="-122"/>
              </a:rPr>
              <a:t>应用推理规则进行推理：</a:t>
            </a:r>
            <a:endParaRPr lang="zh-CN" altLang="ru-RU" sz="2405" b="1">
              <a:latin typeface="Times New Roman" panose="02020603050405020304" pitchFamily="18" charset="0"/>
              <a:ea typeface="新宋体" panose="02010609030101010101" pitchFamily="49" charset="-122"/>
            </a:endParaRPr>
          </a:p>
          <a:p>
            <a:pPr marL="187325" indent="-187325">
              <a:buFont typeface="Wingdings" panose="05000000000000000000" pitchFamily="2" charset="2"/>
              <a:buNone/>
            </a:pPr>
            <a:endParaRPr lang="ru-RU" altLang="zh-CN" sz="2405">
              <a:ea typeface="新宋体" panose="02010609030101010101" pitchFamily="49" charset="-122"/>
            </a:endParaRPr>
          </a:p>
        </p:txBody>
      </p:sp>
      <p:sp>
        <p:nvSpPr>
          <p:cNvPr id="10" name="Rectangle 987"/>
          <p:cNvSpPr>
            <a:spLocks noChangeArrowheads="1"/>
          </p:cNvSpPr>
          <p:nvPr/>
        </p:nvSpPr>
        <p:spPr bwMode="auto">
          <a:xfrm>
            <a:off x="1981130" y="3497154"/>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11" name="Rectangle 988"/>
          <p:cNvSpPr>
            <a:spLocks noChangeArrowheads="1"/>
          </p:cNvSpPr>
          <p:nvPr/>
        </p:nvSpPr>
        <p:spPr bwMode="auto">
          <a:xfrm>
            <a:off x="1981130" y="3497154"/>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grpSp>
        <p:nvGrpSpPr>
          <p:cNvPr id="12" name="Group 990"/>
          <p:cNvGrpSpPr/>
          <p:nvPr/>
        </p:nvGrpSpPr>
        <p:grpSpPr bwMode="auto">
          <a:xfrm>
            <a:off x="2420500" y="1698282"/>
            <a:ext cx="6735953" cy="1095242"/>
            <a:chOff x="864" y="997"/>
            <a:chExt cx="3462" cy="688"/>
          </a:xfrm>
        </p:grpSpPr>
        <p:sp>
          <p:nvSpPr>
            <p:cNvPr id="13" name="Rectangle 991"/>
            <p:cNvSpPr>
              <a:spLocks noChangeArrowheads="1"/>
            </p:cNvSpPr>
            <p:nvPr/>
          </p:nvSpPr>
          <p:spPr bwMode="auto">
            <a:xfrm>
              <a:off x="912" y="997"/>
              <a:ext cx="3414" cy="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accent2"/>
                </a:buClr>
                <a:buSzPct val="65000"/>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 </a:t>
              </a:r>
              <a:r>
                <a:rPr lang="ru-RU" altLang="zh-CN" sz="2605" b="1">
                  <a:solidFill>
                    <a:srgbClr val="660066"/>
                  </a:solidFill>
                  <a:latin typeface="Times New Roman" panose="02020603050405020304" pitchFamily="18" charset="0"/>
                  <a:ea typeface="新宋体" panose="02010609030101010101" pitchFamily="49" charset="-122"/>
                </a:rPr>
                <a:t>(      )</a:t>
              </a:r>
              <a:r>
                <a:rPr lang="zh-CN" altLang="ru-RU" sz="2605" b="1">
                  <a:solidFill>
                    <a:srgbClr val="660066"/>
                  </a:solidFill>
                  <a:latin typeface="宋体" panose="02010600030101010101" pitchFamily="2" charset="-122"/>
                  <a:ea typeface="新宋体" panose="02010609030101010101" pitchFamily="49" charset="-122"/>
                </a:rPr>
                <a:t>（</a:t>
              </a:r>
              <a:r>
                <a:rPr lang="ru-RU" altLang="zh-CN" sz="2605" b="1" i="1">
                  <a:solidFill>
                    <a:srgbClr val="660066"/>
                  </a:solidFill>
                  <a:latin typeface="Times New Roman" panose="02020603050405020304" pitchFamily="18" charset="0"/>
                  <a:ea typeface="新宋体" panose="02010609030101010101" pitchFamily="49" charset="-122"/>
                </a:rPr>
                <a:t>EASY</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x </a:t>
              </a:r>
              <a:r>
                <a:rPr lang="ru-RU" altLang="zh-CN" sz="2605" b="1">
                  <a:solidFill>
                    <a:srgbClr val="660066"/>
                  </a:solidFill>
                  <a:latin typeface="Times New Roman" panose="02020603050405020304" pitchFamily="18" charset="0"/>
                  <a:ea typeface="新宋体" panose="02010609030101010101" pitchFamily="49" charset="-122"/>
                </a:rPr>
                <a:t>)  </a:t>
              </a:r>
              <a:r>
                <a:rPr lang="ru-RU" altLang="zh-CN" sz="2605" b="1">
                  <a:solidFill>
                    <a:srgbClr val="660066"/>
                  </a:solidFill>
                  <a:latin typeface="宋体" panose="02010600030101010101" pitchFamily="2" charset="-122"/>
                  <a:ea typeface="新宋体" panose="02010609030101010101" pitchFamily="49" charset="-122"/>
                </a:rPr>
                <a:t>→</a:t>
              </a:r>
              <a:r>
                <a:rPr lang="ru-RU" altLang="zh-CN" sz="2605" b="1" i="1">
                  <a:solidFill>
                    <a:srgbClr val="660066"/>
                  </a:solidFill>
                  <a:latin typeface="Times New Roman" panose="02020603050405020304" pitchFamily="18" charset="0"/>
                  <a:ea typeface="新宋体" panose="02010609030101010101" pitchFamily="49" charset="-122"/>
                </a:rPr>
                <a:t>LIKE</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Wang</a:t>
              </a:r>
              <a:r>
                <a:rPr lang="ru-RU" altLang="zh-CN" sz="2605" b="1">
                  <a:solidFill>
                    <a:srgbClr val="660066"/>
                  </a:solidFill>
                  <a:latin typeface="Times New Roman" panose="02020603050405020304" pitchFamily="18" charset="0"/>
                  <a:ea typeface="新宋体" panose="02010609030101010101" pitchFamily="49" charset="-122"/>
                </a:rPr>
                <a:t>,  </a:t>
              </a:r>
              <a:r>
                <a:rPr lang="ru-RU" altLang="zh-CN" sz="2605" b="1" i="1">
                  <a:solidFill>
                    <a:srgbClr val="660066"/>
                  </a:solidFill>
                  <a:latin typeface="Times New Roman" panose="02020603050405020304" pitchFamily="18" charset="0"/>
                  <a:ea typeface="新宋体" panose="02010609030101010101" pitchFamily="49" charset="-122"/>
                </a:rPr>
                <a:t>x </a:t>
              </a:r>
              <a:r>
                <a:rPr lang="ru-RU" altLang="zh-CN" sz="2605" b="1">
                  <a:solidFill>
                    <a:srgbClr val="660066"/>
                  </a:solidFill>
                  <a:latin typeface="Times New Roman" panose="02020603050405020304" pitchFamily="18" charset="0"/>
                  <a:ea typeface="新宋体" panose="02010609030101010101" pitchFamily="49" charset="-122"/>
                </a:rPr>
                <a:t>))</a:t>
              </a:r>
            </a:p>
            <a:p>
              <a:pPr>
                <a:spcBef>
                  <a:spcPct val="50000"/>
                </a:spcBef>
                <a:buClr>
                  <a:schemeClr val="accent2"/>
                </a:buClr>
                <a:buSzPct val="65000"/>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 </a:t>
              </a:r>
              <a:r>
                <a:rPr lang="ru-RU" altLang="zh-CN" sz="2605" b="1" i="1">
                  <a:solidFill>
                    <a:srgbClr val="0000FF"/>
                  </a:solidFill>
                  <a:latin typeface="Times New Roman" panose="02020603050405020304" pitchFamily="18" charset="0"/>
                  <a:ea typeface="新宋体" panose="02010609030101010101" pitchFamily="49" charset="-122"/>
                </a:rPr>
                <a:t>EASY</a:t>
              </a:r>
              <a:r>
                <a:rPr lang="ru-RU" altLang="zh-CN" sz="2605" b="1">
                  <a:solidFill>
                    <a:srgbClr val="0000FF"/>
                  </a:solidFill>
                  <a:latin typeface="Times New Roman" panose="02020603050405020304" pitchFamily="18" charset="0"/>
                  <a:ea typeface="新宋体" panose="02010609030101010101" pitchFamily="49" charset="-122"/>
                </a:rPr>
                <a:t> (</a:t>
              </a:r>
              <a:r>
                <a:rPr lang="ru-RU" altLang="zh-CN" sz="2605" b="1" i="1">
                  <a:solidFill>
                    <a:srgbClr val="0000FF"/>
                  </a:solidFill>
                  <a:latin typeface="Times New Roman" panose="02020603050405020304" pitchFamily="18" charset="0"/>
                  <a:ea typeface="新宋体" panose="02010609030101010101" pitchFamily="49" charset="-122"/>
                </a:rPr>
                <a:t>z</a:t>
              </a:r>
              <a:r>
                <a:rPr lang="ru-RU" altLang="zh-CN" sz="2605" b="1">
                  <a:solidFill>
                    <a:srgbClr val="0000FF"/>
                  </a:solidFill>
                  <a:latin typeface="Times New Roman" panose="02020603050405020304" pitchFamily="18" charset="0"/>
                  <a:ea typeface="新宋体" panose="02010609030101010101" pitchFamily="49" charset="-122"/>
                </a:rPr>
                <a:t>) </a:t>
              </a:r>
              <a:r>
                <a:rPr lang="ru-RU" altLang="zh-CN" sz="2605" b="1">
                  <a:solidFill>
                    <a:srgbClr val="0000FF"/>
                  </a:solidFill>
                  <a:latin typeface="宋体" panose="02010600030101010101" pitchFamily="2" charset="-122"/>
                  <a:ea typeface="新宋体" panose="02010609030101010101" pitchFamily="49" charset="-122"/>
                </a:rPr>
                <a:t>→</a:t>
              </a:r>
              <a:r>
                <a:rPr lang="ru-RU" altLang="zh-CN" sz="2605" b="1" i="1">
                  <a:solidFill>
                    <a:srgbClr val="0000FF"/>
                  </a:solidFill>
                  <a:latin typeface="Times New Roman" panose="02020603050405020304" pitchFamily="18" charset="0"/>
                  <a:ea typeface="新宋体" panose="02010609030101010101" pitchFamily="49" charset="-122"/>
                </a:rPr>
                <a:t>LIKE</a:t>
              </a:r>
              <a:r>
                <a:rPr lang="ru-RU" altLang="zh-CN" sz="2605" b="1">
                  <a:solidFill>
                    <a:srgbClr val="0000FF"/>
                  </a:solidFill>
                  <a:latin typeface="Times New Roman" panose="02020603050405020304" pitchFamily="18" charset="0"/>
                  <a:ea typeface="新宋体" panose="02010609030101010101" pitchFamily="49" charset="-122"/>
                </a:rPr>
                <a:t> ( </a:t>
              </a:r>
              <a:r>
                <a:rPr lang="ru-RU" altLang="zh-CN" sz="2605" b="1" i="1">
                  <a:solidFill>
                    <a:srgbClr val="0000FF"/>
                  </a:solidFill>
                  <a:latin typeface="Times New Roman" panose="02020603050405020304" pitchFamily="18" charset="0"/>
                  <a:ea typeface="新宋体" panose="02010609030101010101" pitchFamily="49" charset="-122"/>
                </a:rPr>
                <a:t>Wang</a:t>
              </a:r>
              <a:r>
                <a:rPr lang="ru-RU" altLang="zh-CN" sz="2605" b="1">
                  <a:solidFill>
                    <a:srgbClr val="0000FF"/>
                  </a:solidFill>
                  <a:latin typeface="Times New Roman" panose="02020603050405020304" pitchFamily="18" charset="0"/>
                  <a:ea typeface="新宋体" panose="02010609030101010101" pitchFamily="49" charset="-122"/>
                </a:rPr>
                <a:t>,  </a:t>
              </a:r>
              <a:r>
                <a:rPr lang="ru-RU" altLang="zh-CN" sz="2605" b="1" i="1">
                  <a:solidFill>
                    <a:srgbClr val="0000FF"/>
                  </a:solidFill>
                  <a:latin typeface="Times New Roman" panose="02020603050405020304" pitchFamily="18" charset="0"/>
                  <a:ea typeface="新宋体" panose="02010609030101010101" pitchFamily="49" charset="-122"/>
                </a:rPr>
                <a:t>z </a:t>
              </a:r>
              <a:r>
                <a:rPr lang="ru-RU" altLang="zh-CN" sz="2605" b="1">
                  <a:solidFill>
                    <a:srgbClr val="0000FF"/>
                  </a:solidFill>
                  <a:latin typeface="Times New Roman" panose="02020603050405020304" pitchFamily="18" charset="0"/>
                  <a:ea typeface="新宋体" panose="02010609030101010101" pitchFamily="49" charset="-122"/>
                </a:rPr>
                <a:t>)       </a:t>
              </a:r>
              <a:r>
                <a:rPr lang="zh-CN" altLang="ru-RU" sz="2505" b="1">
                  <a:latin typeface="宋体" panose="02010600030101010101" pitchFamily="2" charset="-122"/>
                  <a:ea typeface="新宋体" panose="02010609030101010101" pitchFamily="49" charset="-122"/>
                </a:rPr>
                <a:t>全称固化</a:t>
              </a:r>
            </a:p>
          </p:txBody>
        </p:sp>
        <p:graphicFrame>
          <p:nvGraphicFramePr>
            <p:cNvPr id="14" name="Object 992"/>
            <p:cNvGraphicFramePr>
              <a:graphicFrameLocks noChangeAspect="1"/>
            </p:cNvGraphicFramePr>
            <p:nvPr/>
          </p:nvGraphicFramePr>
          <p:xfrm>
            <a:off x="1104" y="1056"/>
            <a:ext cx="261" cy="216"/>
          </p:xfrm>
          <a:graphic>
            <a:graphicData uri="http://schemas.openxmlformats.org/presentationml/2006/ole">
              <mc:AlternateContent xmlns:mc="http://schemas.openxmlformats.org/markup-compatibility/2006">
                <mc:Choice xmlns:v="urn:schemas-microsoft-com:vml" Requires="v">
                  <p:oleObj r:id="rId3" imgW="5181600" imgH="4267200" progId="Equation.3">
                    <p:embed/>
                  </p:oleObj>
                </mc:Choice>
                <mc:Fallback>
                  <p:oleObj r:id="rId3" imgW="5181600" imgH="4267200" progId="Equation.3">
                    <p:embed/>
                    <p:pic>
                      <p:nvPicPr>
                        <p:cNvPr id="0" name="Object 9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1056"/>
                          <a:ext cx="26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AutoShape 993"/>
            <p:cNvSpPr>
              <a:spLocks noChangeArrowheads="1"/>
            </p:cNvSpPr>
            <p:nvPr/>
          </p:nvSpPr>
          <p:spPr bwMode="auto">
            <a:xfrm>
              <a:off x="864" y="1104"/>
              <a:ext cx="96" cy="432"/>
            </a:xfrm>
            <a:prstGeom prst="curvedRightArrow">
              <a:avLst>
                <a:gd name="adj1" fmla="val 238688"/>
                <a:gd name="adj2" fmla="val 482438"/>
                <a:gd name="adj3" fmla="val 33333"/>
              </a:avLst>
            </a:prstGeom>
            <a:solidFill>
              <a:srgbClr val="FF0000"/>
            </a:solidFill>
            <a:ln w="9525" cap="flat" algn="ctr">
              <a:solidFill>
                <a:srgbClr val="000000"/>
              </a:solidFill>
              <a:prstDash val="solid"/>
              <a:miter lim="800000"/>
              <a:headEnd type="none" w="med" len="med"/>
              <a:tailEnd type="none" w="med" len="med"/>
            </a:ln>
          </p:spPr>
          <p:txBody>
            <a:bodyPr wrap="none"/>
            <a:lstStyle/>
            <a:p>
              <a:endParaRPr lang="zh-CN" altLang="en-US" sz="1805"/>
            </a:p>
          </p:txBody>
        </p:sp>
      </p:grpSp>
      <p:sp>
        <p:nvSpPr>
          <p:cNvPr id="16" name="Rectangle 994"/>
          <p:cNvSpPr>
            <a:spLocks noChangeArrowheads="1"/>
          </p:cNvSpPr>
          <p:nvPr/>
        </p:nvSpPr>
        <p:spPr bwMode="auto">
          <a:xfrm>
            <a:off x="2595612" y="2938389"/>
            <a:ext cx="6409078" cy="1094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accent2"/>
              </a:buClr>
              <a:buSzPct val="65000"/>
              <a:buFont typeface="Wingdings" panose="05000000000000000000" pitchFamily="2" charset="2"/>
              <a:buNone/>
            </a:pPr>
            <a:r>
              <a:rPr lang="ru-RU" altLang="zh-CN" sz="2605" b="1">
                <a:solidFill>
                  <a:srgbClr val="FF0000"/>
                </a:solidFill>
                <a:latin typeface="Times New Roman" panose="02020603050405020304" pitchFamily="18" charset="0"/>
                <a:ea typeface="新宋体" panose="02010609030101010101" pitchFamily="49" charset="-122"/>
              </a:rPr>
              <a:t> </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C</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x </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EASY</a:t>
            </a:r>
            <a:r>
              <a:rPr lang="ru-RU" altLang="zh-CN" sz="2605" b="1">
                <a:solidFill>
                  <a:srgbClr val="660066"/>
                </a:solidFill>
                <a:latin typeface="Times New Roman" panose="02020603050405020304" pitchFamily="18" charset="0"/>
                <a:ea typeface="新宋体" panose="02010609030101010101" pitchFamily="49" charset="-122"/>
              </a:rPr>
              <a:t> ( </a:t>
            </a:r>
            <a:r>
              <a:rPr lang="ru-RU" altLang="zh-CN" sz="2605" b="1" i="1">
                <a:solidFill>
                  <a:srgbClr val="660066"/>
                </a:solidFill>
                <a:latin typeface="Times New Roman" panose="02020603050405020304" pitchFamily="18" charset="0"/>
                <a:ea typeface="新宋体" panose="02010609030101010101" pitchFamily="49" charset="-122"/>
              </a:rPr>
              <a:t>x </a:t>
            </a:r>
            <a:r>
              <a:rPr lang="ru-RU" altLang="zh-CN" sz="2605" b="1">
                <a:solidFill>
                  <a:srgbClr val="660066"/>
                </a:solidFill>
                <a:latin typeface="Times New Roman" panose="02020603050405020304" pitchFamily="18" charset="0"/>
                <a:ea typeface="新宋体" panose="02010609030101010101" pitchFamily="49" charset="-122"/>
              </a:rPr>
              <a:t>))</a:t>
            </a:r>
          </a:p>
          <a:p>
            <a:pPr>
              <a:spcBef>
                <a:spcPct val="50000"/>
              </a:spcBef>
              <a:buClr>
                <a:schemeClr val="accent2"/>
              </a:buClr>
              <a:buSzPct val="65000"/>
              <a:buFont typeface="Wingdings" panose="05000000000000000000" pitchFamily="2" charset="2"/>
              <a:buNone/>
            </a:pPr>
            <a:r>
              <a:rPr lang="ru-RU" altLang="zh-CN" sz="2605" b="1">
                <a:solidFill>
                  <a:srgbClr val="0000FF"/>
                </a:solidFill>
                <a:latin typeface="Times New Roman" panose="02020603050405020304" pitchFamily="18" charset="0"/>
                <a:ea typeface="新宋体" panose="02010609030101010101" pitchFamily="49" charset="-122"/>
              </a:rPr>
              <a:t> </a:t>
            </a:r>
            <a:r>
              <a:rPr lang="ru-RU" altLang="zh-CN" sz="2605" b="1" i="1">
                <a:solidFill>
                  <a:srgbClr val="0000FF"/>
                </a:solidFill>
                <a:latin typeface="Times New Roman" panose="02020603050405020304" pitchFamily="18" charset="0"/>
                <a:ea typeface="新宋体" panose="02010609030101010101" pitchFamily="49" charset="-122"/>
              </a:rPr>
              <a:t>C</a:t>
            </a:r>
            <a:r>
              <a:rPr lang="ru-RU" altLang="zh-CN" sz="2605" b="1">
                <a:solidFill>
                  <a:srgbClr val="0000FF"/>
                </a:solidFill>
                <a:latin typeface="Times New Roman" panose="02020603050405020304" pitchFamily="18" charset="0"/>
                <a:ea typeface="新宋体" panose="02010609030101010101" pitchFamily="49" charset="-122"/>
              </a:rPr>
              <a:t> ( </a:t>
            </a:r>
            <a:r>
              <a:rPr lang="ru-RU" altLang="zh-CN" sz="2605" b="1" i="1">
                <a:solidFill>
                  <a:srgbClr val="0000FF"/>
                </a:solidFill>
                <a:latin typeface="Times New Roman" panose="02020603050405020304" pitchFamily="18" charset="0"/>
                <a:ea typeface="新宋体" panose="02010609030101010101" pitchFamily="49" charset="-122"/>
              </a:rPr>
              <a:t>y </a:t>
            </a:r>
            <a:r>
              <a:rPr lang="ru-RU" altLang="zh-CN" sz="2605" b="1">
                <a:solidFill>
                  <a:srgbClr val="0000FF"/>
                </a:solidFill>
                <a:latin typeface="Times New Roman" panose="02020603050405020304" pitchFamily="18" charset="0"/>
                <a:ea typeface="新宋体" panose="02010609030101010101" pitchFamily="49" charset="-122"/>
              </a:rPr>
              <a:t>)  </a:t>
            </a:r>
            <a:r>
              <a:rPr lang="ru-RU" altLang="zh-CN" sz="2605" b="1">
                <a:solidFill>
                  <a:srgbClr val="0000FF"/>
                </a:solidFill>
                <a:latin typeface="宋体" panose="02010600030101010101" pitchFamily="2" charset="-122"/>
                <a:ea typeface="新宋体" panose="02010609030101010101" pitchFamily="49" charset="-122"/>
              </a:rPr>
              <a:t>→</a:t>
            </a:r>
            <a:r>
              <a:rPr lang="ru-RU" altLang="zh-CN" sz="2605" b="1" i="1">
                <a:solidFill>
                  <a:srgbClr val="0000FF"/>
                </a:solidFill>
                <a:latin typeface="Times New Roman" panose="02020603050405020304" pitchFamily="18" charset="0"/>
                <a:ea typeface="新宋体" panose="02010609030101010101" pitchFamily="49" charset="-122"/>
              </a:rPr>
              <a:t>EASY</a:t>
            </a:r>
            <a:r>
              <a:rPr lang="ru-RU" altLang="zh-CN" sz="2605" b="1">
                <a:solidFill>
                  <a:srgbClr val="0000FF"/>
                </a:solidFill>
                <a:latin typeface="Times New Roman" panose="02020603050405020304" pitchFamily="18" charset="0"/>
                <a:ea typeface="新宋体" panose="02010609030101010101" pitchFamily="49" charset="-122"/>
              </a:rPr>
              <a:t> ( </a:t>
            </a:r>
            <a:r>
              <a:rPr lang="ru-RU" altLang="zh-CN" sz="2605" b="1" i="1">
                <a:solidFill>
                  <a:srgbClr val="0000FF"/>
                </a:solidFill>
                <a:latin typeface="Times New Roman" panose="02020603050405020304" pitchFamily="18" charset="0"/>
                <a:ea typeface="新宋体" panose="02010609030101010101" pitchFamily="49" charset="-122"/>
              </a:rPr>
              <a:t>y </a:t>
            </a:r>
            <a:r>
              <a:rPr lang="ru-RU" altLang="zh-CN" sz="2605" b="1">
                <a:solidFill>
                  <a:srgbClr val="0000FF"/>
                </a:solidFill>
                <a:latin typeface="Times New Roman" panose="02020603050405020304" pitchFamily="18" charset="0"/>
                <a:ea typeface="新宋体" panose="02010609030101010101" pitchFamily="49" charset="-122"/>
              </a:rPr>
              <a:t>)</a:t>
            </a:r>
            <a:r>
              <a:rPr lang="ru-RU" altLang="zh-CN" sz="2605" b="1">
                <a:solidFill>
                  <a:srgbClr val="660066"/>
                </a:solidFill>
                <a:latin typeface="Times New Roman" panose="02020603050405020304" pitchFamily="18" charset="0"/>
                <a:ea typeface="新宋体" panose="02010609030101010101" pitchFamily="49" charset="-122"/>
              </a:rPr>
              <a:t>                      </a:t>
            </a:r>
            <a:r>
              <a:rPr lang="zh-CN" altLang="ru-RU" sz="2505" b="1">
                <a:latin typeface="宋体" panose="02010600030101010101" pitchFamily="2" charset="-122"/>
                <a:ea typeface="新宋体" panose="02010609030101010101" pitchFamily="49" charset="-122"/>
              </a:rPr>
              <a:t>全称固化</a:t>
            </a:r>
          </a:p>
        </p:txBody>
      </p:sp>
      <p:graphicFrame>
        <p:nvGraphicFramePr>
          <p:cNvPr id="17" name="Object 995"/>
          <p:cNvGraphicFramePr>
            <a:graphicFrameLocks noChangeAspect="1"/>
          </p:cNvGraphicFramePr>
          <p:nvPr/>
        </p:nvGraphicFramePr>
        <p:xfrm>
          <a:off x="2878974" y="3053008"/>
          <a:ext cx="477577" cy="343855"/>
        </p:xfrm>
        <a:graphic>
          <a:graphicData uri="http://schemas.openxmlformats.org/presentationml/2006/ole">
            <mc:AlternateContent xmlns:mc="http://schemas.openxmlformats.org/markup-compatibility/2006">
              <mc:Choice xmlns:v="urn:schemas-microsoft-com:vml" Requires="v">
                <p:oleObj r:id="rId5" imgW="5181600" imgH="4267200" progId="Equation.3">
                  <p:embed/>
                </p:oleObj>
              </mc:Choice>
              <mc:Fallback>
                <p:oleObj r:id="rId5" imgW="5181600" imgH="4267200" progId="Equation.3">
                  <p:embed/>
                  <p:pic>
                    <p:nvPicPr>
                      <p:cNvPr id="0" name="Object 9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974" y="3053008"/>
                        <a:ext cx="477577" cy="34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AutoShape 996"/>
          <p:cNvSpPr>
            <a:spLocks noChangeArrowheads="1"/>
          </p:cNvSpPr>
          <p:nvPr/>
        </p:nvSpPr>
        <p:spPr bwMode="auto">
          <a:xfrm>
            <a:off x="2420500" y="3091214"/>
            <a:ext cx="175111" cy="687710"/>
          </a:xfrm>
          <a:prstGeom prst="curvedRightArrow">
            <a:avLst>
              <a:gd name="adj1" fmla="val 76364"/>
              <a:gd name="adj2" fmla="val 155636"/>
              <a:gd name="adj3" fmla="val 33333"/>
            </a:avLst>
          </a:prstGeom>
          <a:solidFill>
            <a:srgbClr val="FF0000"/>
          </a:solidFill>
          <a:ln w="9525" cap="flat" algn="ctr">
            <a:solidFill>
              <a:srgbClr val="000000"/>
            </a:solidFill>
            <a:prstDash val="solid"/>
            <a:miter lim="800000"/>
            <a:headEnd type="none" w="med" len="med"/>
            <a:tailEnd type="none" w="med" len="med"/>
          </a:ln>
        </p:spPr>
        <p:txBody>
          <a:bodyPr wrap="none"/>
          <a:lstStyle/>
          <a:p>
            <a:endParaRPr lang="zh-CN" altLang="en-US" sz="1805"/>
          </a:p>
        </p:txBody>
      </p:sp>
      <p:grpSp>
        <p:nvGrpSpPr>
          <p:cNvPr id="19" name="Group 998"/>
          <p:cNvGrpSpPr/>
          <p:nvPr/>
        </p:nvGrpSpPr>
        <p:grpSpPr bwMode="auto">
          <a:xfrm>
            <a:off x="1809202" y="4237398"/>
            <a:ext cx="8268743" cy="1615801"/>
            <a:chOff x="336" y="2629"/>
            <a:chExt cx="5098" cy="1015"/>
          </a:xfrm>
        </p:grpSpPr>
        <p:sp>
          <p:nvSpPr>
            <p:cNvPr id="20" name="Rectangle 999"/>
            <p:cNvSpPr>
              <a:spLocks noChangeArrowheads="1"/>
            </p:cNvSpPr>
            <p:nvPr/>
          </p:nvSpPr>
          <p:spPr bwMode="auto">
            <a:xfrm>
              <a:off x="336" y="2629"/>
              <a:ext cx="5098" cy="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0000"/>
                </a:spcBef>
                <a:buClr>
                  <a:schemeClr val="accent2"/>
                </a:buClr>
                <a:buSzPct val="65000"/>
                <a:buFont typeface="Wingdings" panose="05000000000000000000" pitchFamily="2" charset="2"/>
                <a:buNone/>
              </a:pPr>
              <a:r>
                <a:rPr lang="ru-RU" altLang="zh-CN" sz="2405">
                  <a:latin typeface="Times New Roman" panose="02020603050405020304" pitchFamily="18" charset="0"/>
                  <a:ea typeface="新宋体" panose="02010609030101010101" pitchFamily="49" charset="-122"/>
                </a:rPr>
                <a:t>      </a:t>
              </a:r>
              <a:r>
                <a:rPr lang="zh-CN" altLang="ru-RU" sz="2405">
                  <a:latin typeface="Arial" panose="020B0604020202020204" pitchFamily="34" charset="0"/>
                  <a:ea typeface="新宋体" panose="02010609030101010101" pitchFamily="49" charset="-122"/>
                </a:rPr>
                <a:t>所以</a:t>
              </a:r>
              <a:r>
                <a:rPr lang="zh-CN" altLang="ru-RU" sz="1805">
                  <a:latin typeface="Arial" panose="020B0604020202020204" pitchFamily="34" charset="0"/>
                  <a:ea typeface="新宋体" panose="02010609030101010101" pitchFamily="49" charset="-122"/>
                </a:rPr>
                <a:t> </a:t>
              </a:r>
              <a:r>
                <a:rPr lang="ru-RU" altLang="zh-CN" sz="2605" b="1" i="1">
                  <a:solidFill>
                    <a:srgbClr val="660066"/>
                  </a:solidFill>
                  <a:latin typeface="Times New Roman" panose="02020603050405020304" pitchFamily="18" charset="0"/>
                  <a:ea typeface="新宋体" panose="02010609030101010101" pitchFamily="49" charset="-122"/>
                </a:rPr>
                <a:t>C</a:t>
              </a:r>
              <a:r>
                <a:rPr lang="ru-RU" altLang="zh-CN" sz="2605" b="1">
                  <a:solidFill>
                    <a:srgbClr val="660066"/>
                  </a:solidFill>
                  <a:latin typeface="Times New Roman" panose="02020603050405020304" pitchFamily="18" charset="0"/>
                  <a:ea typeface="新宋体" panose="02010609030101010101" pitchFamily="49" charset="-122"/>
                </a:rPr>
                <a:t> (</a:t>
              </a:r>
              <a:r>
                <a:rPr lang="ru-RU" altLang="zh-CN" sz="2605" b="1" i="1">
                  <a:solidFill>
                    <a:srgbClr val="660066"/>
                  </a:solidFill>
                  <a:latin typeface="Times New Roman" panose="02020603050405020304" pitchFamily="18" charset="0"/>
                  <a:ea typeface="新宋体" panose="02010609030101010101" pitchFamily="49" charset="-122"/>
                </a:rPr>
                <a:t>ds</a:t>
              </a:r>
              <a:r>
                <a:rPr lang="ru-RU" altLang="zh-CN" sz="2605" b="1">
                  <a:solidFill>
                    <a:srgbClr val="660066"/>
                  </a:solidFill>
                  <a:latin typeface="Times New Roman" panose="02020603050405020304" pitchFamily="18" charset="0"/>
                  <a:ea typeface="新宋体" panose="02010609030101010101" pitchFamily="49" charset="-122"/>
                </a:rPr>
                <a:t>), </a:t>
              </a:r>
              <a:r>
                <a:rPr lang="ru-RU" altLang="zh-CN" sz="2605" b="1" i="1">
                  <a:solidFill>
                    <a:srgbClr val="660066"/>
                  </a:solidFill>
                  <a:latin typeface="Times New Roman" panose="02020603050405020304" pitchFamily="18" charset="0"/>
                  <a:ea typeface="新宋体" panose="02010609030101010101" pitchFamily="49" charset="-122"/>
                </a:rPr>
                <a:t>C</a:t>
              </a:r>
              <a:r>
                <a:rPr lang="ru-RU" altLang="zh-CN" sz="2605" b="1">
                  <a:solidFill>
                    <a:srgbClr val="660066"/>
                  </a:solidFill>
                  <a:latin typeface="Times New Roman" panose="02020603050405020304" pitchFamily="18" charset="0"/>
                  <a:ea typeface="新宋体" panose="02010609030101010101" pitchFamily="49" charset="-122"/>
                </a:rPr>
                <a:t> (</a:t>
              </a:r>
              <a:r>
                <a:rPr lang="ru-RU" altLang="zh-CN" sz="2605" b="1" i="1">
                  <a:solidFill>
                    <a:srgbClr val="660066"/>
                  </a:solidFill>
                  <a:latin typeface="Times New Roman" panose="02020603050405020304" pitchFamily="18" charset="0"/>
                  <a:ea typeface="新宋体" panose="02010609030101010101" pitchFamily="49" charset="-122"/>
                </a:rPr>
                <a:t>y</a:t>
              </a:r>
              <a:r>
                <a:rPr lang="ru-RU" altLang="zh-CN" sz="2605" b="1">
                  <a:solidFill>
                    <a:srgbClr val="660066"/>
                  </a:solidFill>
                  <a:latin typeface="Times New Roman" panose="02020603050405020304" pitchFamily="18" charset="0"/>
                  <a:ea typeface="新宋体" panose="02010609030101010101" pitchFamily="49" charset="-122"/>
                </a:rPr>
                <a:t>) →</a:t>
              </a:r>
              <a:r>
                <a:rPr lang="ru-RU" altLang="zh-CN" sz="2605" b="1" i="1">
                  <a:solidFill>
                    <a:srgbClr val="660066"/>
                  </a:solidFill>
                  <a:latin typeface="Times New Roman" panose="02020603050405020304" pitchFamily="18" charset="0"/>
                  <a:ea typeface="新宋体" panose="02010609030101010101" pitchFamily="49" charset="-122"/>
                </a:rPr>
                <a:t>EASY</a:t>
              </a:r>
              <a:r>
                <a:rPr lang="ru-RU" altLang="zh-CN" sz="2605" b="1">
                  <a:solidFill>
                    <a:srgbClr val="660066"/>
                  </a:solidFill>
                  <a:latin typeface="Times New Roman" panose="02020603050405020304" pitchFamily="18" charset="0"/>
                  <a:ea typeface="新宋体" panose="02010609030101010101" pitchFamily="49" charset="-122"/>
                </a:rPr>
                <a:t> (</a:t>
              </a:r>
              <a:r>
                <a:rPr lang="ru-RU" altLang="zh-CN" sz="2605" b="1" i="1">
                  <a:solidFill>
                    <a:srgbClr val="660066"/>
                  </a:solidFill>
                  <a:latin typeface="Times New Roman" panose="02020603050405020304" pitchFamily="18" charset="0"/>
                  <a:ea typeface="新宋体" panose="02010609030101010101" pitchFamily="49" charset="-122"/>
                </a:rPr>
                <a:t>y</a:t>
              </a:r>
              <a:r>
                <a:rPr lang="ru-RU" altLang="zh-CN" sz="2605" b="1">
                  <a:solidFill>
                    <a:srgbClr val="660066"/>
                  </a:solidFill>
                  <a:latin typeface="Times New Roman" panose="02020603050405020304" pitchFamily="18" charset="0"/>
                  <a:ea typeface="新宋体" panose="02010609030101010101" pitchFamily="49" charset="-122"/>
                </a:rPr>
                <a:t>)  </a:t>
              </a:r>
            </a:p>
            <a:p>
              <a:pPr>
                <a:spcBef>
                  <a:spcPct val="30000"/>
                </a:spcBef>
                <a:buClr>
                  <a:schemeClr val="accent2"/>
                </a:buClr>
                <a:buSzPct val="65000"/>
                <a:buFont typeface="Wingdings" panose="05000000000000000000" pitchFamily="2" charset="2"/>
                <a:buNone/>
              </a:pPr>
              <a:r>
                <a:rPr lang="ru-RU" altLang="zh-CN" sz="2605" b="1">
                  <a:solidFill>
                    <a:srgbClr val="660066"/>
                  </a:solidFill>
                  <a:latin typeface="Times New Roman" panose="02020603050405020304" pitchFamily="18" charset="0"/>
                  <a:ea typeface="新宋体" panose="02010609030101010101" pitchFamily="49" charset="-122"/>
                </a:rPr>
                <a:t>                                 </a:t>
              </a:r>
              <a:r>
                <a:rPr lang="ru-RU" altLang="zh-CN" sz="2605" b="1" i="1">
                  <a:solidFill>
                    <a:srgbClr val="0000FF"/>
                  </a:solidFill>
                  <a:latin typeface="Times New Roman" panose="02020603050405020304" pitchFamily="18" charset="0"/>
                  <a:ea typeface="新宋体" panose="02010609030101010101" pitchFamily="49" charset="-122"/>
                </a:rPr>
                <a:t>EASY</a:t>
              </a:r>
              <a:r>
                <a:rPr lang="ru-RU" altLang="zh-CN" sz="2605" b="1">
                  <a:solidFill>
                    <a:srgbClr val="0000FF"/>
                  </a:solidFill>
                  <a:latin typeface="Times New Roman" panose="02020603050405020304" pitchFamily="18" charset="0"/>
                  <a:ea typeface="新宋体" panose="02010609030101010101" pitchFamily="49" charset="-122"/>
                </a:rPr>
                <a:t> (</a:t>
              </a:r>
              <a:r>
                <a:rPr lang="ru-RU" altLang="zh-CN" sz="2605" b="1" i="1">
                  <a:solidFill>
                    <a:srgbClr val="0000FF"/>
                  </a:solidFill>
                  <a:latin typeface="Times New Roman" panose="02020603050405020304" pitchFamily="18" charset="0"/>
                  <a:ea typeface="新宋体" panose="02010609030101010101" pitchFamily="49" charset="-122"/>
                </a:rPr>
                <a:t>ds</a:t>
              </a:r>
              <a:r>
                <a:rPr lang="ru-RU" altLang="zh-CN" sz="2605" b="1">
                  <a:solidFill>
                    <a:srgbClr val="0000FF"/>
                  </a:solidFill>
                  <a:latin typeface="Times New Roman" panose="02020603050405020304" pitchFamily="18" charset="0"/>
                  <a:ea typeface="新宋体" panose="02010609030101010101" pitchFamily="49" charset="-122"/>
                </a:rPr>
                <a:t>)</a:t>
              </a:r>
              <a:r>
                <a:rPr lang="ru-RU" altLang="zh-CN" sz="2605" b="1">
                  <a:latin typeface="Times New Roman" panose="02020603050405020304" pitchFamily="18" charset="0"/>
                  <a:ea typeface="新宋体" panose="02010609030101010101" pitchFamily="49" charset="-122"/>
                </a:rPr>
                <a:t>               </a:t>
              </a:r>
              <a:r>
                <a:rPr lang="ru-RU" altLang="zh-CN" sz="2605" b="1" i="1">
                  <a:latin typeface="Times New Roman" panose="02020603050405020304" pitchFamily="18" charset="0"/>
                  <a:ea typeface="新宋体" panose="02010609030101010101" pitchFamily="49" charset="-122"/>
                </a:rPr>
                <a:t> </a:t>
              </a:r>
              <a:r>
                <a:rPr lang="ru-RU" altLang="zh-CN" sz="2505" b="1" i="1">
                  <a:latin typeface="Times New Roman" panose="02020603050405020304" pitchFamily="18" charset="0"/>
                  <a:ea typeface="新宋体" panose="02010609030101010101" pitchFamily="49" charset="-122"/>
                </a:rPr>
                <a:t>P</a:t>
              </a:r>
              <a:r>
                <a:rPr lang="zh-CN" altLang="ru-RU" sz="2505" b="1">
                  <a:latin typeface="Arial" panose="020B0604020202020204" pitchFamily="34" charset="0"/>
                  <a:ea typeface="新宋体" panose="02010609030101010101" pitchFamily="49" charset="-122"/>
                </a:rPr>
                <a:t>规则及假言推理</a:t>
              </a:r>
            </a:p>
            <a:p>
              <a:pPr>
                <a:spcBef>
                  <a:spcPct val="50000"/>
                </a:spcBef>
                <a:buClr>
                  <a:schemeClr val="accent2"/>
                </a:buClr>
                <a:buSzPct val="65000"/>
                <a:buFont typeface="Wingdings" panose="05000000000000000000" pitchFamily="2" charset="2"/>
                <a:buNone/>
              </a:pPr>
              <a:r>
                <a:rPr lang="zh-CN" altLang="ru-RU" sz="2605" b="1">
                  <a:latin typeface="Times New Roman" panose="02020603050405020304" pitchFamily="18" charset="0"/>
                  <a:ea typeface="新宋体" panose="02010609030101010101" pitchFamily="49" charset="-122"/>
                </a:rPr>
                <a:t>   </a:t>
              </a:r>
            </a:p>
          </p:txBody>
        </p:sp>
        <p:graphicFrame>
          <p:nvGraphicFramePr>
            <p:cNvPr id="21" name="Object 1000"/>
            <p:cNvGraphicFramePr>
              <a:graphicFrameLocks noChangeAspect="1"/>
            </p:cNvGraphicFramePr>
            <p:nvPr/>
          </p:nvGraphicFramePr>
          <p:xfrm>
            <a:off x="1728" y="2976"/>
            <a:ext cx="366" cy="240"/>
          </p:xfrm>
          <a:graphic>
            <a:graphicData uri="http://schemas.openxmlformats.org/presentationml/2006/ole">
              <mc:AlternateContent xmlns:mc="http://schemas.openxmlformats.org/markup-compatibility/2006">
                <mc:Choice xmlns:v="urn:schemas-microsoft-com:vml" Requires="v">
                  <p:oleObj r:id="rId6" imgW="4572000" imgH="3657600" progId="Equation.3">
                    <p:embed/>
                  </p:oleObj>
                </mc:Choice>
                <mc:Fallback>
                  <p:oleObj r:id="rId6" imgW="4572000" imgH="3657600" progId="Equation.3">
                    <p:embed/>
                    <p:pic>
                      <p:nvPicPr>
                        <p:cNvPr id="0" name="Object 10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8" y="2976"/>
                          <a:ext cx="36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2" name="Group 1001"/>
          <p:cNvGrpSpPr/>
          <p:nvPr/>
        </p:nvGrpSpPr>
        <p:grpSpPr bwMode="auto">
          <a:xfrm>
            <a:off x="1809202" y="5536406"/>
            <a:ext cx="8421714" cy="944010"/>
            <a:chOff x="336" y="3456"/>
            <a:chExt cx="5146" cy="593"/>
          </a:xfrm>
        </p:grpSpPr>
        <p:sp>
          <p:nvSpPr>
            <p:cNvPr id="23" name="Rectangle 1002"/>
            <p:cNvSpPr>
              <a:spLocks noChangeArrowheads="1"/>
            </p:cNvSpPr>
            <p:nvPr/>
          </p:nvSpPr>
          <p:spPr bwMode="auto">
            <a:xfrm>
              <a:off x="336" y="3456"/>
              <a:ext cx="5146" cy="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zh-CN" sz="2405" b="1">
                  <a:solidFill>
                    <a:srgbClr val="660066"/>
                  </a:solidFill>
                  <a:latin typeface="Times New Roman" panose="02020603050405020304" pitchFamily="18" charset="0"/>
                  <a:ea typeface="新宋体" panose="02010609030101010101" pitchFamily="49" charset="-122"/>
                </a:rPr>
                <a:t>      </a:t>
              </a:r>
              <a:r>
                <a:rPr lang="zh-CN" altLang="ru-RU" sz="2405">
                  <a:latin typeface="Arial" panose="020B0604020202020204" pitchFamily="34" charset="0"/>
                  <a:ea typeface="新宋体" panose="02010609030101010101" pitchFamily="49" charset="-122"/>
                </a:rPr>
                <a:t>所以</a:t>
              </a:r>
              <a:r>
                <a:rPr lang="zh-CN" altLang="ru-RU" sz="1805" b="1">
                  <a:latin typeface="Arial" panose="020B0604020202020204" pitchFamily="34" charset="0"/>
                  <a:ea typeface="新宋体" panose="02010609030101010101" pitchFamily="49" charset="-122"/>
                </a:rPr>
                <a:t>  </a:t>
              </a:r>
              <a:r>
                <a:rPr lang="ru-RU" altLang="zh-CN" sz="2405" b="1" i="1">
                  <a:solidFill>
                    <a:srgbClr val="660066"/>
                  </a:solidFill>
                  <a:latin typeface="Times New Roman" panose="02020603050405020304" pitchFamily="18" charset="0"/>
                  <a:ea typeface="新宋体" panose="02010609030101010101" pitchFamily="49" charset="-122"/>
                </a:rPr>
                <a:t>EASY</a:t>
              </a:r>
              <a:r>
                <a:rPr lang="ru-RU" altLang="zh-CN" sz="2405" b="1">
                  <a:solidFill>
                    <a:srgbClr val="660066"/>
                  </a:solidFill>
                  <a:latin typeface="Times New Roman" panose="02020603050405020304" pitchFamily="18" charset="0"/>
                  <a:ea typeface="新宋体" panose="02010609030101010101" pitchFamily="49" charset="-122"/>
                </a:rPr>
                <a:t> (</a:t>
              </a:r>
              <a:r>
                <a:rPr lang="ru-RU" altLang="zh-CN" sz="2405" b="1" i="1">
                  <a:solidFill>
                    <a:srgbClr val="660066"/>
                  </a:solidFill>
                  <a:latin typeface="Times New Roman" panose="02020603050405020304" pitchFamily="18" charset="0"/>
                  <a:ea typeface="新宋体" panose="02010609030101010101" pitchFamily="49" charset="-122"/>
                </a:rPr>
                <a:t>ds</a:t>
              </a:r>
              <a:r>
                <a:rPr lang="ru-RU" altLang="zh-CN" sz="2405" b="1">
                  <a:solidFill>
                    <a:srgbClr val="660066"/>
                  </a:solidFill>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 </a:t>
              </a:r>
              <a:r>
                <a:rPr lang="ru-RU" altLang="zh-CN" sz="2405" b="1" i="1">
                  <a:solidFill>
                    <a:srgbClr val="0000FF"/>
                  </a:solidFill>
                  <a:latin typeface="Times New Roman" panose="02020603050405020304" pitchFamily="18" charset="0"/>
                  <a:ea typeface="新宋体" panose="02010609030101010101" pitchFamily="49" charset="-122"/>
                </a:rPr>
                <a:t>EASY</a:t>
              </a:r>
              <a:r>
                <a:rPr lang="ru-RU" altLang="zh-CN" sz="2405" b="1">
                  <a:solidFill>
                    <a:srgbClr val="0000FF"/>
                  </a:solidFill>
                  <a:latin typeface="Times New Roman" panose="02020603050405020304" pitchFamily="18" charset="0"/>
                  <a:ea typeface="新宋体" panose="02010609030101010101" pitchFamily="49" charset="-122"/>
                </a:rPr>
                <a:t> (</a:t>
              </a:r>
              <a:r>
                <a:rPr lang="ru-RU" altLang="zh-CN" sz="2405" b="1" i="1">
                  <a:solidFill>
                    <a:srgbClr val="0000FF"/>
                  </a:solidFill>
                  <a:latin typeface="Times New Roman" panose="02020603050405020304" pitchFamily="18" charset="0"/>
                  <a:ea typeface="新宋体" panose="02010609030101010101" pitchFamily="49" charset="-122"/>
                </a:rPr>
                <a:t>z</a:t>
              </a:r>
              <a:r>
                <a:rPr lang="ru-RU" altLang="zh-CN" sz="2405" b="1">
                  <a:solidFill>
                    <a:srgbClr val="0000FF"/>
                  </a:solidFill>
                  <a:latin typeface="Times New Roman" panose="02020603050405020304" pitchFamily="18" charset="0"/>
                  <a:ea typeface="新宋体" panose="02010609030101010101" pitchFamily="49" charset="-122"/>
                </a:rPr>
                <a:t>)  </a:t>
              </a:r>
              <a:r>
                <a:rPr lang="ru-RU" altLang="zh-CN" sz="2405" b="1" i="1">
                  <a:solidFill>
                    <a:srgbClr val="0000FF"/>
                  </a:solidFill>
                  <a:latin typeface="Times New Roman" panose="02020603050405020304" pitchFamily="18" charset="0"/>
                  <a:ea typeface="新宋体" panose="02010609030101010101" pitchFamily="49" charset="-122"/>
                </a:rPr>
                <a:t>→LIKE</a:t>
              </a:r>
              <a:r>
                <a:rPr lang="ru-RU" altLang="zh-CN" sz="2405" b="1">
                  <a:solidFill>
                    <a:srgbClr val="0000FF"/>
                  </a:solidFill>
                  <a:latin typeface="Times New Roman" panose="02020603050405020304" pitchFamily="18" charset="0"/>
                  <a:ea typeface="新宋体" panose="02010609030101010101" pitchFamily="49" charset="-122"/>
                </a:rPr>
                <a:t> (</a:t>
              </a:r>
              <a:r>
                <a:rPr lang="ru-RU" altLang="zh-CN" sz="2405" b="1" i="1">
                  <a:solidFill>
                    <a:srgbClr val="0000FF"/>
                  </a:solidFill>
                  <a:latin typeface="Times New Roman" panose="02020603050405020304" pitchFamily="18" charset="0"/>
                  <a:ea typeface="新宋体" panose="02010609030101010101" pitchFamily="49" charset="-122"/>
                </a:rPr>
                <a:t>Wang</a:t>
              </a:r>
              <a:r>
                <a:rPr lang="zh-CN" altLang="ru-RU" sz="2405" b="1">
                  <a:solidFill>
                    <a:srgbClr val="0000FF"/>
                  </a:solidFill>
                  <a:latin typeface="Times New Roman" panose="02020603050405020304" pitchFamily="18" charset="0"/>
                  <a:ea typeface="新宋体" panose="02010609030101010101" pitchFamily="49" charset="-122"/>
                </a:rPr>
                <a:t>，</a:t>
              </a:r>
              <a:r>
                <a:rPr lang="ru-RU" altLang="zh-CN" sz="2405" b="1" i="1">
                  <a:solidFill>
                    <a:srgbClr val="0000FF"/>
                  </a:solidFill>
                  <a:latin typeface="Times New Roman" panose="02020603050405020304" pitchFamily="18" charset="0"/>
                  <a:ea typeface="新宋体" panose="02010609030101010101" pitchFamily="49" charset="-122"/>
                </a:rPr>
                <a:t>z</a:t>
              </a:r>
              <a:r>
                <a:rPr lang="ru-RU" altLang="zh-CN" sz="2405" b="1">
                  <a:solidFill>
                    <a:srgbClr val="0000FF"/>
                  </a:solidFill>
                  <a:latin typeface="Times New Roman" panose="02020603050405020304" pitchFamily="18" charset="0"/>
                  <a:ea typeface="新宋体" panose="02010609030101010101" pitchFamily="49" charset="-122"/>
                </a:rPr>
                <a:t>)</a:t>
              </a:r>
              <a:r>
                <a:rPr lang="ru-RU" altLang="zh-CN" sz="1805" b="1">
                  <a:latin typeface="Arial" panose="020B0604020202020204" pitchFamily="34" charset="0"/>
                  <a:ea typeface="新宋体" panose="02010609030101010101" pitchFamily="49" charset="-122"/>
                </a:rPr>
                <a:t> </a:t>
              </a:r>
            </a:p>
            <a:p>
              <a:pPr>
                <a:lnSpc>
                  <a:spcPct val="120000"/>
                </a:lnSpc>
              </a:pPr>
              <a:r>
                <a:rPr lang="ru-RU" altLang="zh-CN" sz="2605" b="1">
                  <a:solidFill>
                    <a:schemeClr val="accent2"/>
                  </a:solidFill>
                  <a:latin typeface="Times New Roman" panose="02020603050405020304" pitchFamily="18" charset="0"/>
                  <a:ea typeface="新宋体" panose="02010609030101010101" pitchFamily="49" charset="-122"/>
                </a:rPr>
                <a:t>                            </a:t>
              </a:r>
              <a:r>
                <a:rPr lang="ru-RU" altLang="zh-CN" sz="2605" b="1" i="1">
                  <a:solidFill>
                    <a:schemeClr val="accent2"/>
                  </a:solidFill>
                  <a:latin typeface="Times New Roman" panose="02020603050405020304" pitchFamily="18" charset="0"/>
                  <a:ea typeface="新宋体" panose="02010609030101010101" pitchFamily="49" charset="-122"/>
                </a:rPr>
                <a:t>LIKE</a:t>
              </a:r>
              <a:r>
                <a:rPr lang="ru-RU" altLang="zh-CN" sz="2605" b="1">
                  <a:solidFill>
                    <a:schemeClr val="accent2"/>
                  </a:solidFill>
                  <a:latin typeface="Times New Roman" panose="02020603050405020304" pitchFamily="18" charset="0"/>
                  <a:ea typeface="新宋体" panose="02010609030101010101" pitchFamily="49" charset="-122"/>
                </a:rPr>
                <a:t> ( </a:t>
              </a:r>
              <a:r>
                <a:rPr lang="ru-RU" altLang="zh-CN" sz="2605" b="1" i="1">
                  <a:solidFill>
                    <a:schemeClr val="accent2"/>
                  </a:solidFill>
                  <a:latin typeface="Times New Roman" panose="02020603050405020304" pitchFamily="18" charset="0"/>
                  <a:ea typeface="新宋体" panose="02010609030101010101" pitchFamily="49" charset="-122"/>
                </a:rPr>
                <a:t>Wang</a:t>
              </a:r>
              <a:r>
                <a:rPr lang="ru-RU" altLang="zh-CN" sz="2605" b="1">
                  <a:solidFill>
                    <a:schemeClr val="accent2"/>
                  </a:solidFill>
                  <a:latin typeface="Times New Roman" panose="02020603050405020304" pitchFamily="18" charset="0"/>
                  <a:ea typeface="新宋体" panose="02010609030101010101" pitchFamily="49" charset="-122"/>
                </a:rPr>
                <a:t>,  </a:t>
              </a:r>
              <a:r>
                <a:rPr lang="ru-RU" altLang="zh-CN" sz="2605" b="1" i="1">
                  <a:solidFill>
                    <a:schemeClr val="accent2"/>
                  </a:solidFill>
                  <a:latin typeface="Times New Roman" panose="02020603050405020304" pitchFamily="18" charset="0"/>
                  <a:ea typeface="新宋体" panose="02010609030101010101" pitchFamily="49" charset="-122"/>
                </a:rPr>
                <a:t>ds</a:t>
              </a:r>
              <a:r>
                <a:rPr lang="ru-RU" altLang="zh-CN" sz="2605" b="1">
                  <a:solidFill>
                    <a:schemeClr val="accent2"/>
                  </a:solidFill>
                  <a:latin typeface="Times New Roman" panose="02020603050405020304" pitchFamily="18" charset="0"/>
                  <a:ea typeface="新宋体" panose="02010609030101010101" pitchFamily="49" charset="-122"/>
                </a:rPr>
                <a:t> )</a:t>
              </a:r>
              <a:r>
                <a:rPr lang="ru-RU" altLang="zh-CN" sz="2605" b="1">
                  <a:latin typeface="宋体" panose="02010600030101010101" pitchFamily="2" charset="-122"/>
                  <a:ea typeface="新宋体" panose="02010609030101010101" pitchFamily="49" charset="-122"/>
                </a:rPr>
                <a:t>   </a:t>
              </a:r>
              <a:r>
                <a:rPr lang="ru-RU" altLang="zh-CN" sz="2505" b="1" i="1">
                  <a:latin typeface="Times New Roman" panose="02020603050405020304" pitchFamily="18" charset="0"/>
                  <a:ea typeface="新宋体" panose="02010609030101010101" pitchFamily="49" charset="-122"/>
                </a:rPr>
                <a:t>T</a:t>
              </a:r>
              <a:r>
                <a:rPr lang="zh-CN" altLang="ru-RU" sz="2505" b="1">
                  <a:latin typeface="宋体" panose="02010600030101010101" pitchFamily="2" charset="-122"/>
                  <a:ea typeface="新宋体" panose="02010609030101010101" pitchFamily="49" charset="-122"/>
                </a:rPr>
                <a:t>规则及假言推理</a:t>
              </a:r>
            </a:p>
          </p:txBody>
        </p:sp>
        <p:graphicFrame>
          <p:nvGraphicFramePr>
            <p:cNvPr id="24" name="Object 1003"/>
            <p:cNvGraphicFramePr>
              <a:graphicFrameLocks noChangeAspect="1"/>
            </p:cNvGraphicFramePr>
            <p:nvPr/>
          </p:nvGraphicFramePr>
          <p:xfrm>
            <a:off x="1536" y="3744"/>
            <a:ext cx="288" cy="230"/>
          </p:xfrm>
          <a:graphic>
            <a:graphicData uri="http://schemas.openxmlformats.org/presentationml/2006/ole">
              <mc:AlternateContent xmlns:mc="http://schemas.openxmlformats.org/markup-compatibility/2006">
                <mc:Choice xmlns:v="urn:schemas-microsoft-com:vml" Requires="v">
                  <p:oleObj r:id="rId8" imgW="4572000" imgH="3657600" progId="Equation.3">
                    <p:embed/>
                  </p:oleObj>
                </mc:Choice>
                <mc:Fallback>
                  <p:oleObj r:id="rId8" imgW="4572000" imgH="3657600" progId="Equation.3">
                    <p:embed/>
                    <p:pic>
                      <p:nvPicPr>
                        <p:cNvPr id="0" name="Object 10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 y="3744"/>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2" name="图片 1">
            <a:extLst>
              <a:ext uri="{FF2B5EF4-FFF2-40B4-BE49-F238E27FC236}">
                <a16:creationId xmlns:a16="http://schemas.microsoft.com/office/drawing/2014/main" id="{48904810-25FB-9C49-BF9D-9367C8BF1270}"/>
              </a:ext>
            </a:extLst>
          </p:cNvPr>
          <p:cNvPicPr>
            <a:picLocks noChangeAspect="1"/>
          </p:cNvPicPr>
          <p:nvPr/>
        </p:nvPicPr>
        <p:blipFill>
          <a:blip r:embed="rId9"/>
          <a:stretch>
            <a:fillRect/>
          </a:stretch>
        </p:blipFill>
        <p:spPr>
          <a:xfrm>
            <a:off x="-19050" y="0"/>
            <a:ext cx="4000500" cy="1009650"/>
          </a:xfrm>
          <a:prstGeom prst="rect">
            <a:avLst/>
          </a:prstGeom>
        </p:spPr>
      </p:pic>
    </p:spTree>
  </p:cSld>
  <p:clrMapOvr>
    <a:masterClrMapping/>
  </p:clrMapOvr>
  <p:transition spd="slow" advTm="18981">
    <p:push dir="u"/>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0" y="22379"/>
            <a:ext cx="7886700" cy="1325563"/>
          </a:xfrm>
        </p:spPr>
        <p:txBody>
          <a:bodyPr>
            <a:normAutofit/>
          </a:bodyPr>
          <a:lstStyle/>
          <a:p>
            <a:r>
              <a:rPr lang="en-US" altLang="zh-CN" sz="4400" b="1" dirty="0"/>
              <a:t>• </a:t>
            </a:r>
            <a:r>
              <a:rPr lang="en-US" altLang="zh-CN" b="0" i="0" dirty="0">
                <a:solidFill>
                  <a:srgbClr val="000000"/>
                </a:solidFill>
                <a:effectLst/>
                <a:latin typeface="Times New Roman" panose="02020603050405020304" pitchFamily="18" charset="0"/>
              </a:rPr>
              <a:t>Long Short-Term Memory</a:t>
            </a:r>
            <a:br>
              <a:rPr lang="en-US" altLang="zh-CN" dirty="0"/>
            </a:br>
            <a:endParaRPr lang="zh-TW" altLang="en-US" dirty="0"/>
          </a:p>
        </p:txBody>
      </p:sp>
      <p:sp>
        <p:nvSpPr>
          <p:cNvPr id="10" name="文本框 9"/>
          <p:cNvSpPr txBox="1"/>
          <p:nvPr/>
        </p:nvSpPr>
        <p:spPr>
          <a:xfrm>
            <a:off x="2013805" y="902044"/>
            <a:ext cx="7536595" cy="460375"/>
          </a:xfrm>
          <a:prstGeom prst="rect">
            <a:avLst/>
          </a:prstGeom>
          <a:noFill/>
        </p:spPr>
        <p:txBody>
          <a:bodyPr wrap="square">
            <a:spAutoFit/>
          </a:bodyPr>
          <a:lstStyle/>
          <a:p>
            <a:r>
              <a:rPr lang="en-US" altLang="zh-CN" sz="2400" dirty="0"/>
              <a:t>•</a:t>
            </a:r>
            <a:r>
              <a:rPr lang="en-US" altLang="zh-CN" dirty="0"/>
              <a:t> </a:t>
            </a:r>
            <a:r>
              <a:rPr lang="en-US" altLang="zh-CN" sz="2400" b="1" dirty="0"/>
              <a:t>Output Gate</a:t>
            </a:r>
            <a:r>
              <a:rPr lang="zh-TW" altLang="en-US" sz="2400" b="1" dirty="0"/>
              <a:t>输出门</a:t>
            </a:r>
            <a:endParaRPr lang="zh-CN" altLang="en-US" sz="2400" dirty="0">
              <a:solidFill>
                <a:schemeClr val="accent1"/>
              </a:solidFill>
            </a:endParaRPr>
          </a:p>
        </p:txBody>
      </p:sp>
      <p:pic>
        <p:nvPicPr>
          <p:cNvPr id="4" name="图片 3"/>
          <p:cNvPicPr>
            <a:picLocks noChangeAspect="1"/>
          </p:cNvPicPr>
          <p:nvPr/>
        </p:nvPicPr>
        <p:blipFill>
          <a:blip r:embed="rId3"/>
          <a:stretch>
            <a:fillRect/>
          </a:stretch>
        </p:blipFill>
        <p:spPr>
          <a:xfrm>
            <a:off x="2303198" y="2045486"/>
            <a:ext cx="7849638" cy="3256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LSTM - </a:t>
            </a:r>
            <a:r>
              <a:rPr lang="en-US" altLang="zh-TW" dirty="0" err="1"/>
              <a:t>ExampleLSTM</a:t>
            </a:r>
            <a:r>
              <a:rPr lang="en-US" altLang="zh-TW" dirty="0"/>
              <a:t> - </a:t>
            </a:r>
            <a:r>
              <a:rPr lang="zh-TW" altLang="en-US" dirty="0"/>
              <a:t>示例</a:t>
            </a:r>
          </a:p>
        </p:txBody>
      </p:sp>
      <p:sp>
        <p:nvSpPr>
          <p:cNvPr id="6" name="文字方塊 5"/>
          <p:cNvSpPr txBox="1"/>
          <p:nvPr/>
        </p:nvSpPr>
        <p:spPr>
          <a:xfrm>
            <a:off x="2749742" y="2284777"/>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0</a:t>
            </a:r>
            <a:endParaRPr lang="zh-TW" altLang="en-US" sz="2400" dirty="0"/>
          </a:p>
        </p:txBody>
      </p:sp>
      <p:sp>
        <p:nvSpPr>
          <p:cNvPr id="9" name="文字方塊 8"/>
          <p:cNvSpPr txBox="1"/>
          <p:nvPr/>
        </p:nvSpPr>
        <p:spPr>
          <a:xfrm>
            <a:off x="2749742" y="3888599"/>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mc:AlternateContent xmlns:mc="http://schemas.openxmlformats.org/markup-compatibility/2006" xmlns:a14="http://schemas.microsoft.com/office/drawing/2010/main">
        <mc:Choice Requires="a14">
          <p:sp>
            <p:nvSpPr>
              <p:cNvPr id="12" name="文字方塊 11"/>
              <p:cNvSpPr txBox="1"/>
              <p:nvPr/>
            </p:nvSpPr>
            <p:spPr>
              <a:xfrm>
                <a:off x="2320866" y="2230414"/>
                <a:ext cx="33337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2320866" y="2230414"/>
                <a:ext cx="333375" cy="368935"/>
              </a:xfrm>
              <a:prstGeom prst="rect">
                <a:avLst/>
              </a:prstGeom>
              <a:blipFill rotWithShape="1">
                <a:blip r:embed="rId3"/>
                <a:stretch>
                  <a:fillRect l="-173" t="-80" r="-16208" b="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2320866" y="2650638"/>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2320866" y="2650638"/>
                <a:ext cx="337185" cy="368935"/>
              </a:xfrm>
              <a:prstGeom prst="rect">
                <a:avLst/>
              </a:prstGeom>
              <a:blipFill rotWithShape="1">
                <a:blip r:embed="rId4"/>
                <a:stretch>
                  <a:fillRect l="-171" t="-40" r="-15460" b="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2329380" y="3106241"/>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2329380" y="3106241"/>
                <a:ext cx="337185" cy="368935"/>
              </a:xfrm>
              <a:prstGeom prst="rect">
                <a:avLst/>
              </a:prstGeom>
              <a:blipFill rotWithShape="1">
                <a:blip r:embed="rId5"/>
                <a:stretch>
                  <a:fillRect l="-59" t="-124" r="-15572" b="1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2380466" y="3900051"/>
                <a:ext cx="20764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2380466" y="3900051"/>
                <a:ext cx="207645" cy="368935"/>
              </a:xfrm>
              <a:prstGeom prst="rect">
                <a:avLst/>
              </a:prstGeom>
              <a:blipFill rotWithShape="1">
                <a:blip r:embed="rId6"/>
                <a:stretch>
                  <a:fillRect l="-234" t="-140" r="-24537" b="140"/>
                </a:stretch>
              </a:blipFill>
            </p:spPr>
            <p:txBody>
              <a:bodyPr/>
              <a:lstStyle/>
              <a:p>
                <a:r>
                  <a:rPr lang="zh-CN" altLang="en-US">
                    <a:noFill/>
                  </a:rPr>
                  <a:t> </a:t>
                </a:r>
              </a:p>
            </p:txBody>
          </p:sp>
        </mc:Fallback>
      </mc:AlternateContent>
      <p:sp>
        <p:nvSpPr>
          <p:cNvPr id="23" name="文字方塊 22"/>
          <p:cNvSpPr txBox="1"/>
          <p:nvPr/>
        </p:nvSpPr>
        <p:spPr>
          <a:xfrm>
            <a:off x="3560625" y="2284777"/>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24" name="文字方塊 23"/>
          <p:cNvSpPr txBox="1"/>
          <p:nvPr/>
        </p:nvSpPr>
        <p:spPr>
          <a:xfrm>
            <a:off x="3560625" y="3888599"/>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25" name="文字方塊 24"/>
          <p:cNvSpPr txBox="1"/>
          <p:nvPr/>
        </p:nvSpPr>
        <p:spPr>
          <a:xfrm>
            <a:off x="4369352" y="2284777"/>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26" name="文字方塊 25"/>
          <p:cNvSpPr txBox="1"/>
          <p:nvPr/>
        </p:nvSpPr>
        <p:spPr>
          <a:xfrm>
            <a:off x="4369352" y="3888599"/>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27" name="文字方塊 26"/>
          <p:cNvSpPr txBox="1"/>
          <p:nvPr/>
        </p:nvSpPr>
        <p:spPr>
          <a:xfrm>
            <a:off x="5178079" y="2284777"/>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p>
          <a:p>
            <a:pPr algn="ctr"/>
            <a:r>
              <a:rPr lang="en-US" altLang="zh-TW" sz="2400" dirty="0"/>
              <a:t>1</a:t>
            </a:r>
          </a:p>
          <a:p>
            <a:pPr algn="ctr"/>
            <a:r>
              <a:rPr lang="en-US" altLang="zh-TW" sz="2400" dirty="0"/>
              <a:t>0</a:t>
            </a:r>
            <a:endParaRPr lang="zh-TW" altLang="en-US" sz="2400" dirty="0"/>
          </a:p>
        </p:txBody>
      </p:sp>
      <p:sp>
        <p:nvSpPr>
          <p:cNvPr id="28" name="文字方塊 27"/>
          <p:cNvSpPr txBox="1"/>
          <p:nvPr/>
        </p:nvSpPr>
        <p:spPr>
          <a:xfrm>
            <a:off x="5178079" y="3888599"/>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29" name="文字方塊 28"/>
          <p:cNvSpPr txBox="1"/>
          <p:nvPr/>
        </p:nvSpPr>
        <p:spPr>
          <a:xfrm>
            <a:off x="5986806" y="2284777"/>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30" name="文字方塊 29"/>
          <p:cNvSpPr txBox="1"/>
          <p:nvPr/>
        </p:nvSpPr>
        <p:spPr>
          <a:xfrm>
            <a:off x="5986806" y="3888599"/>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31" name="文字方塊 30"/>
          <p:cNvSpPr txBox="1"/>
          <p:nvPr/>
        </p:nvSpPr>
        <p:spPr>
          <a:xfrm>
            <a:off x="6759863" y="2278536"/>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32" name="文字方塊 31"/>
          <p:cNvSpPr txBox="1"/>
          <p:nvPr/>
        </p:nvSpPr>
        <p:spPr>
          <a:xfrm>
            <a:off x="6759863" y="3882358"/>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7</a:t>
            </a:r>
          </a:p>
        </p:txBody>
      </p:sp>
      <p:sp>
        <p:nvSpPr>
          <p:cNvPr id="33" name="文字方塊 32"/>
          <p:cNvSpPr txBox="1"/>
          <p:nvPr/>
        </p:nvSpPr>
        <p:spPr>
          <a:xfrm>
            <a:off x="7547261" y="2278536"/>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34" name="文字方塊 33"/>
          <p:cNvSpPr txBox="1"/>
          <p:nvPr/>
        </p:nvSpPr>
        <p:spPr>
          <a:xfrm>
            <a:off x="7547261" y="3882358"/>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35" name="文字方塊 34"/>
          <p:cNvSpPr txBox="1"/>
          <p:nvPr/>
        </p:nvSpPr>
        <p:spPr>
          <a:xfrm>
            <a:off x="8258262" y="2290828"/>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6</a:t>
            </a:r>
          </a:p>
          <a:p>
            <a:pPr algn="ctr"/>
            <a:r>
              <a:rPr lang="en-US" altLang="zh-TW" sz="2400" dirty="0"/>
              <a:t>1</a:t>
            </a:r>
          </a:p>
          <a:p>
            <a:pPr algn="ctr"/>
            <a:r>
              <a:rPr lang="en-US" altLang="zh-TW" sz="2400" dirty="0"/>
              <a:t>0</a:t>
            </a:r>
            <a:endParaRPr lang="zh-TW" altLang="en-US" sz="2400" dirty="0"/>
          </a:p>
        </p:txBody>
      </p:sp>
      <p:sp>
        <p:nvSpPr>
          <p:cNvPr id="36" name="文字方塊 35"/>
          <p:cNvSpPr txBox="1"/>
          <p:nvPr/>
        </p:nvSpPr>
        <p:spPr>
          <a:xfrm>
            <a:off x="8258262" y="3894650"/>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37" name="文字方塊 36"/>
          <p:cNvSpPr txBox="1"/>
          <p:nvPr/>
        </p:nvSpPr>
        <p:spPr>
          <a:xfrm>
            <a:off x="8995243" y="2278536"/>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38" name="文字方塊 37"/>
          <p:cNvSpPr txBox="1"/>
          <p:nvPr/>
        </p:nvSpPr>
        <p:spPr>
          <a:xfrm>
            <a:off x="8995243" y="3882358"/>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6</a:t>
            </a:r>
          </a:p>
        </p:txBody>
      </p:sp>
      <p:sp>
        <p:nvSpPr>
          <p:cNvPr id="3" name="文字方塊 2"/>
          <p:cNvSpPr txBox="1"/>
          <p:nvPr/>
        </p:nvSpPr>
        <p:spPr>
          <a:xfrm>
            <a:off x="543910" y="4722932"/>
            <a:ext cx="11648090" cy="461665"/>
          </a:xfrm>
          <a:prstGeom prst="rect">
            <a:avLst/>
          </a:prstGeom>
          <a:noFill/>
        </p:spPr>
        <p:txBody>
          <a:bodyPr wrap="square" rtlCol="0">
            <a:spAutoFit/>
          </a:bodyPr>
          <a:lstStyle/>
          <a:p>
            <a:r>
              <a:rPr lang="en-US" altLang="zh-TW" sz="2400" dirty="0"/>
              <a:t>When x</a:t>
            </a:r>
            <a:r>
              <a:rPr lang="en-US" altLang="zh-TW" sz="2400" baseline="-25000" dirty="0"/>
              <a:t>2</a:t>
            </a:r>
            <a:r>
              <a:rPr lang="en-US" altLang="zh-TW" sz="2400" dirty="0"/>
              <a:t> = 1, add the numbers of x</a:t>
            </a:r>
            <a:r>
              <a:rPr lang="en-US" altLang="zh-TW" sz="2400" baseline="-25000" dirty="0"/>
              <a:t>1</a:t>
            </a:r>
            <a:r>
              <a:rPr lang="en-US" altLang="zh-TW" sz="2400" dirty="0"/>
              <a:t> into the memory</a:t>
            </a:r>
            <a:r>
              <a:rPr lang="zh-CN" altLang="en-US" sz="2400" dirty="0"/>
              <a:t>当</a:t>
            </a:r>
            <a:r>
              <a:rPr lang="en-US" altLang="zh-CN" sz="2400" dirty="0"/>
              <a:t>x2 = 1</a:t>
            </a:r>
            <a:r>
              <a:rPr lang="zh-CN" altLang="en-US" sz="2400" dirty="0"/>
              <a:t>时，</a:t>
            </a:r>
            <a:r>
              <a:rPr lang="en-US" altLang="zh-CN" sz="2400" dirty="0"/>
              <a:t>x1</a:t>
            </a:r>
            <a:r>
              <a:rPr lang="zh-CN" altLang="en-US" sz="2400" dirty="0"/>
              <a:t>的数字添加到内存中</a:t>
            </a:r>
            <a:endParaRPr lang="zh-TW" altLang="en-US" sz="2400" dirty="0"/>
          </a:p>
        </p:txBody>
      </p:sp>
      <p:sp>
        <p:nvSpPr>
          <p:cNvPr id="39" name="文字方塊 38"/>
          <p:cNvSpPr txBox="1"/>
          <p:nvPr/>
        </p:nvSpPr>
        <p:spPr>
          <a:xfrm>
            <a:off x="543910" y="5810970"/>
            <a:ext cx="11406352" cy="461665"/>
          </a:xfrm>
          <a:prstGeom prst="rect">
            <a:avLst/>
          </a:prstGeom>
          <a:noFill/>
        </p:spPr>
        <p:txBody>
          <a:bodyPr wrap="square" rtlCol="0">
            <a:spAutoFit/>
          </a:bodyPr>
          <a:lstStyle/>
          <a:p>
            <a:r>
              <a:rPr lang="en-US" altLang="zh-TW" sz="2400" dirty="0"/>
              <a:t>When x</a:t>
            </a:r>
            <a:r>
              <a:rPr lang="en-US" altLang="zh-TW" sz="2400" baseline="-25000" dirty="0"/>
              <a:t>3</a:t>
            </a:r>
            <a:r>
              <a:rPr lang="en-US" altLang="zh-TW" sz="2400" dirty="0"/>
              <a:t> = 1, output the number in the memory.</a:t>
            </a:r>
            <a:r>
              <a:rPr lang="zh-CN" altLang="en-US" sz="2400" dirty="0"/>
              <a:t>当</a:t>
            </a:r>
            <a:r>
              <a:rPr lang="en-US" altLang="zh-CN" sz="2400" dirty="0"/>
              <a:t>x3=1</a:t>
            </a:r>
            <a:r>
              <a:rPr lang="zh-CN" altLang="en-US" sz="2400" dirty="0"/>
              <a:t>时，输出内存中的数。</a:t>
            </a:r>
            <a:endParaRPr lang="zh-TW" altLang="en-US" sz="2400" dirty="0"/>
          </a:p>
        </p:txBody>
      </p:sp>
      <p:sp>
        <p:nvSpPr>
          <p:cNvPr id="4" name="矩形 3"/>
          <p:cNvSpPr/>
          <p:nvPr/>
        </p:nvSpPr>
        <p:spPr>
          <a:xfrm>
            <a:off x="3636000" y="270791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5242777" y="270791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8322960" y="2713878"/>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6824561" y="3082319"/>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43" name="矩形 42"/>
          <p:cNvSpPr/>
          <p:nvPr/>
        </p:nvSpPr>
        <p:spPr>
          <a:xfrm>
            <a:off x="9059941" y="3082319"/>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44" name="矩形 43"/>
          <p:cNvSpPr/>
          <p:nvPr/>
        </p:nvSpPr>
        <p:spPr>
          <a:xfrm>
            <a:off x="6824561" y="3934721"/>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45" name="矩形 44"/>
          <p:cNvSpPr/>
          <p:nvPr/>
        </p:nvSpPr>
        <p:spPr>
          <a:xfrm>
            <a:off x="9059941" y="3934721"/>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5" name="矩形 4"/>
          <p:cNvSpPr/>
          <p:nvPr/>
        </p:nvSpPr>
        <p:spPr>
          <a:xfrm>
            <a:off x="2838363" y="193045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1" name="矩形 50"/>
          <p:cNvSpPr/>
          <p:nvPr/>
        </p:nvSpPr>
        <p:spPr>
          <a:xfrm>
            <a:off x="3650445" y="193045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2" name="矩形 51"/>
          <p:cNvSpPr/>
          <p:nvPr/>
        </p:nvSpPr>
        <p:spPr>
          <a:xfrm>
            <a:off x="4462527" y="193045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55" name="矩形 54"/>
          <p:cNvSpPr/>
          <p:nvPr/>
        </p:nvSpPr>
        <p:spPr>
          <a:xfrm>
            <a:off x="5274609" y="193045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60" name="矩形 59"/>
          <p:cNvSpPr/>
          <p:nvPr/>
        </p:nvSpPr>
        <p:spPr>
          <a:xfrm>
            <a:off x="6086691" y="1930452"/>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7</a:t>
            </a:r>
            <a:endParaRPr lang="zh-TW" altLang="en-US" sz="2400" dirty="0"/>
          </a:p>
        </p:txBody>
      </p:sp>
      <p:sp>
        <p:nvSpPr>
          <p:cNvPr id="61" name="矩形 60"/>
          <p:cNvSpPr/>
          <p:nvPr/>
        </p:nvSpPr>
        <p:spPr>
          <a:xfrm>
            <a:off x="6839006" y="1924211"/>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7</a:t>
            </a:r>
            <a:endParaRPr lang="zh-TW" altLang="en-US" sz="2400" dirty="0"/>
          </a:p>
        </p:txBody>
      </p:sp>
      <p:sp>
        <p:nvSpPr>
          <p:cNvPr id="62" name="矩形 61"/>
          <p:cNvSpPr/>
          <p:nvPr/>
        </p:nvSpPr>
        <p:spPr>
          <a:xfrm>
            <a:off x="7626405" y="1924211"/>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7</a:t>
            </a:r>
            <a:endParaRPr lang="zh-TW" altLang="en-US" sz="2400" dirty="0"/>
          </a:p>
        </p:txBody>
      </p:sp>
      <p:sp>
        <p:nvSpPr>
          <p:cNvPr id="63" name="矩形 62"/>
          <p:cNvSpPr/>
          <p:nvPr/>
        </p:nvSpPr>
        <p:spPr>
          <a:xfrm>
            <a:off x="8322960" y="1936503"/>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64" name="矩形 63"/>
          <p:cNvSpPr/>
          <p:nvPr/>
        </p:nvSpPr>
        <p:spPr>
          <a:xfrm>
            <a:off x="9059941" y="1924211"/>
            <a:ext cx="290285"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6</a:t>
            </a:r>
            <a:endParaRPr lang="zh-TW" altLang="en-US" sz="2400" dirty="0"/>
          </a:p>
        </p:txBody>
      </p:sp>
      <p:sp>
        <p:nvSpPr>
          <p:cNvPr id="65" name="文字方塊 64"/>
          <p:cNvSpPr txBox="1"/>
          <p:nvPr/>
        </p:nvSpPr>
        <p:spPr>
          <a:xfrm>
            <a:off x="543910" y="5266951"/>
            <a:ext cx="9738060" cy="460375"/>
          </a:xfrm>
          <a:prstGeom prst="rect">
            <a:avLst/>
          </a:prstGeom>
          <a:noFill/>
        </p:spPr>
        <p:txBody>
          <a:bodyPr wrap="square" rtlCol="0">
            <a:spAutoFit/>
          </a:bodyPr>
          <a:lstStyle/>
          <a:p>
            <a:r>
              <a:rPr lang="en-US" altLang="zh-TW" sz="2400" dirty="0"/>
              <a:t>When x</a:t>
            </a:r>
            <a:r>
              <a:rPr lang="en-US" altLang="zh-TW" sz="2400" baseline="-25000" dirty="0"/>
              <a:t>2</a:t>
            </a:r>
            <a:r>
              <a:rPr lang="en-US" altLang="zh-TW" sz="2400" dirty="0"/>
              <a:t> = -1, reset the memory</a:t>
            </a:r>
            <a:r>
              <a:rPr lang="zh-CN" altLang="en-US" sz="2400" dirty="0"/>
              <a:t>当</a:t>
            </a:r>
            <a:r>
              <a:rPr lang="en-US" altLang="zh-CN" sz="2400" dirty="0"/>
              <a:t>x2 = -1</a:t>
            </a:r>
            <a:r>
              <a:rPr lang="zh-CN" altLang="en-US" sz="2400" dirty="0"/>
              <a:t>时，重置内存</a:t>
            </a:r>
            <a:endParaRPr lang="zh-TW" altLang="en-US" sz="2400" dirty="0"/>
          </a:p>
        </p:txBody>
      </p:sp>
      <p:sp>
        <p:nvSpPr>
          <p:cNvPr id="47" name="矩形 46"/>
          <p:cNvSpPr/>
          <p:nvPr/>
        </p:nvSpPr>
        <p:spPr>
          <a:xfrm>
            <a:off x="7618328" y="2707914"/>
            <a:ext cx="319177" cy="34982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12" grpId="0"/>
      <p:bldP spid="18" grpId="0"/>
      <p:bldP spid="19" grpId="0"/>
      <p:bldP spid="20" grpId="0"/>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P spid="3" grpId="0"/>
      <p:bldP spid="39" grpId="0"/>
      <p:bldP spid="4" grpId="0" bldLvl="0" animBg="1"/>
      <p:bldP spid="40" grpId="0" bldLvl="0" animBg="1"/>
      <p:bldP spid="41" grpId="0" bldLvl="0" animBg="1"/>
      <p:bldP spid="42" grpId="0" bldLvl="0" animBg="1"/>
      <p:bldP spid="43" grpId="0" bldLvl="0" animBg="1"/>
      <p:bldP spid="44" grpId="0" bldLvl="0" animBg="1"/>
      <p:bldP spid="45" grpId="0" bldLvl="0" animBg="1"/>
      <p:bldP spid="5" grpId="0" bldLvl="0" animBg="1"/>
      <p:bldP spid="51" grpId="0" bldLvl="0" animBg="1"/>
      <p:bldP spid="52" grpId="0" bldLvl="0" animBg="1"/>
      <p:bldP spid="55" grpId="0" bldLvl="0" animBg="1"/>
      <p:bldP spid="60" grpId="0" bldLvl="0" animBg="1"/>
      <p:bldP spid="61" grpId="0" bldLvl="0" animBg="1"/>
      <p:bldP spid="62" grpId="0" bldLvl="0" animBg="1"/>
      <p:bldP spid="63" grpId="0" bldLvl="0" animBg="1"/>
      <p:bldP spid="64" grpId="0" bldLvl="0" animBg="1"/>
      <p:bldP spid="65" grpId="0"/>
      <p:bldP spid="47" grpId="0" bldLvl="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矩形 133"/>
          <p:cNvSpPr/>
          <p:nvPr/>
        </p:nvSpPr>
        <p:spPr>
          <a:xfrm>
            <a:off x="7222739"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pic>
        <p:nvPicPr>
          <p:cNvPr id="52" name="圖片 51"/>
          <p:cNvPicPr>
            <a:picLocks noChangeAspect="1"/>
          </p:cNvPicPr>
          <p:nvPr/>
        </p:nvPicPr>
        <p:blipFill>
          <a:blip r:embed="rId3"/>
          <a:stretch>
            <a:fillRect/>
          </a:stretch>
        </p:blipFill>
        <p:spPr>
          <a:xfrm>
            <a:off x="2911736" y="461347"/>
            <a:ext cx="3757175" cy="4933334"/>
          </a:xfrm>
          <a:prstGeom prst="rect">
            <a:avLst/>
          </a:prstGeom>
        </p:spPr>
      </p:pic>
      <mc:AlternateContent xmlns:mc="http://schemas.openxmlformats.org/markup-compatibility/2006" xmlns:a14="http://schemas.microsoft.com/office/drawing/2010/main">
        <mc:Choice Requires="a14">
          <p:sp>
            <p:nvSpPr>
              <p:cNvPr id="46" name="文字方塊 45"/>
              <p:cNvSpPr txBox="1"/>
              <p:nvPr/>
            </p:nvSpPr>
            <p:spPr>
              <a:xfrm>
                <a:off x="6805173" y="5231248"/>
                <a:ext cx="33337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6805173" y="5231248"/>
                <a:ext cx="333375" cy="368935"/>
              </a:xfrm>
              <a:prstGeom prst="rect">
                <a:avLst/>
              </a:prstGeom>
              <a:blipFill rotWithShape="1">
                <a:blip r:embed="rId4"/>
                <a:stretch>
                  <a:fillRect l="-154" t="-32" r="-16227"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6805173" y="5651472"/>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6805173" y="5651472"/>
                <a:ext cx="337185" cy="368935"/>
              </a:xfrm>
              <a:prstGeom prst="rect">
                <a:avLst/>
              </a:prstGeom>
              <a:blipFill rotWithShape="1">
                <a:blip r:embed="rId5"/>
                <a:stretch>
                  <a:fillRect l="-152" t="-165" r="-15479" b="1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813687" y="6107075"/>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6813687" y="6107075"/>
                <a:ext cx="337185" cy="368935"/>
              </a:xfrm>
              <a:prstGeom prst="rect">
                <a:avLst/>
              </a:prstGeom>
              <a:blipFill rotWithShape="1">
                <a:blip r:embed="rId6"/>
                <a:stretch>
                  <a:fillRect l="-41" t="-76" r="-15590"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6891822" y="645159"/>
                <a:ext cx="20764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6891822" y="645159"/>
                <a:ext cx="207645" cy="368935"/>
              </a:xfrm>
              <a:prstGeom prst="rect">
                <a:avLst/>
              </a:prstGeom>
              <a:blipFill rotWithShape="1">
                <a:blip r:embed="rId7"/>
                <a:stretch>
                  <a:fillRect l="-80" t="-172" r="-24690" b="172"/>
                </a:stretch>
              </a:blipFill>
            </p:spPr>
            <p:txBody>
              <a:bodyPr/>
              <a:lstStyle/>
              <a:p>
                <a:r>
                  <a:rPr lang="zh-CN" altLang="en-US">
                    <a:noFill/>
                  </a:rPr>
                  <a:t> </a:t>
                </a:r>
              </a:p>
            </p:txBody>
          </p:sp>
        </mc:Fallback>
      </mc:AlternateContent>
      <p:sp>
        <p:nvSpPr>
          <p:cNvPr id="50" name="文字方塊 49"/>
          <p:cNvSpPr txBox="1"/>
          <p:nvPr/>
        </p:nvSpPr>
        <p:spPr>
          <a:xfrm>
            <a:off x="7290095" y="5258372"/>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51" name="文字方塊 50"/>
          <p:cNvSpPr txBox="1"/>
          <p:nvPr/>
        </p:nvSpPr>
        <p:spPr>
          <a:xfrm>
            <a:off x="7304647" y="569220"/>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4" name="文字方塊 53"/>
          <p:cNvSpPr txBox="1"/>
          <p:nvPr/>
        </p:nvSpPr>
        <p:spPr>
          <a:xfrm>
            <a:off x="8016300" y="5254237"/>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p>
          <a:p>
            <a:pPr algn="ctr"/>
            <a:r>
              <a:rPr lang="en-US" altLang="zh-TW" sz="2400" dirty="0"/>
              <a:t>1</a:t>
            </a:r>
          </a:p>
          <a:p>
            <a:pPr algn="ctr"/>
            <a:r>
              <a:rPr lang="en-US" altLang="zh-TW" sz="2400" dirty="0"/>
              <a:t>0</a:t>
            </a:r>
            <a:endParaRPr lang="zh-TW" altLang="en-US" sz="2400" dirty="0"/>
          </a:p>
        </p:txBody>
      </p:sp>
      <p:sp>
        <p:nvSpPr>
          <p:cNvPr id="55" name="文字方塊 54"/>
          <p:cNvSpPr txBox="1"/>
          <p:nvPr/>
        </p:nvSpPr>
        <p:spPr>
          <a:xfrm>
            <a:off x="7991461" y="570165"/>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6" name="文字方塊 55"/>
          <p:cNvSpPr txBox="1"/>
          <p:nvPr/>
        </p:nvSpPr>
        <p:spPr>
          <a:xfrm>
            <a:off x="8697146" y="526815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57" name="文字方塊 56"/>
          <p:cNvSpPr txBox="1"/>
          <p:nvPr/>
        </p:nvSpPr>
        <p:spPr>
          <a:xfrm>
            <a:off x="8654208" y="590436"/>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8" name="文字方塊 57"/>
          <p:cNvSpPr txBox="1"/>
          <p:nvPr/>
        </p:nvSpPr>
        <p:spPr>
          <a:xfrm>
            <a:off x="9352156" y="5277289"/>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59" name="文字方塊 58"/>
          <p:cNvSpPr txBox="1"/>
          <p:nvPr/>
        </p:nvSpPr>
        <p:spPr>
          <a:xfrm>
            <a:off x="9316955"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7</a:t>
            </a:r>
          </a:p>
        </p:txBody>
      </p:sp>
      <p:sp>
        <p:nvSpPr>
          <p:cNvPr id="60" name="文字方塊 59"/>
          <p:cNvSpPr txBox="1"/>
          <p:nvPr/>
        </p:nvSpPr>
        <p:spPr>
          <a:xfrm>
            <a:off x="9999046" y="527802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61" name="文字方塊 60"/>
          <p:cNvSpPr txBox="1"/>
          <p:nvPr/>
        </p:nvSpPr>
        <p:spPr>
          <a:xfrm>
            <a:off x="9957528"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62" name="矩形 61"/>
          <p:cNvSpPr/>
          <p:nvPr/>
        </p:nvSpPr>
        <p:spPr>
          <a:xfrm>
            <a:off x="7365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8080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9416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65" name="矩形 64"/>
          <p:cNvSpPr/>
          <p:nvPr/>
        </p:nvSpPr>
        <p:spPr>
          <a:xfrm>
            <a:off x="9381653" y="632555"/>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73" name="矩形 72"/>
          <p:cNvSpPr/>
          <p:nvPr/>
        </p:nvSpPr>
        <p:spPr>
          <a:xfrm>
            <a:off x="10070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p:cNvGrpSpPr/>
          <p:nvPr/>
        </p:nvGrpSpPr>
        <p:grpSpPr>
          <a:xfrm>
            <a:off x="4695073" y="5068598"/>
            <a:ext cx="399503" cy="460375"/>
            <a:chOff x="5891338" y="5744015"/>
            <a:chExt cx="399503" cy="460375"/>
          </a:xfrm>
        </p:grpSpPr>
        <p:sp>
          <p:nvSpPr>
            <p:cNvPr id="53" name="文字方塊 52"/>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2" name="文字方塊 1"/>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6" name="群組 65"/>
          <p:cNvGrpSpPr/>
          <p:nvPr/>
        </p:nvGrpSpPr>
        <p:grpSpPr>
          <a:xfrm>
            <a:off x="2835536" y="3600478"/>
            <a:ext cx="399503" cy="460375"/>
            <a:chOff x="5891338" y="5744015"/>
            <a:chExt cx="399503" cy="460375"/>
          </a:xfrm>
        </p:grpSpPr>
        <p:sp>
          <p:nvSpPr>
            <p:cNvPr id="67" name="文字方塊 66"/>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68" name="文字方塊 67"/>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9" name="群組 68"/>
          <p:cNvGrpSpPr/>
          <p:nvPr/>
        </p:nvGrpSpPr>
        <p:grpSpPr>
          <a:xfrm>
            <a:off x="2828672" y="871536"/>
            <a:ext cx="399503" cy="460375"/>
            <a:chOff x="5891338" y="5744015"/>
            <a:chExt cx="399503" cy="460375"/>
          </a:xfrm>
        </p:grpSpPr>
        <p:sp>
          <p:nvSpPr>
            <p:cNvPr id="70" name="文字方塊 69"/>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1" name="文字方塊 70"/>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72" name="群組 71"/>
          <p:cNvGrpSpPr/>
          <p:nvPr/>
        </p:nvGrpSpPr>
        <p:grpSpPr>
          <a:xfrm>
            <a:off x="6469159" y="2676861"/>
            <a:ext cx="399503" cy="460375"/>
            <a:chOff x="5891338" y="5744015"/>
            <a:chExt cx="399503" cy="460375"/>
          </a:xfrm>
        </p:grpSpPr>
        <p:sp>
          <p:nvSpPr>
            <p:cNvPr id="74" name="文字方塊 73"/>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5" name="文字方塊 74"/>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sp>
        <p:nvSpPr>
          <p:cNvPr id="76" name="文字方塊 75"/>
          <p:cNvSpPr txBox="1"/>
          <p:nvPr/>
        </p:nvSpPr>
        <p:spPr>
          <a:xfrm>
            <a:off x="3843676" y="6088544"/>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1</a:t>
            </a:r>
            <a:endParaRPr lang="zh-TW" altLang="en-US" sz="2400" baseline="-25000" dirty="0"/>
          </a:p>
        </p:txBody>
      </p:sp>
      <p:sp>
        <p:nvSpPr>
          <p:cNvPr id="77" name="文字方塊 76"/>
          <p:cNvSpPr txBox="1"/>
          <p:nvPr/>
        </p:nvSpPr>
        <p:spPr>
          <a:xfrm>
            <a:off x="4595240"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2</a:t>
            </a:r>
            <a:endParaRPr lang="zh-TW" altLang="en-US" sz="2400" baseline="-25000" dirty="0"/>
          </a:p>
        </p:txBody>
      </p:sp>
      <p:sp>
        <p:nvSpPr>
          <p:cNvPr id="78" name="文字方塊 77"/>
          <p:cNvSpPr txBox="1"/>
          <p:nvPr/>
        </p:nvSpPr>
        <p:spPr>
          <a:xfrm>
            <a:off x="5340496"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3</a:t>
            </a:r>
            <a:endParaRPr lang="zh-TW" altLang="en-US" sz="2400" baseline="-25000" dirty="0"/>
          </a:p>
        </p:txBody>
      </p:sp>
      <p:sp>
        <p:nvSpPr>
          <p:cNvPr id="79" name="文字方塊 78"/>
          <p:cNvSpPr txBox="1"/>
          <p:nvPr/>
        </p:nvSpPr>
        <p:spPr>
          <a:xfrm>
            <a:off x="1668624" y="2900047"/>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1</a:t>
            </a:r>
            <a:endParaRPr lang="zh-TW" altLang="en-US" sz="2400" baseline="-25000" dirty="0"/>
          </a:p>
        </p:txBody>
      </p:sp>
      <p:sp>
        <p:nvSpPr>
          <p:cNvPr id="80" name="文字方塊 79"/>
          <p:cNvSpPr txBox="1"/>
          <p:nvPr/>
        </p:nvSpPr>
        <p:spPr>
          <a:xfrm>
            <a:off x="1652367" y="3597914"/>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2</a:t>
            </a:r>
            <a:endParaRPr lang="zh-TW" altLang="en-US" sz="2400" baseline="-25000" dirty="0"/>
          </a:p>
        </p:txBody>
      </p:sp>
      <p:sp>
        <p:nvSpPr>
          <p:cNvPr id="81" name="文字方塊 80"/>
          <p:cNvSpPr txBox="1"/>
          <p:nvPr/>
        </p:nvSpPr>
        <p:spPr>
          <a:xfrm>
            <a:off x="1641832" y="4295779"/>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3</a:t>
            </a:r>
            <a:endParaRPr lang="zh-TW" altLang="en-US" sz="2400" baseline="-25000" dirty="0"/>
          </a:p>
        </p:txBody>
      </p:sp>
      <p:sp>
        <p:nvSpPr>
          <p:cNvPr id="82" name="文字方塊 81"/>
          <p:cNvSpPr txBox="1"/>
          <p:nvPr/>
        </p:nvSpPr>
        <p:spPr>
          <a:xfrm>
            <a:off x="191909" y="156113"/>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1</a:t>
            </a:r>
            <a:endParaRPr lang="zh-TW" altLang="en-US" sz="2400" baseline="-25000" dirty="0"/>
          </a:p>
        </p:txBody>
      </p:sp>
      <p:sp>
        <p:nvSpPr>
          <p:cNvPr id="83" name="文字方塊 82"/>
          <p:cNvSpPr txBox="1"/>
          <p:nvPr/>
        </p:nvSpPr>
        <p:spPr>
          <a:xfrm>
            <a:off x="1699652" y="8539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2</a:t>
            </a:r>
            <a:endParaRPr lang="zh-TW" altLang="en-US" sz="2400" baseline="-25000" dirty="0"/>
          </a:p>
        </p:txBody>
      </p:sp>
      <p:sp>
        <p:nvSpPr>
          <p:cNvPr id="84" name="文字方塊 83"/>
          <p:cNvSpPr txBox="1"/>
          <p:nvPr/>
        </p:nvSpPr>
        <p:spPr>
          <a:xfrm>
            <a:off x="1689117" y="155184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3</a:t>
            </a:r>
            <a:endParaRPr lang="zh-TW" altLang="en-US" sz="2400" baseline="-25000" dirty="0"/>
          </a:p>
        </p:txBody>
      </p:sp>
      <p:sp>
        <p:nvSpPr>
          <p:cNvPr id="85" name="文字方塊 84"/>
          <p:cNvSpPr txBox="1"/>
          <p:nvPr/>
        </p:nvSpPr>
        <p:spPr>
          <a:xfrm>
            <a:off x="6121757" y="1971348"/>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1</a:t>
            </a:r>
            <a:endParaRPr lang="zh-TW" altLang="en-US" sz="2400" baseline="-25000" dirty="0"/>
          </a:p>
        </p:txBody>
      </p:sp>
      <p:sp>
        <p:nvSpPr>
          <p:cNvPr id="86" name="文字方塊 85"/>
          <p:cNvSpPr txBox="1"/>
          <p:nvPr/>
        </p:nvSpPr>
        <p:spPr>
          <a:xfrm>
            <a:off x="7629500" y="266921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2</a:t>
            </a:r>
            <a:endParaRPr lang="zh-TW" altLang="en-US" sz="2400" baseline="-25000" dirty="0"/>
          </a:p>
        </p:txBody>
      </p:sp>
      <p:sp>
        <p:nvSpPr>
          <p:cNvPr id="87" name="文字方塊 86"/>
          <p:cNvSpPr txBox="1"/>
          <p:nvPr/>
        </p:nvSpPr>
        <p:spPr>
          <a:xfrm>
            <a:off x="7618965" y="33670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3</a:t>
            </a:r>
            <a:endParaRPr lang="zh-TW" altLang="en-US" sz="2400" baseline="-25000" dirty="0"/>
          </a:p>
        </p:txBody>
      </p:sp>
      <p:sp>
        <p:nvSpPr>
          <p:cNvPr id="4" name="文字方塊 3"/>
          <p:cNvSpPr txBox="1"/>
          <p:nvPr/>
        </p:nvSpPr>
        <p:spPr>
          <a:xfrm>
            <a:off x="4480505" y="278621"/>
            <a:ext cx="469810" cy="460375"/>
          </a:xfrm>
          <a:prstGeom prst="rect">
            <a:avLst/>
          </a:prstGeom>
          <a:noFill/>
        </p:spPr>
        <p:txBody>
          <a:bodyPr wrap="square" rtlCol="0">
            <a:spAutoFit/>
          </a:bodyPr>
          <a:lstStyle/>
          <a:p>
            <a:r>
              <a:rPr lang="en-US" altLang="zh-TW" sz="2400" dirty="0"/>
              <a:t>y</a:t>
            </a:r>
            <a:endParaRPr lang="zh-TW" altLang="en-US" sz="2400" dirty="0"/>
          </a:p>
        </p:txBody>
      </p:sp>
      <p:cxnSp>
        <p:nvCxnSpPr>
          <p:cNvPr id="7" name="直線單箭頭接點 6"/>
          <p:cNvCxnSpPr>
            <a:stCxn id="82" idx="3"/>
            <a:endCxn id="71" idx="1"/>
          </p:cNvCxnSpPr>
          <p:nvPr/>
        </p:nvCxnSpPr>
        <p:spPr>
          <a:xfrm>
            <a:off x="2198988" y="386946"/>
            <a:ext cx="2153920" cy="7150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71" idx="1"/>
          </p:cNvCxnSpPr>
          <p:nvPr/>
        </p:nvCxnSpPr>
        <p:spPr>
          <a:xfrm flipV="1">
            <a:off x="3713347" y="1101734"/>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endCxn id="71" idx="1"/>
          </p:cNvCxnSpPr>
          <p:nvPr/>
        </p:nvCxnSpPr>
        <p:spPr>
          <a:xfrm flipV="1">
            <a:off x="3722988" y="110173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2193299" y="3107952"/>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V="1">
            <a:off x="2183658" y="3823375"/>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2193299" y="3823375"/>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85" idx="1"/>
            <a:endCxn id="75" idx="3"/>
          </p:cNvCxnSpPr>
          <p:nvPr/>
        </p:nvCxnSpPr>
        <p:spPr>
          <a:xfrm>
            <a:off x="7645757" y="2201546"/>
            <a:ext cx="746760" cy="706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86" idx="1"/>
          </p:cNvCxnSpPr>
          <p:nvPr/>
        </p:nvCxnSpPr>
        <p:spPr>
          <a:xfrm flipH="1">
            <a:off x="8390227" y="2899412"/>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87" idx="1"/>
          </p:cNvCxnSpPr>
          <p:nvPr/>
        </p:nvCxnSpPr>
        <p:spPr>
          <a:xfrm flipH="1" flipV="1">
            <a:off x="8399867" y="2904780"/>
            <a:ext cx="743098" cy="6924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rot="5400000" flipH="1">
            <a:off x="4993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rot="5400000" flipH="1" flipV="1">
            <a:off x="4558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rot="5400000" flipH="1" flipV="1">
            <a:off x="4156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3878033" y="5654786"/>
            <a:ext cx="323859" cy="460375"/>
          </a:xfrm>
          <a:prstGeom prst="rect">
            <a:avLst/>
          </a:prstGeom>
          <a:noFill/>
        </p:spPr>
        <p:txBody>
          <a:bodyPr wrap="square" rtlCol="0">
            <a:spAutoFit/>
          </a:bodyPr>
          <a:lstStyle/>
          <a:p>
            <a:r>
              <a:rPr lang="en-US" altLang="zh-TW" sz="2400" b="1" dirty="0">
                <a:solidFill>
                  <a:srgbClr val="0000FF"/>
                </a:solidFill>
              </a:rPr>
              <a:t>1</a:t>
            </a:r>
            <a:endParaRPr lang="zh-TW" altLang="en-US" sz="2400" b="1" dirty="0">
              <a:solidFill>
                <a:srgbClr val="0000FF"/>
              </a:solidFill>
            </a:endParaRPr>
          </a:p>
        </p:txBody>
      </p:sp>
      <p:sp>
        <p:nvSpPr>
          <p:cNvPr id="99" name="文字方塊 98"/>
          <p:cNvSpPr txBox="1"/>
          <p:nvPr/>
        </p:nvSpPr>
        <p:spPr>
          <a:xfrm>
            <a:off x="4595240" y="570524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00" name="文字方塊 99"/>
          <p:cNvSpPr txBox="1"/>
          <p:nvPr/>
        </p:nvSpPr>
        <p:spPr>
          <a:xfrm>
            <a:off x="5149970" y="5710409"/>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01" name="文字方塊 100"/>
          <p:cNvSpPr txBox="1"/>
          <p:nvPr/>
        </p:nvSpPr>
        <p:spPr>
          <a:xfrm>
            <a:off x="2170267" y="1456530"/>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02" name="文字方塊 101"/>
          <p:cNvSpPr txBox="1"/>
          <p:nvPr/>
        </p:nvSpPr>
        <p:spPr>
          <a:xfrm>
            <a:off x="7354247" y="1920356"/>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03" name="文字方塊 102"/>
          <p:cNvSpPr txBox="1"/>
          <p:nvPr/>
        </p:nvSpPr>
        <p:spPr>
          <a:xfrm>
            <a:off x="7325339" y="3241343"/>
            <a:ext cx="27157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04" name="文字方塊 103"/>
          <p:cNvSpPr txBox="1"/>
          <p:nvPr/>
        </p:nvSpPr>
        <p:spPr>
          <a:xfrm>
            <a:off x="6030358" y="6092794"/>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dirty="0"/>
          </a:p>
        </p:txBody>
      </p:sp>
      <p:sp>
        <p:nvSpPr>
          <p:cNvPr id="105" name="文字方塊 104"/>
          <p:cNvSpPr txBox="1"/>
          <p:nvPr/>
        </p:nvSpPr>
        <p:spPr>
          <a:xfrm>
            <a:off x="7629500" y="401847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6" name="文字方塊 105"/>
          <p:cNvSpPr txBox="1"/>
          <p:nvPr/>
        </p:nvSpPr>
        <p:spPr>
          <a:xfrm>
            <a:off x="1641832" y="492273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7" name="文字方塊 106"/>
          <p:cNvSpPr txBox="1"/>
          <p:nvPr/>
        </p:nvSpPr>
        <p:spPr>
          <a:xfrm>
            <a:off x="1668624" y="2213907"/>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cxnSp>
        <p:nvCxnSpPr>
          <p:cNvPr id="108" name="直線單箭頭接點 107"/>
          <p:cNvCxnSpPr>
            <a:stCxn id="104" idx="0"/>
          </p:cNvCxnSpPr>
          <p:nvPr/>
        </p:nvCxnSpPr>
        <p:spPr>
          <a:xfrm flipH="1" flipV="1">
            <a:off x="6604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75" idx="3"/>
          </p:cNvCxnSpPr>
          <p:nvPr/>
        </p:nvCxnSpPr>
        <p:spPr>
          <a:xfrm flipH="1" flipV="1">
            <a:off x="8392662" y="290769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stCxn id="106" idx="3"/>
          </p:cNvCxnSpPr>
          <p:nvPr/>
        </p:nvCxnSpPr>
        <p:spPr>
          <a:xfrm flipV="1">
            <a:off x="3665168" y="3853383"/>
            <a:ext cx="677400" cy="1299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07" idx="3"/>
          </p:cNvCxnSpPr>
          <p:nvPr/>
        </p:nvCxnSpPr>
        <p:spPr>
          <a:xfrm flipV="1">
            <a:off x="3691960" y="1081049"/>
            <a:ext cx="655023" cy="1363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文字方塊 112"/>
          <p:cNvSpPr txBox="1"/>
          <p:nvPr/>
        </p:nvSpPr>
        <p:spPr>
          <a:xfrm>
            <a:off x="5827514" y="568692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14" name="文字方塊 113"/>
          <p:cNvSpPr txBox="1"/>
          <p:nvPr/>
        </p:nvSpPr>
        <p:spPr>
          <a:xfrm>
            <a:off x="2151703" y="2258796"/>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15" name="文字方塊 114"/>
          <p:cNvSpPr txBox="1"/>
          <p:nvPr/>
        </p:nvSpPr>
        <p:spPr>
          <a:xfrm>
            <a:off x="2179815" y="71691"/>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16" name="文字方塊 115"/>
          <p:cNvSpPr txBox="1"/>
          <p:nvPr/>
        </p:nvSpPr>
        <p:spPr>
          <a:xfrm>
            <a:off x="2189951" y="731142"/>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17" name="文字方塊 116"/>
          <p:cNvSpPr txBox="1"/>
          <p:nvPr/>
        </p:nvSpPr>
        <p:spPr>
          <a:xfrm>
            <a:off x="2080557" y="3486465"/>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19" name="文字方塊 118"/>
          <p:cNvSpPr txBox="1"/>
          <p:nvPr/>
        </p:nvSpPr>
        <p:spPr>
          <a:xfrm>
            <a:off x="2136753" y="4956930"/>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20" name="文字方塊 119"/>
          <p:cNvSpPr txBox="1"/>
          <p:nvPr/>
        </p:nvSpPr>
        <p:spPr>
          <a:xfrm>
            <a:off x="2165473" y="2787325"/>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1" name="文字方塊 120"/>
          <p:cNvSpPr txBox="1"/>
          <p:nvPr/>
        </p:nvSpPr>
        <p:spPr>
          <a:xfrm>
            <a:off x="2179814" y="4198863"/>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2" name="文字方塊 121"/>
          <p:cNvSpPr txBox="1"/>
          <p:nvPr/>
        </p:nvSpPr>
        <p:spPr>
          <a:xfrm>
            <a:off x="7183296" y="3891560"/>
            <a:ext cx="685337" cy="460375"/>
          </a:xfrm>
          <a:prstGeom prst="rect">
            <a:avLst/>
          </a:prstGeom>
          <a:noFill/>
        </p:spPr>
        <p:txBody>
          <a:bodyPr wrap="square" rtlCol="0">
            <a:spAutoFit/>
          </a:bodyPr>
          <a:lstStyle/>
          <a:p>
            <a:r>
              <a:rPr lang="en-US" altLang="zh-TW" sz="2400" b="1" dirty="0">
                <a:solidFill>
                  <a:srgbClr val="0000FF"/>
                </a:solidFill>
              </a:rPr>
              <a:t>10</a:t>
            </a:r>
            <a:endParaRPr lang="zh-TW" altLang="en-US" sz="2400" b="1" dirty="0">
              <a:solidFill>
                <a:srgbClr val="0000FF"/>
              </a:solidFill>
            </a:endParaRPr>
          </a:p>
        </p:txBody>
      </p:sp>
      <p:sp>
        <p:nvSpPr>
          <p:cNvPr id="123" name="文字方塊 122"/>
          <p:cNvSpPr txBox="1"/>
          <p:nvPr/>
        </p:nvSpPr>
        <p:spPr>
          <a:xfrm>
            <a:off x="6999699" y="2556492"/>
            <a:ext cx="902140"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cxnSp>
        <p:nvCxnSpPr>
          <p:cNvPr id="128" name="直線接點 127"/>
          <p:cNvCxnSpPr/>
          <p:nvPr/>
        </p:nvCxnSpPr>
        <p:spPr>
          <a:xfrm flipH="1">
            <a:off x="4757547" y="458621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接點 131"/>
          <p:cNvCxnSpPr/>
          <p:nvPr/>
        </p:nvCxnSpPr>
        <p:spPr>
          <a:xfrm flipH="1">
            <a:off x="4767747" y="1830421"/>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42" name="文字方塊 141"/>
          <p:cNvSpPr txBox="1"/>
          <p:nvPr/>
        </p:nvSpPr>
        <p:spPr>
          <a:xfrm>
            <a:off x="4714278" y="2679520"/>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0</a:t>
            </a:r>
            <a:endParaRPr lang="zh-TW" altLang="en-US" sz="2400" dirty="0">
              <a:solidFill>
                <a:srgbClr val="FF0000"/>
              </a:solidFill>
            </a:endParaRPr>
          </a:p>
        </p:txBody>
      </p:sp>
      <p:sp>
        <p:nvSpPr>
          <p:cNvPr id="5" name="文字方塊 64"/>
          <p:cNvSpPr txBox="1"/>
          <p:nvPr/>
        </p:nvSpPr>
        <p:spPr>
          <a:xfrm>
            <a:off x="2081463" y="-16051"/>
            <a:ext cx="938156" cy="275590"/>
          </a:xfrm>
          <a:prstGeom prst="rect">
            <a:avLst/>
          </a:prstGeom>
          <a:noFill/>
        </p:spPr>
        <p:txBody>
          <a:bodyPr wrap="square" rtlCol="0">
            <a:spAutoFit/>
          </a:bodyPr>
          <a:lstStyle/>
          <a:p>
            <a:r>
              <a:rPr lang="en-US" altLang="zh-TW" sz="1200" dirty="0"/>
              <a:t>weight</a:t>
            </a:r>
            <a:endParaRPr lang="zh-TW"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ldLvl="0" animBg="1"/>
      <p:bldP spid="142" grpId="0" bldLvl="0" animBg="1"/>
      <p:bldP spid="5"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矩形 129"/>
          <p:cNvSpPr/>
          <p:nvPr/>
        </p:nvSpPr>
        <p:spPr>
          <a:xfrm>
            <a:off x="7941886" y="5210987"/>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4" name="矩形 133"/>
          <p:cNvSpPr/>
          <p:nvPr/>
        </p:nvSpPr>
        <p:spPr>
          <a:xfrm>
            <a:off x="7222739"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pic>
        <p:nvPicPr>
          <p:cNvPr id="52" name="圖片 51"/>
          <p:cNvPicPr>
            <a:picLocks noChangeAspect="1"/>
          </p:cNvPicPr>
          <p:nvPr/>
        </p:nvPicPr>
        <p:blipFill>
          <a:blip r:embed="rId2"/>
          <a:stretch>
            <a:fillRect/>
          </a:stretch>
        </p:blipFill>
        <p:spPr>
          <a:xfrm>
            <a:off x="2911736" y="461347"/>
            <a:ext cx="3757175" cy="4933334"/>
          </a:xfrm>
          <a:prstGeom prst="rect">
            <a:avLst/>
          </a:prstGeom>
        </p:spPr>
      </p:pic>
      <mc:AlternateContent xmlns:mc="http://schemas.openxmlformats.org/markup-compatibility/2006" xmlns:a14="http://schemas.microsoft.com/office/drawing/2010/main">
        <mc:Choice Requires="a14">
          <p:sp>
            <p:nvSpPr>
              <p:cNvPr id="46" name="文字方塊 45"/>
              <p:cNvSpPr txBox="1"/>
              <p:nvPr/>
            </p:nvSpPr>
            <p:spPr>
              <a:xfrm>
                <a:off x="6805173" y="5231248"/>
                <a:ext cx="33337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6805173" y="5231248"/>
                <a:ext cx="333375" cy="368935"/>
              </a:xfrm>
              <a:prstGeom prst="rect">
                <a:avLst/>
              </a:prstGeom>
              <a:blipFill rotWithShape="1">
                <a:blip r:embed="rId3"/>
                <a:stretch>
                  <a:fillRect l="-154" t="-32" r="-16227"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6805173" y="5651472"/>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6805173" y="5651472"/>
                <a:ext cx="337185" cy="368935"/>
              </a:xfrm>
              <a:prstGeom prst="rect">
                <a:avLst/>
              </a:prstGeom>
              <a:blipFill rotWithShape="1">
                <a:blip r:embed="rId4"/>
                <a:stretch>
                  <a:fillRect l="-152" t="-165" r="-15479" b="1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813687" y="6107075"/>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6813687" y="6107075"/>
                <a:ext cx="337185" cy="368935"/>
              </a:xfrm>
              <a:prstGeom prst="rect">
                <a:avLst/>
              </a:prstGeom>
              <a:blipFill rotWithShape="1">
                <a:blip r:embed="rId5"/>
                <a:stretch>
                  <a:fillRect l="-41" t="-76" r="-15590"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6891822" y="645159"/>
                <a:ext cx="20764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6891822" y="645159"/>
                <a:ext cx="207645" cy="368935"/>
              </a:xfrm>
              <a:prstGeom prst="rect">
                <a:avLst/>
              </a:prstGeom>
              <a:blipFill rotWithShape="1">
                <a:blip r:embed="rId6"/>
                <a:stretch>
                  <a:fillRect l="-80" t="-172" r="-24690" b="172"/>
                </a:stretch>
              </a:blipFill>
            </p:spPr>
            <p:txBody>
              <a:bodyPr/>
              <a:lstStyle/>
              <a:p>
                <a:r>
                  <a:rPr lang="zh-CN" altLang="en-US">
                    <a:noFill/>
                  </a:rPr>
                  <a:t> </a:t>
                </a:r>
              </a:p>
            </p:txBody>
          </p:sp>
        </mc:Fallback>
      </mc:AlternateContent>
      <p:sp>
        <p:nvSpPr>
          <p:cNvPr id="50" name="文字方塊 49"/>
          <p:cNvSpPr txBox="1"/>
          <p:nvPr/>
        </p:nvSpPr>
        <p:spPr>
          <a:xfrm>
            <a:off x="7290095" y="5258372"/>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51" name="文字方塊 50"/>
          <p:cNvSpPr txBox="1"/>
          <p:nvPr/>
        </p:nvSpPr>
        <p:spPr>
          <a:xfrm>
            <a:off x="7304647" y="569220"/>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4" name="文字方塊 53"/>
          <p:cNvSpPr txBox="1"/>
          <p:nvPr/>
        </p:nvSpPr>
        <p:spPr>
          <a:xfrm>
            <a:off x="8016300" y="5254237"/>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p>
          <a:p>
            <a:pPr algn="ctr"/>
            <a:r>
              <a:rPr lang="en-US" altLang="zh-TW" sz="2400" dirty="0"/>
              <a:t>1</a:t>
            </a:r>
          </a:p>
          <a:p>
            <a:pPr algn="ctr"/>
            <a:r>
              <a:rPr lang="en-US" altLang="zh-TW" sz="2400" dirty="0"/>
              <a:t>0</a:t>
            </a:r>
            <a:endParaRPr lang="zh-TW" altLang="en-US" sz="2400" dirty="0"/>
          </a:p>
        </p:txBody>
      </p:sp>
      <p:sp>
        <p:nvSpPr>
          <p:cNvPr id="55" name="文字方塊 54"/>
          <p:cNvSpPr txBox="1"/>
          <p:nvPr/>
        </p:nvSpPr>
        <p:spPr>
          <a:xfrm>
            <a:off x="7991461" y="570165"/>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6" name="文字方塊 55"/>
          <p:cNvSpPr txBox="1"/>
          <p:nvPr/>
        </p:nvSpPr>
        <p:spPr>
          <a:xfrm>
            <a:off x="8697146" y="526815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57" name="文字方塊 56"/>
          <p:cNvSpPr txBox="1"/>
          <p:nvPr/>
        </p:nvSpPr>
        <p:spPr>
          <a:xfrm>
            <a:off x="8654208" y="590436"/>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8" name="文字方塊 57"/>
          <p:cNvSpPr txBox="1"/>
          <p:nvPr/>
        </p:nvSpPr>
        <p:spPr>
          <a:xfrm>
            <a:off x="9352156" y="5277289"/>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59" name="文字方塊 58"/>
          <p:cNvSpPr txBox="1"/>
          <p:nvPr/>
        </p:nvSpPr>
        <p:spPr>
          <a:xfrm>
            <a:off x="9316955"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7</a:t>
            </a:r>
          </a:p>
        </p:txBody>
      </p:sp>
      <p:sp>
        <p:nvSpPr>
          <p:cNvPr id="60" name="文字方塊 59"/>
          <p:cNvSpPr txBox="1"/>
          <p:nvPr/>
        </p:nvSpPr>
        <p:spPr>
          <a:xfrm>
            <a:off x="9999046" y="527802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61" name="文字方塊 60"/>
          <p:cNvSpPr txBox="1"/>
          <p:nvPr/>
        </p:nvSpPr>
        <p:spPr>
          <a:xfrm>
            <a:off x="9957528"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62" name="矩形 61"/>
          <p:cNvSpPr/>
          <p:nvPr/>
        </p:nvSpPr>
        <p:spPr>
          <a:xfrm>
            <a:off x="7365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8080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9416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65" name="矩形 64"/>
          <p:cNvSpPr/>
          <p:nvPr/>
        </p:nvSpPr>
        <p:spPr>
          <a:xfrm>
            <a:off x="9381653" y="632555"/>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73" name="矩形 72"/>
          <p:cNvSpPr/>
          <p:nvPr/>
        </p:nvSpPr>
        <p:spPr>
          <a:xfrm>
            <a:off x="10070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p:cNvGrpSpPr/>
          <p:nvPr/>
        </p:nvGrpSpPr>
        <p:grpSpPr>
          <a:xfrm>
            <a:off x="4695073" y="5068598"/>
            <a:ext cx="399503" cy="460375"/>
            <a:chOff x="5891338" y="5744015"/>
            <a:chExt cx="399503" cy="460375"/>
          </a:xfrm>
        </p:grpSpPr>
        <p:sp>
          <p:nvSpPr>
            <p:cNvPr id="53" name="文字方塊 52"/>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2" name="文字方塊 1"/>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6" name="群組 65"/>
          <p:cNvGrpSpPr/>
          <p:nvPr/>
        </p:nvGrpSpPr>
        <p:grpSpPr>
          <a:xfrm>
            <a:off x="2835536" y="3600478"/>
            <a:ext cx="399503" cy="460375"/>
            <a:chOff x="5891338" y="5744015"/>
            <a:chExt cx="399503" cy="460375"/>
          </a:xfrm>
        </p:grpSpPr>
        <p:sp>
          <p:nvSpPr>
            <p:cNvPr id="67" name="文字方塊 66"/>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68" name="文字方塊 67"/>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9" name="群組 68"/>
          <p:cNvGrpSpPr/>
          <p:nvPr/>
        </p:nvGrpSpPr>
        <p:grpSpPr>
          <a:xfrm>
            <a:off x="2828672" y="871536"/>
            <a:ext cx="399503" cy="460375"/>
            <a:chOff x="5891338" y="5744015"/>
            <a:chExt cx="399503" cy="460375"/>
          </a:xfrm>
        </p:grpSpPr>
        <p:sp>
          <p:nvSpPr>
            <p:cNvPr id="70" name="文字方塊 69"/>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1" name="文字方塊 70"/>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72" name="群組 71"/>
          <p:cNvGrpSpPr/>
          <p:nvPr/>
        </p:nvGrpSpPr>
        <p:grpSpPr>
          <a:xfrm>
            <a:off x="6469159" y="2676861"/>
            <a:ext cx="399503" cy="460375"/>
            <a:chOff x="5891338" y="5744015"/>
            <a:chExt cx="399503" cy="460375"/>
          </a:xfrm>
        </p:grpSpPr>
        <p:sp>
          <p:nvSpPr>
            <p:cNvPr id="74" name="文字方塊 73"/>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5" name="文字方塊 74"/>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sp>
        <p:nvSpPr>
          <p:cNvPr id="76" name="文字方塊 75"/>
          <p:cNvSpPr txBox="1"/>
          <p:nvPr/>
        </p:nvSpPr>
        <p:spPr>
          <a:xfrm>
            <a:off x="3843676" y="6088544"/>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endParaRPr lang="zh-TW" altLang="en-US" sz="2400" baseline="-25000" dirty="0"/>
          </a:p>
        </p:txBody>
      </p:sp>
      <p:sp>
        <p:nvSpPr>
          <p:cNvPr id="77" name="文字方塊 76"/>
          <p:cNvSpPr txBox="1"/>
          <p:nvPr/>
        </p:nvSpPr>
        <p:spPr>
          <a:xfrm>
            <a:off x="4595240"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78" name="文字方塊 77"/>
          <p:cNvSpPr txBox="1"/>
          <p:nvPr/>
        </p:nvSpPr>
        <p:spPr>
          <a:xfrm>
            <a:off x="5340496"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79" name="文字方塊 78"/>
          <p:cNvSpPr txBox="1"/>
          <p:nvPr/>
        </p:nvSpPr>
        <p:spPr>
          <a:xfrm>
            <a:off x="1668624" y="2900047"/>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endParaRPr lang="zh-TW" altLang="en-US" sz="2400" baseline="-25000" dirty="0"/>
          </a:p>
        </p:txBody>
      </p:sp>
      <p:sp>
        <p:nvSpPr>
          <p:cNvPr id="80" name="文字方塊 79"/>
          <p:cNvSpPr txBox="1"/>
          <p:nvPr/>
        </p:nvSpPr>
        <p:spPr>
          <a:xfrm>
            <a:off x="1652367" y="3597914"/>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1" name="文字方塊 80"/>
          <p:cNvSpPr txBox="1"/>
          <p:nvPr/>
        </p:nvSpPr>
        <p:spPr>
          <a:xfrm>
            <a:off x="1641832" y="4295779"/>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2" name="文字方塊 81"/>
          <p:cNvSpPr txBox="1"/>
          <p:nvPr/>
        </p:nvSpPr>
        <p:spPr>
          <a:xfrm>
            <a:off x="191909" y="156113"/>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endParaRPr lang="zh-TW" altLang="en-US" sz="2400" baseline="-25000" dirty="0"/>
          </a:p>
        </p:txBody>
      </p:sp>
      <p:sp>
        <p:nvSpPr>
          <p:cNvPr id="83" name="文字方塊 82"/>
          <p:cNvSpPr txBox="1"/>
          <p:nvPr/>
        </p:nvSpPr>
        <p:spPr>
          <a:xfrm>
            <a:off x="1699652" y="8539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4" name="文字方塊 83"/>
          <p:cNvSpPr txBox="1"/>
          <p:nvPr/>
        </p:nvSpPr>
        <p:spPr>
          <a:xfrm>
            <a:off x="1689117" y="155184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5" name="文字方塊 84"/>
          <p:cNvSpPr txBox="1"/>
          <p:nvPr/>
        </p:nvSpPr>
        <p:spPr>
          <a:xfrm>
            <a:off x="6121757" y="1971348"/>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endParaRPr lang="zh-TW" altLang="en-US" sz="2400" baseline="-25000" dirty="0"/>
          </a:p>
        </p:txBody>
      </p:sp>
      <p:sp>
        <p:nvSpPr>
          <p:cNvPr id="86" name="文字方塊 85"/>
          <p:cNvSpPr txBox="1"/>
          <p:nvPr/>
        </p:nvSpPr>
        <p:spPr>
          <a:xfrm>
            <a:off x="7629500" y="266921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7" name="文字方塊 86"/>
          <p:cNvSpPr txBox="1"/>
          <p:nvPr/>
        </p:nvSpPr>
        <p:spPr>
          <a:xfrm>
            <a:off x="7618965" y="33670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4" name="文字方塊 3"/>
          <p:cNvSpPr txBox="1"/>
          <p:nvPr/>
        </p:nvSpPr>
        <p:spPr>
          <a:xfrm>
            <a:off x="4480505" y="278621"/>
            <a:ext cx="469810" cy="460375"/>
          </a:xfrm>
          <a:prstGeom prst="rect">
            <a:avLst/>
          </a:prstGeom>
          <a:noFill/>
        </p:spPr>
        <p:txBody>
          <a:bodyPr wrap="square" rtlCol="0">
            <a:spAutoFit/>
          </a:bodyPr>
          <a:lstStyle/>
          <a:p>
            <a:r>
              <a:rPr lang="en-US" altLang="zh-TW" sz="2400" dirty="0"/>
              <a:t>y</a:t>
            </a:r>
            <a:endParaRPr lang="zh-TW" altLang="en-US" sz="2400" dirty="0"/>
          </a:p>
        </p:txBody>
      </p:sp>
      <p:cxnSp>
        <p:nvCxnSpPr>
          <p:cNvPr id="7" name="直線單箭頭接點 6"/>
          <p:cNvCxnSpPr>
            <a:stCxn id="82" idx="3"/>
            <a:endCxn id="71" idx="1"/>
          </p:cNvCxnSpPr>
          <p:nvPr/>
        </p:nvCxnSpPr>
        <p:spPr>
          <a:xfrm>
            <a:off x="2198988" y="386946"/>
            <a:ext cx="2153920" cy="7150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71" idx="1"/>
          </p:cNvCxnSpPr>
          <p:nvPr/>
        </p:nvCxnSpPr>
        <p:spPr>
          <a:xfrm flipV="1">
            <a:off x="3713347" y="1101734"/>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endCxn id="71" idx="1"/>
          </p:cNvCxnSpPr>
          <p:nvPr/>
        </p:nvCxnSpPr>
        <p:spPr>
          <a:xfrm flipV="1">
            <a:off x="3722988" y="110173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2193299" y="3107952"/>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V="1">
            <a:off x="2183658" y="3823375"/>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2193299" y="3823375"/>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85" idx="1"/>
            <a:endCxn id="75" idx="3"/>
          </p:cNvCxnSpPr>
          <p:nvPr/>
        </p:nvCxnSpPr>
        <p:spPr>
          <a:xfrm>
            <a:off x="7645757" y="2201546"/>
            <a:ext cx="746760" cy="706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86" idx="1"/>
          </p:cNvCxnSpPr>
          <p:nvPr/>
        </p:nvCxnSpPr>
        <p:spPr>
          <a:xfrm flipH="1">
            <a:off x="8390227" y="2899412"/>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87" idx="1"/>
          </p:cNvCxnSpPr>
          <p:nvPr/>
        </p:nvCxnSpPr>
        <p:spPr>
          <a:xfrm flipH="1" flipV="1">
            <a:off x="8399867" y="2904782"/>
            <a:ext cx="743098" cy="6924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rot="5400000" flipH="1">
            <a:off x="4993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rot="5400000" flipH="1" flipV="1">
            <a:off x="4558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rot="5400000" flipH="1" flipV="1">
            <a:off x="4156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3878033" y="5654786"/>
            <a:ext cx="323859" cy="460375"/>
          </a:xfrm>
          <a:prstGeom prst="rect">
            <a:avLst/>
          </a:prstGeom>
          <a:noFill/>
        </p:spPr>
        <p:txBody>
          <a:bodyPr wrap="square" rtlCol="0">
            <a:spAutoFit/>
          </a:bodyPr>
          <a:lstStyle/>
          <a:p>
            <a:r>
              <a:rPr lang="en-US" altLang="zh-TW" sz="2400" b="1" dirty="0">
                <a:solidFill>
                  <a:srgbClr val="0000FF"/>
                </a:solidFill>
              </a:rPr>
              <a:t>1</a:t>
            </a:r>
            <a:endParaRPr lang="zh-TW" altLang="en-US" sz="2400" b="1" dirty="0">
              <a:solidFill>
                <a:srgbClr val="0000FF"/>
              </a:solidFill>
            </a:endParaRPr>
          </a:p>
        </p:txBody>
      </p:sp>
      <p:sp>
        <p:nvSpPr>
          <p:cNvPr id="99" name="文字方塊 98"/>
          <p:cNvSpPr txBox="1"/>
          <p:nvPr/>
        </p:nvSpPr>
        <p:spPr>
          <a:xfrm>
            <a:off x="4595240" y="570524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00" name="文字方塊 99"/>
          <p:cNvSpPr txBox="1"/>
          <p:nvPr/>
        </p:nvSpPr>
        <p:spPr>
          <a:xfrm>
            <a:off x="5149970" y="5710409"/>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01" name="文字方塊 100"/>
          <p:cNvSpPr txBox="1"/>
          <p:nvPr/>
        </p:nvSpPr>
        <p:spPr>
          <a:xfrm>
            <a:off x="2170267" y="1456530"/>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02" name="文字方塊 101"/>
          <p:cNvSpPr txBox="1"/>
          <p:nvPr/>
        </p:nvSpPr>
        <p:spPr>
          <a:xfrm>
            <a:off x="7354247" y="1920356"/>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03" name="文字方塊 102"/>
          <p:cNvSpPr txBox="1"/>
          <p:nvPr/>
        </p:nvSpPr>
        <p:spPr>
          <a:xfrm>
            <a:off x="7325339" y="3241343"/>
            <a:ext cx="27157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04" name="文字方塊 103"/>
          <p:cNvSpPr txBox="1"/>
          <p:nvPr/>
        </p:nvSpPr>
        <p:spPr>
          <a:xfrm>
            <a:off x="6030358" y="6092794"/>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dirty="0"/>
          </a:p>
        </p:txBody>
      </p:sp>
      <p:sp>
        <p:nvSpPr>
          <p:cNvPr id="105" name="文字方塊 104"/>
          <p:cNvSpPr txBox="1"/>
          <p:nvPr/>
        </p:nvSpPr>
        <p:spPr>
          <a:xfrm>
            <a:off x="7629500" y="401847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6" name="文字方塊 105"/>
          <p:cNvSpPr txBox="1"/>
          <p:nvPr/>
        </p:nvSpPr>
        <p:spPr>
          <a:xfrm>
            <a:off x="1641832" y="492273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7" name="文字方塊 106"/>
          <p:cNvSpPr txBox="1"/>
          <p:nvPr/>
        </p:nvSpPr>
        <p:spPr>
          <a:xfrm>
            <a:off x="1668624" y="2213907"/>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cxnSp>
        <p:nvCxnSpPr>
          <p:cNvPr id="108" name="直線單箭頭接點 107"/>
          <p:cNvCxnSpPr>
            <a:stCxn id="104" idx="0"/>
          </p:cNvCxnSpPr>
          <p:nvPr/>
        </p:nvCxnSpPr>
        <p:spPr>
          <a:xfrm flipH="1" flipV="1">
            <a:off x="6604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75" idx="3"/>
          </p:cNvCxnSpPr>
          <p:nvPr/>
        </p:nvCxnSpPr>
        <p:spPr>
          <a:xfrm flipH="1" flipV="1">
            <a:off x="8392662" y="290769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stCxn id="106" idx="3"/>
          </p:cNvCxnSpPr>
          <p:nvPr/>
        </p:nvCxnSpPr>
        <p:spPr>
          <a:xfrm flipV="1">
            <a:off x="3665168" y="3853383"/>
            <a:ext cx="677400" cy="1299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07" idx="3"/>
          </p:cNvCxnSpPr>
          <p:nvPr/>
        </p:nvCxnSpPr>
        <p:spPr>
          <a:xfrm flipV="1">
            <a:off x="3691960" y="1081049"/>
            <a:ext cx="655023" cy="1363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文字方塊 112"/>
          <p:cNvSpPr txBox="1"/>
          <p:nvPr/>
        </p:nvSpPr>
        <p:spPr>
          <a:xfrm>
            <a:off x="5827514" y="568692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14" name="文字方塊 113"/>
          <p:cNvSpPr txBox="1"/>
          <p:nvPr/>
        </p:nvSpPr>
        <p:spPr>
          <a:xfrm>
            <a:off x="2151703" y="2258796"/>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15" name="文字方塊 114"/>
          <p:cNvSpPr txBox="1"/>
          <p:nvPr/>
        </p:nvSpPr>
        <p:spPr>
          <a:xfrm>
            <a:off x="2179815" y="71691"/>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16" name="文字方塊 115"/>
          <p:cNvSpPr txBox="1"/>
          <p:nvPr/>
        </p:nvSpPr>
        <p:spPr>
          <a:xfrm>
            <a:off x="2189951" y="731142"/>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17" name="文字方塊 116"/>
          <p:cNvSpPr txBox="1"/>
          <p:nvPr/>
        </p:nvSpPr>
        <p:spPr>
          <a:xfrm>
            <a:off x="2080557" y="3486465"/>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19" name="文字方塊 118"/>
          <p:cNvSpPr txBox="1"/>
          <p:nvPr/>
        </p:nvSpPr>
        <p:spPr>
          <a:xfrm>
            <a:off x="2136753" y="4956930"/>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20" name="文字方塊 119"/>
          <p:cNvSpPr txBox="1"/>
          <p:nvPr/>
        </p:nvSpPr>
        <p:spPr>
          <a:xfrm>
            <a:off x="2165473" y="2787325"/>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1" name="文字方塊 120"/>
          <p:cNvSpPr txBox="1"/>
          <p:nvPr/>
        </p:nvSpPr>
        <p:spPr>
          <a:xfrm>
            <a:off x="2179814" y="4198863"/>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2" name="文字方塊 121"/>
          <p:cNvSpPr txBox="1"/>
          <p:nvPr/>
        </p:nvSpPr>
        <p:spPr>
          <a:xfrm>
            <a:off x="7183296" y="3891560"/>
            <a:ext cx="685337" cy="460375"/>
          </a:xfrm>
          <a:prstGeom prst="rect">
            <a:avLst/>
          </a:prstGeom>
          <a:noFill/>
        </p:spPr>
        <p:txBody>
          <a:bodyPr wrap="square" rtlCol="0">
            <a:spAutoFit/>
          </a:bodyPr>
          <a:lstStyle/>
          <a:p>
            <a:r>
              <a:rPr lang="en-US" altLang="zh-TW" sz="2400" b="1" dirty="0">
                <a:solidFill>
                  <a:srgbClr val="0000FF"/>
                </a:solidFill>
              </a:rPr>
              <a:t>10</a:t>
            </a:r>
            <a:endParaRPr lang="zh-TW" altLang="en-US" sz="2400" b="1" dirty="0">
              <a:solidFill>
                <a:srgbClr val="0000FF"/>
              </a:solidFill>
            </a:endParaRPr>
          </a:p>
        </p:txBody>
      </p:sp>
      <p:sp>
        <p:nvSpPr>
          <p:cNvPr id="123" name="文字方塊 122"/>
          <p:cNvSpPr txBox="1"/>
          <p:nvPr/>
        </p:nvSpPr>
        <p:spPr>
          <a:xfrm>
            <a:off x="6999699" y="2556492"/>
            <a:ext cx="902140"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cxnSp>
        <p:nvCxnSpPr>
          <p:cNvPr id="128" name="直線接點 127"/>
          <p:cNvCxnSpPr/>
          <p:nvPr/>
        </p:nvCxnSpPr>
        <p:spPr>
          <a:xfrm flipH="1">
            <a:off x="4757547" y="458621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接點 131"/>
          <p:cNvCxnSpPr/>
          <p:nvPr/>
        </p:nvCxnSpPr>
        <p:spPr>
          <a:xfrm flipH="1">
            <a:off x="4767747" y="1830421"/>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a:off x="4869393" y="4042128"/>
            <a:ext cx="531725" cy="460375"/>
          </a:xfrm>
          <a:prstGeom prst="rect">
            <a:avLst/>
          </a:prstGeom>
          <a:noFill/>
        </p:spPr>
        <p:txBody>
          <a:bodyPr wrap="square" rtlCol="0">
            <a:spAutoFit/>
          </a:bodyPr>
          <a:lstStyle/>
          <a:p>
            <a:r>
              <a:rPr lang="en-US" altLang="zh-TW" sz="2400" dirty="0">
                <a:solidFill>
                  <a:srgbClr val="FF0000"/>
                </a:solidFill>
              </a:rPr>
              <a:t>3</a:t>
            </a:r>
            <a:endParaRPr lang="zh-TW" altLang="en-US" sz="2400" dirty="0">
              <a:solidFill>
                <a:srgbClr val="FF0000"/>
              </a:solidFill>
            </a:endParaRPr>
          </a:p>
        </p:txBody>
      </p:sp>
      <p:sp>
        <p:nvSpPr>
          <p:cNvPr id="137" name="文字方塊 136"/>
          <p:cNvSpPr txBox="1"/>
          <p:nvPr/>
        </p:nvSpPr>
        <p:spPr>
          <a:xfrm>
            <a:off x="3819352" y="3419570"/>
            <a:ext cx="531725" cy="460375"/>
          </a:xfrm>
          <a:prstGeom prst="rect">
            <a:avLst/>
          </a:prstGeom>
          <a:noFill/>
        </p:spPr>
        <p:txBody>
          <a:bodyPr wrap="square" rtlCol="0">
            <a:spAutoFit/>
          </a:bodyPr>
          <a:lstStyle/>
          <a:p>
            <a:r>
              <a:rPr lang="en-US" altLang="zh-TW" sz="2400" dirty="0">
                <a:solidFill>
                  <a:srgbClr val="FF0000"/>
                </a:solidFill>
              </a:rPr>
              <a:t>≈1</a:t>
            </a:r>
            <a:endParaRPr lang="zh-TW" altLang="en-US" sz="2400" dirty="0">
              <a:solidFill>
                <a:srgbClr val="FF0000"/>
              </a:solidFill>
            </a:endParaRPr>
          </a:p>
        </p:txBody>
      </p:sp>
      <p:sp>
        <p:nvSpPr>
          <p:cNvPr id="138" name="文字方塊 137"/>
          <p:cNvSpPr txBox="1"/>
          <p:nvPr/>
        </p:nvSpPr>
        <p:spPr>
          <a:xfrm>
            <a:off x="4878070" y="3445999"/>
            <a:ext cx="531725" cy="460375"/>
          </a:xfrm>
          <a:prstGeom prst="rect">
            <a:avLst/>
          </a:prstGeom>
          <a:noFill/>
        </p:spPr>
        <p:txBody>
          <a:bodyPr wrap="square" rtlCol="0">
            <a:spAutoFit/>
          </a:bodyPr>
          <a:lstStyle/>
          <a:p>
            <a:r>
              <a:rPr lang="en-US" altLang="zh-TW" sz="2400" dirty="0">
                <a:solidFill>
                  <a:srgbClr val="FF0000"/>
                </a:solidFill>
              </a:rPr>
              <a:t>3</a:t>
            </a:r>
            <a:endParaRPr lang="zh-TW" altLang="en-US" sz="2400" dirty="0">
              <a:solidFill>
                <a:srgbClr val="FF0000"/>
              </a:solidFill>
            </a:endParaRPr>
          </a:p>
        </p:txBody>
      </p:sp>
      <p:sp>
        <p:nvSpPr>
          <p:cNvPr id="141" name="文字方塊 140"/>
          <p:cNvSpPr txBox="1"/>
          <p:nvPr/>
        </p:nvSpPr>
        <p:spPr>
          <a:xfrm>
            <a:off x="5414188" y="2882350"/>
            <a:ext cx="531725" cy="460375"/>
          </a:xfrm>
          <a:prstGeom prst="rect">
            <a:avLst/>
          </a:prstGeom>
          <a:noFill/>
        </p:spPr>
        <p:txBody>
          <a:bodyPr wrap="square" rtlCol="0">
            <a:spAutoFit/>
          </a:bodyPr>
          <a:lstStyle/>
          <a:p>
            <a:r>
              <a:rPr lang="en-US" altLang="zh-TW" sz="2400" dirty="0">
                <a:solidFill>
                  <a:srgbClr val="FF0000"/>
                </a:solidFill>
              </a:rPr>
              <a:t>≈1</a:t>
            </a:r>
            <a:endParaRPr lang="zh-TW" altLang="en-US" sz="2400" dirty="0">
              <a:solidFill>
                <a:srgbClr val="FF0000"/>
              </a:solidFill>
            </a:endParaRPr>
          </a:p>
        </p:txBody>
      </p:sp>
      <p:sp>
        <p:nvSpPr>
          <p:cNvPr id="142" name="文字方塊 141"/>
          <p:cNvSpPr txBox="1"/>
          <p:nvPr/>
        </p:nvSpPr>
        <p:spPr>
          <a:xfrm>
            <a:off x="4725022" y="2663780"/>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0</a:t>
            </a:r>
            <a:endParaRPr lang="zh-TW" altLang="en-US" sz="2400" dirty="0">
              <a:solidFill>
                <a:srgbClr val="FF0000"/>
              </a:solidFill>
            </a:endParaRPr>
          </a:p>
        </p:txBody>
      </p:sp>
      <p:sp>
        <p:nvSpPr>
          <p:cNvPr id="143" name="文字方塊 142"/>
          <p:cNvSpPr txBox="1"/>
          <p:nvPr/>
        </p:nvSpPr>
        <p:spPr>
          <a:xfrm>
            <a:off x="4718983" y="2670859"/>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3</a:t>
            </a:r>
            <a:endParaRPr lang="zh-TW" altLang="en-US" sz="2400" dirty="0">
              <a:solidFill>
                <a:srgbClr val="FF0000"/>
              </a:solidFill>
            </a:endParaRPr>
          </a:p>
        </p:txBody>
      </p:sp>
      <p:sp>
        <p:nvSpPr>
          <p:cNvPr id="144" name="文字方塊 143"/>
          <p:cNvSpPr txBox="1"/>
          <p:nvPr/>
        </p:nvSpPr>
        <p:spPr>
          <a:xfrm>
            <a:off x="4919099" y="1233868"/>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3</a:t>
            </a:r>
            <a:endParaRPr lang="zh-TW" altLang="en-US" sz="2400" dirty="0">
              <a:solidFill>
                <a:srgbClr val="FF0000"/>
              </a:solidFill>
            </a:endParaRPr>
          </a:p>
        </p:txBody>
      </p:sp>
      <p:sp>
        <p:nvSpPr>
          <p:cNvPr id="145" name="文字方塊 144"/>
          <p:cNvSpPr txBox="1"/>
          <p:nvPr/>
        </p:nvSpPr>
        <p:spPr>
          <a:xfrm>
            <a:off x="3624515" y="1247961"/>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46" name="文字方塊 145"/>
          <p:cNvSpPr txBox="1"/>
          <p:nvPr/>
        </p:nvSpPr>
        <p:spPr>
          <a:xfrm>
            <a:off x="4814213" y="115021"/>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13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45"/>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4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46"/>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bldLvl="0" animBg="1"/>
      <p:bldP spid="134" grpId="0" bldLvl="0" animBg="1"/>
      <p:bldP spid="136" grpId="0"/>
      <p:bldP spid="136" grpId="1"/>
      <p:bldP spid="137" grpId="0"/>
      <p:bldP spid="137" grpId="1"/>
      <p:bldP spid="138" grpId="0"/>
      <p:bldP spid="138" grpId="1"/>
      <p:bldP spid="141" grpId="0"/>
      <p:bldP spid="141" grpId="1"/>
      <p:bldP spid="143" grpId="0" bldLvl="0" animBg="1"/>
      <p:bldP spid="144" grpId="0" bldLvl="0" animBg="1"/>
      <p:bldP spid="144" grpId="1" bldLvl="0" animBg="1"/>
      <p:bldP spid="145" grpId="0"/>
      <p:bldP spid="145" grpId="1"/>
      <p:bldP spid="146" grpId="0"/>
      <p:bldP spid="146" grpId="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矩形 150"/>
          <p:cNvSpPr/>
          <p:nvPr/>
        </p:nvSpPr>
        <p:spPr>
          <a:xfrm>
            <a:off x="8625011"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4" name="矩形 133"/>
          <p:cNvSpPr/>
          <p:nvPr/>
        </p:nvSpPr>
        <p:spPr>
          <a:xfrm>
            <a:off x="7934131"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pic>
        <p:nvPicPr>
          <p:cNvPr id="52" name="圖片 51"/>
          <p:cNvPicPr>
            <a:picLocks noChangeAspect="1"/>
          </p:cNvPicPr>
          <p:nvPr/>
        </p:nvPicPr>
        <p:blipFill>
          <a:blip r:embed="rId2"/>
          <a:stretch>
            <a:fillRect/>
          </a:stretch>
        </p:blipFill>
        <p:spPr>
          <a:xfrm>
            <a:off x="2911736" y="461347"/>
            <a:ext cx="3757175" cy="4933334"/>
          </a:xfrm>
          <a:prstGeom prst="rect">
            <a:avLst/>
          </a:prstGeom>
        </p:spPr>
      </p:pic>
      <mc:AlternateContent xmlns:mc="http://schemas.openxmlformats.org/markup-compatibility/2006" xmlns:a14="http://schemas.microsoft.com/office/drawing/2010/main">
        <mc:Choice Requires="a14">
          <p:sp>
            <p:nvSpPr>
              <p:cNvPr id="46" name="文字方塊 45"/>
              <p:cNvSpPr txBox="1"/>
              <p:nvPr/>
            </p:nvSpPr>
            <p:spPr>
              <a:xfrm>
                <a:off x="6805173" y="5231248"/>
                <a:ext cx="33337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6805173" y="5231248"/>
                <a:ext cx="333375" cy="368935"/>
              </a:xfrm>
              <a:prstGeom prst="rect">
                <a:avLst/>
              </a:prstGeom>
              <a:blipFill rotWithShape="1">
                <a:blip r:embed="rId3"/>
                <a:stretch>
                  <a:fillRect l="-154" t="-32" r="-16227"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6805173" y="5651472"/>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6805173" y="5651472"/>
                <a:ext cx="337185" cy="368935"/>
              </a:xfrm>
              <a:prstGeom prst="rect">
                <a:avLst/>
              </a:prstGeom>
              <a:blipFill rotWithShape="1">
                <a:blip r:embed="rId4"/>
                <a:stretch>
                  <a:fillRect l="-152" t="-165" r="-15479" b="1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813687" y="6107075"/>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6813687" y="6107075"/>
                <a:ext cx="337185" cy="368935"/>
              </a:xfrm>
              <a:prstGeom prst="rect">
                <a:avLst/>
              </a:prstGeom>
              <a:blipFill rotWithShape="1">
                <a:blip r:embed="rId5"/>
                <a:stretch>
                  <a:fillRect l="-41" t="-76" r="-15590"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6891822" y="645159"/>
                <a:ext cx="20764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6891822" y="645159"/>
                <a:ext cx="207645" cy="368935"/>
              </a:xfrm>
              <a:prstGeom prst="rect">
                <a:avLst/>
              </a:prstGeom>
              <a:blipFill rotWithShape="1">
                <a:blip r:embed="rId6"/>
                <a:stretch>
                  <a:fillRect l="-80" t="-172" r="-24690" b="172"/>
                </a:stretch>
              </a:blipFill>
            </p:spPr>
            <p:txBody>
              <a:bodyPr/>
              <a:lstStyle/>
              <a:p>
                <a:r>
                  <a:rPr lang="zh-CN" altLang="en-US">
                    <a:noFill/>
                  </a:rPr>
                  <a:t> </a:t>
                </a:r>
              </a:p>
            </p:txBody>
          </p:sp>
        </mc:Fallback>
      </mc:AlternateContent>
      <p:sp>
        <p:nvSpPr>
          <p:cNvPr id="50" name="文字方塊 49"/>
          <p:cNvSpPr txBox="1"/>
          <p:nvPr/>
        </p:nvSpPr>
        <p:spPr>
          <a:xfrm>
            <a:off x="7290095" y="5258372"/>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51" name="文字方塊 50"/>
          <p:cNvSpPr txBox="1"/>
          <p:nvPr/>
        </p:nvSpPr>
        <p:spPr>
          <a:xfrm>
            <a:off x="7304647" y="569220"/>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4" name="文字方塊 53"/>
          <p:cNvSpPr txBox="1"/>
          <p:nvPr/>
        </p:nvSpPr>
        <p:spPr>
          <a:xfrm>
            <a:off x="8016300" y="5254237"/>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p>
          <a:p>
            <a:pPr algn="ctr"/>
            <a:r>
              <a:rPr lang="en-US" altLang="zh-TW" sz="2400" dirty="0"/>
              <a:t>1</a:t>
            </a:r>
          </a:p>
          <a:p>
            <a:pPr algn="ctr"/>
            <a:r>
              <a:rPr lang="en-US" altLang="zh-TW" sz="2400" dirty="0"/>
              <a:t>0</a:t>
            </a:r>
            <a:endParaRPr lang="zh-TW" altLang="en-US" sz="2400" dirty="0"/>
          </a:p>
        </p:txBody>
      </p:sp>
      <p:sp>
        <p:nvSpPr>
          <p:cNvPr id="55" name="文字方塊 54"/>
          <p:cNvSpPr txBox="1"/>
          <p:nvPr/>
        </p:nvSpPr>
        <p:spPr>
          <a:xfrm>
            <a:off x="7991461" y="570165"/>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6" name="文字方塊 55"/>
          <p:cNvSpPr txBox="1"/>
          <p:nvPr/>
        </p:nvSpPr>
        <p:spPr>
          <a:xfrm>
            <a:off x="8697146" y="526815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57" name="文字方塊 56"/>
          <p:cNvSpPr txBox="1"/>
          <p:nvPr/>
        </p:nvSpPr>
        <p:spPr>
          <a:xfrm>
            <a:off x="8654208" y="590436"/>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8" name="文字方塊 57"/>
          <p:cNvSpPr txBox="1"/>
          <p:nvPr/>
        </p:nvSpPr>
        <p:spPr>
          <a:xfrm>
            <a:off x="9352156" y="5277289"/>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59" name="文字方塊 58"/>
          <p:cNvSpPr txBox="1"/>
          <p:nvPr/>
        </p:nvSpPr>
        <p:spPr>
          <a:xfrm>
            <a:off x="9316955"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7</a:t>
            </a:r>
          </a:p>
        </p:txBody>
      </p:sp>
      <p:sp>
        <p:nvSpPr>
          <p:cNvPr id="60" name="文字方塊 59"/>
          <p:cNvSpPr txBox="1"/>
          <p:nvPr/>
        </p:nvSpPr>
        <p:spPr>
          <a:xfrm>
            <a:off x="9999046" y="527802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61" name="文字方塊 60"/>
          <p:cNvSpPr txBox="1"/>
          <p:nvPr/>
        </p:nvSpPr>
        <p:spPr>
          <a:xfrm>
            <a:off x="9957528"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62" name="矩形 61"/>
          <p:cNvSpPr/>
          <p:nvPr/>
        </p:nvSpPr>
        <p:spPr>
          <a:xfrm>
            <a:off x="7365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8080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9416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65" name="矩形 64"/>
          <p:cNvSpPr/>
          <p:nvPr/>
        </p:nvSpPr>
        <p:spPr>
          <a:xfrm>
            <a:off x="9381653" y="632555"/>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73" name="矩形 72"/>
          <p:cNvSpPr/>
          <p:nvPr/>
        </p:nvSpPr>
        <p:spPr>
          <a:xfrm>
            <a:off x="10070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p:cNvGrpSpPr/>
          <p:nvPr/>
        </p:nvGrpSpPr>
        <p:grpSpPr>
          <a:xfrm>
            <a:off x="4695073" y="5068598"/>
            <a:ext cx="399503" cy="460375"/>
            <a:chOff x="5891338" y="5744015"/>
            <a:chExt cx="399503" cy="460375"/>
          </a:xfrm>
        </p:grpSpPr>
        <p:sp>
          <p:nvSpPr>
            <p:cNvPr id="53" name="文字方塊 52"/>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2" name="文字方塊 1"/>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6" name="群組 65"/>
          <p:cNvGrpSpPr/>
          <p:nvPr/>
        </p:nvGrpSpPr>
        <p:grpSpPr>
          <a:xfrm>
            <a:off x="2835536" y="3600478"/>
            <a:ext cx="399503" cy="460375"/>
            <a:chOff x="5891338" y="5744015"/>
            <a:chExt cx="399503" cy="460375"/>
          </a:xfrm>
        </p:grpSpPr>
        <p:sp>
          <p:nvSpPr>
            <p:cNvPr id="67" name="文字方塊 66"/>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68" name="文字方塊 67"/>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9" name="群組 68"/>
          <p:cNvGrpSpPr/>
          <p:nvPr/>
        </p:nvGrpSpPr>
        <p:grpSpPr>
          <a:xfrm>
            <a:off x="2828672" y="871536"/>
            <a:ext cx="399503" cy="460375"/>
            <a:chOff x="5891338" y="5744015"/>
            <a:chExt cx="399503" cy="460375"/>
          </a:xfrm>
        </p:grpSpPr>
        <p:sp>
          <p:nvSpPr>
            <p:cNvPr id="70" name="文字方塊 69"/>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1" name="文字方塊 70"/>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72" name="群組 71"/>
          <p:cNvGrpSpPr/>
          <p:nvPr/>
        </p:nvGrpSpPr>
        <p:grpSpPr>
          <a:xfrm>
            <a:off x="6469159" y="2676861"/>
            <a:ext cx="399503" cy="460375"/>
            <a:chOff x="5891338" y="5744015"/>
            <a:chExt cx="399503" cy="460375"/>
          </a:xfrm>
        </p:grpSpPr>
        <p:sp>
          <p:nvSpPr>
            <p:cNvPr id="74" name="文字方塊 73"/>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5" name="文字方塊 74"/>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sp>
        <p:nvSpPr>
          <p:cNvPr id="76" name="文字方塊 75"/>
          <p:cNvSpPr txBox="1"/>
          <p:nvPr/>
        </p:nvSpPr>
        <p:spPr>
          <a:xfrm>
            <a:off x="3843676" y="6088544"/>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endParaRPr lang="zh-TW" altLang="en-US" sz="2400" baseline="-25000" dirty="0"/>
          </a:p>
        </p:txBody>
      </p:sp>
      <p:sp>
        <p:nvSpPr>
          <p:cNvPr id="77" name="文字方塊 76"/>
          <p:cNvSpPr txBox="1"/>
          <p:nvPr/>
        </p:nvSpPr>
        <p:spPr>
          <a:xfrm>
            <a:off x="4595240"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78" name="文字方塊 77"/>
          <p:cNvSpPr txBox="1"/>
          <p:nvPr/>
        </p:nvSpPr>
        <p:spPr>
          <a:xfrm>
            <a:off x="5340496"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79" name="文字方塊 78"/>
          <p:cNvSpPr txBox="1"/>
          <p:nvPr/>
        </p:nvSpPr>
        <p:spPr>
          <a:xfrm>
            <a:off x="1668624" y="2900047"/>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endParaRPr lang="zh-TW" altLang="en-US" sz="2400" baseline="-25000" dirty="0"/>
          </a:p>
        </p:txBody>
      </p:sp>
      <p:sp>
        <p:nvSpPr>
          <p:cNvPr id="80" name="文字方塊 79"/>
          <p:cNvSpPr txBox="1"/>
          <p:nvPr/>
        </p:nvSpPr>
        <p:spPr>
          <a:xfrm>
            <a:off x="1652367" y="3597914"/>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1" name="文字方塊 80"/>
          <p:cNvSpPr txBox="1"/>
          <p:nvPr/>
        </p:nvSpPr>
        <p:spPr>
          <a:xfrm>
            <a:off x="1641832" y="4295779"/>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2" name="文字方塊 81"/>
          <p:cNvSpPr txBox="1"/>
          <p:nvPr/>
        </p:nvSpPr>
        <p:spPr>
          <a:xfrm>
            <a:off x="191909" y="156113"/>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endParaRPr lang="zh-TW" altLang="en-US" sz="2400" baseline="-25000" dirty="0"/>
          </a:p>
        </p:txBody>
      </p:sp>
      <p:sp>
        <p:nvSpPr>
          <p:cNvPr id="83" name="文字方塊 82"/>
          <p:cNvSpPr txBox="1"/>
          <p:nvPr/>
        </p:nvSpPr>
        <p:spPr>
          <a:xfrm>
            <a:off x="1699652" y="8539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4" name="文字方塊 83"/>
          <p:cNvSpPr txBox="1"/>
          <p:nvPr/>
        </p:nvSpPr>
        <p:spPr>
          <a:xfrm>
            <a:off x="1689117" y="155184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5" name="文字方塊 84"/>
          <p:cNvSpPr txBox="1"/>
          <p:nvPr/>
        </p:nvSpPr>
        <p:spPr>
          <a:xfrm>
            <a:off x="6121757" y="1971348"/>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endParaRPr lang="zh-TW" altLang="en-US" sz="2400" baseline="-25000" dirty="0"/>
          </a:p>
        </p:txBody>
      </p:sp>
      <p:sp>
        <p:nvSpPr>
          <p:cNvPr id="86" name="文字方塊 85"/>
          <p:cNvSpPr txBox="1"/>
          <p:nvPr/>
        </p:nvSpPr>
        <p:spPr>
          <a:xfrm>
            <a:off x="7629500" y="266921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7" name="文字方塊 86"/>
          <p:cNvSpPr txBox="1"/>
          <p:nvPr/>
        </p:nvSpPr>
        <p:spPr>
          <a:xfrm>
            <a:off x="7618965" y="33670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4" name="文字方塊 3"/>
          <p:cNvSpPr txBox="1"/>
          <p:nvPr/>
        </p:nvSpPr>
        <p:spPr>
          <a:xfrm>
            <a:off x="4480505" y="278621"/>
            <a:ext cx="469810" cy="460375"/>
          </a:xfrm>
          <a:prstGeom prst="rect">
            <a:avLst/>
          </a:prstGeom>
          <a:noFill/>
        </p:spPr>
        <p:txBody>
          <a:bodyPr wrap="square" rtlCol="0">
            <a:spAutoFit/>
          </a:bodyPr>
          <a:lstStyle/>
          <a:p>
            <a:r>
              <a:rPr lang="en-US" altLang="zh-TW" sz="2400" dirty="0"/>
              <a:t>y</a:t>
            </a:r>
            <a:endParaRPr lang="zh-TW" altLang="en-US" sz="2400" dirty="0"/>
          </a:p>
        </p:txBody>
      </p:sp>
      <p:cxnSp>
        <p:nvCxnSpPr>
          <p:cNvPr id="7" name="直線單箭頭接點 6"/>
          <p:cNvCxnSpPr>
            <a:stCxn id="82" idx="3"/>
            <a:endCxn id="71" idx="1"/>
          </p:cNvCxnSpPr>
          <p:nvPr/>
        </p:nvCxnSpPr>
        <p:spPr>
          <a:xfrm>
            <a:off x="2198988" y="386946"/>
            <a:ext cx="2153920" cy="7150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71" idx="1"/>
          </p:cNvCxnSpPr>
          <p:nvPr/>
        </p:nvCxnSpPr>
        <p:spPr>
          <a:xfrm flipV="1">
            <a:off x="3713347" y="1101734"/>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endCxn id="71" idx="1"/>
          </p:cNvCxnSpPr>
          <p:nvPr/>
        </p:nvCxnSpPr>
        <p:spPr>
          <a:xfrm flipV="1">
            <a:off x="3722988" y="110173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2193299" y="3107952"/>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V="1">
            <a:off x="2183658" y="3823375"/>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2193299" y="3823375"/>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85" idx="1"/>
            <a:endCxn id="75" idx="3"/>
          </p:cNvCxnSpPr>
          <p:nvPr/>
        </p:nvCxnSpPr>
        <p:spPr>
          <a:xfrm>
            <a:off x="7645757" y="2201546"/>
            <a:ext cx="746760" cy="706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86" idx="1"/>
          </p:cNvCxnSpPr>
          <p:nvPr/>
        </p:nvCxnSpPr>
        <p:spPr>
          <a:xfrm flipH="1">
            <a:off x="8390227" y="2899412"/>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87" idx="1"/>
          </p:cNvCxnSpPr>
          <p:nvPr/>
        </p:nvCxnSpPr>
        <p:spPr>
          <a:xfrm flipH="1" flipV="1">
            <a:off x="8399867" y="2904780"/>
            <a:ext cx="743098" cy="6924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rot="5400000" flipH="1">
            <a:off x="4993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rot="5400000" flipH="1" flipV="1">
            <a:off x="4558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rot="5400000" flipH="1" flipV="1">
            <a:off x="4156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p:cNvSpPr txBox="1"/>
          <p:nvPr/>
        </p:nvSpPr>
        <p:spPr>
          <a:xfrm>
            <a:off x="6030358" y="6092794"/>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dirty="0"/>
          </a:p>
        </p:txBody>
      </p:sp>
      <p:sp>
        <p:nvSpPr>
          <p:cNvPr id="105" name="文字方塊 104"/>
          <p:cNvSpPr txBox="1"/>
          <p:nvPr/>
        </p:nvSpPr>
        <p:spPr>
          <a:xfrm>
            <a:off x="7629500" y="401847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6" name="文字方塊 105"/>
          <p:cNvSpPr txBox="1"/>
          <p:nvPr/>
        </p:nvSpPr>
        <p:spPr>
          <a:xfrm>
            <a:off x="1641832" y="492273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7" name="文字方塊 106"/>
          <p:cNvSpPr txBox="1"/>
          <p:nvPr/>
        </p:nvSpPr>
        <p:spPr>
          <a:xfrm>
            <a:off x="1668624" y="2213907"/>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cxnSp>
        <p:nvCxnSpPr>
          <p:cNvPr id="108" name="直線單箭頭接點 107"/>
          <p:cNvCxnSpPr>
            <a:stCxn id="104" idx="0"/>
          </p:cNvCxnSpPr>
          <p:nvPr/>
        </p:nvCxnSpPr>
        <p:spPr>
          <a:xfrm flipH="1" flipV="1">
            <a:off x="6604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75" idx="3"/>
          </p:cNvCxnSpPr>
          <p:nvPr/>
        </p:nvCxnSpPr>
        <p:spPr>
          <a:xfrm flipH="1" flipV="1">
            <a:off x="8392662" y="290769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stCxn id="106" idx="3"/>
          </p:cNvCxnSpPr>
          <p:nvPr/>
        </p:nvCxnSpPr>
        <p:spPr>
          <a:xfrm flipV="1">
            <a:off x="3665168" y="3853383"/>
            <a:ext cx="677400" cy="1299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07" idx="3"/>
          </p:cNvCxnSpPr>
          <p:nvPr/>
        </p:nvCxnSpPr>
        <p:spPr>
          <a:xfrm flipV="1">
            <a:off x="3691960" y="1081049"/>
            <a:ext cx="655023" cy="1363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接點 127"/>
          <p:cNvCxnSpPr/>
          <p:nvPr/>
        </p:nvCxnSpPr>
        <p:spPr>
          <a:xfrm flipH="1">
            <a:off x="4757547" y="458621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接點 131"/>
          <p:cNvCxnSpPr/>
          <p:nvPr/>
        </p:nvCxnSpPr>
        <p:spPr>
          <a:xfrm flipH="1">
            <a:off x="4767747" y="1830421"/>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a:off x="4869393" y="4042128"/>
            <a:ext cx="531725" cy="460375"/>
          </a:xfrm>
          <a:prstGeom prst="rect">
            <a:avLst/>
          </a:prstGeom>
          <a:noFill/>
        </p:spPr>
        <p:txBody>
          <a:bodyPr wrap="square" rtlCol="0">
            <a:spAutoFit/>
          </a:bodyPr>
          <a:lstStyle/>
          <a:p>
            <a:r>
              <a:rPr lang="en-US" altLang="zh-TW" sz="2400" dirty="0">
                <a:solidFill>
                  <a:srgbClr val="FF0000"/>
                </a:solidFill>
              </a:rPr>
              <a:t>4</a:t>
            </a:r>
            <a:endParaRPr lang="zh-TW" altLang="en-US" sz="2400" dirty="0">
              <a:solidFill>
                <a:srgbClr val="FF0000"/>
              </a:solidFill>
            </a:endParaRPr>
          </a:p>
        </p:txBody>
      </p:sp>
      <p:sp>
        <p:nvSpPr>
          <p:cNvPr id="137" name="文字方塊 136"/>
          <p:cNvSpPr txBox="1"/>
          <p:nvPr/>
        </p:nvSpPr>
        <p:spPr>
          <a:xfrm>
            <a:off x="3819352" y="3419570"/>
            <a:ext cx="531725" cy="460375"/>
          </a:xfrm>
          <a:prstGeom prst="rect">
            <a:avLst/>
          </a:prstGeom>
          <a:noFill/>
        </p:spPr>
        <p:txBody>
          <a:bodyPr wrap="square" rtlCol="0">
            <a:spAutoFit/>
          </a:bodyPr>
          <a:lstStyle/>
          <a:p>
            <a:r>
              <a:rPr lang="en-US" altLang="zh-TW" sz="2400" dirty="0">
                <a:solidFill>
                  <a:srgbClr val="FF0000"/>
                </a:solidFill>
              </a:rPr>
              <a:t>≈1</a:t>
            </a:r>
            <a:endParaRPr lang="zh-TW" altLang="en-US" sz="2400" dirty="0">
              <a:solidFill>
                <a:srgbClr val="FF0000"/>
              </a:solidFill>
            </a:endParaRPr>
          </a:p>
        </p:txBody>
      </p:sp>
      <p:sp>
        <p:nvSpPr>
          <p:cNvPr id="138" name="文字方塊 137"/>
          <p:cNvSpPr txBox="1"/>
          <p:nvPr/>
        </p:nvSpPr>
        <p:spPr>
          <a:xfrm>
            <a:off x="4878070" y="3445999"/>
            <a:ext cx="531725" cy="460375"/>
          </a:xfrm>
          <a:prstGeom prst="rect">
            <a:avLst/>
          </a:prstGeom>
          <a:noFill/>
        </p:spPr>
        <p:txBody>
          <a:bodyPr wrap="square" rtlCol="0">
            <a:spAutoFit/>
          </a:bodyPr>
          <a:lstStyle/>
          <a:p>
            <a:r>
              <a:rPr lang="en-US" altLang="zh-TW" sz="2400" dirty="0">
                <a:solidFill>
                  <a:srgbClr val="FF0000"/>
                </a:solidFill>
              </a:rPr>
              <a:t>4</a:t>
            </a:r>
            <a:endParaRPr lang="zh-TW" altLang="en-US" sz="2400" dirty="0">
              <a:solidFill>
                <a:srgbClr val="FF0000"/>
              </a:solidFill>
            </a:endParaRPr>
          </a:p>
        </p:txBody>
      </p:sp>
      <p:sp>
        <p:nvSpPr>
          <p:cNvPr id="141" name="文字方塊 140"/>
          <p:cNvSpPr txBox="1"/>
          <p:nvPr/>
        </p:nvSpPr>
        <p:spPr>
          <a:xfrm>
            <a:off x="5356671" y="2885974"/>
            <a:ext cx="531725" cy="460375"/>
          </a:xfrm>
          <a:prstGeom prst="rect">
            <a:avLst/>
          </a:prstGeom>
          <a:noFill/>
        </p:spPr>
        <p:txBody>
          <a:bodyPr wrap="square" rtlCol="0">
            <a:spAutoFit/>
          </a:bodyPr>
          <a:lstStyle/>
          <a:p>
            <a:r>
              <a:rPr lang="en-US" altLang="zh-TW" sz="2400" dirty="0">
                <a:solidFill>
                  <a:srgbClr val="FF0000"/>
                </a:solidFill>
              </a:rPr>
              <a:t>≈1</a:t>
            </a:r>
            <a:endParaRPr lang="zh-TW" altLang="en-US" sz="2400" dirty="0">
              <a:solidFill>
                <a:srgbClr val="FF0000"/>
              </a:solidFill>
            </a:endParaRPr>
          </a:p>
        </p:txBody>
      </p:sp>
      <p:sp>
        <p:nvSpPr>
          <p:cNvPr id="142" name="文字方塊 141"/>
          <p:cNvSpPr txBox="1"/>
          <p:nvPr/>
        </p:nvSpPr>
        <p:spPr>
          <a:xfrm>
            <a:off x="4725022" y="2663780"/>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3</a:t>
            </a:r>
            <a:endParaRPr lang="zh-TW" altLang="en-US" sz="2400" dirty="0">
              <a:solidFill>
                <a:srgbClr val="FF0000"/>
              </a:solidFill>
            </a:endParaRPr>
          </a:p>
        </p:txBody>
      </p:sp>
      <p:sp>
        <p:nvSpPr>
          <p:cNvPr id="143" name="文字方塊 142"/>
          <p:cNvSpPr txBox="1"/>
          <p:nvPr/>
        </p:nvSpPr>
        <p:spPr>
          <a:xfrm>
            <a:off x="4732227" y="2649621"/>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7</a:t>
            </a:r>
            <a:endParaRPr lang="zh-TW" altLang="en-US" sz="2400" dirty="0">
              <a:solidFill>
                <a:srgbClr val="FF0000"/>
              </a:solidFill>
            </a:endParaRPr>
          </a:p>
        </p:txBody>
      </p:sp>
      <p:sp>
        <p:nvSpPr>
          <p:cNvPr id="144" name="文字方塊 143"/>
          <p:cNvSpPr txBox="1"/>
          <p:nvPr/>
        </p:nvSpPr>
        <p:spPr>
          <a:xfrm>
            <a:off x="4919099" y="1233868"/>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7</a:t>
            </a:r>
            <a:endParaRPr lang="zh-TW" altLang="en-US" sz="2400" dirty="0">
              <a:solidFill>
                <a:srgbClr val="FF0000"/>
              </a:solidFill>
            </a:endParaRPr>
          </a:p>
        </p:txBody>
      </p:sp>
      <p:sp>
        <p:nvSpPr>
          <p:cNvPr id="145" name="文字方塊 144"/>
          <p:cNvSpPr txBox="1"/>
          <p:nvPr/>
        </p:nvSpPr>
        <p:spPr>
          <a:xfrm>
            <a:off x="3624515" y="1247961"/>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46" name="文字方塊 145"/>
          <p:cNvSpPr txBox="1"/>
          <p:nvPr/>
        </p:nvSpPr>
        <p:spPr>
          <a:xfrm>
            <a:off x="4814213" y="115021"/>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12" name="文字方塊 111"/>
          <p:cNvSpPr txBox="1"/>
          <p:nvPr/>
        </p:nvSpPr>
        <p:spPr>
          <a:xfrm>
            <a:off x="3878033" y="5654786"/>
            <a:ext cx="323859" cy="460375"/>
          </a:xfrm>
          <a:prstGeom prst="rect">
            <a:avLst/>
          </a:prstGeom>
          <a:noFill/>
        </p:spPr>
        <p:txBody>
          <a:bodyPr wrap="square" rtlCol="0">
            <a:spAutoFit/>
          </a:bodyPr>
          <a:lstStyle/>
          <a:p>
            <a:r>
              <a:rPr lang="en-US" altLang="zh-TW" sz="2400" b="1" dirty="0">
                <a:solidFill>
                  <a:srgbClr val="0000FF"/>
                </a:solidFill>
              </a:rPr>
              <a:t>1</a:t>
            </a:r>
            <a:endParaRPr lang="zh-TW" altLang="en-US" sz="2400" b="1" dirty="0">
              <a:solidFill>
                <a:srgbClr val="0000FF"/>
              </a:solidFill>
            </a:endParaRPr>
          </a:p>
        </p:txBody>
      </p:sp>
      <p:sp>
        <p:nvSpPr>
          <p:cNvPr id="118" name="文字方塊 117"/>
          <p:cNvSpPr txBox="1"/>
          <p:nvPr/>
        </p:nvSpPr>
        <p:spPr>
          <a:xfrm>
            <a:off x="4595240" y="570524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4" name="文字方塊 123"/>
          <p:cNvSpPr txBox="1"/>
          <p:nvPr/>
        </p:nvSpPr>
        <p:spPr>
          <a:xfrm>
            <a:off x="5149970" y="5710409"/>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5" name="文字方塊 124"/>
          <p:cNvSpPr txBox="1"/>
          <p:nvPr/>
        </p:nvSpPr>
        <p:spPr>
          <a:xfrm>
            <a:off x="2170267" y="1456530"/>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26" name="文字方塊 125"/>
          <p:cNvSpPr txBox="1"/>
          <p:nvPr/>
        </p:nvSpPr>
        <p:spPr>
          <a:xfrm>
            <a:off x="7354247" y="1920356"/>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7" name="文字方塊 126"/>
          <p:cNvSpPr txBox="1"/>
          <p:nvPr/>
        </p:nvSpPr>
        <p:spPr>
          <a:xfrm>
            <a:off x="7325339" y="3241343"/>
            <a:ext cx="27157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9" name="文字方塊 128"/>
          <p:cNvSpPr txBox="1"/>
          <p:nvPr/>
        </p:nvSpPr>
        <p:spPr>
          <a:xfrm>
            <a:off x="5827514" y="568692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0" name="文字方塊 129"/>
          <p:cNvSpPr txBox="1"/>
          <p:nvPr/>
        </p:nvSpPr>
        <p:spPr>
          <a:xfrm>
            <a:off x="2151703" y="2258796"/>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31" name="文字方塊 130"/>
          <p:cNvSpPr txBox="1"/>
          <p:nvPr/>
        </p:nvSpPr>
        <p:spPr>
          <a:xfrm>
            <a:off x="2179815" y="71691"/>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3" name="文字方塊 132"/>
          <p:cNvSpPr txBox="1"/>
          <p:nvPr/>
        </p:nvSpPr>
        <p:spPr>
          <a:xfrm>
            <a:off x="2189951" y="731142"/>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5" name="文字方塊 134"/>
          <p:cNvSpPr txBox="1"/>
          <p:nvPr/>
        </p:nvSpPr>
        <p:spPr>
          <a:xfrm>
            <a:off x="2080557" y="3486465"/>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39" name="文字方塊 138"/>
          <p:cNvSpPr txBox="1"/>
          <p:nvPr/>
        </p:nvSpPr>
        <p:spPr>
          <a:xfrm>
            <a:off x="2136753" y="4956930"/>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40" name="文字方塊 139"/>
          <p:cNvSpPr txBox="1"/>
          <p:nvPr/>
        </p:nvSpPr>
        <p:spPr>
          <a:xfrm>
            <a:off x="2165473" y="2787325"/>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47" name="文字方塊 146"/>
          <p:cNvSpPr txBox="1"/>
          <p:nvPr/>
        </p:nvSpPr>
        <p:spPr>
          <a:xfrm>
            <a:off x="2179814" y="4198863"/>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48" name="文字方塊 147"/>
          <p:cNvSpPr txBox="1"/>
          <p:nvPr/>
        </p:nvSpPr>
        <p:spPr>
          <a:xfrm>
            <a:off x="7183296" y="3891560"/>
            <a:ext cx="685337" cy="460375"/>
          </a:xfrm>
          <a:prstGeom prst="rect">
            <a:avLst/>
          </a:prstGeom>
          <a:noFill/>
        </p:spPr>
        <p:txBody>
          <a:bodyPr wrap="square" rtlCol="0">
            <a:spAutoFit/>
          </a:bodyPr>
          <a:lstStyle/>
          <a:p>
            <a:r>
              <a:rPr lang="en-US" altLang="zh-TW" sz="2400" b="1" dirty="0">
                <a:solidFill>
                  <a:srgbClr val="0000FF"/>
                </a:solidFill>
              </a:rPr>
              <a:t>10</a:t>
            </a:r>
            <a:endParaRPr lang="zh-TW" altLang="en-US" sz="2400" b="1" dirty="0">
              <a:solidFill>
                <a:srgbClr val="0000FF"/>
              </a:solidFill>
            </a:endParaRPr>
          </a:p>
        </p:txBody>
      </p:sp>
      <p:sp>
        <p:nvSpPr>
          <p:cNvPr id="149" name="文字方塊 148"/>
          <p:cNvSpPr txBox="1"/>
          <p:nvPr/>
        </p:nvSpPr>
        <p:spPr>
          <a:xfrm>
            <a:off x="6999699" y="2556492"/>
            <a:ext cx="902140"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34"/>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51"/>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3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4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4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4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bldLvl="0" animBg="1"/>
      <p:bldP spid="134" grpId="0" bldLvl="0" animBg="1"/>
      <p:bldP spid="136" grpId="0"/>
      <p:bldP spid="136" grpId="1"/>
      <p:bldP spid="137" grpId="0"/>
      <p:bldP spid="137" grpId="1"/>
      <p:bldP spid="138" grpId="0"/>
      <p:bldP spid="138" grpId="1"/>
      <p:bldP spid="141" grpId="0"/>
      <p:bldP spid="141" grpId="1"/>
      <p:bldP spid="143" grpId="0" bldLvl="0" animBg="1"/>
      <p:bldP spid="144" grpId="0" bldLvl="0" animBg="1"/>
      <p:bldP spid="144" grpId="1" bldLvl="0" animBg="1"/>
      <p:bldP spid="145" grpId="0"/>
      <p:bldP spid="145" grpId="1"/>
      <p:bldP spid="146" grpId="0"/>
      <p:bldP spid="146" grpId="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a:off x="9277593"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4" name="矩形 133"/>
          <p:cNvSpPr/>
          <p:nvPr/>
        </p:nvSpPr>
        <p:spPr>
          <a:xfrm>
            <a:off x="8625011"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pic>
        <p:nvPicPr>
          <p:cNvPr id="52" name="圖片 51"/>
          <p:cNvPicPr>
            <a:picLocks noChangeAspect="1"/>
          </p:cNvPicPr>
          <p:nvPr/>
        </p:nvPicPr>
        <p:blipFill>
          <a:blip r:embed="rId2"/>
          <a:stretch>
            <a:fillRect/>
          </a:stretch>
        </p:blipFill>
        <p:spPr>
          <a:xfrm>
            <a:off x="2911736" y="461347"/>
            <a:ext cx="3757175" cy="4933334"/>
          </a:xfrm>
          <a:prstGeom prst="rect">
            <a:avLst/>
          </a:prstGeom>
        </p:spPr>
      </p:pic>
      <mc:AlternateContent xmlns:mc="http://schemas.openxmlformats.org/markup-compatibility/2006" xmlns:a14="http://schemas.microsoft.com/office/drawing/2010/main">
        <mc:Choice Requires="a14">
          <p:sp>
            <p:nvSpPr>
              <p:cNvPr id="46" name="文字方塊 45"/>
              <p:cNvSpPr txBox="1"/>
              <p:nvPr/>
            </p:nvSpPr>
            <p:spPr>
              <a:xfrm>
                <a:off x="6805173" y="5231248"/>
                <a:ext cx="33337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6805173" y="5231248"/>
                <a:ext cx="333375" cy="368935"/>
              </a:xfrm>
              <a:prstGeom prst="rect">
                <a:avLst/>
              </a:prstGeom>
              <a:blipFill rotWithShape="1">
                <a:blip r:embed="rId3"/>
                <a:stretch>
                  <a:fillRect l="-154" t="-32" r="-16227"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6805173" y="5651472"/>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6805173" y="5651472"/>
                <a:ext cx="337185" cy="368935"/>
              </a:xfrm>
              <a:prstGeom prst="rect">
                <a:avLst/>
              </a:prstGeom>
              <a:blipFill rotWithShape="1">
                <a:blip r:embed="rId4"/>
                <a:stretch>
                  <a:fillRect l="-152" t="-165" r="-15479" b="1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813687" y="6107075"/>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6813687" y="6107075"/>
                <a:ext cx="337185" cy="368935"/>
              </a:xfrm>
              <a:prstGeom prst="rect">
                <a:avLst/>
              </a:prstGeom>
              <a:blipFill rotWithShape="1">
                <a:blip r:embed="rId5"/>
                <a:stretch>
                  <a:fillRect l="-41" t="-76" r="-15590"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6891822" y="645159"/>
                <a:ext cx="20764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6891822" y="645159"/>
                <a:ext cx="207645" cy="368935"/>
              </a:xfrm>
              <a:prstGeom prst="rect">
                <a:avLst/>
              </a:prstGeom>
              <a:blipFill rotWithShape="1">
                <a:blip r:embed="rId6"/>
                <a:stretch>
                  <a:fillRect l="-80" t="-172" r="-24690" b="172"/>
                </a:stretch>
              </a:blipFill>
            </p:spPr>
            <p:txBody>
              <a:bodyPr/>
              <a:lstStyle/>
              <a:p>
                <a:r>
                  <a:rPr lang="zh-CN" altLang="en-US">
                    <a:noFill/>
                  </a:rPr>
                  <a:t> </a:t>
                </a:r>
              </a:p>
            </p:txBody>
          </p:sp>
        </mc:Fallback>
      </mc:AlternateContent>
      <p:sp>
        <p:nvSpPr>
          <p:cNvPr id="50" name="文字方塊 49"/>
          <p:cNvSpPr txBox="1"/>
          <p:nvPr/>
        </p:nvSpPr>
        <p:spPr>
          <a:xfrm>
            <a:off x="7290095" y="5258372"/>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51" name="文字方塊 50"/>
          <p:cNvSpPr txBox="1"/>
          <p:nvPr/>
        </p:nvSpPr>
        <p:spPr>
          <a:xfrm>
            <a:off x="7304647" y="569220"/>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4" name="文字方塊 53"/>
          <p:cNvSpPr txBox="1"/>
          <p:nvPr/>
        </p:nvSpPr>
        <p:spPr>
          <a:xfrm>
            <a:off x="8016300" y="5254237"/>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p>
          <a:p>
            <a:pPr algn="ctr"/>
            <a:r>
              <a:rPr lang="en-US" altLang="zh-TW" sz="2400" dirty="0"/>
              <a:t>1</a:t>
            </a:r>
          </a:p>
          <a:p>
            <a:pPr algn="ctr"/>
            <a:r>
              <a:rPr lang="en-US" altLang="zh-TW" sz="2400" dirty="0"/>
              <a:t>0</a:t>
            </a:r>
            <a:endParaRPr lang="zh-TW" altLang="en-US" sz="2400" dirty="0"/>
          </a:p>
        </p:txBody>
      </p:sp>
      <p:sp>
        <p:nvSpPr>
          <p:cNvPr id="55" name="文字方塊 54"/>
          <p:cNvSpPr txBox="1"/>
          <p:nvPr/>
        </p:nvSpPr>
        <p:spPr>
          <a:xfrm>
            <a:off x="7991461" y="570165"/>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6" name="文字方塊 55"/>
          <p:cNvSpPr txBox="1"/>
          <p:nvPr/>
        </p:nvSpPr>
        <p:spPr>
          <a:xfrm>
            <a:off x="8697146" y="526815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57" name="文字方塊 56"/>
          <p:cNvSpPr txBox="1"/>
          <p:nvPr/>
        </p:nvSpPr>
        <p:spPr>
          <a:xfrm>
            <a:off x="8654208" y="590436"/>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8" name="文字方塊 57"/>
          <p:cNvSpPr txBox="1"/>
          <p:nvPr/>
        </p:nvSpPr>
        <p:spPr>
          <a:xfrm>
            <a:off x="9352156" y="5277289"/>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59" name="文字方塊 58"/>
          <p:cNvSpPr txBox="1"/>
          <p:nvPr/>
        </p:nvSpPr>
        <p:spPr>
          <a:xfrm>
            <a:off x="9316955"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7</a:t>
            </a:r>
          </a:p>
        </p:txBody>
      </p:sp>
      <p:sp>
        <p:nvSpPr>
          <p:cNvPr id="60" name="文字方塊 59"/>
          <p:cNvSpPr txBox="1"/>
          <p:nvPr/>
        </p:nvSpPr>
        <p:spPr>
          <a:xfrm>
            <a:off x="9999046" y="527802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61" name="文字方塊 60"/>
          <p:cNvSpPr txBox="1"/>
          <p:nvPr/>
        </p:nvSpPr>
        <p:spPr>
          <a:xfrm>
            <a:off x="9957528"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62" name="矩形 61"/>
          <p:cNvSpPr/>
          <p:nvPr/>
        </p:nvSpPr>
        <p:spPr>
          <a:xfrm>
            <a:off x="7365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8080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9416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65" name="矩形 64"/>
          <p:cNvSpPr/>
          <p:nvPr/>
        </p:nvSpPr>
        <p:spPr>
          <a:xfrm>
            <a:off x="9381653" y="632555"/>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73" name="矩形 72"/>
          <p:cNvSpPr/>
          <p:nvPr/>
        </p:nvSpPr>
        <p:spPr>
          <a:xfrm>
            <a:off x="10070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p:cNvGrpSpPr/>
          <p:nvPr/>
        </p:nvGrpSpPr>
        <p:grpSpPr>
          <a:xfrm>
            <a:off x="4695073" y="5068598"/>
            <a:ext cx="399503" cy="460375"/>
            <a:chOff x="5891338" y="5744015"/>
            <a:chExt cx="399503" cy="460375"/>
          </a:xfrm>
        </p:grpSpPr>
        <p:sp>
          <p:nvSpPr>
            <p:cNvPr id="53" name="文字方塊 52"/>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2" name="文字方塊 1"/>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6" name="群組 65"/>
          <p:cNvGrpSpPr/>
          <p:nvPr/>
        </p:nvGrpSpPr>
        <p:grpSpPr>
          <a:xfrm>
            <a:off x="2835536" y="3600478"/>
            <a:ext cx="399503" cy="460375"/>
            <a:chOff x="5891338" y="5744015"/>
            <a:chExt cx="399503" cy="460375"/>
          </a:xfrm>
        </p:grpSpPr>
        <p:sp>
          <p:nvSpPr>
            <p:cNvPr id="67" name="文字方塊 66"/>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68" name="文字方塊 67"/>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9" name="群組 68"/>
          <p:cNvGrpSpPr/>
          <p:nvPr/>
        </p:nvGrpSpPr>
        <p:grpSpPr>
          <a:xfrm>
            <a:off x="2828672" y="871536"/>
            <a:ext cx="399503" cy="460375"/>
            <a:chOff x="5891338" y="5744015"/>
            <a:chExt cx="399503" cy="460375"/>
          </a:xfrm>
        </p:grpSpPr>
        <p:sp>
          <p:nvSpPr>
            <p:cNvPr id="70" name="文字方塊 69"/>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1" name="文字方塊 70"/>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72" name="群組 71"/>
          <p:cNvGrpSpPr/>
          <p:nvPr/>
        </p:nvGrpSpPr>
        <p:grpSpPr>
          <a:xfrm>
            <a:off x="6469159" y="2676861"/>
            <a:ext cx="399503" cy="460375"/>
            <a:chOff x="5891338" y="5744015"/>
            <a:chExt cx="399503" cy="460375"/>
          </a:xfrm>
        </p:grpSpPr>
        <p:sp>
          <p:nvSpPr>
            <p:cNvPr id="74" name="文字方塊 73"/>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5" name="文字方塊 74"/>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sp>
        <p:nvSpPr>
          <p:cNvPr id="76" name="文字方塊 75"/>
          <p:cNvSpPr txBox="1"/>
          <p:nvPr/>
        </p:nvSpPr>
        <p:spPr>
          <a:xfrm>
            <a:off x="3843676" y="6088544"/>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endParaRPr lang="zh-TW" altLang="en-US" sz="2400" baseline="-25000" dirty="0"/>
          </a:p>
        </p:txBody>
      </p:sp>
      <p:sp>
        <p:nvSpPr>
          <p:cNvPr id="77" name="文字方塊 76"/>
          <p:cNvSpPr txBox="1"/>
          <p:nvPr/>
        </p:nvSpPr>
        <p:spPr>
          <a:xfrm>
            <a:off x="4595240"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78" name="文字方塊 77"/>
          <p:cNvSpPr txBox="1"/>
          <p:nvPr/>
        </p:nvSpPr>
        <p:spPr>
          <a:xfrm>
            <a:off x="5340496"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79" name="文字方塊 78"/>
          <p:cNvSpPr txBox="1"/>
          <p:nvPr/>
        </p:nvSpPr>
        <p:spPr>
          <a:xfrm>
            <a:off x="1668624" y="2900047"/>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endParaRPr lang="zh-TW" altLang="en-US" sz="2400" baseline="-25000" dirty="0"/>
          </a:p>
        </p:txBody>
      </p:sp>
      <p:sp>
        <p:nvSpPr>
          <p:cNvPr id="80" name="文字方塊 79"/>
          <p:cNvSpPr txBox="1"/>
          <p:nvPr/>
        </p:nvSpPr>
        <p:spPr>
          <a:xfrm>
            <a:off x="1652367" y="3597914"/>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1" name="文字方塊 80"/>
          <p:cNvSpPr txBox="1"/>
          <p:nvPr/>
        </p:nvSpPr>
        <p:spPr>
          <a:xfrm>
            <a:off x="1641832" y="4295779"/>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2" name="文字方塊 81"/>
          <p:cNvSpPr txBox="1"/>
          <p:nvPr/>
        </p:nvSpPr>
        <p:spPr>
          <a:xfrm>
            <a:off x="191909" y="156113"/>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endParaRPr lang="zh-TW" altLang="en-US" sz="2400" baseline="-25000" dirty="0"/>
          </a:p>
        </p:txBody>
      </p:sp>
      <p:sp>
        <p:nvSpPr>
          <p:cNvPr id="83" name="文字方塊 82"/>
          <p:cNvSpPr txBox="1"/>
          <p:nvPr/>
        </p:nvSpPr>
        <p:spPr>
          <a:xfrm>
            <a:off x="1699652" y="8539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4" name="文字方塊 83"/>
          <p:cNvSpPr txBox="1"/>
          <p:nvPr/>
        </p:nvSpPr>
        <p:spPr>
          <a:xfrm>
            <a:off x="1689117" y="155184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5" name="文字方塊 84"/>
          <p:cNvSpPr txBox="1"/>
          <p:nvPr/>
        </p:nvSpPr>
        <p:spPr>
          <a:xfrm>
            <a:off x="6121757" y="1971348"/>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endParaRPr lang="zh-TW" altLang="en-US" sz="2400" baseline="-25000" dirty="0"/>
          </a:p>
        </p:txBody>
      </p:sp>
      <p:sp>
        <p:nvSpPr>
          <p:cNvPr id="86" name="文字方塊 85"/>
          <p:cNvSpPr txBox="1"/>
          <p:nvPr/>
        </p:nvSpPr>
        <p:spPr>
          <a:xfrm>
            <a:off x="7629500" y="266921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7" name="文字方塊 86"/>
          <p:cNvSpPr txBox="1"/>
          <p:nvPr/>
        </p:nvSpPr>
        <p:spPr>
          <a:xfrm>
            <a:off x="7618965" y="33670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4" name="文字方塊 3"/>
          <p:cNvSpPr txBox="1"/>
          <p:nvPr/>
        </p:nvSpPr>
        <p:spPr>
          <a:xfrm>
            <a:off x="4480505" y="278621"/>
            <a:ext cx="469810" cy="460375"/>
          </a:xfrm>
          <a:prstGeom prst="rect">
            <a:avLst/>
          </a:prstGeom>
          <a:noFill/>
        </p:spPr>
        <p:txBody>
          <a:bodyPr wrap="square" rtlCol="0">
            <a:spAutoFit/>
          </a:bodyPr>
          <a:lstStyle/>
          <a:p>
            <a:r>
              <a:rPr lang="en-US" altLang="zh-TW" sz="2400" dirty="0"/>
              <a:t>y</a:t>
            </a:r>
            <a:endParaRPr lang="zh-TW" altLang="en-US" sz="2400" dirty="0"/>
          </a:p>
        </p:txBody>
      </p:sp>
      <p:cxnSp>
        <p:nvCxnSpPr>
          <p:cNvPr id="7" name="直線單箭頭接點 6"/>
          <p:cNvCxnSpPr>
            <a:stCxn id="82" idx="3"/>
            <a:endCxn id="71" idx="1"/>
          </p:cNvCxnSpPr>
          <p:nvPr/>
        </p:nvCxnSpPr>
        <p:spPr>
          <a:xfrm>
            <a:off x="2198988" y="386946"/>
            <a:ext cx="2153920" cy="7150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71" idx="1"/>
          </p:cNvCxnSpPr>
          <p:nvPr/>
        </p:nvCxnSpPr>
        <p:spPr>
          <a:xfrm flipV="1">
            <a:off x="3713347" y="1101734"/>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endCxn id="71" idx="1"/>
          </p:cNvCxnSpPr>
          <p:nvPr/>
        </p:nvCxnSpPr>
        <p:spPr>
          <a:xfrm flipV="1">
            <a:off x="3722988" y="110173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2193299" y="3107952"/>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V="1">
            <a:off x="2183658" y="3823375"/>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2193299" y="3823375"/>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85" idx="1"/>
            <a:endCxn id="75" idx="3"/>
          </p:cNvCxnSpPr>
          <p:nvPr/>
        </p:nvCxnSpPr>
        <p:spPr>
          <a:xfrm>
            <a:off x="7645757" y="2201546"/>
            <a:ext cx="746760" cy="706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86" idx="1"/>
          </p:cNvCxnSpPr>
          <p:nvPr/>
        </p:nvCxnSpPr>
        <p:spPr>
          <a:xfrm flipH="1">
            <a:off x="8390227" y="2899412"/>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87" idx="1"/>
          </p:cNvCxnSpPr>
          <p:nvPr/>
        </p:nvCxnSpPr>
        <p:spPr>
          <a:xfrm flipH="1" flipV="1">
            <a:off x="8399867" y="2904780"/>
            <a:ext cx="743098" cy="6924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rot="5400000" flipH="1">
            <a:off x="4993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rot="5400000" flipH="1" flipV="1">
            <a:off x="4558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rot="5400000" flipH="1" flipV="1">
            <a:off x="4156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p:cNvSpPr txBox="1"/>
          <p:nvPr/>
        </p:nvSpPr>
        <p:spPr>
          <a:xfrm>
            <a:off x="6030358" y="6092794"/>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dirty="0"/>
          </a:p>
        </p:txBody>
      </p:sp>
      <p:sp>
        <p:nvSpPr>
          <p:cNvPr id="105" name="文字方塊 104"/>
          <p:cNvSpPr txBox="1"/>
          <p:nvPr/>
        </p:nvSpPr>
        <p:spPr>
          <a:xfrm>
            <a:off x="7629500" y="401847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6" name="文字方塊 105"/>
          <p:cNvSpPr txBox="1"/>
          <p:nvPr/>
        </p:nvSpPr>
        <p:spPr>
          <a:xfrm>
            <a:off x="1641832" y="492273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7" name="文字方塊 106"/>
          <p:cNvSpPr txBox="1"/>
          <p:nvPr/>
        </p:nvSpPr>
        <p:spPr>
          <a:xfrm>
            <a:off x="1668624" y="2213907"/>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cxnSp>
        <p:nvCxnSpPr>
          <p:cNvPr id="108" name="直線單箭頭接點 107"/>
          <p:cNvCxnSpPr>
            <a:stCxn id="104" idx="0"/>
          </p:cNvCxnSpPr>
          <p:nvPr/>
        </p:nvCxnSpPr>
        <p:spPr>
          <a:xfrm flipH="1" flipV="1">
            <a:off x="6604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75" idx="3"/>
          </p:cNvCxnSpPr>
          <p:nvPr/>
        </p:nvCxnSpPr>
        <p:spPr>
          <a:xfrm flipH="1" flipV="1">
            <a:off x="8392662" y="290769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stCxn id="106" idx="3"/>
          </p:cNvCxnSpPr>
          <p:nvPr/>
        </p:nvCxnSpPr>
        <p:spPr>
          <a:xfrm flipV="1">
            <a:off x="3665168" y="3853383"/>
            <a:ext cx="677400" cy="1299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07" idx="3"/>
          </p:cNvCxnSpPr>
          <p:nvPr/>
        </p:nvCxnSpPr>
        <p:spPr>
          <a:xfrm flipV="1">
            <a:off x="3691960" y="1081049"/>
            <a:ext cx="655023" cy="1363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接點 127"/>
          <p:cNvCxnSpPr/>
          <p:nvPr/>
        </p:nvCxnSpPr>
        <p:spPr>
          <a:xfrm flipH="1">
            <a:off x="4757547" y="458621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接點 131"/>
          <p:cNvCxnSpPr/>
          <p:nvPr/>
        </p:nvCxnSpPr>
        <p:spPr>
          <a:xfrm flipH="1">
            <a:off x="4767747" y="1830421"/>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a:off x="4869393" y="4042128"/>
            <a:ext cx="531725" cy="460375"/>
          </a:xfrm>
          <a:prstGeom prst="rect">
            <a:avLst/>
          </a:prstGeom>
          <a:noFill/>
        </p:spPr>
        <p:txBody>
          <a:bodyPr wrap="square" rtlCol="0">
            <a:spAutoFit/>
          </a:bodyPr>
          <a:lstStyle/>
          <a:p>
            <a:r>
              <a:rPr lang="en-US" altLang="zh-TW" sz="2400" dirty="0">
                <a:solidFill>
                  <a:srgbClr val="FF0000"/>
                </a:solidFill>
              </a:rPr>
              <a:t>2</a:t>
            </a:r>
            <a:endParaRPr lang="zh-TW" altLang="en-US" sz="2400" dirty="0">
              <a:solidFill>
                <a:srgbClr val="FF0000"/>
              </a:solidFill>
            </a:endParaRPr>
          </a:p>
        </p:txBody>
      </p:sp>
      <p:sp>
        <p:nvSpPr>
          <p:cNvPr id="137" name="文字方塊 136"/>
          <p:cNvSpPr txBox="1"/>
          <p:nvPr/>
        </p:nvSpPr>
        <p:spPr>
          <a:xfrm>
            <a:off x="3819352" y="3419570"/>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38" name="文字方塊 137"/>
          <p:cNvSpPr txBox="1"/>
          <p:nvPr/>
        </p:nvSpPr>
        <p:spPr>
          <a:xfrm>
            <a:off x="4878070" y="3445999"/>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41" name="文字方塊 140"/>
          <p:cNvSpPr txBox="1"/>
          <p:nvPr/>
        </p:nvSpPr>
        <p:spPr>
          <a:xfrm>
            <a:off x="5356671" y="2885974"/>
            <a:ext cx="531725" cy="460375"/>
          </a:xfrm>
          <a:prstGeom prst="rect">
            <a:avLst/>
          </a:prstGeom>
          <a:noFill/>
        </p:spPr>
        <p:txBody>
          <a:bodyPr wrap="square" rtlCol="0">
            <a:spAutoFit/>
          </a:bodyPr>
          <a:lstStyle/>
          <a:p>
            <a:r>
              <a:rPr lang="en-US" altLang="zh-TW" sz="2400" dirty="0">
                <a:solidFill>
                  <a:srgbClr val="FF0000"/>
                </a:solidFill>
              </a:rPr>
              <a:t>≈1</a:t>
            </a:r>
            <a:endParaRPr lang="zh-TW" altLang="en-US" sz="2400" dirty="0">
              <a:solidFill>
                <a:srgbClr val="FF0000"/>
              </a:solidFill>
            </a:endParaRPr>
          </a:p>
        </p:txBody>
      </p:sp>
      <p:sp>
        <p:nvSpPr>
          <p:cNvPr id="142" name="文字方塊 141"/>
          <p:cNvSpPr txBox="1"/>
          <p:nvPr/>
        </p:nvSpPr>
        <p:spPr>
          <a:xfrm>
            <a:off x="4725022" y="2663780"/>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7</a:t>
            </a:r>
            <a:endParaRPr lang="zh-TW" altLang="en-US" sz="2400" dirty="0">
              <a:solidFill>
                <a:srgbClr val="FF0000"/>
              </a:solidFill>
            </a:endParaRPr>
          </a:p>
        </p:txBody>
      </p:sp>
      <p:sp>
        <p:nvSpPr>
          <p:cNvPr id="144" name="文字方塊 143"/>
          <p:cNvSpPr txBox="1"/>
          <p:nvPr/>
        </p:nvSpPr>
        <p:spPr>
          <a:xfrm>
            <a:off x="4919099" y="1233868"/>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7</a:t>
            </a:r>
            <a:endParaRPr lang="zh-TW" altLang="en-US" sz="2400" dirty="0">
              <a:solidFill>
                <a:srgbClr val="FF0000"/>
              </a:solidFill>
            </a:endParaRPr>
          </a:p>
        </p:txBody>
      </p:sp>
      <p:sp>
        <p:nvSpPr>
          <p:cNvPr id="145" name="文字方塊 144"/>
          <p:cNvSpPr txBox="1"/>
          <p:nvPr/>
        </p:nvSpPr>
        <p:spPr>
          <a:xfrm>
            <a:off x="3624515" y="1247961"/>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46" name="文字方塊 145"/>
          <p:cNvSpPr txBox="1"/>
          <p:nvPr/>
        </p:nvSpPr>
        <p:spPr>
          <a:xfrm>
            <a:off x="4814213" y="115021"/>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12" name="文字方塊 111"/>
          <p:cNvSpPr txBox="1"/>
          <p:nvPr/>
        </p:nvSpPr>
        <p:spPr>
          <a:xfrm>
            <a:off x="3878033" y="5654786"/>
            <a:ext cx="323859" cy="460375"/>
          </a:xfrm>
          <a:prstGeom prst="rect">
            <a:avLst/>
          </a:prstGeom>
          <a:noFill/>
        </p:spPr>
        <p:txBody>
          <a:bodyPr wrap="square" rtlCol="0">
            <a:spAutoFit/>
          </a:bodyPr>
          <a:lstStyle/>
          <a:p>
            <a:r>
              <a:rPr lang="en-US" altLang="zh-TW" sz="2400" b="1" dirty="0">
                <a:solidFill>
                  <a:srgbClr val="0000FF"/>
                </a:solidFill>
              </a:rPr>
              <a:t>1</a:t>
            </a:r>
            <a:endParaRPr lang="zh-TW" altLang="en-US" sz="2400" b="1" dirty="0">
              <a:solidFill>
                <a:srgbClr val="0000FF"/>
              </a:solidFill>
            </a:endParaRPr>
          </a:p>
        </p:txBody>
      </p:sp>
      <p:sp>
        <p:nvSpPr>
          <p:cNvPr id="118" name="文字方塊 117"/>
          <p:cNvSpPr txBox="1"/>
          <p:nvPr/>
        </p:nvSpPr>
        <p:spPr>
          <a:xfrm>
            <a:off x="4595240" y="570524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4" name="文字方塊 123"/>
          <p:cNvSpPr txBox="1"/>
          <p:nvPr/>
        </p:nvSpPr>
        <p:spPr>
          <a:xfrm>
            <a:off x="5149970" y="5710409"/>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5" name="文字方塊 124"/>
          <p:cNvSpPr txBox="1"/>
          <p:nvPr/>
        </p:nvSpPr>
        <p:spPr>
          <a:xfrm>
            <a:off x="2170267" y="1456530"/>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26" name="文字方塊 125"/>
          <p:cNvSpPr txBox="1"/>
          <p:nvPr/>
        </p:nvSpPr>
        <p:spPr>
          <a:xfrm>
            <a:off x="7354247" y="1920356"/>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7" name="文字方塊 126"/>
          <p:cNvSpPr txBox="1"/>
          <p:nvPr/>
        </p:nvSpPr>
        <p:spPr>
          <a:xfrm>
            <a:off x="7325339" y="3241343"/>
            <a:ext cx="27157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9" name="文字方塊 128"/>
          <p:cNvSpPr txBox="1"/>
          <p:nvPr/>
        </p:nvSpPr>
        <p:spPr>
          <a:xfrm>
            <a:off x="5827514" y="568692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0" name="文字方塊 129"/>
          <p:cNvSpPr txBox="1"/>
          <p:nvPr/>
        </p:nvSpPr>
        <p:spPr>
          <a:xfrm>
            <a:off x="2151703" y="2258796"/>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31" name="文字方塊 130"/>
          <p:cNvSpPr txBox="1"/>
          <p:nvPr/>
        </p:nvSpPr>
        <p:spPr>
          <a:xfrm>
            <a:off x="2179815" y="71691"/>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3" name="文字方塊 132"/>
          <p:cNvSpPr txBox="1"/>
          <p:nvPr/>
        </p:nvSpPr>
        <p:spPr>
          <a:xfrm>
            <a:off x="2189951" y="731142"/>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5" name="文字方塊 134"/>
          <p:cNvSpPr txBox="1"/>
          <p:nvPr/>
        </p:nvSpPr>
        <p:spPr>
          <a:xfrm>
            <a:off x="2080557" y="3486465"/>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39" name="文字方塊 138"/>
          <p:cNvSpPr txBox="1"/>
          <p:nvPr/>
        </p:nvSpPr>
        <p:spPr>
          <a:xfrm>
            <a:off x="2136753" y="4956930"/>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40" name="文字方塊 139"/>
          <p:cNvSpPr txBox="1"/>
          <p:nvPr/>
        </p:nvSpPr>
        <p:spPr>
          <a:xfrm>
            <a:off x="2165473" y="2787325"/>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43" name="文字方塊 142"/>
          <p:cNvSpPr txBox="1"/>
          <p:nvPr/>
        </p:nvSpPr>
        <p:spPr>
          <a:xfrm>
            <a:off x="2179814" y="4198863"/>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47" name="文字方塊 146"/>
          <p:cNvSpPr txBox="1"/>
          <p:nvPr/>
        </p:nvSpPr>
        <p:spPr>
          <a:xfrm>
            <a:off x="7183296" y="3891560"/>
            <a:ext cx="685337" cy="460375"/>
          </a:xfrm>
          <a:prstGeom prst="rect">
            <a:avLst/>
          </a:prstGeom>
          <a:noFill/>
        </p:spPr>
        <p:txBody>
          <a:bodyPr wrap="square" rtlCol="0">
            <a:spAutoFit/>
          </a:bodyPr>
          <a:lstStyle/>
          <a:p>
            <a:r>
              <a:rPr lang="en-US" altLang="zh-TW" sz="2400" b="1" dirty="0">
                <a:solidFill>
                  <a:srgbClr val="0000FF"/>
                </a:solidFill>
              </a:rPr>
              <a:t>10</a:t>
            </a:r>
            <a:endParaRPr lang="zh-TW" altLang="en-US" sz="2400" b="1" dirty="0">
              <a:solidFill>
                <a:srgbClr val="0000FF"/>
              </a:solidFill>
            </a:endParaRPr>
          </a:p>
        </p:txBody>
      </p:sp>
      <p:sp>
        <p:nvSpPr>
          <p:cNvPr id="148" name="文字方塊 147"/>
          <p:cNvSpPr txBox="1"/>
          <p:nvPr/>
        </p:nvSpPr>
        <p:spPr>
          <a:xfrm>
            <a:off x="6999699" y="2556492"/>
            <a:ext cx="902140"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3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4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5"/>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ldLvl="0" animBg="1"/>
      <p:bldP spid="134" grpId="0" bldLvl="0" animBg="1"/>
      <p:bldP spid="136" grpId="0"/>
      <p:bldP spid="136" grpId="1"/>
      <p:bldP spid="137" grpId="0"/>
      <p:bldP spid="137" grpId="1"/>
      <p:bldP spid="138" grpId="0"/>
      <p:bldP spid="138" grpId="1"/>
      <p:bldP spid="141" grpId="0"/>
      <p:bldP spid="141" grpId="1"/>
      <p:bldP spid="144" grpId="0" bldLvl="0" animBg="1"/>
      <p:bldP spid="144" grpId="1" bldLvl="0" animBg="1"/>
      <p:bldP spid="145" grpId="0"/>
      <p:bldP spid="145" grpId="1"/>
      <p:bldP spid="146"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a:off x="9937309" y="523124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4" name="矩形 133"/>
          <p:cNvSpPr/>
          <p:nvPr/>
        </p:nvSpPr>
        <p:spPr>
          <a:xfrm>
            <a:off x="9256463" y="5217278"/>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pic>
        <p:nvPicPr>
          <p:cNvPr id="52" name="圖片 51"/>
          <p:cNvPicPr>
            <a:picLocks noChangeAspect="1"/>
          </p:cNvPicPr>
          <p:nvPr/>
        </p:nvPicPr>
        <p:blipFill>
          <a:blip r:embed="rId2"/>
          <a:stretch>
            <a:fillRect/>
          </a:stretch>
        </p:blipFill>
        <p:spPr>
          <a:xfrm>
            <a:off x="2911736" y="461347"/>
            <a:ext cx="3757175" cy="4933334"/>
          </a:xfrm>
          <a:prstGeom prst="rect">
            <a:avLst/>
          </a:prstGeom>
        </p:spPr>
      </p:pic>
      <mc:AlternateContent xmlns:mc="http://schemas.openxmlformats.org/markup-compatibility/2006" xmlns:a14="http://schemas.microsoft.com/office/drawing/2010/main">
        <mc:Choice Requires="a14">
          <p:sp>
            <p:nvSpPr>
              <p:cNvPr id="46" name="文字方塊 45"/>
              <p:cNvSpPr txBox="1"/>
              <p:nvPr/>
            </p:nvSpPr>
            <p:spPr>
              <a:xfrm>
                <a:off x="6805173" y="5231248"/>
                <a:ext cx="33337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6805173" y="5231248"/>
                <a:ext cx="333375" cy="368935"/>
              </a:xfrm>
              <a:prstGeom prst="rect">
                <a:avLst/>
              </a:prstGeom>
              <a:blipFill rotWithShape="1">
                <a:blip r:embed="rId3"/>
                <a:stretch>
                  <a:fillRect l="-154" t="-32" r="-16227"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6805173" y="5651472"/>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6805173" y="5651472"/>
                <a:ext cx="337185" cy="368935"/>
              </a:xfrm>
              <a:prstGeom prst="rect">
                <a:avLst/>
              </a:prstGeom>
              <a:blipFill rotWithShape="1">
                <a:blip r:embed="rId4"/>
                <a:stretch>
                  <a:fillRect l="-152" t="-165" r="-15479" b="1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813687" y="6107075"/>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6813687" y="6107075"/>
                <a:ext cx="337185" cy="368935"/>
              </a:xfrm>
              <a:prstGeom prst="rect">
                <a:avLst/>
              </a:prstGeom>
              <a:blipFill rotWithShape="1">
                <a:blip r:embed="rId5"/>
                <a:stretch>
                  <a:fillRect l="-41" t="-76" r="-15590"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6891822" y="645159"/>
                <a:ext cx="20764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6891822" y="645159"/>
                <a:ext cx="207645" cy="368935"/>
              </a:xfrm>
              <a:prstGeom prst="rect">
                <a:avLst/>
              </a:prstGeom>
              <a:blipFill rotWithShape="1">
                <a:blip r:embed="rId6"/>
                <a:stretch>
                  <a:fillRect l="-80" t="-172" r="-24690" b="172"/>
                </a:stretch>
              </a:blipFill>
            </p:spPr>
            <p:txBody>
              <a:bodyPr/>
              <a:lstStyle/>
              <a:p>
                <a:r>
                  <a:rPr lang="zh-CN" altLang="en-US">
                    <a:noFill/>
                  </a:rPr>
                  <a:t> </a:t>
                </a:r>
              </a:p>
            </p:txBody>
          </p:sp>
        </mc:Fallback>
      </mc:AlternateContent>
      <p:sp>
        <p:nvSpPr>
          <p:cNvPr id="50" name="文字方塊 49"/>
          <p:cNvSpPr txBox="1"/>
          <p:nvPr/>
        </p:nvSpPr>
        <p:spPr>
          <a:xfrm>
            <a:off x="7290095" y="5258372"/>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51" name="文字方塊 50"/>
          <p:cNvSpPr txBox="1"/>
          <p:nvPr/>
        </p:nvSpPr>
        <p:spPr>
          <a:xfrm>
            <a:off x="7304647" y="569220"/>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4" name="文字方塊 53"/>
          <p:cNvSpPr txBox="1"/>
          <p:nvPr/>
        </p:nvSpPr>
        <p:spPr>
          <a:xfrm>
            <a:off x="8016300" y="5254237"/>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p>
          <a:p>
            <a:pPr algn="ctr"/>
            <a:r>
              <a:rPr lang="en-US" altLang="zh-TW" sz="2400" dirty="0"/>
              <a:t>1</a:t>
            </a:r>
          </a:p>
          <a:p>
            <a:pPr algn="ctr"/>
            <a:r>
              <a:rPr lang="en-US" altLang="zh-TW" sz="2400" dirty="0"/>
              <a:t>0</a:t>
            </a:r>
            <a:endParaRPr lang="zh-TW" altLang="en-US" sz="2400" dirty="0"/>
          </a:p>
        </p:txBody>
      </p:sp>
      <p:sp>
        <p:nvSpPr>
          <p:cNvPr id="55" name="文字方塊 54"/>
          <p:cNvSpPr txBox="1"/>
          <p:nvPr/>
        </p:nvSpPr>
        <p:spPr>
          <a:xfrm>
            <a:off x="7991461" y="570165"/>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6" name="文字方塊 55"/>
          <p:cNvSpPr txBox="1"/>
          <p:nvPr/>
        </p:nvSpPr>
        <p:spPr>
          <a:xfrm>
            <a:off x="8697146" y="526815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57" name="文字方塊 56"/>
          <p:cNvSpPr txBox="1"/>
          <p:nvPr/>
        </p:nvSpPr>
        <p:spPr>
          <a:xfrm>
            <a:off x="8654208" y="590436"/>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8" name="文字方塊 57"/>
          <p:cNvSpPr txBox="1"/>
          <p:nvPr/>
        </p:nvSpPr>
        <p:spPr>
          <a:xfrm>
            <a:off x="9352156" y="5277289"/>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59" name="文字方塊 58"/>
          <p:cNvSpPr txBox="1"/>
          <p:nvPr/>
        </p:nvSpPr>
        <p:spPr>
          <a:xfrm>
            <a:off x="9316955"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7</a:t>
            </a:r>
          </a:p>
        </p:txBody>
      </p:sp>
      <p:sp>
        <p:nvSpPr>
          <p:cNvPr id="60" name="文字方塊 59"/>
          <p:cNvSpPr txBox="1"/>
          <p:nvPr/>
        </p:nvSpPr>
        <p:spPr>
          <a:xfrm>
            <a:off x="9999046" y="527802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61" name="文字方塊 60"/>
          <p:cNvSpPr txBox="1"/>
          <p:nvPr/>
        </p:nvSpPr>
        <p:spPr>
          <a:xfrm>
            <a:off x="9957528"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62" name="矩形 61"/>
          <p:cNvSpPr/>
          <p:nvPr/>
        </p:nvSpPr>
        <p:spPr>
          <a:xfrm>
            <a:off x="7365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8080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9416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65" name="矩形 64"/>
          <p:cNvSpPr/>
          <p:nvPr/>
        </p:nvSpPr>
        <p:spPr>
          <a:xfrm>
            <a:off x="9381653" y="632555"/>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73" name="矩形 72"/>
          <p:cNvSpPr/>
          <p:nvPr/>
        </p:nvSpPr>
        <p:spPr>
          <a:xfrm>
            <a:off x="10070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p:cNvGrpSpPr/>
          <p:nvPr/>
        </p:nvGrpSpPr>
        <p:grpSpPr>
          <a:xfrm>
            <a:off x="4695073" y="5068598"/>
            <a:ext cx="399503" cy="460375"/>
            <a:chOff x="5891338" y="5744015"/>
            <a:chExt cx="399503" cy="460375"/>
          </a:xfrm>
        </p:grpSpPr>
        <p:sp>
          <p:nvSpPr>
            <p:cNvPr id="53" name="文字方塊 52"/>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2" name="文字方塊 1"/>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6" name="群組 65"/>
          <p:cNvGrpSpPr/>
          <p:nvPr/>
        </p:nvGrpSpPr>
        <p:grpSpPr>
          <a:xfrm>
            <a:off x="2835536" y="3600478"/>
            <a:ext cx="399503" cy="460375"/>
            <a:chOff x="5891338" y="5744015"/>
            <a:chExt cx="399503" cy="460375"/>
          </a:xfrm>
        </p:grpSpPr>
        <p:sp>
          <p:nvSpPr>
            <p:cNvPr id="67" name="文字方塊 66"/>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68" name="文字方塊 67"/>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9" name="群組 68"/>
          <p:cNvGrpSpPr/>
          <p:nvPr/>
        </p:nvGrpSpPr>
        <p:grpSpPr>
          <a:xfrm>
            <a:off x="2828672" y="871536"/>
            <a:ext cx="399503" cy="460375"/>
            <a:chOff x="5891338" y="5744015"/>
            <a:chExt cx="399503" cy="460375"/>
          </a:xfrm>
        </p:grpSpPr>
        <p:sp>
          <p:nvSpPr>
            <p:cNvPr id="70" name="文字方塊 69"/>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1" name="文字方塊 70"/>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72" name="群組 71"/>
          <p:cNvGrpSpPr/>
          <p:nvPr/>
        </p:nvGrpSpPr>
        <p:grpSpPr>
          <a:xfrm>
            <a:off x="6469159" y="2676861"/>
            <a:ext cx="399503" cy="460375"/>
            <a:chOff x="5891338" y="5744015"/>
            <a:chExt cx="399503" cy="460375"/>
          </a:xfrm>
        </p:grpSpPr>
        <p:sp>
          <p:nvSpPr>
            <p:cNvPr id="74" name="文字方塊 73"/>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5" name="文字方塊 74"/>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sp>
        <p:nvSpPr>
          <p:cNvPr id="76" name="文字方塊 75"/>
          <p:cNvSpPr txBox="1"/>
          <p:nvPr/>
        </p:nvSpPr>
        <p:spPr>
          <a:xfrm>
            <a:off x="3843676" y="6088544"/>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77" name="文字方塊 76"/>
          <p:cNvSpPr txBox="1"/>
          <p:nvPr/>
        </p:nvSpPr>
        <p:spPr>
          <a:xfrm>
            <a:off x="4595240"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78" name="文字方塊 77"/>
          <p:cNvSpPr txBox="1"/>
          <p:nvPr/>
        </p:nvSpPr>
        <p:spPr>
          <a:xfrm>
            <a:off x="5340496"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79" name="文字方塊 78"/>
          <p:cNvSpPr txBox="1"/>
          <p:nvPr/>
        </p:nvSpPr>
        <p:spPr>
          <a:xfrm>
            <a:off x="1668624" y="2900047"/>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0" name="文字方塊 79"/>
          <p:cNvSpPr txBox="1"/>
          <p:nvPr/>
        </p:nvSpPr>
        <p:spPr>
          <a:xfrm>
            <a:off x="1652367" y="3597914"/>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1" name="文字方塊 80"/>
          <p:cNvSpPr txBox="1"/>
          <p:nvPr/>
        </p:nvSpPr>
        <p:spPr>
          <a:xfrm>
            <a:off x="1641832" y="4295779"/>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2" name="文字方塊 81"/>
          <p:cNvSpPr txBox="1"/>
          <p:nvPr/>
        </p:nvSpPr>
        <p:spPr>
          <a:xfrm>
            <a:off x="191909" y="156113"/>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3" name="文字方塊 82"/>
          <p:cNvSpPr txBox="1"/>
          <p:nvPr/>
        </p:nvSpPr>
        <p:spPr>
          <a:xfrm>
            <a:off x="1699652" y="8539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4" name="文字方塊 83"/>
          <p:cNvSpPr txBox="1"/>
          <p:nvPr/>
        </p:nvSpPr>
        <p:spPr>
          <a:xfrm>
            <a:off x="1689117" y="155184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5" name="文字方塊 84"/>
          <p:cNvSpPr txBox="1"/>
          <p:nvPr/>
        </p:nvSpPr>
        <p:spPr>
          <a:xfrm>
            <a:off x="6121757" y="1971348"/>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6" name="文字方塊 85"/>
          <p:cNvSpPr txBox="1"/>
          <p:nvPr/>
        </p:nvSpPr>
        <p:spPr>
          <a:xfrm>
            <a:off x="7629500" y="266921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7" name="文字方塊 86"/>
          <p:cNvSpPr txBox="1"/>
          <p:nvPr/>
        </p:nvSpPr>
        <p:spPr>
          <a:xfrm>
            <a:off x="7618965" y="33670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4" name="文字方塊 3"/>
          <p:cNvSpPr txBox="1"/>
          <p:nvPr/>
        </p:nvSpPr>
        <p:spPr>
          <a:xfrm>
            <a:off x="4480505" y="278621"/>
            <a:ext cx="469810" cy="460375"/>
          </a:xfrm>
          <a:prstGeom prst="rect">
            <a:avLst/>
          </a:prstGeom>
          <a:noFill/>
        </p:spPr>
        <p:txBody>
          <a:bodyPr wrap="square" rtlCol="0">
            <a:spAutoFit/>
          </a:bodyPr>
          <a:lstStyle/>
          <a:p>
            <a:r>
              <a:rPr lang="en-US" altLang="zh-TW" sz="2400" dirty="0"/>
              <a:t>y</a:t>
            </a:r>
            <a:endParaRPr lang="zh-TW" altLang="en-US" sz="2400" dirty="0"/>
          </a:p>
        </p:txBody>
      </p:sp>
      <p:cxnSp>
        <p:nvCxnSpPr>
          <p:cNvPr id="7" name="直線單箭頭接點 6"/>
          <p:cNvCxnSpPr>
            <a:stCxn id="82" idx="3"/>
            <a:endCxn id="71" idx="1"/>
          </p:cNvCxnSpPr>
          <p:nvPr/>
        </p:nvCxnSpPr>
        <p:spPr>
          <a:xfrm>
            <a:off x="2198988" y="386946"/>
            <a:ext cx="2153920" cy="7150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71" idx="1"/>
          </p:cNvCxnSpPr>
          <p:nvPr/>
        </p:nvCxnSpPr>
        <p:spPr>
          <a:xfrm flipV="1">
            <a:off x="3713347" y="1101734"/>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endCxn id="71" idx="1"/>
          </p:cNvCxnSpPr>
          <p:nvPr/>
        </p:nvCxnSpPr>
        <p:spPr>
          <a:xfrm flipV="1">
            <a:off x="3722988" y="110173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2193299" y="3107952"/>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V="1">
            <a:off x="2183658" y="3823375"/>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2193299" y="3823375"/>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85" idx="1"/>
            <a:endCxn id="75" idx="3"/>
          </p:cNvCxnSpPr>
          <p:nvPr/>
        </p:nvCxnSpPr>
        <p:spPr>
          <a:xfrm>
            <a:off x="7645757" y="2201546"/>
            <a:ext cx="746760" cy="706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86" idx="1"/>
          </p:cNvCxnSpPr>
          <p:nvPr/>
        </p:nvCxnSpPr>
        <p:spPr>
          <a:xfrm flipH="1">
            <a:off x="8390227" y="2899412"/>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87" idx="1"/>
          </p:cNvCxnSpPr>
          <p:nvPr/>
        </p:nvCxnSpPr>
        <p:spPr>
          <a:xfrm flipH="1" flipV="1">
            <a:off x="8399867" y="2904780"/>
            <a:ext cx="743098" cy="6924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rot="5400000" flipH="1">
            <a:off x="4993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rot="5400000" flipH="1" flipV="1">
            <a:off x="4558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rot="5400000" flipH="1" flipV="1">
            <a:off x="4156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p:cNvSpPr txBox="1"/>
          <p:nvPr/>
        </p:nvSpPr>
        <p:spPr>
          <a:xfrm>
            <a:off x="6030358" y="6092794"/>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dirty="0"/>
          </a:p>
        </p:txBody>
      </p:sp>
      <p:sp>
        <p:nvSpPr>
          <p:cNvPr id="105" name="文字方塊 104"/>
          <p:cNvSpPr txBox="1"/>
          <p:nvPr/>
        </p:nvSpPr>
        <p:spPr>
          <a:xfrm>
            <a:off x="7629500" y="401847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6" name="文字方塊 105"/>
          <p:cNvSpPr txBox="1"/>
          <p:nvPr/>
        </p:nvSpPr>
        <p:spPr>
          <a:xfrm>
            <a:off x="1641832" y="492273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7" name="文字方塊 106"/>
          <p:cNvSpPr txBox="1"/>
          <p:nvPr/>
        </p:nvSpPr>
        <p:spPr>
          <a:xfrm>
            <a:off x="1668624" y="2213907"/>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cxnSp>
        <p:nvCxnSpPr>
          <p:cNvPr id="108" name="直線單箭頭接點 107"/>
          <p:cNvCxnSpPr>
            <a:stCxn id="104" idx="0"/>
          </p:cNvCxnSpPr>
          <p:nvPr/>
        </p:nvCxnSpPr>
        <p:spPr>
          <a:xfrm flipH="1" flipV="1">
            <a:off x="6604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75" idx="3"/>
          </p:cNvCxnSpPr>
          <p:nvPr/>
        </p:nvCxnSpPr>
        <p:spPr>
          <a:xfrm flipH="1" flipV="1">
            <a:off x="8392662" y="290769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stCxn id="106" idx="3"/>
          </p:cNvCxnSpPr>
          <p:nvPr/>
        </p:nvCxnSpPr>
        <p:spPr>
          <a:xfrm flipV="1">
            <a:off x="3665168" y="3853383"/>
            <a:ext cx="677400" cy="1299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07" idx="3"/>
          </p:cNvCxnSpPr>
          <p:nvPr/>
        </p:nvCxnSpPr>
        <p:spPr>
          <a:xfrm flipV="1">
            <a:off x="3691960" y="1081049"/>
            <a:ext cx="655023" cy="1363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接點 127"/>
          <p:cNvCxnSpPr/>
          <p:nvPr/>
        </p:nvCxnSpPr>
        <p:spPr>
          <a:xfrm flipH="1">
            <a:off x="4757547" y="458621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接點 131"/>
          <p:cNvCxnSpPr/>
          <p:nvPr/>
        </p:nvCxnSpPr>
        <p:spPr>
          <a:xfrm flipH="1">
            <a:off x="4767747" y="1830421"/>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a:off x="4869393" y="4042128"/>
            <a:ext cx="531725" cy="460375"/>
          </a:xfrm>
          <a:prstGeom prst="rect">
            <a:avLst/>
          </a:prstGeom>
          <a:noFill/>
        </p:spPr>
        <p:txBody>
          <a:bodyPr wrap="square" rtlCol="0">
            <a:spAutoFit/>
          </a:bodyPr>
          <a:lstStyle/>
          <a:p>
            <a:r>
              <a:rPr lang="en-US" altLang="zh-TW" sz="2400" dirty="0">
                <a:solidFill>
                  <a:srgbClr val="FF0000"/>
                </a:solidFill>
              </a:rPr>
              <a:t>1</a:t>
            </a:r>
            <a:endParaRPr lang="zh-TW" altLang="en-US" sz="2400" dirty="0">
              <a:solidFill>
                <a:srgbClr val="FF0000"/>
              </a:solidFill>
            </a:endParaRPr>
          </a:p>
        </p:txBody>
      </p:sp>
      <p:sp>
        <p:nvSpPr>
          <p:cNvPr id="137" name="文字方塊 136"/>
          <p:cNvSpPr txBox="1"/>
          <p:nvPr/>
        </p:nvSpPr>
        <p:spPr>
          <a:xfrm>
            <a:off x="3819352" y="3419570"/>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38" name="文字方塊 137"/>
          <p:cNvSpPr txBox="1"/>
          <p:nvPr/>
        </p:nvSpPr>
        <p:spPr>
          <a:xfrm>
            <a:off x="4878070" y="3445999"/>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41" name="文字方塊 140"/>
          <p:cNvSpPr txBox="1"/>
          <p:nvPr/>
        </p:nvSpPr>
        <p:spPr>
          <a:xfrm>
            <a:off x="5356671" y="2885974"/>
            <a:ext cx="531725" cy="460375"/>
          </a:xfrm>
          <a:prstGeom prst="rect">
            <a:avLst/>
          </a:prstGeom>
          <a:noFill/>
        </p:spPr>
        <p:txBody>
          <a:bodyPr wrap="square" rtlCol="0">
            <a:spAutoFit/>
          </a:bodyPr>
          <a:lstStyle/>
          <a:p>
            <a:r>
              <a:rPr lang="en-US" altLang="zh-TW" sz="2400" dirty="0">
                <a:solidFill>
                  <a:srgbClr val="FF0000"/>
                </a:solidFill>
              </a:rPr>
              <a:t>≈1</a:t>
            </a:r>
            <a:endParaRPr lang="zh-TW" altLang="en-US" sz="2400" dirty="0">
              <a:solidFill>
                <a:srgbClr val="FF0000"/>
              </a:solidFill>
            </a:endParaRPr>
          </a:p>
        </p:txBody>
      </p:sp>
      <p:sp>
        <p:nvSpPr>
          <p:cNvPr id="142" name="文字方塊 141"/>
          <p:cNvSpPr txBox="1"/>
          <p:nvPr/>
        </p:nvSpPr>
        <p:spPr>
          <a:xfrm>
            <a:off x="4725022" y="2663780"/>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7</a:t>
            </a:r>
            <a:endParaRPr lang="zh-TW" altLang="en-US" sz="2400" dirty="0">
              <a:solidFill>
                <a:srgbClr val="FF0000"/>
              </a:solidFill>
            </a:endParaRPr>
          </a:p>
        </p:txBody>
      </p:sp>
      <p:sp>
        <p:nvSpPr>
          <p:cNvPr id="144" name="文字方塊 143"/>
          <p:cNvSpPr txBox="1"/>
          <p:nvPr/>
        </p:nvSpPr>
        <p:spPr>
          <a:xfrm>
            <a:off x="4919099" y="1233868"/>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7</a:t>
            </a:r>
            <a:endParaRPr lang="zh-TW" altLang="en-US" sz="2400" dirty="0">
              <a:solidFill>
                <a:srgbClr val="FF0000"/>
              </a:solidFill>
            </a:endParaRPr>
          </a:p>
        </p:txBody>
      </p:sp>
      <p:sp>
        <p:nvSpPr>
          <p:cNvPr id="145" name="文字方塊 144"/>
          <p:cNvSpPr txBox="1"/>
          <p:nvPr/>
        </p:nvSpPr>
        <p:spPr>
          <a:xfrm>
            <a:off x="3624515" y="1247961"/>
            <a:ext cx="531725" cy="460375"/>
          </a:xfrm>
          <a:prstGeom prst="rect">
            <a:avLst/>
          </a:prstGeom>
          <a:noFill/>
        </p:spPr>
        <p:txBody>
          <a:bodyPr wrap="square" rtlCol="0">
            <a:spAutoFit/>
          </a:bodyPr>
          <a:lstStyle/>
          <a:p>
            <a:r>
              <a:rPr lang="en-US" altLang="zh-TW" sz="2400" dirty="0">
                <a:solidFill>
                  <a:srgbClr val="FF0000"/>
                </a:solidFill>
              </a:rPr>
              <a:t>≈1</a:t>
            </a:r>
            <a:endParaRPr lang="zh-TW" altLang="en-US" sz="2400" dirty="0">
              <a:solidFill>
                <a:srgbClr val="FF0000"/>
              </a:solidFill>
            </a:endParaRPr>
          </a:p>
        </p:txBody>
      </p:sp>
      <p:sp>
        <p:nvSpPr>
          <p:cNvPr id="146" name="文字方塊 145"/>
          <p:cNvSpPr txBox="1"/>
          <p:nvPr/>
        </p:nvSpPr>
        <p:spPr>
          <a:xfrm>
            <a:off x="4814213" y="115021"/>
            <a:ext cx="531725" cy="460375"/>
          </a:xfrm>
          <a:prstGeom prst="rect">
            <a:avLst/>
          </a:prstGeom>
          <a:noFill/>
        </p:spPr>
        <p:txBody>
          <a:bodyPr wrap="square" rtlCol="0">
            <a:spAutoFit/>
          </a:bodyPr>
          <a:lstStyle/>
          <a:p>
            <a:r>
              <a:rPr lang="en-US" altLang="zh-TW" sz="2400" dirty="0">
                <a:solidFill>
                  <a:srgbClr val="FF0000"/>
                </a:solidFill>
              </a:rPr>
              <a:t>≈7</a:t>
            </a:r>
            <a:endParaRPr lang="zh-TW" altLang="en-US" sz="2400" dirty="0">
              <a:solidFill>
                <a:srgbClr val="FF0000"/>
              </a:solidFill>
            </a:endParaRPr>
          </a:p>
        </p:txBody>
      </p:sp>
      <p:sp>
        <p:nvSpPr>
          <p:cNvPr id="112" name="文字方塊 111"/>
          <p:cNvSpPr txBox="1"/>
          <p:nvPr/>
        </p:nvSpPr>
        <p:spPr>
          <a:xfrm>
            <a:off x="3878033" y="5654786"/>
            <a:ext cx="323859" cy="460375"/>
          </a:xfrm>
          <a:prstGeom prst="rect">
            <a:avLst/>
          </a:prstGeom>
          <a:noFill/>
        </p:spPr>
        <p:txBody>
          <a:bodyPr wrap="square" rtlCol="0">
            <a:spAutoFit/>
          </a:bodyPr>
          <a:lstStyle/>
          <a:p>
            <a:r>
              <a:rPr lang="en-US" altLang="zh-TW" sz="2400" b="1" dirty="0">
                <a:solidFill>
                  <a:srgbClr val="0000FF"/>
                </a:solidFill>
              </a:rPr>
              <a:t>1</a:t>
            </a:r>
            <a:endParaRPr lang="zh-TW" altLang="en-US" sz="2400" b="1" dirty="0">
              <a:solidFill>
                <a:srgbClr val="0000FF"/>
              </a:solidFill>
            </a:endParaRPr>
          </a:p>
        </p:txBody>
      </p:sp>
      <p:sp>
        <p:nvSpPr>
          <p:cNvPr id="118" name="文字方塊 117"/>
          <p:cNvSpPr txBox="1"/>
          <p:nvPr/>
        </p:nvSpPr>
        <p:spPr>
          <a:xfrm>
            <a:off x="4595240" y="570524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4" name="文字方塊 123"/>
          <p:cNvSpPr txBox="1"/>
          <p:nvPr/>
        </p:nvSpPr>
        <p:spPr>
          <a:xfrm>
            <a:off x="5149970" y="5710409"/>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5" name="文字方塊 124"/>
          <p:cNvSpPr txBox="1"/>
          <p:nvPr/>
        </p:nvSpPr>
        <p:spPr>
          <a:xfrm>
            <a:off x="2170267" y="1456530"/>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26" name="文字方塊 125"/>
          <p:cNvSpPr txBox="1"/>
          <p:nvPr/>
        </p:nvSpPr>
        <p:spPr>
          <a:xfrm>
            <a:off x="7354247" y="1920356"/>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7" name="文字方塊 126"/>
          <p:cNvSpPr txBox="1"/>
          <p:nvPr/>
        </p:nvSpPr>
        <p:spPr>
          <a:xfrm>
            <a:off x="7325339" y="3241343"/>
            <a:ext cx="27157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9" name="文字方塊 128"/>
          <p:cNvSpPr txBox="1"/>
          <p:nvPr/>
        </p:nvSpPr>
        <p:spPr>
          <a:xfrm>
            <a:off x="5827514" y="568692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0" name="文字方塊 129"/>
          <p:cNvSpPr txBox="1"/>
          <p:nvPr/>
        </p:nvSpPr>
        <p:spPr>
          <a:xfrm>
            <a:off x="2151703" y="2258796"/>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31" name="文字方塊 130"/>
          <p:cNvSpPr txBox="1"/>
          <p:nvPr/>
        </p:nvSpPr>
        <p:spPr>
          <a:xfrm>
            <a:off x="2179815" y="71691"/>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3" name="文字方塊 132"/>
          <p:cNvSpPr txBox="1"/>
          <p:nvPr/>
        </p:nvSpPr>
        <p:spPr>
          <a:xfrm>
            <a:off x="2189951" y="731142"/>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5" name="文字方塊 134"/>
          <p:cNvSpPr txBox="1"/>
          <p:nvPr/>
        </p:nvSpPr>
        <p:spPr>
          <a:xfrm>
            <a:off x="2080557" y="3486465"/>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39" name="文字方塊 138"/>
          <p:cNvSpPr txBox="1"/>
          <p:nvPr/>
        </p:nvSpPr>
        <p:spPr>
          <a:xfrm>
            <a:off x="2136753" y="4956930"/>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40" name="文字方塊 139"/>
          <p:cNvSpPr txBox="1"/>
          <p:nvPr/>
        </p:nvSpPr>
        <p:spPr>
          <a:xfrm>
            <a:off x="2165473" y="2787325"/>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43" name="文字方塊 142"/>
          <p:cNvSpPr txBox="1"/>
          <p:nvPr/>
        </p:nvSpPr>
        <p:spPr>
          <a:xfrm>
            <a:off x="2179814" y="4198863"/>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47" name="文字方塊 146"/>
          <p:cNvSpPr txBox="1"/>
          <p:nvPr/>
        </p:nvSpPr>
        <p:spPr>
          <a:xfrm>
            <a:off x="7183296" y="3891560"/>
            <a:ext cx="685337" cy="460375"/>
          </a:xfrm>
          <a:prstGeom prst="rect">
            <a:avLst/>
          </a:prstGeom>
          <a:noFill/>
        </p:spPr>
        <p:txBody>
          <a:bodyPr wrap="square" rtlCol="0">
            <a:spAutoFit/>
          </a:bodyPr>
          <a:lstStyle/>
          <a:p>
            <a:r>
              <a:rPr lang="en-US" altLang="zh-TW" sz="2400" b="1" dirty="0">
                <a:solidFill>
                  <a:srgbClr val="0000FF"/>
                </a:solidFill>
              </a:rPr>
              <a:t>10</a:t>
            </a:r>
            <a:endParaRPr lang="zh-TW" altLang="en-US" sz="2400" b="1" dirty="0">
              <a:solidFill>
                <a:srgbClr val="0000FF"/>
              </a:solidFill>
            </a:endParaRPr>
          </a:p>
        </p:txBody>
      </p:sp>
      <p:sp>
        <p:nvSpPr>
          <p:cNvPr id="148" name="文字方塊 147"/>
          <p:cNvSpPr txBox="1"/>
          <p:nvPr/>
        </p:nvSpPr>
        <p:spPr>
          <a:xfrm>
            <a:off x="6999699" y="2556492"/>
            <a:ext cx="902140"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3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4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46"/>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bldLvl="0" animBg="1"/>
      <p:bldP spid="134" grpId="0" bldLvl="0" animBg="1"/>
      <p:bldP spid="136" grpId="0"/>
      <p:bldP spid="136" grpId="1"/>
      <p:bldP spid="137" grpId="0"/>
      <p:bldP spid="137" grpId="1"/>
      <p:bldP spid="138" grpId="0"/>
      <p:bldP spid="138" grpId="1"/>
      <p:bldP spid="141" grpId="0"/>
      <p:bldP spid="141" grpId="1"/>
      <p:bldP spid="144" grpId="0" bldLvl="0" animBg="1"/>
      <p:bldP spid="144" grpId="1" bldLvl="0" animBg="1"/>
      <p:bldP spid="145" grpId="0"/>
      <p:bldP spid="145" grpId="1"/>
      <p:bldP spid="146" grpId="0"/>
      <p:bldP spid="146" grpId="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矩形 133"/>
          <p:cNvSpPr/>
          <p:nvPr/>
        </p:nvSpPr>
        <p:spPr>
          <a:xfrm>
            <a:off x="9905113" y="5241086"/>
            <a:ext cx="621081" cy="133293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pic>
        <p:nvPicPr>
          <p:cNvPr id="52" name="圖片 51"/>
          <p:cNvPicPr>
            <a:picLocks noChangeAspect="1"/>
          </p:cNvPicPr>
          <p:nvPr/>
        </p:nvPicPr>
        <p:blipFill>
          <a:blip r:embed="rId2"/>
          <a:stretch>
            <a:fillRect/>
          </a:stretch>
        </p:blipFill>
        <p:spPr>
          <a:xfrm>
            <a:off x="2911736" y="461347"/>
            <a:ext cx="3757175" cy="4933334"/>
          </a:xfrm>
          <a:prstGeom prst="rect">
            <a:avLst/>
          </a:prstGeom>
        </p:spPr>
      </p:pic>
      <mc:AlternateContent xmlns:mc="http://schemas.openxmlformats.org/markup-compatibility/2006" xmlns:a14="http://schemas.microsoft.com/office/drawing/2010/main">
        <mc:Choice Requires="a14">
          <p:sp>
            <p:nvSpPr>
              <p:cNvPr id="46" name="文字方塊 45"/>
              <p:cNvSpPr txBox="1"/>
              <p:nvPr/>
            </p:nvSpPr>
            <p:spPr>
              <a:xfrm>
                <a:off x="6805173" y="5231248"/>
                <a:ext cx="33337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6805173" y="5231248"/>
                <a:ext cx="333375" cy="368935"/>
              </a:xfrm>
              <a:prstGeom prst="rect">
                <a:avLst/>
              </a:prstGeom>
              <a:blipFill rotWithShape="1">
                <a:blip r:embed="rId3"/>
                <a:stretch>
                  <a:fillRect l="-154" t="-32" r="-16227"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6805173" y="5651472"/>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6805173" y="5651472"/>
                <a:ext cx="337185" cy="368935"/>
              </a:xfrm>
              <a:prstGeom prst="rect">
                <a:avLst/>
              </a:prstGeom>
              <a:blipFill rotWithShape="1">
                <a:blip r:embed="rId4"/>
                <a:stretch>
                  <a:fillRect l="-152" t="-165" r="-15479" b="1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813687" y="6107075"/>
                <a:ext cx="33718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6813687" y="6107075"/>
                <a:ext cx="337185" cy="368935"/>
              </a:xfrm>
              <a:prstGeom prst="rect">
                <a:avLst/>
              </a:prstGeom>
              <a:blipFill rotWithShape="1">
                <a:blip r:embed="rId5"/>
                <a:stretch>
                  <a:fillRect l="-41" t="-76" r="-15590"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6891822" y="645159"/>
                <a:ext cx="207645"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𝑦</m:t>
                      </m:r>
                    </m:oMath>
                  </m:oMathPara>
                </a14:m>
                <a:endParaRPr lang="zh-TW" altLang="en-US" sz="24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6891822" y="645159"/>
                <a:ext cx="207645" cy="368935"/>
              </a:xfrm>
              <a:prstGeom prst="rect">
                <a:avLst/>
              </a:prstGeom>
              <a:blipFill rotWithShape="1">
                <a:blip r:embed="rId6"/>
                <a:stretch>
                  <a:fillRect l="-80" t="-172" r="-24690" b="172"/>
                </a:stretch>
              </a:blipFill>
            </p:spPr>
            <p:txBody>
              <a:bodyPr/>
              <a:lstStyle/>
              <a:p>
                <a:r>
                  <a:rPr lang="zh-CN" altLang="en-US">
                    <a:noFill/>
                  </a:rPr>
                  <a:t> </a:t>
                </a:r>
              </a:p>
            </p:txBody>
          </p:sp>
        </mc:Fallback>
      </mc:AlternateContent>
      <p:sp>
        <p:nvSpPr>
          <p:cNvPr id="50" name="文字方塊 49"/>
          <p:cNvSpPr txBox="1"/>
          <p:nvPr/>
        </p:nvSpPr>
        <p:spPr>
          <a:xfrm>
            <a:off x="7290095" y="5258372"/>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51" name="文字方塊 50"/>
          <p:cNvSpPr txBox="1"/>
          <p:nvPr/>
        </p:nvSpPr>
        <p:spPr>
          <a:xfrm>
            <a:off x="7304647" y="569220"/>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4" name="文字方塊 53"/>
          <p:cNvSpPr txBox="1"/>
          <p:nvPr/>
        </p:nvSpPr>
        <p:spPr>
          <a:xfrm>
            <a:off x="8016300" y="5254237"/>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p>
          <a:p>
            <a:pPr algn="ctr"/>
            <a:r>
              <a:rPr lang="en-US" altLang="zh-TW" sz="2400" dirty="0"/>
              <a:t>1</a:t>
            </a:r>
          </a:p>
          <a:p>
            <a:pPr algn="ctr"/>
            <a:r>
              <a:rPr lang="en-US" altLang="zh-TW" sz="2400" dirty="0"/>
              <a:t>0</a:t>
            </a:r>
            <a:endParaRPr lang="zh-TW" altLang="en-US" sz="2400" dirty="0"/>
          </a:p>
        </p:txBody>
      </p:sp>
      <p:sp>
        <p:nvSpPr>
          <p:cNvPr id="55" name="文字方塊 54"/>
          <p:cNvSpPr txBox="1"/>
          <p:nvPr/>
        </p:nvSpPr>
        <p:spPr>
          <a:xfrm>
            <a:off x="7991461" y="570165"/>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6" name="文字方塊 55"/>
          <p:cNvSpPr txBox="1"/>
          <p:nvPr/>
        </p:nvSpPr>
        <p:spPr>
          <a:xfrm>
            <a:off x="8697146" y="526815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57" name="文字方塊 56"/>
          <p:cNvSpPr txBox="1"/>
          <p:nvPr/>
        </p:nvSpPr>
        <p:spPr>
          <a:xfrm>
            <a:off x="8654208" y="590436"/>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58" name="文字方塊 57"/>
          <p:cNvSpPr txBox="1"/>
          <p:nvPr/>
        </p:nvSpPr>
        <p:spPr>
          <a:xfrm>
            <a:off x="9352156" y="5277289"/>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59" name="文字方塊 58"/>
          <p:cNvSpPr txBox="1"/>
          <p:nvPr/>
        </p:nvSpPr>
        <p:spPr>
          <a:xfrm>
            <a:off x="9316955"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7</a:t>
            </a:r>
          </a:p>
        </p:txBody>
      </p:sp>
      <p:sp>
        <p:nvSpPr>
          <p:cNvPr id="60" name="文字方塊 59"/>
          <p:cNvSpPr txBox="1"/>
          <p:nvPr/>
        </p:nvSpPr>
        <p:spPr>
          <a:xfrm>
            <a:off x="9999046" y="5278025"/>
            <a:ext cx="448574" cy="1198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61" name="文字方塊 60"/>
          <p:cNvSpPr txBox="1"/>
          <p:nvPr/>
        </p:nvSpPr>
        <p:spPr>
          <a:xfrm>
            <a:off x="9957528" y="580192"/>
            <a:ext cx="448574" cy="460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62" name="矩形 61"/>
          <p:cNvSpPr/>
          <p:nvPr/>
        </p:nvSpPr>
        <p:spPr>
          <a:xfrm>
            <a:off x="7365470" y="5681509"/>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8080998" y="5677374"/>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9416854" y="6081072"/>
            <a:ext cx="319177"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65" name="矩形 64"/>
          <p:cNvSpPr/>
          <p:nvPr/>
        </p:nvSpPr>
        <p:spPr>
          <a:xfrm>
            <a:off x="9381653" y="632555"/>
            <a:ext cx="319177"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73" name="矩形 72"/>
          <p:cNvSpPr/>
          <p:nvPr/>
        </p:nvSpPr>
        <p:spPr>
          <a:xfrm>
            <a:off x="10070113" y="5707403"/>
            <a:ext cx="319177"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p:cNvGrpSpPr/>
          <p:nvPr/>
        </p:nvGrpSpPr>
        <p:grpSpPr>
          <a:xfrm>
            <a:off x="4695073" y="5068598"/>
            <a:ext cx="399503" cy="460375"/>
            <a:chOff x="5891338" y="5744015"/>
            <a:chExt cx="399503" cy="460375"/>
          </a:xfrm>
        </p:grpSpPr>
        <p:sp>
          <p:nvSpPr>
            <p:cNvPr id="53" name="文字方塊 52"/>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2" name="文字方塊 1"/>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6" name="群組 65"/>
          <p:cNvGrpSpPr/>
          <p:nvPr/>
        </p:nvGrpSpPr>
        <p:grpSpPr>
          <a:xfrm>
            <a:off x="2835536" y="3600478"/>
            <a:ext cx="399503" cy="460375"/>
            <a:chOff x="5891338" y="5744015"/>
            <a:chExt cx="399503" cy="460375"/>
          </a:xfrm>
        </p:grpSpPr>
        <p:sp>
          <p:nvSpPr>
            <p:cNvPr id="67" name="文字方塊 66"/>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68" name="文字方塊 67"/>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69" name="群組 68"/>
          <p:cNvGrpSpPr/>
          <p:nvPr/>
        </p:nvGrpSpPr>
        <p:grpSpPr>
          <a:xfrm>
            <a:off x="2828672" y="871536"/>
            <a:ext cx="399503" cy="460375"/>
            <a:chOff x="5891338" y="5744015"/>
            <a:chExt cx="399503" cy="460375"/>
          </a:xfrm>
        </p:grpSpPr>
        <p:sp>
          <p:nvSpPr>
            <p:cNvPr id="70" name="文字方塊 69"/>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1" name="文字方塊 70"/>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grpSp>
        <p:nvGrpSpPr>
          <p:cNvPr id="72" name="群組 71"/>
          <p:cNvGrpSpPr/>
          <p:nvPr/>
        </p:nvGrpSpPr>
        <p:grpSpPr>
          <a:xfrm>
            <a:off x="6469159" y="2676861"/>
            <a:ext cx="399503" cy="460375"/>
            <a:chOff x="5891338" y="5744015"/>
            <a:chExt cx="399503" cy="460375"/>
          </a:xfrm>
        </p:grpSpPr>
        <p:sp>
          <p:nvSpPr>
            <p:cNvPr id="74" name="文字方塊 73"/>
            <p:cNvSpPr txBox="1"/>
            <p:nvPr/>
          </p:nvSpPr>
          <p:spPr>
            <a:xfrm>
              <a:off x="5935431" y="5837963"/>
              <a:ext cx="311316" cy="3308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zh-TW" altLang="en-US" sz="2400" baseline="-25000" dirty="0"/>
            </a:p>
          </p:txBody>
        </p:sp>
        <p:sp>
          <p:nvSpPr>
            <p:cNvPr id="75" name="文字方塊 74"/>
            <p:cNvSpPr txBox="1"/>
            <p:nvPr/>
          </p:nvSpPr>
          <p:spPr>
            <a:xfrm>
              <a:off x="5891338" y="5744015"/>
              <a:ext cx="399503" cy="460375"/>
            </a:xfrm>
            <a:prstGeom prst="rect">
              <a:avLst/>
            </a:prstGeom>
            <a:noFill/>
          </p:spPr>
          <p:txBody>
            <a:bodyPr wrap="square" rtlCol="0">
              <a:spAutoFit/>
            </a:bodyPr>
            <a:lstStyle/>
            <a:p>
              <a:pPr algn="ctr"/>
              <a:r>
                <a:rPr lang="en-US" altLang="zh-TW" sz="2400" dirty="0"/>
                <a:t>+</a:t>
              </a:r>
              <a:endParaRPr lang="zh-TW" altLang="en-US" sz="2400" dirty="0"/>
            </a:p>
          </p:txBody>
        </p:sp>
      </p:grpSp>
      <p:sp>
        <p:nvSpPr>
          <p:cNvPr id="76" name="文字方塊 75"/>
          <p:cNvSpPr txBox="1"/>
          <p:nvPr/>
        </p:nvSpPr>
        <p:spPr>
          <a:xfrm>
            <a:off x="3843676" y="6088544"/>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endParaRPr lang="zh-TW" altLang="en-US" sz="2400" baseline="-25000" dirty="0"/>
          </a:p>
        </p:txBody>
      </p:sp>
      <p:sp>
        <p:nvSpPr>
          <p:cNvPr id="77" name="文字方塊 76"/>
          <p:cNvSpPr txBox="1"/>
          <p:nvPr/>
        </p:nvSpPr>
        <p:spPr>
          <a:xfrm>
            <a:off x="4595240"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78" name="文字方塊 77"/>
          <p:cNvSpPr txBox="1"/>
          <p:nvPr/>
        </p:nvSpPr>
        <p:spPr>
          <a:xfrm>
            <a:off x="5340496" y="6088546"/>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79" name="文字方塊 78"/>
          <p:cNvSpPr txBox="1"/>
          <p:nvPr/>
        </p:nvSpPr>
        <p:spPr>
          <a:xfrm>
            <a:off x="1668624" y="2900047"/>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endParaRPr lang="zh-TW" altLang="en-US" sz="2400" baseline="-25000" dirty="0"/>
          </a:p>
        </p:txBody>
      </p:sp>
      <p:sp>
        <p:nvSpPr>
          <p:cNvPr id="80" name="文字方塊 79"/>
          <p:cNvSpPr txBox="1"/>
          <p:nvPr/>
        </p:nvSpPr>
        <p:spPr>
          <a:xfrm>
            <a:off x="1652367" y="3597914"/>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1" name="文字方塊 80"/>
          <p:cNvSpPr txBox="1"/>
          <p:nvPr/>
        </p:nvSpPr>
        <p:spPr>
          <a:xfrm>
            <a:off x="1641832" y="4295779"/>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2" name="文字方塊 81"/>
          <p:cNvSpPr txBox="1"/>
          <p:nvPr/>
        </p:nvSpPr>
        <p:spPr>
          <a:xfrm>
            <a:off x="191909" y="156113"/>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endParaRPr lang="zh-TW" altLang="en-US" sz="2400" baseline="-25000" dirty="0"/>
          </a:p>
        </p:txBody>
      </p:sp>
      <p:sp>
        <p:nvSpPr>
          <p:cNvPr id="83" name="文字方塊 82"/>
          <p:cNvSpPr txBox="1"/>
          <p:nvPr/>
        </p:nvSpPr>
        <p:spPr>
          <a:xfrm>
            <a:off x="1699652" y="8539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4" name="文字方塊 83"/>
          <p:cNvSpPr txBox="1"/>
          <p:nvPr/>
        </p:nvSpPr>
        <p:spPr>
          <a:xfrm>
            <a:off x="1689117" y="155184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85" name="文字方塊 84"/>
          <p:cNvSpPr txBox="1"/>
          <p:nvPr/>
        </p:nvSpPr>
        <p:spPr>
          <a:xfrm>
            <a:off x="6121757" y="1971348"/>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endParaRPr lang="zh-TW" altLang="en-US" sz="2400" baseline="-25000" dirty="0"/>
          </a:p>
        </p:txBody>
      </p:sp>
      <p:sp>
        <p:nvSpPr>
          <p:cNvPr id="86" name="文字方塊 85"/>
          <p:cNvSpPr txBox="1"/>
          <p:nvPr/>
        </p:nvSpPr>
        <p:spPr>
          <a:xfrm>
            <a:off x="7629500" y="2669215"/>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87" name="文字方塊 86"/>
          <p:cNvSpPr txBox="1"/>
          <p:nvPr/>
        </p:nvSpPr>
        <p:spPr>
          <a:xfrm>
            <a:off x="7618965" y="3367080"/>
            <a:ext cx="499336"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baseline="-25000" dirty="0"/>
          </a:p>
        </p:txBody>
      </p:sp>
      <p:sp>
        <p:nvSpPr>
          <p:cNvPr id="4" name="文字方塊 3"/>
          <p:cNvSpPr txBox="1"/>
          <p:nvPr/>
        </p:nvSpPr>
        <p:spPr>
          <a:xfrm>
            <a:off x="4480505" y="278621"/>
            <a:ext cx="469810" cy="460375"/>
          </a:xfrm>
          <a:prstGeom prst="rect">
            <a:avLst/>
          </a:prstGeom>
          <a:noFill/>
        </p:spPr>
        <p:txBody>
          <a:bodyPr wrap="square" rtlCol="0">
            <a:spAutoFit/>
          </a:bodyPr>
          <a:lstStyle/>
          <a:p>
            <a:r>
              <a:rPr lang="en-US" altLang="zh-TW" sz="2400" dirty="0"/>
              <a:t>y</a:t>
            </a:r>
            <a:endParaRPr lang="zh-TW" altLang="en-US" sz="2400" dirty="0"/>
          </a:p>
        </p:txBody>
      </p:sp>
      <p:cxnSp>
        <p:nvCxnSpPr>
          <p:cNvPr id="7" name="直線單箭頭接點 6"/>
          <p:cNvCxnSpPr>
            <a:stCxn id="82" idx="3"/>
            <a:endCxn id="71" idx="1"/>
          </p:cNvCxnSpPr>
          <p:nvPr/>
        </p:nvCxnSpPr>
        <p:spPr>
          <a:xfrm>
            <a:off x="2198988" y="386946"/>
            <a:ext cx="2153920" cy="7150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71" idx="1"/>
          </p:cNvCxnSpPr>
          <p:nvPr/>
        </p:nvCxnSpPr>
        <p:spPr>
          <a:xfrm flipV="1">
            <a:off x="3713347" y="1101734"/>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endCxn id="71" idx="1"/>
          </p:cNvCxnSpPr>
          <p:nvPr/>
        </p:nvCxnSpPr>
        <p:spPr>
          <a:xfrm flipV="1">
            <a:off x="3722988" y="110173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2193299" y="3107952"/>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V="1">
            <a:off x="2183658" y="3823375"/>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2193299" y="3823375"/>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85" idx="1"/>
            <a:endCxn id="75" idx="3"/>
          </p:cNvCxnSpPr>
          <p:nvPr/>
        </p:nvCxnSpPr>
        <p:spPr>
          <a:xfrm>
            <a:off x="7645757" y="2201546"/>
            <a:ext cx="746760" cy="706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86" idx="1"/>
          </p:cNvCxnSpPr>
          <p:nvPr/>
        </p:nvCxnSpPr>
        <p:spPr>
          <a:xfrm flipH="1">
            <a:off x="8390227" y="2899412"/>
            <a:ext cx="763273" cy="53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87" idx="1"/>
          </p:cNvCxnSpPr>
          <p:nvPr/>
        </p:nvCxnSpPr>
        <p:spPr>
          <a:xfrm flipH="1" flipV="1">
            <a:off x="8399867" y="2904780"/>
            <a:ext cx="743098" cy="6924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rot="5400000" flipH="1">
            <a:off x="4993184" y="5407603"/>
            <a:ext cx="629684" cy="71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rot="5400000" flipH="1" flipV="1">
            <a:off x="4558408" y="5751817"/>
            <a:ext cx="639325" cy="173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rot="5400000" flipH="1" flipV="1">
            <a:off x="4156785" y="5396994"/>
            <a:ext cx="629684" cy="7083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p:cNvSpPr txBox="1"/>
          <p:nvPr/>
        </p:nvSpPr>
        <p:spPr>
          <a:xfrm>
            <a:off x="6030358" y="6092794"/>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dirty="0"/>
          </a:p>
        </p:txBody>
      </p:sp>
      <p:sp>
        <p:nvSpPr>
          <p:cNvPr id="105" name="文字方塊 104"/>
          <p:cNvSpPr txBox="1"/>
          <p:nvPr/>
        </p:nvSpPr>
        <p:spPr>
          <a:xfrm>
            <a:off x="7629500" y="401847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6" name="文字方塊 105"/>
          <p:cNvSpPr txBox="1"/>
          <p:nvPr/>
        </p:nvSpPr>
        <p:spPr>
          <a:xfrm>
            <a:off x="1641832" y="4922735"/>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sp>
        <p:nvSpPr>
          <p:cNvPr id="107" name="文字方塊 106"/>
          <p:cNvSpPr txBox="1"/>
          <p:nvPr/>
        </p:nvSpPr>
        <p:spPr>
          <a:xfrm>
            <a:off x="1668624" y="2213907"/>
            <a:ext cx="499336" cy="4603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a:t>
            </a:r>
            <a:endParaRPr lang="zh-TW" altLang="en-US" sz="2400" baseline="-25000" dirty="0"/>
          </a:p>
        </p:txBody>
      </p:sp>
      <p:cxnSp>
        <p:nvCxnSpPr>
          <p:cNvPr id="108" name="直線單箭頭接點 107"/>
          <p:cNvCxnSpPr>
            <a:stCxn id="104" idx="0"/>
          </p:cNvCxnSpPr>
          <p:nvPr/>
        </p:nvCxnSpPr>
        <p:spPr>
          <a:xfrm flipH="1" flipV="1">
            <a:off x="6604076" y="5450473"/>
            <a:ext cx="1199950" cy="642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75" idx="3"/>
          </p:cNvCxnSpPr>
          <p:nvPr/>
        </p:nvCxnSpPr>
        <p:spPr>
          <a:xfrm flipH="1" flipV="1">
            <a:off x="8392662" y="2907694"/>
            <a:ext cx="750303" cy="1388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stCxn id="106" idx="3"/>
          </p:cNvCxnSpPr>
          <p:nvPr/>
        </p:nvCxnSpPr>
        <p:spPr>
          <a:xfrm flipV="1">
            <a:off x="3665168" y="3853383"/>
            <a:ext cx="677400" cy="12995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07" idx="3"/>
          </p:cNvCxnSpPr>
          <p:nvPr/>
        </p:nvCxnSpPr>
        <p:spPr>
          <a:xfrm flipV="1">
            <a:off x="3691960" y="1081049"/>
            <a:ext cx="655023" cy="13630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接點 127"/>
          <p:cNvCxnSpPr/>
          <p:nvPr/>
        </p:nvCxnSpPr>
        <p:spPr>
          <a:xfrm flipH="1">
            <a:off x="4757547" y="4586214"/>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接點 131"/>
          <p:cNvCxnSpPr/>
          <p:nvPr/>
        </p:nvCxnSpPr>
        <p:spPr>
          <a:xfrm flipH="1">
            <a:off x="4767747" y="1830421"/>
            <a:ext cx="256453" cy="25645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a:off x="4869393" y="4042128"/>
            <a:ext cx="531725" cy="460375"/>
          </a:xfrm>
          <a:prstGeom prst="rect">
            <a:avLst/>
          </a:prstGeom>
          <a:noFill/>
        </p:spPr>
        <p:txBody>
          <a:bodyPr wrap="square" rtlCol="0">
            <a:spAutoFit/>
          </a:bodyPr>
          <a:lstStyle/>
          <a:p>
            <a:r>
              <a:rPr lang="en-US" altLang="zh-TW" sz="2400" dirty="0">
                <a:solidFill>
                  <a:srgbClr val="FF0000"/>
                </a:solidFill>
              </a:rPr>
              <a:t>3</a:t>
            </a:r>
            <a:endParaRPr lang="zh-TW" altLang="en-US" sz="2400" dirty="0">
              <a:solidFill>
                <a:srgbClr val="FF0000"/>
              </a:solidFill>
            </a:endParaRPr>
          </a:p>
        </p:txBody>
      </p:sp>
      <p:sp>
        <p:nvSpPr>
          <p:cNvPr id="137" name="文字方塊 136"/>
          <p:cNvSpPr txBox="1"/>
          <p:nvPr/>
        </p:nvSpPr>
        <p:spPr>
          <a:xfrm>
            <a:off x="3819352" y="3419570"/>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38" name="文字方塊 137"/>
          <p:cNvSpPr txBox="1"/>
          <p:nvPr/>
        </p:nvSpPr>
        <p:spPr>
          <a:xfrm>
            <a:off x="4878070" y="3445999"/>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41" name="文字方塊 140"/>
          <p:cNvSpPr txBox="1"/>
          <p:nvPr/>
        </p:nvSpPr>
        <p:spPr>
          <a:xfrm>
            <a:off x="5356671" y="2885974"/>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42" name="文字方塊 141"/>
          <p:cNvSpPr txBox="1"/>
          <p:nvPr/>
        </p:nvSpPr>
        <p:spPr>
          <a:xfrm>
            <a:off x="4725022" y="2663780"/>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7</a:t>
            </a:r>
            <a:endParaRPr lang="zh-TW" altLang="en-US" sz="2400" dirty="0">
              <a:solidFill>
                <a:srgbClr val="FF0000"/>
              </a:solidFill>
            </a:endParaRPr>
          </a:p>
        </p:txBody>
      </p:sp>
      <p:sp>
        <p:nvSpPr>
          <p:cNvPr id="144" name="文字方塊 143"/>
          <p:cNvSpPr txBox="1"/>
          <p:nvPr/>
        </p:nvSpPr>
        <p:spPr>
          <a:xfrm>
            <a:off x="4919099" y="1233868"/>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0</a:t>
            </a:r>
            <a:endParaRPr lang="zh-TW" altLang="en-US" sz="2400" dirty="0">
              <a:solidFill>
                <a:srgbClr val="FF0000"/>
              </a:solidFill>
            </a:endParaRPr>
          </a:p>
        </p:txBody>
      </p:sp>
      <p:sp>
        <p:nvSpPr>
          <p:cNvPr id="145" name="文字方塊 144"/>
          <p:cNvSpPr txBox="1"/>
          <p:nvPr/>
        </p:nvSpPr>
        <p:spPr>
          <a:xfrm>
            <a:off x="3624515" y="1247961"/>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46" name="文字方塊 145"/>
          <p:cNvSpPr txBox="1"/>
          <p:nvPr/>
        </p:nvSpPr>
        <p:spPr>
          <a:xfrm>
            <a:off x="4814213" y="115021"/>
            <a:ext cx="531725" cy="460375"/>
          </a:xfrm>
          <a:prstGeom prst="rect">
            <a:avLst/>
          </a:prstGeom>
          <a:noFill/>
        </p:spPr>
        <p:txBody>
          <a:bodyPr wrap="square" rtlCol="0">
            <a:spAutoFit/>
          </a:bodyPr>
          <a:lstStyle/>
          <a:p>
            <a:r>
              <a:rPr lang="en-US" altLang="zh-TW" sz="2400" dirty="0">
                <a:solidFill>
                  <a:srgbClr val="FF0000"/>
                </a:solidFill>
              </a:rPr>
              <a:t>≈0</a:t>
            </a:r>
            <a:endParaRPr lang="zh-TW" altLang="en-US" sz="2400" dirty="0">
              <a:solidFill>
                <a:srgbClr val="FF0000"/>
              </a:solidFill>
            </a:endParaRPr>
          </a:p>
        </p:txBody>
      </p:sp>
      <p:sp>
        <p:nvSpPr>
          <p:cNvPr id="112" name="文字方塊 111"/>
          <p:cNvSpPr txBox="1"/>
          <p:nvPr/>
        </p:nvSpPr>
        <p:spPr>
          <a:xfrm>
            <a:off x="4715410" y="2656883"/>
            <a:ext cx="361092" cy="460375"/>
          </a:xfrm>
          <a:prstGeom prst="rect">
            <a:avLst/>
          </a:prstGeom>
          <a:solidFill>
            <a:schemeClr val="bg1"/>
          </a:solidFill>
        </p:spPr>
        <p:txBody>
          <a:bodyPr wrap="square" rtlCol="0">
            <a:spAutoFit/>
          </a:bodyPr>
          <a:lstStyle/>
          <a:p>
            <a:pPr algn="ctr"/>
            <a:r>
              <a:rPr lang="en-US" altLang="zh-TW" sz="2400" dirty="0">
                <a:solidFill>
                  <a:srgbClr val="FF0000"/>
                </a:solidFill>
              </a:rPr>
              <a:t>0</a:t>
            </a:r>
            <a:endParaRPr lang="zh-TW" altLang="en-US" sz="2400" dirty="0">
              <a:solidFill>
                <a:srgbClr val="FF0000"/>
              </a:solidFill>
            </a:endParaRPr>
          </a:p>
        </p:txBody>
      </p:sp>
      <p:sp>
        <p:nvSpPr>
          <p:cNvPr id="118" name="文字方塊 117"/>
          <p:cNvSpPr txBox="1"/>
          <p:nvPr/>
        </p:nvSpPr>
        <p:spPr>
          <a:xfrm>
            <a:off x="3878033" y="5654786"/>
            <a:ext cx="323859" cy="460375"/>
          </a:xfrm>
          <a:prstGeom prst="rect">
            <a:avLst/>
          </a:prstGeom>
          <a:noFill/>
        </p:spPr>
        <p:txBody>
          <a:bodyPr wrap="square" rtlCol="0">
            <a:spAutoFit/>
          </a:bodyPr>
          <a:lstStyle/>
          <a:p>
            <a:r>
              <a:rPr lang="en-US" altLang="zh-TW" sz="2400" b="1" dirty="0">
                <a:solidFill>
                  <a:srgbClr val="0000FF"/>
                </a:solidFill>
              </a:rPr>
              <a:t>1</a:t>
            </a:r>
            <a:endParaRPr lang="zh-TW" altLang="en-US" sz="2400" b="1" dirty="0">
              <a:solidFill>
                <a:srgbClr val="0000FF"/>
              </a:solidFill>
            </a:endParaRPr>
          </a:p>
        </p:txBody>
      </p:sp>
      <p:sp>
        <p:nvSpPr>
          <p:cNvPr id="124" name="文字方塊 123"/>
          <p:cNvSpPr txBox="1"/>
          <p:nvPr/>
        </p:nvSpPr>
        <p:spPr>
          <a:xfrm>
            <a:off x="4595240" y="570524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5" name="文字方塊 124"/>
          <p:cNvSpPr txBox="1"/>
          <p:nvPr/>
        </p:nvSpPr>
        <p:spPr>
          <a:xfrm>
            <a:off x="5149970" y="5710409"/>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6" name="文字方塊 125"/>
          <p:cNvSpPr txBox="1"/>
          <p:nvPr/>
        </p:nvSpPr>
        <p:spPr>
          <a:xfrm>
            <a:off x="2170267" y="1456530"/>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27" name="文字方塊 126"/>
          <p:cNvSpPr txBox="1"/>
          <p:nvPr/>
        </p:nvSpPr>
        <p:spPr>
          <a:xfrm>
            <a:off x="7354247" y="1920356"/>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29" name="文字方塊 128"/>
          <p:cNvSpPr txBox="1"/>
          <p:nvPr/>
        </p:nvSpPr>
        <p:spPr>
          <a:xfrm>
            <a:off x="7325339" y="3241343"/>
            <a:ext cx="27157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0" name="文字方塊 129"/>
          <p:cNvSpPr txBox="1"/>
          <p:nvPr/>
        </p:nvSpPr>
        <p:spPr>
          <a:xfrm>
            <a:off x="5827514" y="5686920"/>
            <a:ext cx="323859"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1" name="文字方塊 130"/>
          <p:cNvSpPr txBox="1"/>
          <p:nvPr/>
        </p:nvSpPr>
        <p:spPr>
          <a:xfrm>
            <a:off x="2151703" y="2258796"/>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33" name="文字方塊 132"/>
          <p:cNvSpPr txBox="1"/>
          <p:nvPr/>
        </p:nvSpPr>
        <p:spPr>
          <a:xfrm>
            <a:off x="2179815" y="71691"/>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5" name="文字方塊 134"/>
          <p:cNvSpPr txBox="1"/>
          <p:nvPr/>
        </p:nvSpPr>
        <p:spPr>
          <a:xfrm>
            <a:off x="2189951" y="731142"/>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39" name="文字方塊 138"/>
          <p:cNvSpPr txBox="1"/>
          <p:nvPr/>
        </p:nvSpPr>
        <p:spPr>
          <a:xfrm>
            <a:off x="2080557" y="3486465"/>
            <a:ext cx="685337"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
        <p:nvSpPr>
          <p:cNvPr id="140" name="文字方塊 139"/>
          <p:cNvSpPr txBox="1"/>
          <p:nvPr/>
        </p:nvSpPr>
        <p:spPr>
          <a:xfrm>
            <a:off x="2136753" y="4956930"/>
            <a:ext cx="685337" cy="460375"/>
          </a:xfrm>
          <a:prstGeom prst="rect">
            <a:avLst/>
          </a:prstGeom>
          <a:noFill/>
        </p:spPr>
        <p:txBody>
          <a:bodyPr wrap="square" rtlCol="0">
            <a:spAutoFit/>
          </a:bodyPr>
          <a:lstStyle/>
          <a:p>
            <a:r>
              <a:rPr lang="en-US" altLang="zh-TW" sz="2400" b="1" dirty="0">
                <a:solidFill>
                  <a:srgbClr val="FF0000"/>
                </a:solidFill>
              </a:rPr>
              <a:t>-10</a:t>
            </a:r>
            <a:endParaRPr lang="zh-TW" altLang="en-US" sz="2400" b="1" dirty="0">
              <a:solidFill>
                <a:srgbClr val="FF0000"/>
              </a:solidFill>
            </a:endParaRPr>
          </a:p>
        </p:txBody>
      </p:sp>
      <p:sp>
        <p:nvSpPr>
          <p:cNvPr id="143" name="文字方塊 142"/>
          <p:cNvSpPr txBox="1"/>
          <p:nvPr/>
        </p:nvSpPr>
        <p:spPr>
          <a:xfrm>
            <a:off x="2165473" y="2787325"/>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47" name="文字方塊 146"/>
          <p:cNvSpPr txBox="1"/>
          <p:nvPr/>
        </p:nvSpPr>
        <p:spPr>
          <a:xfrm>
            <a:off x="2179814" y="4198863"/>
            <a:ext cx="685337" cy="460375"/>
          </a:xfrm>
          <a:prstGeom prst="rect">
            <a:avLst/>
          </a:prstGeom>
          <a:noFill/>
        </p:spPr>
        <p:txBody>
          <a:bodyPr wrap="square" rtlCol="0">
            <a:spAutoFit/>
          </a:bodyPr>
          <a:lstStyle/>
          <a:p>
            <a:r>
              <a:rPr lang="en-US" altLang="zh-TW" sz="2400" b="1" dirty="0">
                <a:solidFill>
                  <a:schemeClr val="bg1">
                    <a:lumMod val="50000"/>
                  </a:schemeClr>
                </a:solidFill>
              </a:rPr>
              <a:t>0</a:t>
            </a:r>
            <a:endParaRPr lang="zh-TW" altLang="en-US" sz="2400" b="1" dirty="0">
              <a:solidFill>
                <a:schemeClr val="bg1">
                  <a:lumMod val="50000"/>
                </a:schemeClr>
              </a:solidFill>
            </a:endParaRPr>
          </a:p>
        </p:txBody>
      </p:sp>
      <p:sp>
        <p:nvSpPr>
          <p:cNvPr id="148" name="文字方塊 147"/>
          <p:cNvSpPr txBox="1"/>
          <p:nvPr/>
        </p:nvSpPr>
        <p:spPr>
          <a:xfrm>
            <a:off x="7183296" y="3891560"/>
            <a:ext cx="685337" cy="460375"/>
          </a:xfrm>
          <a:prstGeom prst="rect">
            <a:avLst/>
          </a:prstGeom>
          <a:noFill/>
        </p:spPr>
        <p:txBody>
          <a:bodyPr wrap="square" rtlCol="0">
            <a:spAutoFit/>
          </a:bodyPr>
          <a:lstStyle/>
          <a:p>
            <a:r>
              <a:rPr lang="en-US" altLang="zh-TW" sz="2400" b="1" dirty="0">
                <a:solidFill>
                  <a:srgbClr val="0000FF"/>
                </a:solidFill>
              </a:rPr>
              <a:t>10</a:t>
            </a:r>
            <a:endParaRPr lang="zh-TW" altLang="en-US" sz="2400" b="1" dirty="0">
              <a:solidFill>
                <a:srgbClr val="0000FF"/>
              </a:solidFill>
            </a:endParaRPr>
          </a:p>
        </p:txBody>
      </p:sp>
      <p:sp>
        <p:nvSpPr>
          <p:cNvPr id="149" name="文字方塊 148"/>
          <p:cNvSpPr txBox="1"/>
          <p:nvPr/>
        </p:nvSpPr>
        <p:spPr>
          <a:xfrm>
            <a:off x="6999699" y="2556492"/>
            <a:ext cx="902140" cy="460375"/>
          </a:xfrm>
          <a:prstGeom prst="rect">
            <a:avLst/>
          </a:prstGeom>
          <a:noFill/>
        </p:spPr>
        <p:txBody>
          <a:bodyPr wrap="square" rtlCol="0">
            <a:spAutoFit/>
          </a:bodyPr>
          <a:lstStyle/>
          <a:p>
            <a:r>
              <a:rPr lang="en-US" altLang="zh-TW" sz="2400" b="1" dirty="0">
                <a:solidFill>
                  <a:srgbClr val="0000FF"/>
                </a:solidFill>
              </a:rPr>
              <a:t>100</a:t>
            </a:r>
            <a:endParaRPr lang="zh-TW" altLang="en-US" sz="24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7" grpId="0"/>
      <p:bldP spid="138" grpId="0"/>
      <p:bldP spid="141" grpId="0"/>
      <p:bldP spid="144" grpId="0" bldLvl="0" animBg="1"/>
      <p:bldP spid="145" grpId="0"/>
      <p:bldP spid="146" grpId="0"/>
      <p:bldP spid="112" grpId="0" bldLvl="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3025561" y="706762"/>
            <a:ext cx="2763125" cy="3628103"/>
          </a:xfrm>
          <a:prstGeom prst="rect">
            <a:avLst/>
          </a:prstGeom>
        </p:spPr>
      </p:pic>
      <p:pic>
        <p:nvPicPr>
          <p:cNvPr id="10" name="圖片 9"/>
          <p:cNvPicPr>
            <a:picLocks noChangeAspect="1"/>
          </p:cNvPicPr>
          <p:nvPr/>
        </p:nvPicPr>
        <p:blipFill>
          <a:blip r:embed="rId3"/>
          <a:stretch>
            <a:fillRect/>
          </a:stretch>
        </p:blipFill>
        <p:spPr>
          <a:xfrm>
            <a:off x="7353428" y="670985"/>
            <a:ext cx="2763125" cy="3628103"/>
          </a:xfrm>
          <a:prstGeom prst="rect">
            <a:avLst/>
          </a:prstGeom>
        </p:spPr>
      </p:pic>
      <p:sp>
        <p:nvSpPr>
          <p:cNvPr id="11" name="文字方塊 10"/>
          <p:cNvSpPr txBox="1"/>
          <p:nvPr/>
        </p:nvSpPr>
        <p:spPr>
          <a:xfrm>
            <a:off x="5280591" y="6309818"/>
            <a:ext cx="483079"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1</a:t>
            </a:r>
            <a:endParaRPr lang="zh-TW" altLang="en-US" sz="2400" baseline="-25000" dirty="0"/>
          </a:p>
        </p:txBody>
      </p:sp>
      <p:sp>
        <p:nvSpPr>
          <p:cNvPr id="12" name="文字方塊 11"/>
          <p:cNvSpPr txBox="1"/>
          <p:nvPr/>
        </p:nvSpPr>
        <p:spPr>
          <a:xfrm>
            <a:off x="6642161" y="6309820"/>
            <a:ext cx="570185" cy="4603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x</a:t>
            </a:r>
            <a:r>
              <a:rPr lang="en-US" altLang="zh-TW" sz="2400" baseline="-25000" dirty="0"/>
              <a:t>2</a:t>
            </a:r>
            <a:endParaRPr lang="zh-TW" altLang="en-US" sz="2400" baseline="-25000" dirty="0"/>
          </a:p>
        </p:txBody>
      </p:sp>
      <p:sp>
        <p:nvSpPr>
          <p:cNvPr id="14" name="文字方塊 13"/>
          <p:cNvSpPr txBox="1"/>
          <p:nvPr/>
        </p:nvSpPr>
        <p:spPr>
          <a:xfrm>
            <a:off x="4270359" y="4299088"/>
            <a:ext cx="483079" cy="4603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a:t>
            </a:r>
            <a:endParaRPr lang="zh-TW" altLang="en-US" sz="2400" baseline="-25000" dirty="0"/>
          </a:p>
        </p:txBody>
      </p:sp>
      <p:sp>
        <p:nvSpPr>
          <p:cNvPr id="15" name="文字方塊 14"/>
          <p:cNvSpPr txBox="1"/>
          <p:nvPr/>
        </p:nvSpPr>
        <p:spPr>
          <a:xfrm>
            <a:off x="2561532" y="2965588"/>
            <a:ext cx="483079" cy="4603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a:t>
            </a:r>
            <a:endParaRPr lang="zh-TW" altLang="en-US" sz="2400" baseline="-25000" dirty="0"/>
          </a:p>
        </p:txBody>
      </p:sp>
      <p:sp>
        <p:nvSpPr>
          <p:cNvPr id="16" name="文字方塊 15"/>
          <p:cNvSpPr txBox="1"/>
          <p:nvPr/>
        </p:nvSpPr>
        <p:spPr>
          <a:xfrm>
            <a:off x="4245636" y="2270929"/>
            <a:ext cx="483079" cy="4603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a:t>
            </a:r>
            <a:endParaRPr lang="zh-TW" altLang="en-US" sz="2400" baseline="-25000" dirty="0"/>
          </a:p>
        </p:txBody>
      </p:sp>
      <p:sp>
        <p:nvSpPr>
          <p:cNvPr id="17" name="文字方塊 16"/>
          <p:cNvSpPr txBox="1"/>
          <p:nvPr/>
        </p:nvSpPr>
        <p:spPr>
          <a:xfrm>
            <a:off x="2542482" y="998839"/>
            <a:ext cx="483079" cy="4603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a:t>
            </a:r>
            <a:endParaRPr lang="zh-TW" altLang="en-US" sz="2400" baseline="-25000" dirty="0"/>
          </a:p>
        </p:txBody>
      </p:sp>
      <p:sp>
        <p:nvSpPr>
          <p:cNvPr id="18" name="文字方塊 17"/>
          <p:cNvSpPr txBox="1"/>
          <p:nvPr/>
        </p:nvSpPr>
        <p:spPr>
          <a:xfrm>
            <a:off x="7093276" y="4220655"/>
            <a:ext cx="483079" cy="4603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a:t>
            </a:r>
            <a:endParaRPr lang="zh-TW" altLang="en-US" sz="2400" baseline="-25000" dirty="0"/>
          </a:p>
        </p:txBody>
      </p:sp>
      <p:sp>
        <p:nvSpPr>
          <p:cNvPr id="19" name="文字方塊 18"/>
          <p:cNvSpPr txBox="1"/>
          <p:nvPr/>
        </p:nvSpPr>
        <p:spPr>
          <a:xfrm>
            <a:off x="5384449" y="2887155"/>
            <a:ext cx="483079" cy="4603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a:t>
            </a:r>
            <a:endParaRPr lang="zh-TW" altLang="en-US" sz="2400" baseline="-25000" dirty="0"/>
          </a:p>
        </p:txBody>
      </p:sp>
      <p:sp>
        <p:nvSpPr>
          <p:cNvPr id="20" name="文字方塊 19"/>
          <p:cNvSpPr txBox="1"/>
          <p:nvPr/>
        </p:nvSpPr>
        <p:spPr>
          <a:xfrm>
            <a:off x="10116553" y="2192496"/>
            <a:ext cx="483079" cy="4603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a:t>
            </a:r>
            <a:endParaRPr lang="zh-TW" altLang="en-US" sz="2400" baseline="-25000" dirty="0"/>
          </a:p>
        </p:txBody>
      </p:sp>
      <p:sp>
        <p:nvSpPr>
          <p:cNvPr id="21" name="文字方塊 20"/>
          <p:cNvSpPr txBox="1"/>
          <p:nvPr/>
        </p:nvSpPr>
        <p:spPr>
          <a:xfrm>
            <a:off x="6975119" y="891937"/>
            <a:ext cx="483079" cy="4603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altLang="zh-TW" sz="2400" dirty="0"/>
              <a:t>+</a:t>
            </a:r>
            <a:endParaRPr lang="zh-TW" altLang="en-US" sz="2400" baseline="-25000" dirty="0"/>
          </a:p>
        </p:txBody>
      </p:sp>
      <p:sp>
        <p:nvSpPr>
          <p:cNvPr id="4" name="文字方塊 3"/>
          <p:cNvSpPr txBox="1"/>
          <p:nvPr/>
        </p:nvSpPr>
        <p:spPr>
          <a:xfrm>
            <a:off x="7524215" y="6309818"/>
            <a:ext cx="1710813" cy="460375"/>
          </a:xfrm>
          <a:prstGeom prst="rect">
            <a:avLst/>
          </a:prstGeom>
          <a:noFill/>
        </p:spPr>
        <p:txBody>
          <a:bodyPr wrap="square" rtlCol="0">
            <a:spAutoFit/>
          </a:bodyPr>
          <a:lstStyle/>
          <a:p>
            <a:r>
              <a:rPr lang="en-US" altLang="zh-TW" sz="2400" dirty="0"/>
              <a:t>Input</a:t>
            </a:r>
            <a:endParaRPr lang="zh-TW" altLang="en-US" sz="2400" dirty="0"/>
          </a:p>
        </p:txBody>
      </p:sp>
      <p:sp>
        <p:nvSpPr>
          <p:cNvPr id="22" name="手繪多邊形 21"/>
          <p:cNvSpPr/>
          <p:nvPr/>
        </p:nvSpPr>
        <p:spPr>
          <a:xfrm>
            <a:off x="4464139" y="4760753"/>
            <a:ext cx="1075364" cy="1563417"/>
          </a:xfrm>
          <a:custGeom>
            <a:avLst/>
            <a:gdLst>
              <a:gd name="connsiteX0" fmla="*/ 1204685 w 1204685"/>
              <a:gd name="connsiteY0" fmla="*/ 899886 h 899886"/>
              <a:gd name="connsiteX1" fmla="*/ 0 w 1204685"/>
              <a:gd name="connsiteY1" fmla="*/ 0 h 899886"/>
            </a:gdLst>
            <a:ahLst/>
            <a:cxnLst>
              <a:cxn ang="0">
                <a:pos x="connsiteX0" y="connsiteY0"/>
              </a:cxn>
              <a:cxn ang="0">
                <a:pos x="connsiteX1" y="connsiteY1"/>
              </a:cxn>
            </a:cxnLst>
            <a:rect l="l" t="t" r="r" b="b"/>
            <a:pathLst>
              <a:path w="1204685" h="899886">
                <a:moveTo>
                  <a:pt x="1204685" y="899886"/>
                </a:moveTo>
                <a:lnTo>
                  <a:pt x="0" y="0"/>
                </a:lnTo>
              </a:path>
            </a:pathLst>
          </a:custGeom>
          <a:noFill/>
          <a:ln w="3810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手繪多邊形 22"/>
          <p:cNvSpPr/>
          <p:nvPr/>
        </p:nvSpPr>
        <p:spPr>
          <a:xfrm>
            <a:off x="4464139" y="4727813"/>
            <a:ext cx="2463115" cy="1561686"/>
          </a:xfrm>
          <a:custGeom>
            <a:avLst/>
            <a:gdLst>
              <a:gd name="connsiteX0" fmla="*/ 2627085 w 2668189"/>
              <a:gd name="connsiteY0" fmla="*/ 870857 h 890814"/>
              <a:gd name="connsiteX1" fmla="*/ 2481943 w 2668189"/>
              <a:gd name="connsiteY1" fmla="*/ 841829 h 890814"/>
              <a:gd name="connsiteX2" fmla="*/ 0 w 2668189"/>
              <a:gd name="connsiteY2" fmla="*/ 0 h 890814"/>
            </a:gdLst>
            <a:ahLst/>
            <a:cxnLst>
              <a:cxn ang="0">
                <a:pos x="connsiteX0" y="connsiteY0"/>
              </a:cxn>
              <a:cxn ang="0">
                <a:pos x="connsiteX1" y="connsiteY1"/>
              </a:cxn>
              <a:cxn ang="0">
                <a:pos x="connsiteX2" y="connsiteY2"/>
              </a:cxn>
            </a:cxnLst>
            <a:rect l="l" t="t" r="r" b="b"/>
            <a:pathLst>
              <a:path w="2668189" h="890814">
                <a:moveTo>
                  <a:pt x="2627085" y="870857"/>
                </a:moveTo>
                <a:cubicBezTo>
                  <a:pt x="2773437" y="928914"/>
                  <a:pt x="2481943" y="841829"/>
                  <a:pt x="2481943" y="841829"/>
                </a:cubicBezTo>
                <a:lnTo>
                  <a:pt x="0" y="0"/>
                </a:lnTo>
              </a:path>
            </a:pathLst>
          </a:custGeom>
          <a:noFill/>
          <a:ln w="38100">
            <a:solidFill>
              <a:srgbClr val="FFFF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手繪多邊形 23"/>
          <p:cNvSpPr/>
          <p:nvPr/>
        </p:nvSpPr>
        <p:spPr>
          <a:xfrm>
            <a:off x="5481446" y="2747272"/>
            <a:ext cx="477665" cy="3562384"/>
          </a:xfrm>
          <a:custGeom>
            <a:avLst/>
            <a:gdLst>
              <a:gd name="connsiteX0" fmla="*/ 0 w 333829"/>
              <a:gd name="connsiteY0" fmla="*/ 2902857 h 2902857"/>
              <a:gd name="connsiteX1" fmla="*/ 333829 w 333829"/>
              <a:gd name="connsiteY1" fmla="*/ 0 h 2902857"/>
            </a:gdLst>
            <a:ahLst/>
            <a:cxnLst>
              <a:cxn ang="0">
                <a:pos x="connsiteX0" y="connsiteY0"/>
              </a:cxn>
              <a:cxn ang="0">
                <a:pos x="connsiteX1" y="connsiteY1"/>
              </a:cxn>
            </a:cxnLst>
            <a:rect l="l" t="t" r="r" b="b"/>
            <a:pathLst>
              <a:path w="333829" h="2902857">
                <a:moveTo>
                  <a:pt x="0" y="2902857"/>
                </a:moveTo>
                <a:lnTo>
                  <a:pt x="333829" y="0"/>
                </a:lnTo>
              </a:path>
            </a:pathLst>
          </a:custGeom>
          <a:noFill/>
          <a:ln w="38100">
            <a:solidFill>
              <a:srgbClr val="92D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單箭頭接點 25"/>
          <p:cNvCxnSpPr>
            <a:stCxn id="12" idx="0"/>
            <a:endCxn id="16" idx="2"/>
          </p:cNvCxnSpPr>
          <p:nvPr/>
        </p:nvCxnSpPr>
        <p:spPr>
          <a:xfrm flipH="1" flipV="1">
            <a:off x="6011584" y="2730960"/>
            <a:ext cx="2439670" cy="3578860"/>
          </a:xfrm>
          <a:prstGeom prst="straightConnector1">
            <a:avLst/>
          </a:prstGeom>
          <a:ln w="3810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手繪多邊形 37"/>
          <p:cNvSpPr/>
          <p:nvPr/>
        </p:nvSpPr>
        <p:spPr>
          <a:xfrm>
            <a:off x="1687412" y="1339964"/>
            <a:ext cx="3779520" cy="4998720"/>
          </a:xfrm>
          <a:custGeom>
            <a:avLst/>
            <a:gdLst>
              <a:gd name="connsiteX0" fmla="*/ 3779520 w 3779520"/>
              <a:gd name="connsiteY0" fmla="*/ 4998720 h 4998720"/>
              <a:gd name="connsiteX1" fmla="*/ 3657600 w 3779520"/>
              <a:gd name="connsiteY1" fmla="*/ 4978400 h 4998720"/>
              <a:gd name="connsiteX2" fmla="*/ 3596640 w 3779520"/>
              <a:gd name="connsiteY2" fmla="*/ 4958080 h 4998720"/>
              <a:gd name="connsiteX3" fmla="*/ 2722880 w 3779520"/>
              <a:gd name="connsiteY3" fmla="*/ 4917440 h 4998720"/>
              <a:gd name="connsiteX4" fmla="*/ 2600960 w 3779520"/>
              <a:gd name="connsiteY4" fmla="*/ 4897120 h 4998720"/>
              <a:gd name="connsiteX5" fmla="*/ 2458720 w 3779520"/>
              <a:gd name="connsiteY5" fmla="*/ 4876800 h 4998720"/>
              <a:gd name="connsiteX6" fmla="*/ 2397760 w 3779520"/>
              <a:gd name="connsiteY6" fmla="*/ 4836160 h 4998720"/>
              <a:gd name="connsiteX7" fmla="*/ 2275840 w 3779520"/>
              <a:gd name="connsiteY7" fmla="*/ 4815840 h 4998720"/>
              <a:gd name="connsiteX8" fmla="*/ 1991360 w 3779520"/>
              <a:gd name="connsiteY8" fmla="*/ 4754880 h 4998720"/>
              <a:gd name="connsiteX9" fmla="*/ 1828800 w 3779520"/>
              <a:gd name="connsiteY9" fmla="*/ 4734560 h 4998720"/>
              <a:gd name="connsiteX10" fmla="*/ 1605280 w 3779520"/>
              <a:gd name="connsiteY10" fmla="*/ 4693920 h 4998720"/>
              <a:gd name="connsiteX11" fmla="*/ 1503680 w 3779520"/>
              <a:gd name="connsiteY11" fmla="*/ 4673600 h 4998720"/>
              <a:gd name="connsiteX12" fmla="*/ 1442720 w 3779520"/>
              <a:gd name="connsiteY12" fmla="*/ 4653280 h 4998720"/>
              <a:gd name="connsiteX13" fmla="*/ 1300480 w 3779520"/>
              <a:gd name="connsiteY13" fmla="*/ 4632960 h 4998720"/>
              <a:gd name="connsiteX14" fmla="*/ 1158240 w 3779520"/>
              <a:gd name="connsiteY14" fmla="*/ 4592320 h 4998720"/>
              <a:gd name="connsiteX15" fmla="*/ 1097280 w 3779520"/>
              <a:gd name="connsiteY15" fmla="*/ 4572000 h 4998720"/>
              <a:gd name="connsiteX16" fmla="*/ 995680 w 3779520"/>
              <a:gd name="connsiteY16" fmla="*/ 4551680 h 4998720"/>
              <a:gd name="connsiteX17" fmla="*/ 934720 w 3779520"/>
              <a:gd name="connsiteY17" fmla="*/ 4531360 h 4998720"/>
              <a:gd name="connsiteX18" fmla="*/ 751840 w 3779520"/>
              <a:gd name="connsiteY18" fmla="*/ 4490720 h 4998720"/>
              <a:gd name="connsiteX19" fmla="*/ 650240 w 3779520"/>
              <a:gd name="connsiteY19" fmla="*/ 4368800 h 4998720"/>
              <a:gd name="connsiteX20" fmla="*/ 589280 w 3779520"/>
              <a:gd name="connsiteY20" fmla="*/ 4348480 h 4998720"/>
              <a:gd name="connsiteX21" fmla="*/ 528320 w 3779520"/>
              <a:gd name="connsiteY21" fmla="*/ 4226560 h 4998720"/>
              <a:gd name="connsiteX22" fmla="*/ 467360 w 3779520"/>
              <a:gd name="connsiteY22" fmla="*/ 4165600 h 4998720"/>
              <a:gd name="connsiteX23" fmla="*/ 386080 w 3779520"/>
              <a:gd name="connsiteY23" fmla="*/ 4043680 h 4998720"/>
              <a:gd name="connsiteX24" fmla="*/ 345440 w 3779520"/>
              <a:gd name="connsiteY24" fmla="*/ 3982720 h 4998720"/>
              <a:gd name="connsiteX25" fmla="*/ 325120 w 3779520"/>
              <a:gd name="connsiteY25" fmla="*/ 3881120 h 4998720"/>
              <a:gd name="connsiteX26" fmla="*/ 284480 w 3779520"/>
              <a:gd name="connsiteY26" fmla="*/ 3637280 h 4998720"/>
              <a:gd name="connsiteX27" fmla="*/ 264160 w 3779520"/>
              <a:gd name="connsiteY27" fmla="*/ 3474720 h 4998720"/>
              <a:gd name="connsiteX28" fmla="*/ 243840 w 3779520"/>
              <a:gd name="connsiteY28" fmla="*/ 3149600 h 4998720"/>
              <a:gd name="connsiteX29" fmla="*/ 203200 w 3779520"/>
              <a:gd name="connsiteY29" fmla="*/ 3027680 h 4998720"/>
              <a:gd name="connsiteX30" fmla="*/ 162560 w 3779520"/>
              <a:gd name="connsiteY30" fmla="*/ 2844800 h 4998720"/>
              <a:gd name="connsiteX31" fmla="*/ 121920 w 3779520"/>
              <a:gd name="connsiteY31" fmla="*/ 2783840 h 4998720"/>
              <a:gd name="connsiteX32" fmla="*/ 60960 w 3779520"/>
              <a:gd name="connsiteY32" fmla="*/ 2560320 h 4998720"/>
              <a:gd name="connsiteX33" fmla="*/ 40640 w 3779520"/>
              <a:gd name="connsiteY33" fmla="*/ 2275840 h 4998720"/>
              <a:gd name="connsiteX34" fmla="*/ 20320 w 3779520"/>
              <a:gd name="connsiteY34" fmla="*/ 2174240 h 4998720"/>
              <a:gd name="connsiteX35" fmla="*/ 0 w 3779520"/>
              <a:gd name="connsiteY35" fmla="*/ 1645920 h 4998720"/>
              <a:gd name="connsiteX36" fmla="*/ 40640 w 3779520"/>
              <a:gd name="connsiteY36" fmla="*/ 568960 h 4998720"/>
              <a:gd name="connsiteX37" fmla="*/ 60960 w 3779520"/>
              <a:gd name="connsiteY37" fmla="*/ 447040 h 4998720"/>
              <a:gd name="connsiteX38" fmla="*/ 182880 w 3779520"/>
              <a:gd name="connsiteY38" fmla="*/ 325120 h 4998720"/>
              <a:gd name="connsiteX39" fmla="*/ 304800 w 3779520"/>
              <a:gd name="connsiteY39" fmla="*/ 243840 h 4998720"/>
              <a:gd name="connsiteX40" fmla="*/ 447040 w 3779520"/>
              <a:gd name="connsiteY40" fmla="*/ 162560 h 4998720"/>
              <a:gd name="connsiteX41" fmla="*/ 711200 w 3779520"/>
              <a:gd name="connsiteY41" fmla="*/ 101600 h 4998720"/>
              <a:gd name="connsiteX42" fmla="*/ 873760 w 3779520"/>
              <a:gd name="connsiteY42" fmla="*/ 0 h 499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79520" h="4998720">
                <a:moveTo>
                  <a:pt x="3779520" y="4998720"/>
                </a:moveTo>
                <a:cubicBezTo>
                  <a:pt x="3738880" y="4991947"/>
                  <a:pt x="3697819" y="4987338"/>
                  <a:pt x="3657600" y="4978400"/>
                </a:cubicBezTo>
                <a:cubicBezTo>
                  <a:pt x="3636691" y="4973754"/>
                  <a:pt x="3617871" y="4960911"/>
                  <a:pt x="3596640" y="4958080"/>
                </a:cubicBezTo>
                <a:cubicBezTo>
                  <a:pt x="3367631" y="4927545"/>
                  <a:pt x="2856868" y="4921762"/>
                  <a:pt x="2722880" y="4917440"/>
                </a:cubicBezTo>
                <a:lnTo>
                  <a:pt x="2600960" y="4897120"/>
                </a:lnTo>
                <a:cubicBezTo>
                  <a:pt x="2553622" y="4889837"/>
                  <a:pt x="2504595" y="4890562"/>
                  <a:pt x="2458720" y="4876800"/>
                </a:cubicBezTo>
                <a:cubicBezTo>
                  <a:pt x="2435328" y="4869783"/>
                  <a:pt x="2420928" y="4843883"/>
                  <a:pt x="2397760" y="4836160"/>
                </a:cubicBezTo>
                <a:cubicBezTo>
                  <a:pt x="2358674" y="4823131"/>
                  <a:pt x="2316240" y="4823920"/>
                  <a:pt x="2275840" y="4815840"/>
                </a:cubicBezTo>
                <a:cubicBezTo>
                  <a:pt x="2121912" y="4785054"/>
                  <a:pt x="2235883" y="4785445"/>
                  <a:pt x="1991360" y="4754880"/>
                </a:cubicBezTo>
                <a:lnTo>
                  <a:pt x="1828800" y="4734560"/>
                </a:lnTo>
                <a:cubicBezTo>
                  <a:pt x="1704447" y="4693109"/>
                  <a:pt x="1818635" y="4726744"/>
                  <a:pt x="1605280" y="4693920"/>
                </a:cubicBezTo>
                <a:cubicBezTo>
                  <a:pt x="1571144" y="4688668"/>
                  <a:pt x="1537186" y="4681977"/>
                  <a:pt x="1503680" y="4673600"/>
                </a:cubicBezTo>
                <a:cubicBezTo>
                  <a:pt x="1482900" y="4668405"/>
                  <a:pt x="1463723" y="4657481"/>
                  <a:pt x="1442720" y="4653280"/>
                </a:cubicBezTo>
                <a:cubicBezTo>
                  <a:pt x="1395755" y="4643887"/>
                  <a:pt x="1347893" y="4639733"/>
                  <a:pt x="1300480" y="4632960"/>
                </a:cubicBezTo>
                <a:cubicBezTo>
                  <a:pt x="1154319" y="4584240"/>
                  <a:pt x="1336844" y="4643350"/>
                  <a:pt x="1158240" y="4592320"/>
                </a:cubicBezTo>
                <a:cubicBezTo>
                  <a:pt x="1137645" y="4586436"/>
                  <a:pt x="1118060" y="4577195"/>
                  <a:pt x="1097280" y="4572000"/>
                </a:cubicBezTo>
                <a:cubicBezTo>
                  <a:pt x="1063774" y="4563623"/>
                  <a:pt x="1029186" y="4560057"/>
                  <a:pt x="995680" y="4551680"/>
                </a:cubicBezTo>
                <a:cubicBezTo>
                  <a:pt x="974900" y="4546485"/>
                  <a:pt x="955629" y="4536006"/>
                  <a:pt x="934720" y="4531360"/>
                </a:cubicBezTo>
                <a:cubicBezTo>
                  <a:pt x="720148" y="4483677"/>
                  <a:pt x="889070" y="4536463"/>
                  <a:pt x="751840" y="4490720"/>
                </a:cubicBezTo>
                <a:cubicBezTo>
                  <a:pt x="721852" y="4445738"/>
                  <a:pt x="697177" y="4400091"/>
                  <a:pt x="650240" y="4368800"/>
                </a:cubicBezTo>
                <a:cubicBezTo>
                  <a:pt x="632418" y="4356919"/>
                  <a:pt x="609600" y="4355253"/>
                  <a:pt x="589280" y="4348480"/>
                </a:cubicBezTo>
                <a:cubicBezTo>
                  <a:pt x="568915" y="4287384"/>
                  <a:pt x="572088" y="4279081"/>
                  <a:pt x="528320" y="4226560"/>
                </a:cubicBezTo>
                <a:cubicBezTo>
                  <a:pt x="509923" y="4204484"/>
                  <a:pt x="485003" y="4188283"/>
                  <a:pt x="467360" y="4165600"/>
                </a:cubicBezTo>
                <a:cubicBezTo>
                  <a:pt x="437373" y="4127046"/>
                  <a:pt x="413173" y="4084320"/>
                  <a:pt x="386080" y="4043680"/>
                </a:cubicBezTo>
                <a:lnTo>
                  <a:pt x="345440" y="3982720"/>
                </a:lnTo>
                <a:cubicBezTo>
                  <a:pt x="338667" y="3948853"/>
                  <a:pt x="330004" y="3915310"/>
                  <a:pt x="325120" y="3881120"/>
                </a:cubicBezTo>
                <a:cubicBezTo>
                  <a:pt x="291092" y="3642924"/>
                  <a:pt x="328157" y="3768311"/>
                  <a:pt x="284480" y="3637280"/>
                </a:cubicBezTo>
                <a:cubicBezTo>
                  <a:pt x="277707" y="3583093"/>
                  <a:pt x="268695" y="3529140"/>
                  <a:pt x="264160" y="3474720"/>
                </a:cubicBezTo>
                <a:cubicBezTo>
                  <a:pt x="255143" y="3366510"/>
                  <a:pt x="258511" y="3257189"/>
                  <a:pt x="243840" y="3149600"/>
                </a:cubicBezTo>
                <a:cubicBezTo>
                  <a:pt x="238052" y="3107154"/>
                  <a:pt x="210243" y="3069935"/>
                  <a:pt x="203200" y="3027680"/>
                </a:cubicBezTo>
                <a:cubicBezTo>
                  <a:pt x="195396" y="2980854"/>
                  <a:pt x="187572" y="2894823"/>
                  <a:pt x="162560" y="2844800"/>
                </a:cubicBezTo>
                <a:cubicBezTo>
                  <a:pt x="151638" y="2822957"/>
                  <a:pt x="131839" y="2806157"/>
                  <a:pt x="121920" y="2783840"/>
                </a:cubicBezTo>
                <a:cubicBezTo>
                  <a:pt x="84421" y="2699466"/>
                  <a:pt x="78344" y="2647240"/>
                  <a:pt x="60960" y="2560320"/>
                </a:cubicBezTo>
                <a:cubicBezTo>
                  <a:pt x="54187" y="2465493"/>
                  <a:pt x="50592" y="2370386"/>
                  <a:pt x="40640" y="2275840"/>
                </a:cubicBezTo>
                <a:cubicBezTo>
                  <a:pt x="37024" y="2241492"/>
                  <a:pt x="22544" y="2208706"/>
                  <a:pt x="20320" y="2174240"/>
                </a:cubicBezTo>
                <a:cubicBezTo>
                  <a:pt x="8973" y="1998369"/>
                  <a:pt x="6773" y="1822027"/>
                  <a:pt x="0" y="1645920"/>
                </a:cubicBezTo>
                <a:cubicBezTo>
                  <a:pt x="7504" y="1360760"/>
                  <a:pt x="9321" y="897813"/>
                  <a:pt x="40640" y="568960"/>
                </a:cubicBezTo>
                <a:cubicBezTo>
                  <a:pt x="44546" y="527945"/>
                  <a:pt x="40200" y="482628"/>
                  <a:pt x="60960" y="447040"/>
                </a:cubicBezTo>
                <a:cubicBezTo>
                  <a:pt x="89919" y="397395"/>
                  <a:pt x="135059" y="357001"/>
                  <a:pt x="182880" y="325120"/>
                </a:cubicBezTo>
                <a:lnTo>
                  <a:pt x="304800" y="243840"/>
                </a:lnTo>
                <a:cubicBezTo>
                  <a:pt x="359786" y="207183"/>
                  <a:pt x="382588" y="188341"/>
                  <a:pt x="447040" y="162560"/>
                </a:cubicBezTo>
                <a:cubicBezTo>
                  <a:pt x="571008" y="112973"/>
                  <a:pt x="575062" y="121048"/>
                  <a:pt x="711200" y="101600"/>
                </a:cubicBezTo>
                <a:cubicBezTo>
                  <a:pt x="845722" y="11919"/>
                  <a:pt x="789433" y="42163"/>
                  <a:pt x="873760" y="0"/>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手繪多邊形 39"/>
          <p:cNvSpPr/>
          <p:nvPr/>
        </p:nvSpPr>
        <p:spPr>
          <a:xfrm>
            <a:off x="2012532" y="1400907"/>
            <a:ext cx="4754880" cy="4917457"/>
          </a:xfrm>
          <a:custGeom>
            <a:avLst/>
            <a:gdLst>
              <a:gd name="connsiteX0" fmla="*/ 4754880 w 4754880"/>
              <a:gd name="connsiteY0" fmla="*/ 4917457 h 4917457"/>
              <a:gd name="connsiteX1" fmla="*/ 4592320 w 4754880"/>
              <a:gd name="connsiteY1" fmla="*/ 4897137 h 4917457"/>
              <a:gd name="connsiteX2" fmla="*/ 4287520 w 4754880"/>
              <a:gd name="connsiteY2" fmla="*/ 4876817 h 4917457"/>
              <a:gd name="connsiteX3" fmla="*/ 3881120 w 4754880"/>
              <a:gd name="connsiteY3" fmla="*/ 4754897 h 4917457"/>
              <a:gd name="connsiteX4" fmla="*/ 3515360 w 4754880"/>
              <a:gd name="connsiteY4" fmla="*/ 4673617 h 4917457"/>
              <a:gd name="connsiteX5" fmla="*/ 3312160 w 4754880"/>
              <a:gd name="connsiteY5" fmla="*/ 4632977 h 4917457"/>
              <a:gd name="connsiteX6" fmla="*/ 3108960 w 4754880"/>
              <a:gd name="connsiteY6" fmla="*/ 4531377 h 4917457"/>
              <a:gd name="connsiteX7" fmla="*/ 2966720 w 4754880"/>
              <a:gd name="connsiteY7" fmla="*/ 4490737 h 4917457"/>
              <a:gd name="connsiteX8" fmla="*/ 2661920 w 4754880"/>
              <a:gd name="connsiteY8" fmla="*/ 4389137 h 4917457"/>
              <a:gd name="connsiteX9" fmla="*/ 2458720 w 4754880"/>
              <a:gd name="connsiteY9" fmla="*/ 4348497 h 4917457"/>
              <a:gd name="connsiteX10" fmla="*/ 2377440 w 4754880"/>
              <a:gd name="connsiteY10" fmla="*/ 4328177 h 4917457"/>
              <a:gd name="connsiteX11" fmla="*/ 2275840 w 4754880"/>
              <a:gd name="connsiteY11" fmla="*/ 4307857 h 4917457"/>
              <a:gd name="connsiteX12" fmla="*/ 2194560 w 4754880"/>
              <a:gd name="connsiteY12" fmla="*/ 4287537 h 4917457"/>
              <a:gd name="connsiteX13" fmla="*/ 1849120 w 4754880"/>
              <a:gd name="connsiteY13" fmla="*/ 4246897 h 4917457"/>
              <a:gd name="connsiteX14" fmla="*/ 1727200 w 4754880"/>
              <a:gd name="connsiteY14" fmla="*/ 4226577 h 4917457"/>
              <a:gd name="connsiteX15" fmla="*/ 1544320 w 4754880"/>
              <a:gd name="connsiteY15" fmla="*/ 4206257 h 4917457"/>
              <a:gd name="connsiteX16" fmla="*/ 1483360 w 4754880"/>
              <a:gd name="connsiteY16" fmla="*/ 4165617 h 4917457"/>
              <a:gd name="connsiteX17" fmla="*/ 1422400 w 4754880"/>
              <a:gd name="connsiteY17" fmla="*/ 4145297 h 4917457"/>
              <a:gd name="connsiteX18" fmla="*/ 1300480 w 4754880"/>
              <a:gd name="connsiteY18" fmla="*/ 4064017 h 4917457"/>
              <a:gd name="connsiteX19" fmla="*/ 1239520 w 4754880"/>
              <a:gd name="connsiteY19" fmla="*/ 4023377 h 4917457"/>
              <a:gd name="connsiteX20" fmla="*/ 1178560 w 4754880"/>
              <a:gd name="connsiteY20" fmla="*/ 3982737 h 4917457"/>
              <a:gd name="connsiteX21" fmla="*/ 1056640 w 4754880"/>
              <a:gd name="connsiteY21" fmla="*/ 3942097 h 4917457"/>
              <a:gd name="connsiteX22" fmla="*/ 995680 w 4754880"/>
              <a:gd name="connsiteY22" fmla="*/ 3921777 h 4917457"/>
              <a:gd name="connsiteX23" fmla="*/ 812800 w 4754880"/>
              <a:gd name="connsiteY23" fmla="*/ 3820177 h 4917457"/>
              <a:gd name="connsiteX24" fmla="*/ 711200 w 4754880"/>
              <a:gd name="connsiteY24" fmla="*/ 3698257 h 4917457"/>
              <a:gd name="connsiteX25" fmla="*/ 650240 w 4754880"/>
              <a:gd name="connsiteY25" fmla="*/ 3637297 h 4917457"/>
              <a:gd name="connsiteX26" fmla="*/ 508000 w 4754880"/>
              <a:gd name="connsiteY26" fmla="*/ 3454417 h 4917457"/>
              <a:gd name="connsiteX27" fmla="*/ 447040 w 4754880"/>
              <a:gd name="connsiteY27" fmla="*/ 3413777 h 4917457"/>
              <a:gd name="connsiteX28" fmla="*/ 426720 w 4754880"/>
              <a:gd name="connsiteY28" fmla="*/ 3352817 h 4917457"/>
              <a:gd name="connsiteX29" fmla="*/ 345440 w 4754880"/>
              <a:gd name="connsiteY29" fmla="*/ 3230897 h 4917457"/>
              <a:gd name="connsiteX30" fmla="*/ 304800 w 4754880"/>
              <a:gd name="connsiteY30" fmla="*/ 3108977 h 4917457"/>
              <a:gd name="connsiteX31" fmla="*/ 223520 w 4754880"/>
              <a:gd name="connsiteY31" fmla="*/ 2987057 h 4917457"/>
              <a:gd name="connsiteX32" fmla="*/ 182880 w 4754880"/>
              <a:gd name="connsiteY32" fmla="*/ 2926097 h 4917457"/>
              <a:gd name="connsiteX33" fmla="*/ 142240 w 4754880"/>
              <a:gd name="connsiteY33" fmla="*/ 2702577 h 4917457"/>
              <a:gd name="connsiteX34" fmla="*/ 81280 w 4754880"/>
              <a:gd name="connsiteY34" fmla="*/ 2519697 h 4917457"/>
              <a:gd name="connsiteX35" fmla="*/ 60960 w 4754880"/>
              <a:gd name="connsiteY35" fmla="*/ 2458737 h 4917457"/>
              <a:gd name="connsiteX36" fmla="*/ 40640 w 4754880"/>
              <a:gd name="connsiteY36" fmla="*/ 2336817 h 4917457"/>
              <a:gd name="connsiteX37" fmla="*/ 20320 w 4754880"/>
              <a:gd name="connsiteY37" fmla="*/ 1645937 h 4917457"/>
              <a:gd name="connsiteX38" fmla="*/ 0 w 4754880"/>
              <a:gd name="connsiteY38" fmla="*/ 1402097 h 4917457"/>
              <a:gd name="connsiteX39" fmla="*/ 20320 w 4754880"/>
              <a:gd name="connsiteY39" fmla="*/ 609617 h 4917457"/>
              <a:gd name="connsiteX40" fmla="*/ 60960 w 4754880"/>
              <a:gd name="connsiteY40" fmla="*/ 487697 h 4917457"/>
              <a:gd name="connsiteX41" fmla="*/ 101600 w 4754880"/>
              <a:gd name="connsiteY41" fmla="*/ 426737 h 4917457"/>
              <a:gd name="connsiteX42" fmla="*/ 121920 w 4754880"/>
              <a:gd name="connsiteY42" fmla="*/ 365777 h 4917457"/>
              <a:gd name="connsiteX43" fmla="*/ 162560 w 4754880"/>
              <a:gd name="connsiteY43" fmla="*/ 304817 h 4917457"/>
              <a:gd name="connsiteX44" fmla="*/ 182880 w 4754880"/>
              <a:gd name="connsiteY44" fmla="*/ 243857 h 4917457"/>
              <a:gd name="connsiteX45" fmla="*/ 264160 w 4754880"/>
              <a:gd name="connsiteY45" fmla="*/ 121937 h 4917457"/>
              <a:gd name="connsiteX46" fmla="*/ 386080 w 4754880"/>
              <a:gd name="connsiteY46" fmla="*/ 81297 h 4917457"/>
              <a:gd name="connsiteX47" fmla="*/ 447040 w 4754880"/>
              <a:gd name="connsiteY47" fmla="*/ 40657 h 4917457"/>
              <a:gd name="connsiteX48" fmla="*/ 589280 w 4754880"/>
              <a:gd name="connsiteY48" fmla="*/ 17 h 49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4880" h="4917457">
                <a:moveTo>
                  <a:pt x="4754880" y="4917457"/>
                </a:moveTo>
                <a:cubicBezTo>
                  <a:pt x="4700693" y="4910684"/>
                  <a:pt x="4646723" y="4901868"/>
                  <a:pt x="4592320" y="4897137"/>
                </a:cubicBezTo>
                <a:cubicBezTo>
                  <a:pt x="4490877" y="4888316"/>
                  <a:pt x="4387368" y="4896787"/>
                  <a:pt x="4287520" y="4876817"/>
                </a:cubicBezTo>
                <a:cubicBezTo>
                  <a:pt x="4148835" y="4849080"/>
                  <a:pt x="4019183" y="4785578"/>
                  <a:pt x="3881120" y="4754897"/>
                </a:cubicBezTo>
                <a:lnTo>
                  <a:pt x="3515360" y="4673617"/>
                </a:lnTo>
                <a:cubicBezTo>
                  <a:pt x="3447819" y="4659144"/>
                  <a:pt x="3312160" y="4632977"/>
                  <a:pt x="3312160" y="4632977"/>
                </a:cubicBezTo>
                <a:cubicBezTo>
                  <a:pt x="3244427" y="4599110"/>
                  <a:pt x="3178984" y="4560210"/>
                  <a:pt x="3108960" y="4531377"/>
                </a:cubicBezTo>
                <a:cubicBezTo>
                  <a:pt x="3063364" y="4512602"/>
                  <a:pt x="3013500" y="4506330"/>
                  <a:pt x="2966720" y="4490737"/>
                </a:cubicBezTo>
                <a:cubicBezTo>
                  <a:pt x="2664252" y="4389914"/>
                  <a:pt x="2939675" y="4464888"/>
                  <a:pt x="2661920" y="4389137"/>
                </a:cubicBezTo>
                <a:cubicBezTo>
                  <a:pt x="2532125" y="4353738"/>
                  <a:pt x="2620793" y="4380912"/>
                  <a:pt x="2458720" y="4348497"/>
                </a:cubicBezTo>
                <a:cubicBezTo>
                  <a:pt x="2431335" y="4343020"/>
                  <a:pt x="2404702" y="4334235"/>
                  <a:pt x="2377440" y="4328177"/>
                </a:cubicBezTo>
                <a:cubicBezTo>
                  <a:pt x="2343725" y="4320685"/>
                  <a:pt x="2309555" y="4315349"/>
                  <a:pt x="2275840" y="4307857"/>
                </a:cubicBezTo>
                <a:cubicBezTo>
                  <a:pt x="2248578" y="4301799"/>
                  <a:pt x="2221945" y="4293014"/>
                  <a:pt x="2194560" y="4287537"/>
                </a:cubicBezTo>
                <a:cubicBezTo>
                  <a:pt x="2030760" y="4254777"/>
                  <a:pt x="2055716" y="4271202"/>
                  <a:pt x="1849120" y="4246897"/>
                </a:cubicBezTo>
                <a:cubicBezTo>
                  <a:pt x="1808202" y="4242083"/>
                  <a:pt x="1768039" y="4232022"/>
                  <a:pt x="1727200" y="4226577"/>
                </a:cubicBezTo>
                <a:cubicBezTo>
                  <a:pt x="1666403" y="4218471"/>
                  <a:pt x="1605280" y="4213030"/>
                  <a:pt x="1544320" y="4206257"/>
                </a:cubicBezTo>
                <a:cubicBezTo>
                  <a:pt x="1524000" y="4192710"/>
                  <a:pt x="1505203" y="4176539"/>
                  <a:pt x="1483360" y="4165617"/>
                </a:cubicBezTo>
                <a:cubicBezTo>
                  <a:pt x="1464202" y="4156038"/>
                  <a:pt x="1441124" y="4155699"/>
                  <a:pt x="1422400" y="4145297"/>
                </a:cubicBezTo>
                <a:cubicBezTo>
                  <a:pt x="1379703" y="4121577"/>
                  <a:pt x="1341120" y="4091110"/>
                  <a:pt x="1300480" y="4064017"/>
                </a:cubicBezTo>
                <a:lnTo>
                  <a:pt x="1239520" y="4023377"/>
                </a:lnTo>
                <a:cubicBezTo>
                  <a:pt x="1219200" y="4009830"/>
                  <a:pt x="1201728" y="3990460"/>
                  <a:pt x="1178560" y="3982737"/>
                </a:cubicBezTo>
                <a:lnTo>
                  <a:pt x="1056640" y="3942097"/>
                </a:lnTo>
                <a:lnTo>
                  <a:pt x="995680" y="3921777"/>
                </a:lnTo>
                <a:cubicBezTo>
                  <a:pt x="919024" y="3896225"/>
                  <a:pt x="882671" y="3890048"/>
                  <a:pt x="812800" y="3820177"/>
                </a:cubicBezTo>
                <a:cubicBezTo>
                  <a:pt x="634704" y="3642081"/>
                  <a:pt x="852651" y="3867998"/>
                  <a:pt x="711200" y="3698257"/>
                </a:cubicBezTo>
                <a:cubicBezTo>
                  <a:pt x="692803" y="3676181"/>
                  <a:pt x="667883" y="3659980"/>
                  <a:pt x="650240" y="3637297"/>
                </a:cubicBezTo>
                <a:cubicBezTo>
                  <a:pt x="566768" y="3529976"/>
                  <a:pt x="595409" y="3527257"/>
                  <a:pt x="508000" y="3454417"/>
                </a:cubicBezTo>
                <a:cubicBezTo>
                  <a:pt x="489239" y="3438783"/>
                  <a:pt x="467360" y="3427324"/>
                  <a:pt x="447040" y="3413777"/>
                </a:cubicBezTo>
                <a:cubicBezTo>
                  <a:pt x="440267" y="3393457"/>
                  <a:pt x="437122" y="3371541"/>
                  <a:pt x="426720" y="3352817"/>
                </a:cubicBezTo>
                <a:cubicBezTo>
                  <a:pt x="403000" y="3310120"/>
                  <a:pt x="360886" y="3277234"/>
                  <a:pt x="345440" y="3230897"/>
                </a:cubicBezTo>
                <a:cubicBezTo>
                  <a:pt x="331893" y="3190257"/>
                  <a:pt x="328562" y="3144621"/>
                  <a:pt x="304800" y="3108977"/>
                </a:cubicBezTo>
                <a:lnTo>
                  <a:pt x="223520" y="2987057"/>
                </a:lnTo>
                <a:lnTo>
                  <a:pt x="182880" y="2926097"/>
                </a:lnTo>
                <a:cubicBezTo>
                  <a:pt x="168569" y="2825918"/>
                  <a:pt x="168370" y="2789676"/>
                  <a:pt x="142240" y="2702577"/>
                </a:cubicBezTo>
                <a:lnTo>
                  <a:pt x="81280" y="2519697"/>
                </a:lnTo>
                <a:cubicBezTo>
                  <a:pt x="74507" y="2499377"/>
                  <a:pt x="64481" y="2479865"/>
                  <a:pt x="60960" y="2458737"/>
                </a:cubicBezTo>
                <a:lnTo>
                  <a:pt x="40640" y="2336817"/>
                </a:lnTo>
                <a:cubicBezTo>
                  <a:pt x="33867" y="2106524"/>
                  <a:pt x="30328" y="1876112"/>
                  <a:pt x="20320" y="1645937"/>
                </a:cubicBezTo>
                <a:cubicBezTo>
                  <a:pt x="16777" y="1564452"/>
                  <a:pt x="0" y="1483659"/>
                  <a:pt x="0" y="1402097"/>
                </a:cubicBezTo>
                <a:cubicBezTo>
                  <a:pt x="0" y="1137850"/>
                  <a:pt x="2743" y="873279"/>
                  <a:pt x="20320" y="609617"/>
                </a:cubicBezTo>
                <a:cubicBezTo>
                  <a:pt x="23170" y="566874"/>
                  <a:pt x="37198" y="523341"/>
                  <a:pt x="60960" y="487697"/>
                </a:cubicBezTo>
                <a:cubicBezTo>
                  <a:pt x="74507" y="467377"/>
                  <a:pt x="90678" y="448580"/>
                  <a:pt x="101600" y="426737"/>
                </a:cubicBezTo>
                <a:cubicBezTo>
                  <a:pt x="111179" y="407579"/>
                  <a:pt x="112341" y="384935"/>
                  <a:pt x="121920" y="365777"/>
                </a:cubicBezTo>
                <a:cubicBezTo>
                  <a:pt x="132842" y="343934"/>
                  <a:pt x="151638" y="326660"/>
                  <a:pt x="162560" y="304817"/>
                </a:cubicBezTo>
                <a:cubicBezTo>
                  <a:pt x="172139" y="285659"/>
                  <a:pt x="172478" y="262581"/>
                  <a:pt x="182880" y="243857"/>
                </a:cubicBezTo>
                <a:cubicBezTo>
                  <a:pt x="206600" y="201160"/>
                  <a:pt x="217823" y="137383"/>
                  <a:pt x="264160" y="121937"/>
                </a:cubicBezTo>
                <a:cubicBezTo>
                  <a:pt x="304800" y="108390"/>
                  <a:pt x="350436" y="105059"/>
                  <a:pt x="386080" y="81297"/>
                </a:cubicBezTo>
                <a:cubicBezTo>
                  <a:pt x="406400" y="67750"/>
                  <a:pt x="424723" y="50576"/>
                  <a:pt x="447040" y="40657"/>
                </a:cubicBezTo>
                <a:cubicBezTo>
                  <a:pt x="543299" y="-2125"/>
                  <a:pt x="531195" y="17"/>
                  <a:pt x="589280" y="17"/>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41"/>
          <p:cNvSpPr/>
          <p:nvPr/>
        </p:nvSpPr>
        <p:spPr>
          <a:xfrm>
            <a:off x="2825332" y="3361276"/>
            <a:ext cx="2661920" cy="2916448"/>
          </a:xfrm>
          <a:custGeom>
            <a:avLst/>
            <a:gdLst>
              <a:gd name="connsiteX0" fmla="*/ 2661920 w 2661920"/>
              <a:gd name="connsiteY0" fmla="*/ 2987040 h 2987040"/>
              <a:gd name="connsiteX1" fmla="*/ 2235200 w 2661920"/>
              <a:gd name="connsiteY1" fmla="*/ 2946400 h 2987040"/>
              <a:gd name="connsiteX2" fmla="*/ 2092960 w 2661920"/>
              <a:gd name="connsiteY2" fmla="*/ 2905760 h 2987040"/>
              <a:gd name="connsiteX3" fmla="*/ 1950720 w 2661920"/>
              <a:gd name="connsiteY3" fmla="*/ 2844800 h 2987040"/>
              <a:gd name="connsiteX4" fmla="*/ 1747520 w 2661920"/>
              <a:gd name="connsiteY4" fmla="*/ 2804160 h 2987040"/>
              <a:gd name="connsiteX5" fmla="*/ 1625600 w 2661920"/>
              <a:gd name="connsiteY5" fmla="*/ 2783840 h 2987040"/>
              <a:gd name="connsiteX6" fmla="*/ 1483360 w 2661920"/>
              <a:gd name="connsiteY6" fmla="*/ 2743200 h 2987040"/>
              <a:gd name="connsiteX7" fmla="*/ 1158240 w 2661920"/>
              <a:gd name="connsiteY7" fmla="*/ 2702560 h 2987040"/>
              <a:gd name="connsiteX8" fmla="*/ 1036320 w 2661920"/>
              <a:gd name="connsiteY8" fmla="*/ 2661920 h 2987040"/>
              <a:gd name="connsiteX9" fmla="*/ 975360 w 2661920"/>
              <a:gd name="connsiteY9" fmla="*/ 2641600 h 2987040"/>
              <a:gd name="connsiteX10" fmla="*/ 853440 w 2661920"/>
              <a:gd name="connsiteY10" fmla="*/ 2560320 h 2987040"/>
              <a:gd name="connsiteX11" fmla="*/ 792480 w 2661920"/>
              <a:gd name="connsiteY11" fmla="*/ 2499360 h 2987040"/>
              <a:gd name="connsiteX12" fmla="*/ 731520 w 2661920"/>
              <a:gd name="connsiteY12" fmla="*/ 2458720 h 2987040"/>
              <a:gd name="connsiteX13" fmla="*/ 690880 w 2661920"/>
              <a:gd name="connsiteY13" fmla="*/ 2397760 h 2987040"/>
              <a:gd name="connsiteX14" fmla="*/ 629920 w 2661920"/>
              <a:gd name="connsiteY14" fmla="*/ 2377440 h 2987040"/>
              <a:gd name="connsiteX15" fmla="*/ 568960 w 2661920"/>
              <a:gd name="connsiteY15" fmla="*/ 2336800 h 2987040"/>
              <a:gd name="connsiteX16" fmla="*/ 447040 w 2661920"/>
              <a:gd name="connsiteY16" fmla="*/ 2275840 h 2987040"/>
              <a:gd name="connsiteX17" fmla="*/ 406400 w 2661920"/>
              <a:gd name="connsiteY17" fmla="*/ 2214880 h 2987040"/>
              <a:gd name="connsiteX18" fmla="*/ 365760 w 2661920"/>
              <a:gd name="connsiteY18" fmla="*/ 2072640 h 2987040"/>
              <a:gd name="connsiteX19" fmla="*/ 345440 w 2661920"/>
              <a:gd name="connsiteY19" fmla="*/ 2011680 h 2987040"/>
              <a:gd name="connsiteX20" fmla="*/ 304800 w 2661920"/>
              <a:gd name="connsiteY20" fmla="*/ 1950720 h 2987040"/>
              <a:gd name="connsiteX21" fmla="*/ 203200 w 2661920"/>
              <a:gd name="connsiteY21" fmla="*/ 1767840 h 2987040"/>
              <a:gd name="connsiteX22" fmla="*/ 182880 w 2661920"/>
              <a:gd name="connsiteY22" fmla="*/ 1706880 h 2987040"/>
              <a:gd name="connsiteX23" fmla="*/ 142240 w 2661920"/>
              <a:gd name="connsiteY23" fmla="*/ 1645920 h 2987040"/>
              <a:gd name="connsiteX24" fmla="*/ 101600 w 2661920"/>
              <a:gd name="connsiteY24" fmla="*/ 1524000 h 2987040"/>
              <a:gd name="connsiteX25" fmla="*/ 81280 w 2661920"/>
              <a:gd name="connsiteY25" fmla="*/ 1463040 h 2987040"/>
              <a:gd name="connsiteX26" fmla="*/ 60960 w 2661920"/>
              <a:gd name="connsiteY26" fmla="*/ 1300480 h 2987040"/>
              <a:gd name="connsiteX27" fmla="*/ 40640 w 2661920"/>
              <a:gd name="connsiteY27" fmla="*/ 1239520 h 2987040"/>
              <a:gd name="connsiteX28" fmla="*/ 20320 w 2661920"/>
              <a:gd name="connsiteY28" fmla="*/ 934720 h 2987040"/>
              <a:gd name="connsiteX29" fmla="*/ 0 w 2661920"/>
              <a:gd name="connsiteY29" fmla="*/ 0 h 298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61920" h="2987040">
                <a:moveTo>
                  <a:pt x="2661920" y="2987040"/>
                </a:moveTo>
                <a:cubicBezTo>
                  <a:pt x="2519680" y="2973493"/>
                  <a:pt x="2373817" y="2981054"/>
                  <a:pt x="2235200" y="2946400"/>
                </a:cubicBezTo>
                <a:cubicBezTo>
                  <a:pt x="2193954" y="2936089"/>
                  <a:pt x="2133772" y="2923251"/>
                  <a:pt x="2092960" y="2905760"/>
                </a:cubicBezTo>
                <a:cubicBezTo>
                  <a:pt x="2022027" y="2875360"/>
                  <a:pt x="2019554" y="2860685"/>
                  <a:pt x="1950720" y="2844800"/>
                </a:cubicBezTo>
                <a:cubicBezTo>
                  <a:pt x="1883414" y="2829268"/>
                  <a:pt x="1815655" y="2815516"/>
                  <a:pt x="1747520" y="2804160"/>
                </a:cubicBezTo>
                <a:cubicBezTo>
                  <a:pt x="1706880" y="2797387"/>
                  <a:pt x="1665819" y="2792778"/>
                  <a:pt x="1625600" y="2783840"/>
                </a:cubicBezTo>
                <a:cubicBezTo>
                  <a:pt x="1429738" y="2740315"/>
                  <a:pt x="1726766" y="2787456"/>
                  <a:pt x="1483360" y="2743200"/>
                </a:cubicBezTo>
                <a:cubicBezTo>
                  <a:pt x="1392236" y="2726632"/>
                  <a:pt x="1245504" y="2712256"/>
                  <a:pt x="1158240" y="2702560"/>
                </a:cubicBezTo>
                <a:lnTo>
                  <a:pt x="1036320" y="2661920"/>
                </a:lnTo>
                <a:lnTo>
                  <a:pt x="975360" y="2641600"/>
                </a:lnTo>
                <a:cubicBezTo>
                  <a:pt x="780892" y="2447132"/>
                  <a:pt x="1029884" y="2677950"/>
                  <a:pt x="853440" y="2560320"/>
                </a:cubicBezTo>
                <a:cubicBezTo>
                  <a:pt x="829530" y="2544380"/>
                  <a:pt x="814556" y="2517757"/>
                  <a:pt x="792480" y="2499360"/>
                </a:cubicBezTo>
                <a:cubicBezTo>
                  <a:pt x="773719" y="2483726"/>
                  <a:pt x="751840" y="2472267"/>
                  <a:pt x="731520" y="2458720"/>
                </a:cubicBezTo>
                <a:cubicBezTo>
                  <a:pt x="717973" y="2438400"/>
                  <a:pt x="709950" y="2413016"/>
                  <a:pt x="690880" y="2397760"/>
                </a:cubicBezTo>
                <a:cubicBezTo>
                  <a:pt x="674154" y="2384380"/>
                  <a:pt x="649078" y="2387019"/>
                  <a:pt x="629920" y="2377440"/>
                </a:cubicBezTo>
                <a:cubicBezTo>
                  <a:pt x="608077" y="2366518"/>
                  <a:pt x="590803" y="2347722"/>
                  <a:pt x="568960" y="2336800"/>
                </a:cubicBezTo>
                <a:cubicBezTo>
                  <a:pt x="400703" y="2252672"/>
                  <a:pt x="621743" y="2392309"/>
                  <a:pt x="447040" y="2275840"/>
                </a:cubicBezTo>
                <a:cubicBezTo>
                  <a:pt x="433493" y="2255520"/>
                  <a:pt x="417322" y="2236723"/>
                  <a:pt x="406400" y="2214880"/>
                </a:cubicBezTo>
                <a:cubicBezTo>
                  <a:pt x="390160" y="2182400"/>
                  <a:pt x="374441" y="2103023"/>
                  <a:pt x="365760" y="2072640"/>
                </a:cubicBezTo>
                <a:cubicBezTo>
                  <a:pt x="359876" y="2052045"/>
                  <a:pt x="355019" y="2030838"/>
                  <a:pt x="345440" y="2011680"/>
                </a:cubicBezTo>
                <a:cubicBezTo>
                  <a:pt x="334518" y="1989837"/>
                  <a:pt x="314719" y="1973037"/>
                  <a:pt x="304800" y="1950720"/>
                </a:cubicBezTo>
                <a:cubicBezTo>
                  <a:pt x="225236" y="1771701"/>
                  <a:pt x="314466" y="1879106"/>
                  <a:pt x="203200" y="1767840"/>
                </a:cubicBezTo>
                <a:cubicBezTo>
                  <a:pt x="196427" y="1747520"/>
                  <a:pt x="192459" y="1726038"/>
                  <a:pt x="182880" y="1706880"/>
                </a:cubicBezTo>
                <a:cubicBezTo>
                  <a:pt x="171958" y="1685037"/>
                  <a:pt x="152159" y="1668237"/>
                  <a:pt x="142240" y="1645920"/>
                </a:cubicBezTo>
                <a:cubicBezTo>
                  <a:pt x="124842" y="1606774"/>
                  <a:pt x="115147" y="1564640"/>
                  <a:pt x="101600" y="1524000"/>
                </a:cubicBezTo>
                <a:lnTo>
                  <a:pt x="81280" y="1463040"/>
                </a:lnTo>
                <a:cubicBezTo>
                  <a:pt x="74507" y="1408853"/>
                  <a:pt x="70729" y="1354208"/>
                  <a:pt x="60960" y="1300480"/>
                </a:cubicBezTo>
                <a:cubicBezTo>
                  <a:pt x="57128" y="1279406"/>
                  <a:pt x="43005" y="1260808"/>
                  <a:pt x="40640" y="1239520"/>
                </a:cubicBezTo>
                <a:cubicBezTo>
                  <a:pt x="29395" y="1138317"/>
                  <a:pt x="27093" y="1036320"/>
                  <a:pt x="20320" y="934720"/>
                </a:cubicBezTo>
                <a:cubicBezTo>
                  <a:pt x="13396" y="623150"/>
                  <a:pt x="0" y="311647"/>
                  <a:pt x="0" y="0"/>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42"/>
          <p:cNvSpPr/>
          <p:nvPr/>
        </p:nvSpPr>
        <p:spPr>
          <a:xfrm>
            <a:off x="2845652" y="3412604"/>
            <a:ext cx="4003040" cy="2865120"/>
          </a:xfrm>
          <a:custGeom>
            <a:avLst/>
            <a:gdLst>
              <a:gd name="connsiteX0" fmla="*/ 4003040 w 4003040"/>
              <a:gd name="connsiteY0" fmla="*/ 2865120 h 2865120"/>
              <a:gd name="connsiteX1" fmla="*/ 3901440 w 4003040"/>
              <a:gd name="connsiteY1" fmla="*/ 2844800 h 2865120"/>
              <a:gd name="connsiteX2" fmla="*/ 3840480 w 4003040"/>
              <a:gd name="connsiteY2" fmla="*/ 2804160 h 2865120"/>
              <a:gd name="connsiteX3" fmla="*/ 3738880 w 4003040"/>
              <a:gd name="connsiteY3" fmla="*/ 2783840 h 2865120"/>
              <a:gd name="connsiteX4" fmla="*/ 3535680 w 4003040"/>
              <a:gd name="connsiteY4" fmla="*/ 2743200 h 2865120"/>
              <a:gd name="connsiteX5" fmla="*/ 3413760 w 4003040"/>
              <a:gd name="connsiteY5" fmla="*/ 2702560 h 2865120"/>
              <a:gd name="connsiteX6" fmla="*/ 3352800 w 4003040"/>
              <a:gd name="connsiteY6" fmla="*/ 2661920 h 2865120"/>
              <a:gd name="connsiteX7" fmla="*/ 3210560 w 4003040"/>
              <a:gd name="connsiteY7" fmla="*/ 2621280 h 2865120"/>
              <a:gd name="connsiteX8" fmla="*/ 3088640 w 4003040"/>
              <a:gd name="connsiteY8" fmla="*/ 2540000 h 2865120"/>
              <a:gd name="connsiteX9" fmla="*/ 2987040 w 4003040"/>
              <a:gd name="connsiteY9" fmla="*/ 2519680 h 2865120"/>
              <a:gd name="connsiteX10" fmla="*/ 2865120 w 4003040"/>
              <a:gd name="connsiteY10" fmla="*/ 2479040 h 2865120"/>
              <a:gd name="connsiteX11" fmla="*/ 2702560 w 4003040"/>
              <a:gd name="connsiteY11" fmla="*/ 2438400 h 2865120"/>
              <a:gd name="connsiteX12" fmla="*/ 2641600 w 4003040"/>
              <a:gd name="connsiteY12" fmla="*/ 2397760 h 2865120"/>
              <a:gd name="connsiteX13" fmla="*/ 2479040 w 4003040"/>
              <a:gd name="connsiteY13" fmla="*/ 2377440 h 2865120"/>
              <a:gd name="connsiteX14" fmla="*/ 2336800 w 4003040"/>
              <a:gd name="connsiteY14" fmla="*/ 2336800 h 2865120"/>
              <a:gd name="connsiteX15" fmla="*/ 2214880 w 4003040"/>
              <a:gd name="connsiteY15" fmla="*/ 2316480 h 2865120"/>
              <a:gd name="connsiteX16" fmla="*/ 2153920 w 4003040"/>
              <a:gd name="connsiteY16" fmla="*/ 2296160 h 2865120"/>
              <a:gd name="connsiteX17" fmla="*/ 2072640 w 4003040"/>
              <a:gd name="connsiteY17" fmla="*/ 2275840 h 2865120"/>
              <a:gd name="connsiteX18" fmla="*/ 2011680 w 4003040"/>
              <a:gd name="connsiteY18" fmla="*/ 2235200 h 2865120"/>
              <a:gd name="connsiteX19" fmla="*/ 1950720 w 4003040"/>
              <a:gd name="connsiteY19" fmla="*/ 2214880 h 2865120"/>
              <a:gd name="connsiteX20" fmla="*/ 1828800 w 4003040"/>
              <a:gd name="connsiteY20" fmla="*/ 2133600 h 2865120"/>
              <a:gd name="connsiteX21" fmla="*/ 1625600 w 4003040"/>
              <a:gd name="connsiteY21" fmla="*/ 2072640 h 2865120"/>
              <a:gd name="connsiteX22" fmla="*/ 1442720 w 4003040"/>
              <a:gd name="connsiteY22" fmla="*/ 2011680 h 2865120"/>
              <a:gd name="connsiteX23" fmla="*/ 1361440 w 4003040"/>
              <a:gd name="connsiteY23" fmla="*/ 1971040 h 2865120"/>
              <a:gd name="connsiteX24" fmla="*/ 1300480 w 4003040"/>
              <a:gd name="connsiteY24" fmla="*/ 1950720 h 2865120"/>
              <a:gd name="connsiteX25" fmla="*/ 1239520 w 4003040"/>
              <a:gd name="connsiteY25" fmla="*/ 1910080 h 2865120"/>
              <a:gd name="connsiteX26" fmla="*/ 1016000 w 4003040"/>
              <a:gd name="connsiteY26" fmla="*/ 1849120 h 2865120"/>
              <a:gd name="connsiteX27" fmla="*/ 894080 w 4003040"/>
              <a:gd name="connsiteY27" fmla="*/ 1788160 h 2865120"/>
              <a:gd name="connsiteX28" fmla="*/ 812800 w 4003040"/>
              <a:gd name="connsiteY28" fmla="*/ 1666240 h 2865120"/>
              <a:gd name="connsiteX29" fmla="*/ 792480 w 4003040"/>
              <a:gd name="connsiteY29" fmla="*/ 1605280 h 2865120"/>
              <a:gd name="connsiteX30" fmla="*/ 731520 w 4003040"/>
              <a:gd name="connsiteY30" fmla="*/ 1544320 h 2865120"/>
              <a:gd name="connsiteX31" fmla="*/ 650240 w 4003040"/>
              <a:gd name="connsiteY31" fmla="*/ 1300480 h 2865120"/>
              <a:gd name="connsiteX32" fmla="*/ 629920 w 4003040"/>
              <a:gd name="connsiteY32" fmla="*/ 1239520 h 2865120"/>
              <a:gd name="connsiteX33" fmla="*/ 609600 w 4003040"/>
              <a:gd name="connsiteY33" fmla="*/ 1178560 h 2865120"/>
              <a:gd name="connsiteX34" fmla="*/ 568960 w 4003040"/>
              <a:gd name="connsiteY34" fmla="*/ 1117600 h 2865120"/>
              <a:gd name="connsiteX35" fmla="*/ 548640 w 4003040"/>
              <a:gd name="connsiteY35" fmla="*/ 1056640 h 2865120"/>
              <a:gd name="connsiteX36" fmla="*/ 447040 w 4003040"/>
              <a:gd name="connsiteY36" fmla="*/ 934720 h 2865120"/>
              <a:gd name="connsiteX37" fmla="*/ 386080 w 4003040"/>
              <a:gd name="connsiteY37" fmla="*/ 812800 h 2865120"/>
              <a:gd name="connsiteX38" fmla="*/ 345440 w 4003040"/>
              <a:gd name="connsiteY38" fmla="*/ 690880 h 2865120"/>
              <a:gd name="connsiteX39" fmla="*/ 304800 w 4003040"/>
              <a:gd name="connsiteY39" fmla="*/ 629920 h 2865120"/>
              <a:gd name="connsiteX40" fmla="*/ 264160 w 4003040"/>
              <a:gd name="connsiteY40" fmla="*/ 508000 h 2865120"/>
              <a:gd name="connsiteX41" fmla="*/ 243840 w 4003040"/>
              <a:gd name="connsiteY41" fmla="*/ 447040 h 2865120"/>
              <a:gd name="connsiteX42" fmla="*/ 162560 w 4003040"/>
              <a:gd name="connsiteY42" fmla="*/ 325120 h 2865120"/>
              <a:gd name="connsiteX43" fmla="*/ 121920 w 4003040"/>
              <a:gd name="connsiteY43" fmla="*/ 203200 h 2865120"/>
              <a:gd name="connsiteX44" fmla="*/ 101600 w 4003040"/>
              <a:gd name="connsiteY44" fmla="*/ 142240 h 2865120"/>
              <a:gd name="connsiteX45" fmla="*/ 0 w 4003040"/>
              <a:gd name="connsiteY45" fmla="*/ 0 h 286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03040" h="2865120">
                <a:moveTo>
                  <a:pt x="4003040" y="2865120"/>
                </a:moveTo>
                <a:cubicBezTo>
                  <a:pt x="3969173" y="2858347"/>
                  <a:pt x="3933778" y="2856927"/>
                  <a:pt x="3901440" y="2844800"/>
                </a:cubicBezTo>
                <a:cubicBezTo>
                  <a:pt x="3878573" y="2836225"/>
                  <a:pt x="3863347" y="2812735"/>
                  <a:pt x="3840480" y="2804160"/>
                </a:cubicBezTo>
                <a:cubicBezTo>
                  <a:pt x="3808142" y="2792033"/>
                  <a:pt x="3772860" y="2790018"/>
                  <a:pt x="3738880" y="2783840"/>
                </a:cubicBezTo>
                <a:cubicBezTo>
                  <a:pt x="3645930" y="2766940"/>
                  <a:pt x="3618621" y="2768082"/>
                  <a:pt x="3535680" y="2743200"/>
                </a:cubicBezTo>
                <a:cubicBezTo>
                  <a:pt x="3494648" y="2730890"/>
                  <a:pt x="3449404" y="2726322"/>
                  <a:pt x="3413760" y="2702560"/>
                </a:cubicBezTo>
                <a:cubicBezTo>
                  <a:pt x="3393440" y="2689013"/>
                  <a:pt x="3375247" y="2671540"/>
                  <a:pt x="3352800" y="2661920"/>
                </a:cubicBezTo>
                <a:cubicBezTo>
                  <a:pt x="3306765" y="2642191"/>
                  <a:pt x="3255045" y="2645994"/>
                  <a:pt x="3210560" y="2621280"/>
                </a:cubicBezTo>
                <a:cubicBezTo>
                  <a:pt x="3167863" y="2597560"/>
                  <a:pt x="3136535" y="2549579"/>
                  <a:pt x="3088640" y="2540000"/>
                </a:cubicBezTo>
                <a:cubicBezTo>
                  <a:pt x="3054773" y="2533227"/>
                  <a:pt x="3020360" y="2528767"/>
                  <a:pt x="2987040" y="2519680"/>
                </a:cubicBezTo>
                <a:cubicBezTo>
                  <a:pt x="2945711" y="2508408"/>
                  <a:pt x="2907126" y="2487441"/>
                  <a:pt x="2865120" y="2479040"/>
                </a:cubicBezTo>
                <a:cubicBezTo>
                  <a:pt x="2826476" y="2471311"/>
                  <a:pt x="2744216" y="2459228"/>
                  <a:pt x="2702560" y="2438400"/>
                </a:cubicBezTo>
                <a:cubicBezTo>
                  <a:pt x="2680717" y="2427478"/>
                  <a:pt x="2665161" y="2404186"/>
                  <a:pt x="2641600" y="2397760"/>
                </a:cubicBezTo>
                <a:cubicBezTo>
                  <a:pt x="2588916" y="2383392"/>
                  <a:pt x="2532905" y="2386418"/>
                  <a:pt x="2479040" y="2377440"/>
                </a:cubicBezTo>
                <a:cubicBezTo>
                  <a:pt x="2302018" y="2347936"/>
                  <a:pt x="2481748" y="2369011"/>
                  <a:pt x="2336800" y="2336800"/>
                </a:cubicBezTo>
                <a:cubicBezTo>
                  <a:pt x="2296581" y="2327862"/>
                  <a:pt x="2255099" y="2325418"/>
                  <a:pt x="2214880" y="2316480"/>
                </a:cubicBezTo>
                <a:cubicBezTo>
                  <a:pt x="2193971" y="2311834"/>
                  <a:pt x="2174515" y="2302044"/>
                  <a:pt x="2153920" y="2296160"/>
                </a:cubicBezTo>
                <a:cubicBezTo>
                  <a:pt x="2127067" y="2288488"/>
                  <a:pt x="2099733" y="2282613"/>
                  <a:pt x="2072640" y="2275840"/>
                </a:cubicBezTo>
                <a:cubicBezTo>
                  <a:pt x="2052320" y="2262293"/>
                  <a:pt x="2033523" y="2246122"/>
                  <a:pt x="2011680" y="2235200"/>
                </a:cubicBezTo>
                <a:cubicBezTo>
                  <a:pt x="1992522" y="2225621"/>
                  <a:pt x="1969444" y="2225282"/>
                  <a:pt x="1950720" y="2214880"/>
                </a:cubicBezTo>
                <a:cubicBezTo>
                  <a:pt x="1908023" y="2191160"/>
                  <a:pt x="1876185" y="2145446"/>
                  <a:pt x="1828800" y="2133600"/>
                </a:cubicBezTo>
                <a:cubicBezTo>
                  <a:pt x="1770463" y="2119016"/>
                  <a:pt x="1675071" y="2097376"/>
                  <a:pt x="1625600" y="2072640"/>
                </a:cubicBezTo>
                <a:cubicBezTo>
                  <a:pt x="1513429" y="2016554"/>
                  <a:pt x="1574023" y="2037941"/>
                  <a:pt x="1442720" y="2011680"/>
                </a:cubicBezTo>
                <a:cubicBezTo>
                  <a:pt x="1415627" y="1998133"/>
                  <a:pt x="1389282" y="1982972"/>
                  <a:pt x="1361440" y="1971040"/>
                </a:cubicBezTo>
                <a:cubicBezTo>
                  <a:pt x="1341753" y="1962603"/>
                  <a:pt x="1319638" y="1960299"/>
                  <a:pt x="1300480" y="1950720"/>
                </a:cubicBezTo>
                <a:cubicBezTo>
                  <a:pt x="1278637" y="1939798"/>
                  <a:pt x="1262387" y="1918655"/>
                  <a:pt x="1239520" y="1910080"/>
                </a:cubicBezTo>
                <a:cubicBezTo>
                  <a:pt x="1152277" y="1877364"/>
                  <a:pt x="1100775" y="1905637"/>
                  <a:pt x="1016000" y="1849120"/>
                </a:cubicBezTo>
                <a:cubicBezTo>
                  <a:pt x="937218" y="1796599"/>
                  <a:pt x="978208" y="1816203"/>
                  <a:pt x="894080" y="1788160"/>
                </a:cubicBezTo>
                <a:cubicBezTo>
                  <a:pt x="866987" y="1747520"/>
                  <a:pt x="828246" y="1712577"/>
                  <a:pt x="812800" y="1666240"/>
                </a:cubicBezTo>
                <a:cubicBezTo>
                  <a:pt x="806027" y="1645920"/>
                  <a:pt x="804361" y="1623102"/>
                  <a:pt x="792480" y="1605280"/>
                </a:cubicBezTo>
                <a:cubicBezTo>
                  <a:pt x="776540" y="1581370"/>
                  <a:pt x="751840" y="1564640"/>
                  <a:pt x="731520" y="1544320"/>
                </a:cubicBezTo>
                <a:lnTo>
                  <a:pt x="650240" y="1300480"/>
                </a:lnTo>
                <a:lnTo>
                  <a:pt x="629920" y="1239520"/>
                </a:lnTo>
                <a:cubicBezTo>
                  <a:pt x="623147" y="1219200"/>
                  <a:pt x="621481" y="1196382"/>
                  <a:pt x="609600" y="1178560"/>
                </a:cubicBezTo>
                <a:cubicBezTo>
                  <a:pt x="596053" y="1158240"/>
                  <a:pt x="579882" y="1139443"/>
                  <a:pt x="568960" y="1117600"/>
                </a:cubicBezTo>
                <a:cubicBezTo>
                  <a:pt x="559381" y="1098442"/>
                  <a:pt x="558219" y="1075798"/>
                  <a:pt x="548640" y="1056640"/>
                </a:cubicBezTo>
                <a:cubicBezTo>
                  <a:pt x="520350" y="1000060"/>
                  <a:pt x="491980" y="979660"/>
                  <a:pt x="447040" y="934720"/>
                </a:cubicBezTo>
                <a:cubicBezTo>
                  <a:pt x="372933" y="712399"/>
                  <a:pt x="491122" y="1049145"/>
                  <a:pt x="386080" y="812800"/>
                </a:cubicBezTo>
                <a:cubicBezTo>
                  <a:pt x="368682" y="773654"/>
                  <a:pt x="369202" y="726524"/>
                  <a:pt x="345440" y="690880"/>
                </a:cubicBezTo>
                <a:cubicBezTo>
                  <a:pt x="331893" y="670560"/>
                  <a:pt x="314719" y="652237"/>
                  <a:pt x="304800" y="629920"/>
                </a:cubicBezTo>
                <a:cubicBezTo>
                  <a:pt x="287402" y="590774"/>
                  <a:pt x="277707" y="548640"/>
                  <a:pt x="264160" y="508000"/>
                </a:cubicBezTo>
                <a:cubicBezTo>
                  <a:pt x="257387" y="487680"/>
                  <a:pt x="255721" y="464862"/>
                  <a:pt x="243840" y="447040"/>
                </a:cubicBezTo>
                <a:cubicBezTo>
                  <a:pt x="216747" y="406400"/>
                  <a:pt x="178006" y="371457"/>
                  <a:pt x="162560" y="325120"/>
                </a:cubicBezTo>
                <a:lnTo>
                  <a:pt x="121920" y="203200"/>
                </a:lnTo>
                <a:cubicBezTo>
                  <a:pt x="115147" y="182880"/>
                  <a:pt x="113481" y="160062"/>
                  <a:pt x="101600" y="142240"/>
                </a:cubicBezTo>
                <a:cubicBezTo>
                  <a:pt x="15007" y="12350"/>
                  <a:pt x="54857" y="54857"/>
                  <a:pt x="0" y="0"/>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4" name="文字方塊 43"/>
              <p:cNvSpPr txBox="1"/>
              <p:nvPr/>
            </p:nvSpPr>
            <p:spPr>
              <a:xfrm>
                <a:off x="4323929" y="401456"/>
                <a:ext cx="34290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4323929" y="401456"/>
                <a:ext cx="342900" cy="368935"/>
              </a:xfrm>
              <a:prstGeom prst="rect">
                <a:avLst/>
              </a:prstGeom>
              <a:blipFill rotWithShape="1">
                <a:blip r:embed="rId4"/>
                <a:stretch>
                  <a:fillRect l="-62" t="-37" r="-15493"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字方塊 44"/>
              <p:cNvSpPr txBox="1"/>
              <p:nvPr/>
            </p:nvSpPr>
            <p:spPr>
              <a:xfrm>
                <a:off x="8667289" y="292417"/>
                <a:ext cx="346710" cy="368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8667289" y="292417"/>
                <a:ext cx="346710" cy="368935"/>
              </a:xfrm>
              <a:prstGeom prst="rect">
                <a:avLst/>
              </a:prstGeom>
              <a:blipFill rotWithShape="1">
                <a:blip r:embed="rId5"/>
                <a:stretch>
                  <a:fillRect l="-50" t="-86" r="-14785" b="86"/>
                </a:stretch>
              </a:blipFill>
            </p:spPr>
            <p:txBody>
              <a:bodyPr/>
              <a:lstStyle/>
              <a:p>
                <a:r>
                  <a:rPr lang="zh-CN" altLang="en-US">
                    <a:noFill/>
                  </a:rPr>
                  <a:t> </a:t>
                </a:r>
              </a:p>
            </p:txBody>
          </p:sp>
        </mc:Fallback>
      </mc:AlternateContent>
      <p:cxnSp>
        <p:nvCxnSpPr>
          <p:cNvPr id="46" name="直線單箭頭接點 45"/>
          <p:cNvCxnSpPr>
            <a:stCxn id="12" idx="0"/>
            <a:endCxn id="18" idx="2"/>
          </p:cNvCxnSpPr>
          <p:nvPr/>
        </p:nvCxnSpPr>
        <p:spPr>
          <a:xfrm flipV="1">
            <a:off x="8451254" y="4681045"/>
            <a:ext cx="408305" cy="1628775"/>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endCxn id="18" idx="2"/>
          </p:cNvCxnSpPr>
          <p:nvPr/>
        </p:nvCxnSpPr>
        <p:spPr>
          <a:xfrm flipV="1">
            <a:off x="5623692" y="4681050"/>
            <a:ext cx="3235759" cy="1630021"/>
          </a:xfrm>
          <a:prstGeom prst="straightConnector1">
            <a:avLst/>
          </a:prstGeom>
          <a:ln w="381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11" idx="0"/>
            <a:endCxn id="19" idx="2"/>
          </p:cNvCxnSpPr>
          <p:nvPr/>
        </p:nvCxnSpPr>
        <p:spPr>
          <a:xfrm flipV="1">
            <a:off x="7046766" y="3347543"/>
            <a:ext cx="103505" cy="2962275"/>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12" idx="0"/>
            <a:endCxn id="19" idx="2"/>
          </p:cNvCxnSpPr>
          <p:nvPr/>
        </p:nvCxnSpPr>
        <p:spPr>
          <a:xfrm flipH="1" flipV="1">
            <a:off x="7150139" y="3347545"/>
            <a:ext cx="1301115" cy="2962275"/>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手繪多邊形 60"/>
          <p:cNvSpPr/>
          <p:nvPr/>
        </p:nvSpPr>
        <p:spPr>
          <a:xfrm>
            <a:off x="6978232" y="2662034"/>
            <a:ext cx="3430408" cy="3638550"/>
          </a:xfrm>
          <a:custGeom>
            <a:avLst/>
            <a:gdLst>
              <a:gd name="connsiteX0" fmla="*/ 0 w 3430408"/>
              <a:gd name="connsiteY0" fmla="*/ 3638550 h 3638550"/>
              <a:gd name="connsiteX1" fmla="*/ 571500 w 3430408"/>
              <a:gd name="connsiteY1" fmla="*/ 3619500 h 3638550"/>
              <a:gd name="connsiteX2" fmla="*/ 723900 w 3430408"/>
              <a:gd name="connsiteY2" fmla="*/ 3581400 h 3638550"/>
              <a:gd name="connsiteX3" fmla="*/ 990600 w 3430408"/>
              <a:gd name="connsiteY3" fmla="*/ 3562350 h 3638550"/>
              <a:gd name="connsiteX4" fmla="*/ 1200150 w 3430408"/>
              <a:gd name="connsiteY4" fmla="*/ 3524250 h 3638550"/>
              <a:gd name="connsiteX5" fmla="*/ 1257300 w 3430408"/>
              <a:gd name="connsiteY5" fmla="*/ 3505200 h 3638550"/>
              <a:gd name="connsiteX6" fmla="*/ 1352550 w 3430408"/>
              <a:gd name="connsiteY6" fmla="*/ 3486150 h 3638550"/>
              <a:gd name="connsiteX7" fmla="*/ 1409700 w 3430408"/>
              <a:gd name="connsiteY7" fmla="*/ 3448050 h 3638550"/>
              <a:gd name="connsiteX8" fmla="*/ 1600200 w 3430408"/>
              <a:gd name="connsiteY8" fmla="*/ 3409950 h 3638550"/>
              <a:gd name="connsiteX9" fmla="*/ 2019300 w 3430408"/>
              <a:gd name="connsiteY9" fmla="*/ 3371850 h 3638550"/>
              <a:gd name="connsiteX10" fmla="*/ 2076450 w 3430408"/>
              <a:gd name="connsiteY10" fmla="*/ 3352800 h 3638550"/>
              <a:gd name="connsiteX11" fmla="*/ 2247900 w 3430408"/>
              <a:gd name="connsiteY11" fmla="*/ 3314700 h 3638550"/>
              <a:gd name="connsiteX12" fmla="*/ 2362200 w 3430408"/>
              <a:gd name="connsiteY12" fmla="*/ 3257550 h 3638550"/>
              <a:gd name="connsiteX13" fmla="*/ 2438400 w 3430408"/>
              <a:gd name="connsiteY13" fmla="*/ 3219450 h 3638550"/>
              <a:gd name="connsiteX14" fmla="*/ 2647950 w 3430408"/>
              <a:gd name="connsiteY14" fmla="*/ 3048000 h 3638550"/>
              <a:gd name="connsiteX15" fmla="*/ 2724150 w 3430408"/>
              <a:gd name="connsiteY15" fmla="*/ 2990850 h 3638550"/>
              <a:gd name="connsiteX16" fmla="*/ 2762250 w 3430408"/>
              <a:gd name="connsiteY16" fmla="*/ 2933700 h 3638550"/>
              <a:gd name="connsiteX17" fmla="*/ 2838450 w 3430408"/>
              <a:gd name="connsiteY17" fmla="*/ 2857500 h 3638550"/>
              <a:gd name="connsiteX18" fmla="*/ 2876550 w 3430408"/>
              <a:gd name="connsiteY18" fmla="*/ 2800350 h 3638550"/>
              <a:gd name="connsiteX19" fmla="*/ 2933700 w 3430408"/>
              <a:gd name="connsiteY19" fmla="*/ 2724150 h 3638550"/>
              <a:gd name="connsiteX20" fmla="*/ 2990850 w 3430408"/>
              <a:gd name="connsiteY20" fmla="*/ 2571750 h 3638550"/>
              <a:gd name="connsiteX21" fmla="*/ 3048000 w 3430408"/>
              <a:gd name="connsiteY21" fmla="*/ 2495550 h 3638550"/>
              <a:gd name="connsiteX22" fmla="*/ 3124200 w 3430408"/>
              <a:gd name="connsiteY22" fmla="*/ 2305050 h 3638550"/>
              <a:gd name="connsiteX23" fmla="*/ 3162300 w 3430408"/>
              <a:gd name="connsiteY23" fmla="*/ 2247900 h 3638550"/>
              <a:gd name="connsiteX24" fmla="*/ 3181350 w 3430408"/>
              <a:gd name="connsiteY24" fmla="*/ 2190750 h 3638550"/>
              <a:gd name="connsiteX25" fmla="*/ 3219450 w 3430408"/>
              <a:gd name="connsiteY25" fmla="*/ 2133600 h 3638550"/>
              <a:gd name="connsiteX26" fmla="*/ 3276600 w 3430408"/>
              <a:gd name="connsiteY26" fmla="*/ 1924050 h 3638550"/>
              <a:gd name="connsiteX27" fmla="*/ 3295650 w 3430408"/>
              <a:gd name="connsiteY27" fmla="*/ 1866900 h 3638550"/>
              <a:gd name="connsiteX28" fmla="*/ 3314700 w 3430408"/>
              <a:gd name="connsiteY28" fmla="*/ 1714500 h 3638550"/>
              <a:gd name="connsiteX29" fmla="*/ 3333750 w 3430408"/>
              <a:gd name="connsiteY29" fmla="*/ 1581150 h 3638550"/>
              <a:gd name="connsiteX30" fmla="*/ 3371850 w 3430408"/>
              <a:gd name="connsiteY30" fmla="*/ 1181100 h 3638550"/>
              <a:gd name="connsiteX31" fmla="*/ 3390900 w 3430408"/>
              <a:gd name="connsiteY31" fmla="*/ 495300 h 3638550"/>
              <a:gd name="connsiteX32" fmla="*/ 3429000 w 3430408"/>
              <a:gd name="connsiteY32" fmla="*/ 152400 h 3638550"/>
              <a:gd name="connsiteX33" fmla="*/ 3429000 w 3430408"/>
              <a:gd name="connsiteY33" fmla="*/ 0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430408" h="3638550">
                <a:moveTo>
                  <a:pt x="0" y="3638550"/>
                </a:moveTo>
                <a:cubicBezTo>
                  <a:pt x="190500" y="3632200"/>
                  <a:pt x="381205" y="3630374"/>
                  <a:pt x="571500" y="3619500"/>
                </a:cubicBezTo>
                <a:cubicBezTo>
                  <a:pt x="920122" y="3599579"/>
                  <a:pt x="491110" y="3608787"/>
                  <a:pt x="723900" y="3581400"/>
                </a:cubicBezTo>
                <a:cubicBezTo>
                  <a:pt x="812416" y="3570986"/>
                  <a:pt x="901700" y="3568700"/>
                  <a:pt x="990600" y="3562350"/>
                </a:cubicBezTo>
                <a:cubicBezTo>
                  <a:pt x="1041553" y="3553858"/>
                  <a:pt x="1146900" y="3537563"/>
                  <a:pt x="1200150" y="3524250"/>
                </a:cubicBezTo>
                <a:cubicBezTo>
                  <a:pt x="1219631" y="3519380"/>
                  <a:pt x="1237819" y="3510070"/>
                  <a:pt x="1257300" y="3505200"/>
                </a:cubicBezTo>
                <a:cubicBezTo>
                  <a:pt x="1288712" y="3497347"/>
                  <a:pt x="1320800" y="3492500"/>
                  <a:pt x="1352550" y="3486150"/>
                </a:cubicBezTo>
                <a:cubicBezTo>
                  <a:pt x="1371600" y="3473450"/>
                  <a:pt x="1389222" y="3458289"/>
                  <a:pt x="1409700" y="3448050"/>
                </a:cubicBezTo>
                <a:cubicBezTo>
                  <a:pt x="1462898" y="3421451"/>
                  <a:pt x="1551057" y="3416970"/>
                  <a:pt x="1600200" y="3409950"/>
                </a:cubicBezTo>
                <a:cubicBezTo>
                  <a:pt x="1781992" y="3349353"/>
                  <a:pt x="1576981" y="3412061"/>
                  <a:pt x="2019300" y="3371850"/>
                </a:cubicBezTo>
                <a:cubicBezTo>
                  <a:pt x="2039298" y="3370032"/>
                  <a:pt x="2056969" y="3357670"/>
                  <a:pt x="2076450" y="3352800"/>
                </a:cubicBezTo>
                <a:cubicBezTo>
                  <a:pt x="2233583" y="3313517"/>
                  <a:pt x="2111009" y="3353812"/>
                  <a:pt x="2247900" y="3314700"/>
                </a:cubicBezTo>
                <a:cubicBezTo>
                  <a:pt x="2335218" y="3289752"/>
                  <a:pt x="2278710" y="3305258"/>
                  <a:pt x="2362200" y="3257550"/>
                </a:cubicBezTo>
                <a:cubicBezTo>
                  <a:pt x="2386856" y="3243461"/>
                  <a:pt x="2414771" y="3235202"/>
                  <a:pt x="2438400" y="3219450"/>
                </a:cubicBezTo>
                <a:cubicBezTo>
                  <a:pt x="2716651" y="3033949"/>
                  <a:pt x="2501649" y="3173401"/>
                  <a:pt x="2647950" y="3048000"/>
                </a:cubicBezTo>
                <a:cubicBezTo>
                  <a:pt x="2672056" y="3027337"/>
                  <a:pt x="2701699" y="3013301"/>
                  <a:pt x="2724150" y="2990850"/>
                </a:cubicBezTo>
                <a:cubicBezTo>
                  <a:pt x="2740339" y="2974661"/>
                  <a:pt x="2747350" y="2951083"/>
                  <a:pt x="2762250" y="2933700"/>
                </a:cubicBezTo>
                <a:cubicBezTo>
                  <a:pt x="2785627" y="2906427"/>
                  <a:pt x="2815073" y="2884773"/>
                  <a:pt x="2838450" y="2857500"/>
                </a:cubicBezTo>
                <a:cubicBezTo>
                  <a:pt x="2853350" y="2840117"/>
                  <a:pt x="2863242" y="2818981"/>
                  <a:pt x="2876550" y="2800350"/>
                </a:cubicBezTo>
                <a:cubicBezTo>
                  <a:pt x="2895004" y="2774514"/>
                  <a:pt x="2916873" y="2751074"/>
                  <a:pt x="2933700" y="2724150"/>
                </a:cubicBezTo>
                <a:cubicBezTo>
                  <a:pt x="3074366" y="2499084"/>
                  <a:pt x="2881146" y="2791158"/>
                  <a:pt x="2990850" y="2571750"/>
                </a:cubicBezTo>
                <a:cubicBezTo>
                  <a:pt x="3005049" y="2543352"/>
                  <a:pt x="3028950" y="2520950"/>
                  <a:pt x="3048000" y="2495550"/>
                </a:cubicBezTo>
                <a:cubicBezTo>
                  <a:pt x="3079224" y="2401878"/>
                  <a:pt x="3079352" y="2383535"/>
                  <a:pt x="3124200" y="2305050"/>
                </a:cubicBezTo>
                <a:cubicBezTo>
                  <a:pt x="3135559" y="2285171"/>
                  <a:pt x="3152061" y="2268378"/>
                  <a:pt x="3162300" y="2247900"/>
                </a:cubicBezTo>
                <a:cubicBezTo>
                  <a:pt x="3171280" y="2229939"/>
                  <a:pt x="3172370" y="2208711"/>
                  <a:pt x="3181350" y="2190750"/>
                </a:cubicBezTo>
                <a:cubicBezTo>
                  <a:pt x="3191589" y="2170272"/>
                  <a:pt x="3210151" y="2154522"/>
                  <a:pt x="3219450" y="2133600"/>
                </a:cubicBezTo>
                <a:cubicBezTo>
                  <a:pt x="3266157" y="2028510"/>
                  <a:pt x="3250990" y="2026491"/>
                  <a:pt x="3276600" y="1924050"/>
                </a:cubicBezTo>
                <a:cubicBezTo>
                  <a:pt x="3281470" y="1904569"/>
                  <a:pt x="3289300" y="1885950"/>
                  <a:pt x="3295650" y="1866900"/>
                </a:cubicBezTo>
                <a:cubicBezTo>
                  <a:pt x="3302000" y="1816100"/>
                  <a:pt x="3307934" y="1765246"/>
                  <a:pt x="3314700" y="1714500"/>
                </a:cubicBezTo>
                <a:cubicBezTo>
                  <a:pt x="3320634" y="1669993"/>
                  <a:pt x="3328967" y="1625796"/>
                  <a:pt x="3333750" y="1581150"/>
                </a:cubicBezTo>
                <a:cubicBezTo>
                  <a:pt x="3348020" y="1447959"/>
                  <a:pt x="3371850" y="1181100"/>
                  <a:pt x="3371850" y="1181100"/>
                </a:cubicBezTo>
                <a:cubicBezTo>
                  <a:pt x="3378200" y="952500"/>
                  <a:pt x="3380966" y="723772"/>
                  <a:pt x="3390900" y="495300"/>
                </a:cubicBezTo>
                <a:cubicBezTo>
                  <a:pt x="3408620" y="87732"/>
                  <a:pt x="3407188" y="501395"/>
                  <a:pt x="3429000" y="152400"/>
                </a:cubicBezTo>
                <a:cubicBezTo>
                  <a:pt x="3432169" y="101699"/>
                  <a:pt x="3429000" y="50800"/>
                  <a:pt x="3429000" y="0"/>
                </a:cubicBezTo>
              </a:path>
            </a:pathLst>
          </a:custGeom>
          <a:noFill/>
          <a:ln w="381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手繪多邊形 62"/>
          <p:cNvSpPr/>
          <p:nvPr/>
        </p:nvSpPr>
        <p:spPr>
          <a:xfrm>
            <a:off x="5517188" y="2662034"/>
            <a:ext cx="4890044" cy="3634178"/>
          </a:xfrm>
          <a:custGeom>
            <a:avLst/>
            <a:gdLst>
              <a:gd name="connsiteX0" fmla="*/ 0 w 3467100"/>
              <a:gd name="connsiteY0" fmla="*/ 3581400 h 3581400"/>
              <a:gd name="connsiteX1" fmla="*/ 285750 w 3467100"/>
              <a:gd name="connsiteY1" fmla="*/ 3562350 h 3581400"/>
              <a:gd name="connsiteX2" fmla="*/ 381000 w 3467100"/>
              <a:gd name="connsiteY2" fmla="*/ 3467100 h 3581400"/>
              <a:gd name="connsiteX3" fmla="*/ 514350 w 3467100"/>
              <a:gd name="connsiteY3" fmla="*/ 3429000 h 3581400"/>
              <a:gd name="connsiteX4" fmla="*/ 762000 w 3467100"/>
              <a:gd name="connsiteY4" fmla="*/ 3371850 h 3581400"/>
              <a:gd name="connsiteX5" fmla="*/ 990600 w 3467100"/>
              <a:gd name="connsiteY5" fmla="*/ 3333750 h 3581400"/>
              <a:gd name="connsiteX6" fmla="*/ 1066800 w 3467100"/>
              <a:gd name="connsiteY6" fmla="*/ 3314700 h 3581400"/>
              <a:gd name="connsiteX7" fmla="*/ 1257300 w 3467100"/>
              <a:gd name="connsiteY7" fmla="*/ 3200400 h 3581400"/>
              <a:gd name="connsiteX8" fmla="*/ 1333500 w 3467100"/>
              <a:gd name="connsiteY8" fmla="*/ 3181350 h 3581400"/>
              <a:gd name="connsiteX9" fmla="*/ 1485900 w 3467100"/>
              <a:gd name="connsiteY9" fmla="*/ 3124200 h 3581400"/>
              <a:gd name="connsiteX10" fmla="*/ 1619250 w 3467100"/>
              <a:gd name="connsiteY10" fmla="*/ 3105150 h 3581400"/>
              <a:gd name="connsiteX11" fmla="*/ 1695450 w 3467100"/>
              <a:gd name="connsiteY11" fmla="*/ 3086100 h 3581400"/>
              <a:gd name="connsiteX12" fmla="*/ 1847850 w 3467100"/>
              <a:gd name="connsiteY12" fmla="*/ 3067050 h 3581400"/>
              <a:gd name="connsiteX13" fmla="*/ 1905000 w 3467100"/>
              <a:gd name="connsiteY13" fmla="*/ 3009900 h 3581400"/>
              <a:gd name="connsiteX14" fmla="*/ 1943100 w 3467100"/>
              <a:gd name="connsiteY14" fmla="*/ 2952750 h 3581400"/>
              <a:gd name="connsiteX15" fmla="*/ 2000250 w 3467100"/>
              <a:gd name="connsiteY15" fmla="*/ 2914650 h 3581400"/>
              <a:gd name="connsiteX16" fmla="*/ 2152650 w 3467100"/>
              <a:gd name="connsiteY16" fmla="*/ 2800350 h 3581400"/>
              <a:gd name="connsiteX17" fmla="*/ 2266950 w 3467100"/>
              <a:gd name="connsiteY17" fmla="*/ 2686050 h 3581400"/>
              <a:gd name="connsiteX18" fmla="*/ 2324100 w 3467100"/>
              <a:gd name="connsiteY18" fmla="*/ 2628900 h 3581400"/>
              <a:gd name="connsiteX19" fmla="*/ 2343150 w 3467100"/>
              <a:gd name="connsiteY19" fmla="*/ 2571750 h 3581400"/>
              <a:gd name="connsiteX20" fmla="*/ 2362200 w 3467100"/>
              <a:gd name="connsiteY20" fmla="*/ 2495550 h 3581400"/>
              <a:gd name="connsiteX21" fmla="*/ 2438400 w 3467100"/>
              <a:gd name="connsiteY21" fmla="*/ 2381250 h 3581400"/>
              <a:gd name="connsiteX22" fmla="*/ 2495550 w 3467100"/>
              <a:gd name="connsiteY22" fmla="*/ 2209800 h 3581400"/>
              <a:gd name="connsiteX23" fmla="*/ 2514600 w 3467100"/>
              <a:gd name="connsiteY23" fmla="*/ 2152650 h 3581400"/>
              <a:gd name="connsiteX24" fmla="*/ 2552700 w 3467100"/>
              <a:gd name="connsiteY24" fmla="*/ 2019300 h 3581400"/>
              <a:gd name="connsiteX25" fmla="*/ 2628900 w 3467100"/>
              <a:gd name="connsiteY25" fmla="*/ 1905000 h 3581400"/>
              <a:gd name="connsiteX26" fmla="*/ 2705100 w 3467100"/>
              <a:gd name="connsiteY26" fmla="*/ 1790700 h 3581400"/>
              <a:gd name="connsiteX27" fmla="*/ 2743200 w 3467100"/>
              <a:gd name="connsiteY27" fmla="*/ 1676400 h 3581400"/>
              <a:gd name="connsiteX28" fmla="*/ 2762250 w 3467100"/>
              <a:gd name="connsiteY28" fmla="*/ 1619250 h 3581400"/>
              <a:gd name="connsiteX29" fmla="*/ 2800350 w 3467100"/>
              <a:gd name="connsiteY29" fmla="*/ 1562100 h 3581400"/>
              <a:gd name="connsiteX30" fmla="*/ 2838450 w 3467100"/>
              <a:gd name="connsiteY30" fmla="*/ 1390650 h 3581400"/>
              <a:gd name="connsiteX31" fmla="*/ 2895600 w 3467100"/>
              <a:gd name="connsiteY31" fmla="*/ 1352550 h 3581400"/>
              <a:gd name="connsiteX32" fmla="*/ 2933700 w 3467100"/>
              <a:gd name="connsiteY32" fmla="*/ 1295400 h 3581400"/>
              <a:gd name="connsiteX33" fmla="*/ 2971800 w 3467100"/>
              <a:gd name="connsiteY33" fmla="*/ 1219200 h 3581400"/>
              <a:gd name="connsiteX34" fmla="*/ 3028950 w 3467100"/>
              <a:gd name="connsiteY34" fmla="*/ 1181100 h 3581400"/>
              <a:gd name="connsiteX35" fmla="*/ 3067050 w 3467100"/>
              <a:gd name="connsiteY35" fmla="*/ 1123950 h 3581400"/>
              <a:gd name="connsiteX36" fmla="*/ 3086100 w 3467100"/>
              <a:gd name="connsiteY36" fmla="*/ 1066800 h 3581400"/>
              <a:gd name="connsiteX37" fmla="*/ 3124200 w 3467100"/>
              <a:gd name="connsiteY37" fmla="*/ 838200 h 3581400"/>
              <a:gd name="connsiteX38" fmla="*/ 3143250 w 3467100"/>
              <a:gd name="connsiteY38" fmla="*/ 781050 h 3581400"/>
              <a:gd name="connsiteX39" fmla="*/ 3162300 w 3467100"/>
              <a:gd name="connsiteY39" fmla="*/ 609600 h 3581400"/>
              <a:gd name="connsiteX40" fmla="*/ 3257550 w 3467100"/>
              <a:gd name="connsiteY40" fmla="*/ 514350 h 3581400"/>
              <a:gd name="connsiteX41" fmla="*/ 3352800 w 3467100"/>
              <a:gd name="connsiteY41" fmla="*/ 400050 h 3581400"/>
              <a:gd name="connsiteX42" fmla="*/ 3371850 w 3467100"/>
              <a:gd name="connsiteY42" fmla="*/ 323850 h 3581400"/>
              <a:gd name="connsiteX43" fmla="*/ 3409950 w 3467100"/>
              <a:gd name="connsiteY43" fmla="*/ 133350 h 3581400"/>
              <a:gd name="connsiteX44" fmla="*/ 3467100 w 3467100"/>
              <a:gd name="connsiteY44" fmla="*/ 0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467100" h="3581400">
                <a:moveTo>
                  <a:pt x="0" y="3581400"/>
                </a:moveTo>
                <a:cubicBezTo>
                  <a:pt x="95250" y="3575050"/>
                  <a:pt x="191587" y="3578044"/>
                  <a:pt x="285750" y="3562350"/>
                </a:cubicBezTo>
                <a:cubicBezTo>
                  <a:pt x="357939" y="3550318"/>
                  <a:pt x="334211" y="3504532"/>
                  <a:pt x="381000" y="3467100"/>
                </a:cubicBezTo>
                <a:cubicBezTo>
                  <a:pt x="393804" y="3456857"/>
                  <a:pt x="508874" y="3430643"/>
                  <a:pt x="514350" y="3429000"/>
                </a:cubicBezTo>
                <a:cubicBezTo>
                  <a:pt x="704528" y="3371947"/>
                  <a:pt x="551683" y="3401895"/>
                  <a:pt x="762000" y="3371850"/>
                </a:cubicBezTo>
                <a:cubicBezTo>
                  <a:pt x="889616" y="3329311"/>
                  <a:pt x="753619" y="3370209"/>
                  <a:pt x="990600" y="3333750"/>
                </a:cubicBezTo>
                <a:cubicBezTo>
                  <a:pt x="1016477" y="3329769"/>
                  <a:pt x="1041400" y="3321050"/>
                  <a:pt x="1066800" y="3314700"/>
                </a:cubicBezTo>
                <a:cubicBezTo>
                  <a:pt x="1123768" y="3276722"/>
                  <a:pt x="1190354" y="3225505"/>
                  <a:pt x="1257300" y="3200400"/>
                </a:cubicBezTo>
                <a:cubicBezTo>
                  <a:pt x="1281815" y="3191207"/>
                  <a:pt x="1308662" y="3189629"/>
                  <a:pt x="1333500" y="3181350"/>
                </a:cubicBezTo>
                <a:cubicBezTo>
                  <a:pt x="1351773" y="3175259"/>
                  <a:pt x="1452459" y="3130888"/>
                  <a:pt x="1485900" y="3124200"/>
                </a:cubicBezTo>
                <a:cubicBezTo>
                  <a:pt x="1529929" y="3115394"/>
                  <a:pt x="1575073" y="3113182"/>
                  <a:pt x="1619250" y="3105150"/>
                </a:cubicBezTo>
                <a:cubicBezTo>
                  <a:pt x="1645009" y="3100466"/>
                  <a:pt x="1669625" y="3090404"/>
                  <a:pt x="1695450" y="3086100"/>
                </a:cubicBezTo>
                <a:cubicBezTo>
                  <a:pt x="1745949" y="3077684"/>
                  <a:pt x="1797050" y="3073400"/>
                  <a:pt x="1847850" y="3067050"/>
                </a:cubicBezTo>
                <a:cubicBezTo>
                  <a:pt x="1866900" y="3048000"/>
                  <a:pt x="1887753" y="3030596"/>
                  <a:pt x="1905000" y="3009900"/>
                </a:cubicBezTo>
                <a:cubicBezTo>
                  <a:pt x="1919657" y="2992311"/>
                  <a:pt x="1926911" y="2968939"/>
                  <a:pt x="1943100" y="2952750"/>
                </a:cubicBezTo>
                <a:cubicBezTo>
                  <a:pt x="1959289" y="2936561"/>
                  <a:pt x="1981734" y="2928116"/>
                  <a:pt x="2000250" y="2914650"/>
                </a:cubicBezTo>
                <a:cubicBezTo>
                  <a:pt x="2051605" y="2877301"/>
                  <a:pt x="2107749" y="2845251"/>
                  <a:pt x="2152650" y="2800350"/>
                </a:cubicBezTo>
                <a:lnTo>
                  <a:pt x="2266950" y="2686050"/>
                </a:lnTo>
                <a:lnTo>
                  <a:pt x="2324100" y="2628900"/>
                </a:lnTo>
                <a:cubicBezTo>
                  <a:pt x="2330450" y="2609850"/>
                  <a:pt x="2337633" y="2591058"/>
                  <a:pt x="2343150" y="2571750"/>
                </a:cubicBezTo>
                <a:cubicBezTo>
                  <a:pt x="2350343" y="2546576"/>
                  <a:pt x="2350491" y="2518968"/>
                  <a:pt x="2362200" y="2495550"/>
                </a:cubicBezTo>
                <a:cubicBezTo>
                  <a:pt x="2382678" y="2454594"/>
                  <a:pt x="2423920" y="2424691"/>
                  <a:pt x="2438400" y="2381250"/>
                </a:cubicBezTo>
                <a:lnTo>
                  <a:pt x="2495550" y="2209800"/>
                </a:lnTo>
                <a:cubicBezTo>
                  <a:pt x="2501900" y="2190750"/>
                  <a:pt x="2509730" y="2172131"/>
                  <a:pt x="2514600" y="2152650"/>
                </a:cubicBezTo>
                <a:cubicBezTo>
                  <a:pt x="2519084" y="2134714"/>
                  <a:pt x="2540278" y="2041660"/>
                  <a:pt x="2552700" y="2019300"/>
                </a:cubicBezTo>
                <a:cubicBezTo>
                  <a:pt x="2574938" y="1979272"/>
                  <a:pt x="2614420" y="1948441"/>
                  <a:pt x="2628900" y="1905000"/>
                </a:cubicBezTo>
                <a:cubicBezTo>
                  <a:pt x="2656469" y="1822292"/>
                  <a:pt x="2633751" y="1862049"/>
                  <a:pt x="2705100" y="1790700"/>
                </a:cubicBezTo>
                <a:lnTo>
                  <a:pt x="2743200" y="1676400"/>
                </a:lnTo>
                <a:cubicBezTo>
                  <a:pt x="2749550" y="1657350"/>
                  <a:pt x="2751111" y="1635958"/>
                  <a:pt x="2762250" y="1619250"/>
                </a:cubicBezTo>
                <a:lnTo>
                  <a:pt x="2800350" y="1562100"/>
                </a:lnTo>
                <a:cubicBezTo>
                  <a:pt x="2800770" y="1560001"/>
                  <a:pt x="2830763" y="1402180"/>
                  <a:pt x="2838450" y="1390650"/>
                </a:cubicBezTo>
                <a:cubicBezTo>
                  <a:pt x="2851150" y="1371600"/>
                  <a:pt x="2876550" y="1365250"/>
                  <a:pt x="2895600" y="1352550"/>
                </a:cubicBezTo>
                <a:cubicBezTo>
                  <a:pt x="2908300" y="1333500"/>
                  <a:pt x="2922341" y="1315279"/>
                  <a:pt x="2933700" y="1295400"/>
                </a:cubicBezTo>
                <a:cubicBezTo>
                  <a:pt x="2947789" y="1270744"/>
                  <a:pt x="2953620" y="1241016"/>
                  <a:pt x="2971800" y="1219200"/>
                </a:cubicBezTo>
                <a:cubicBezTo>
                  <a:pt x="2986457" y="1201611"/>
                  <a:pt x="3009900" y="1193800"/>
                  <a:pt x="3028950" y="1181100"/>
                </a:cubicBezTo>
                <a:cubicBezTo>
                  <a:pt x="3041650" y="1162050"/>
                  <a:pt x="3056811" y="1144428"/>
                  <a:pt x="3067050" y="1123950"/>
                </a:cubicBezTo>
                <a:cubicBezTo>
                  <a:pt x="3076030" y="1105989"/>
                  <a:pt x="3080583" y="1086108"/>
                  <a:pt x="3086100" y="1066800"/>
                </a:cubicBezTo>
                <a:cubicBezTo>
                  <a:pt x="3123954" y="934311"/>
                  <a:pt x="3089413" y="1029528"/>
                  <a:pt x="3124200" y="838200"/>
                </a:cubicBezTo>
                <a:cubicBezTo>
                  <a:pt x="3127792" y="818443"/>
                  <a:pt x="3136900" y="800100"/>
                  <a:pt x="3143250" y="781050"/>
                </a:cubicBezTo>
                <a:cubicBezTo>
                  <a:pt x="3149600" y="723900"/>
                  <a:pt x="3148354" y="665385"/>
                  <a:pt x="3162300" y="609600"/>
                </a:cubicBezTo>
                <a:cubicBezTo>
                  <a:pt x="3177005" y="550779"/>
                  <a:pt x="3217445" y="547771"/>
                  <a:pt x="3257550" y="514350"/>
                </a:cubicBezTo>
                <a:cubicBezTo>
                  <a:pt x="3312555" y="468513"/>
                  <a:pt x="3315338" y="456244"/>
                  <a:pt x="3352800" y="400050"/>
                </a:cubicBezTo>
                <a:cubicBezTo>
                  <a:pt x="3359150" y="374650"/>
                  <a:pt x="3366364" y="349451"/>
                  <a:pt x="3371850" y="323850"/>
                </a:cubicBezTo>
                <a:cubicBezTo>
                  <a:pt x="3385419" y="260530"/>
                  <a:pt x="3389472" y="194784"/>
                  <a:pt x="3409950" y="133350"/>
                </a:cubicBezTo>
                <a:cubicBezTo>
                  <a:pt x="3450890" y="10531"/>
                  <a:pt x="3419652" y="47448"/>
                  <a:pt x="3467100" y="0"/>
                </a:cubicBezTo>
              </a:path>
            </a:pathLst>
          </a:custGeom>
          <a:noFill/>
          <a:ln w="381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手繪多邊形 63"/>
          <p:cNvSpPr/>
          <p:nvPr/>
        </p:nvSpPr>
        <p:spPr>
          <a:xfrm>
            <a:off x="6597232" y="1366634"/>
            <a:ext cx="610877" cy="4914900"/>
          </a:xfrm>
          <a:custGeom>
            <a:avLst/>
            <a:gdLst>
              <a:gd name="connsiteX0" fmla="*/ 342900 w 610877"/>
              <a:gd name="connsiteY0" fmla="*/ 4914900 h 4914900"/>
              <a:gd name="connsiteX1" fmla="*/ 323850 w 610877"/>
              <a:gd name="connsiteY1" fmla="*/ 4686300 h 4914900"/>
              <a:gd name="connsiteX2" fmla="*/ 304800 w 610877"/>
              <a:gd name="connsiteY2" fmla="*/ 4552950 h 4914900"/>
              <a:gd name="connsiteX3" fmla="*/ 285750 w 610877"/>
              <a:gd name="connsiteY3" fmla="*/ 4133850 h 4914900"/>
              <a:gd name="connsiteX4" fmla="*/ 266700 w 610877"/>
              <a:gd name="connsiteY4" fmla="*/ 4038600 h 4914900"/>
              <a:gd name="connsiteX5" fmla="*/ 247650 w 610877"/>
              <a:gd name="connsiteY5" fmla="*/ 3905250 h 4914900"/>
              <a:gd name="connsiteX6" fmla="*/ 190500 w 610877"/>
              <a:gd name="connsiteY6" fmla="*/ 3505200 h 4914900"/>
              <a:gd name="connsiteX7" fmla="*/ 171450 w 610877"/>
              <a:gd name="connsiteY7" fmla="*/ 3448050 h 4914900"/>
              <a:gd name="connsiteX8" fmla="*/ 114300 w 610877"/>
              <a:gd name="connsiteY8" fmla="*/ 3048000 h 4914900"/>
              <a:gd name="connsiteX9" fmla="*/ 76200 w 610877"/>
              <a:gd name="connsiteY9" fmla="*/ 2933700 h 4914900"/>
              <a:gd name="connsiteX10" fmla="*/ 57150 w 610877"/>
              <a:gd name="connsiteY10" fmla="*/ 2781300 h 4914900"/>
              <a:gd name="connsiteX11" fmla="*/ 38100 w 610877"/>
              <a:gd name="connsiteY11" fmla="*/ 2705100 h 4914900"/>
              <a:gd name="connsiteX12" fmla="*/ 0 w 610877"/>
              <a:gd name="connsiteY12" fmla="*/ 2419350 h 4914900"/>
              <a:gd name="connsiteX13" fmla="*/ 19050 w 610877"/>
              <a:gd name="connsiteY13" fmla="*/ 1695450 h 4914900"/>
              <a:gd name="connsiteX14" fmla="*/ 38100 w 610877"/>
              <a:gd name="connsiteY14" fmla="*/ 1638300 h 4914900"/>
              <a:gd name="connsiteX15" fmla="*/ 76200 w 610877"/>
              <a:gd name="connsiteY15" fmla="*/ 1485900 h 4914900"/>
              <a:gd name="connsiteX16" fmla="*/ 133350 w 610877"/>
              <a:gd name="connsiteY16" fmla="*/ 1447800 h 4914900"/>
              <a:gd name="connsiteX17" fmla="*/ 190500 w 610877"/>
              <a:gd name="connsiteY17" fmla="*/ 1238250 h 4914900"/>
              <a:gd name="connsiteX18" fmla="*/ 209550 w 610877"/>
              <a:gd name="connsiteY18" fmla="*/ 1162050 h 4914900"/>
              <a:gd name="connsiteX19" fmla="*/ 247650 w 610877"/>
              <a:gd name="connsiteY19" fmla="*/ 1047750 h 4914900"/>
              <a:gd name="connsiteX20" fmla="*/ 304800 w 610877"/>
              <a:gd name="connsiteY20" fmla="*/ 800100 h 4914900"/>
              <a:gd name="connsiteX21" fmla="*/ 419100 w 610877"/>
              <a:gd name="connsiteY21" fmla="*/ 723900 h 4914900"/>
              <a:gd name="connsiteX22" fmla="*/ 495300 w 610877"/>
              <a:gd name="connsiteY22" fmla="*/ 609600 h 4914900"/>
              <a:gd name="connsiteX23" fmla="*/ 533400 w 610877"/>
              <a:gd name="connsiteY23" fmla="*/ 552450 h 4914900"/>
              <a:gd name="connsiteX24" fmla="*/ 552450 w 610877"/>
              <a:gd name="connsiteY24" fmla="*/ 381000 h 4914900"/>
              <a:gd name="connsiteX25" fmla="*/ 590550 w 610877"/>
              <a:gd name="connsiteY25" fmla="*/ 209550 h 4914900"/>
              <a:gd name="connsiteX26" fmla="*/ 609600 w 610877"/>
              <a:gd name="connsiteY26" fmla="*/ 95250 h 4914900"/>
              <a:gd name="connsiteX27" fmla="*/ 609600 w 610877"/>
              <a:gd name="connsiteY27"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0877" h="4914900">
                <a:moveTo>
                  <a:pt x="342900" y="4914900"/>
                </a:moveTo>
                <a:cubicBezTo>
                  <a:pt x="336550" y="4838700"/>
                  <a:pt x="331855" y="4762344"/>
                  <a:pt x="323850" y="4686300"/>
                </a:cubicBezTo>
                <a:cubicBezTo>
                  <a:pt x="319150" y="4641645"/>
                  <a:pt x="307889" y="4597745"/>
                  <a:pt x="304800" y="4552950"/>
                </a:cubicBezTo>
                <a:cubicBezTo>
                  <a:pt x="295178" y="4413437"/>
                  <a:pt x="296081" y="4273312"/>
                  <a:pt x="285750" y="4133850"/>
                </a:cubicBezTo>
                <a:cubicBezTo>
                  <a:pt x="283358" y="4101560"/>
                  <a:pt x="272023" y="4070538"/>
                  <a:pt x="266700" y="4038600"/>
                </a:cubicBezTo>
                <a:cubicBezTo>
                  <a:pt x="259318" y="3994310"/>
                  <a:pt x="253219" y="3949805"/>
                  <a:pt x="247650" y="3905250"/>
                </a:cubicBezTo>
                <a:cubicBezTo>
                  <a:pt x="235791" y="3810374"/>
                  <a:pt x="216932" y="3584496"/>
                  <a:pt x="190500" y="3505200"/>
                </a:cubicBezTo>
                <a:lnTo>
                  <a:pt x="171450" y="3448050"/>
                </a:lnTo>
                <a:cubicBezTo>
                  <a:pt x="161567" y="3359104"/>
                  <a:pt x="138077" y="3119330"/>
                  <a:pt x="114300" y="3048000"/>
                </a:cubicBezTo>
                <a:lnTo>
                  <a:pt x="76200" y="2933700"/>
                </a:lnTo>
                <a:cubicBezTo>
                  <a:pt x="69850" y="2882900"/>
                  <a:pt x="65566" y="2831799"/>
                  <a:pt x="57150" y="2781300"/>
                </a:cubicBezTo>
                <a:cubicBezTo>
                  <a:pt x="52846" y="2755475"/>
                  <a:pt x="41560" y="2731052"/>
                  <a:pt x="38100" y="2705100"/>
                </a:cubicBezTo>
                <a:cubicBezTo>
                  <a:pt x="-4741" y="2383794"/>
                  <a:pt x="44057" y="2595578"/>
                  <a:pt x="0" y="2419350"/>
                </a:cubicBezTo>
                <a:cubicBezTo>
                  <a:pt x="6350" y="2178050"/>
                  <a:pt x="7289" y="1936547"/>
                  <a:pt x="19050" y="1695450"/>
                </a:cubicBezTo>
                <a:cubicBezTo>
                  <a:pt x="20028" y="1675393"/>
                  <a:pt x="33230" y="1657781"/>
                  <a:pt x="38100" y="1638300"/>
                </a:cubicBezTo>
                <a:cubicBezTo>
                  <a:pt x="39394" y="1633125"/>
                  <a:pt x="60365" y="1505693"/>
                  <a:pt x="76200" y="1485900"/>
                </a:cubicBezTo>
                <a:cubicBezTo>
                  <a:pt x="90503" y="1468022"/>
                  <a:pt x="114300" y="1460500"/>
                  <a:pt x="133350" y="1447800"/>
                </a:cubicBezTo>
                <a:cubicBezTo>
                  <a:pt x="168959" y="1340974"/>
                  <a:pt x="147530" y="1410131"/>
                  <a:pt x="190500" y="1238250"/>
                </a:cubicBezTo>
                <a:cubicBezTo>
                  <a:pt x="196850" y="1212850"/>
                  <a:pt x="201271" y="1186888"/>
                  <a:pt x="209550" y="1162050"/>
                </a:cubicBezTo>
                <a:lnTo>
                  <a:pt x="247650" y="1047750"/>
                </a:lnTo>
                <a:cubicBezTo>
                  <a:pt x="250837" y="1025439"/>
                  <a:pt x="271769" y="822121"/>
                  <a:pt x="304800" y="800100"/>
                </a:cubicBezTo>
                <a:lnTo>
                  <a:pt x="419100" y="723900"/>
                </a:lnTo>
                <a:lnTo>
                  <a:pt x="495300" y="609600"/>
                </a:lnTo>
                <a:lnTo>
                  <a:pt x="533400" y="552450"/>
                </a:lnTo>
                <a:cubicBezTo>
                  <a:pt x="539750" y="495300"/>
                  <a:pt x="544318" y="437924"/>
                  <a:pt x="552450" y="381000"/>
                </a:cubicBezTo>
                <a:cubicBezTo>
                  <a:pt x="569085" y="264552"/>
                  <a:pt x="569751" y="313543"/>
                  <a:pt x="590550" y="209550"/>
                </a:cubicBezTo>
                <a:cubicBezTo>
                  <a:pt x="598125" y="171675"/>
                  <a:pt x="606103" y="133717"/>
                  <a:pt x="609600" y="95250"/>
                </a:cubicBezTo>
                <a:cubicBezTo>
                  <a:pt x="612475" y="63630"/>
                  <a:pt x="609600" y="31750"/>
                  <a:pt x="609600" y="0"/>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手繪多邊形 64"/>
          <p:cNvSpPr/>
          <p:nvPr/>
        </p:nvSpPr>
        <p:spPr>
          <a:xfrm>
            <a:off x="5511382" y="1290434"/>
            <a:ext cx="1759270" cy="4972050"/>
          </a:xfrm>
          <a:custGeom>
            <a:avLst/>
            <a:gdLst>
              <a:gd name="connsiteX0" fmla="*/ 0 w 1759270"/>
              <a:gd name="connsiteY0" fmla="*/ 4972050 h 4972050"/>
              <a:gd name="connsiteX1" fmla="*/ 38100 w 1759270"/>
              <a:gd name="connsiteY1" fmla="*/ 4552950 h 4972050"/>
              <a:gd name="connsiteX2" fmla="*/ 95250 w 1759270"/>
              <a:gd name="connsiteY2" fmla="*/ 4324350 h 4972050"/>
              <a:gd name="connsiteX3" fmla="*/ 190500 w 1759270"/>
              <a:gd name="connsiteY3" fmla="*/ 4210050 h 4972050"/>
              <a:gd name="connsiteX4" fmla="*/ 266700 w 1759270"/>
              <a:gd name="connsiteY4" fmla="*/ 4038600 h 4972050"/>
              <a:gd name="connsiteX5" fmla="*/ 285750 w 1759270"/>
              <a:gd name="connsiteY5" fmla="*/ 3943350 h 4972050"/>
              <a:gd name="connsiteX6" fmla="*/ 323850 w 1759270"/>
              <a:gd name="connsiteY6" fmla="*/ 3867150 h 4972050"/>
              <a:gd name="connsiteX7" fmla="*/ 381000 w 1759270"/>
              <a:gd name="connsiteY7" fmla="*/ 3676650 h 4972050"/>
              <a:gd name="connsiteX8" fmla="*/ 457200 w 1759270"/>
              <a:gd name="connsiteY8" fmla="*/ 3486150 h 4972050"/>
              <a:gd name="connsiteX9" fmla="*/ 495300 w 1759270"/>
              <a:gd name="connsiteY9" fmla="*/ 3333750 h 4972050"/>
              <a:gd name="connsiteX10" fmla="*/ 514350 w 1759270"/>
              <a:gd name="connsiteY10" fmla="*/ 3276600 h 4972050"/>
              <a:gd name="connsiteX11" fmla="*/ 628650 w 1759270"/>
              <a:gd name="connsiteY11" fmla="*/ 3219450 h 4972050"/>
              <a:gd name="connsiteX12" fmla="*/ 647700 w 1759270"/>
              <a:gd name="connsiteY12" fmla="*/ 3162300 h 4972050"/>
              <a:gd name="connsiteX13" fmla="*/ 685800 w 1759270"/>
              <a:gd name="connsiteY13" fmla="*/ 2724150 h 4972050"/>
              <a:gd name="connsiteX14" fmla="*/ 704850 w 1759270"/>
              <a:gd name="connsiteY14" fmla="*/ 2667000 h 4972050"/>
              <a:gd name="connsiteX15" fmla="*/ 723900 w 1759270"/>
              <a:gd name="connsiteY15" fmla="*/ 2571750 h 4972050"/>
              <a:gd name="connsiteX16" fmla="*/ 762000 w 1759270"/>
              <a:gd name="connsiteY16" fmla="*/ 2514600 h 4972050"/>
              <a:gd name="connsiteX17" fmla="*/ 781050 w 1759270"/>
              <a:gd name="connsiteY17" fmla="*/ 2457450 h 4972050"/>
              <a:gd name="connsiteX18" fmla="*/ 800100 w 1759270"/>
              <a:gd name="connsiteY18" fmla="*/ 2286000 h 4972050"/>
              <a:gd name="connsiteX19" fmla="*/ 819150 w 1759270"/>
              <a:gd name="connsiteY19" fmla="*/ 2228850 h 4972050"/>
              <a:gd name="connsiteX20" fmla="*/ 838200 w 1759270"/>
              <a:gd name="connsiteY20" fmla="*/ 2152650 h 4972050"/>
              <a:gd name="connsiteX21" fmla="*/ 857250 w 1759270"/>
              <a:gd name="connsiteY21" fmla="*/ 2038350 h 4972050"/>
              <a:gd name="connsiteX22" fmla="*/ 876300 w 1759270"/>
              <a:gd name="connsiteY22" fmla="*/ 1962150 h 4972050"/>
              <a:gd name="connsiteX23" fmla="*/ 914400 w 1759270"/>
              <a:gd name="connsiteY23" fmla="*/ 1809750 h 4972050"/>
              <a:gd name="connsiteX24" fmla="*/ 952500 w 1759270"/>
              <a:gd name="connsiteY24" fmla="*/ 1752600 h 4972050"/>
              <a:gd name="connsiteX25" fmla="*/ 971550 w 1759270"/>
              <a:gd name="connsiteY25" fmla="*/ 1600200 h 4972050"/>
              <a:gd name="connsiteX26" fmla="*/ 990600 w 1759270"/>
              <a:gd name="connsiteY26" fmla="*/ 1543050 h 4972050"/>
              <a:gd name="connsiteX27" fmla="*/ 1009650 w 1759270"/>
              <a:gd name="connsiteY27" fmla="*/ 1447800 h 4972050"/>
              <a:gd name="connsiteX28" fmla="*/ 1047750 w 1759270"/>
              <a:gd name="connsiteY28" fmla="*/ 1333500 h 4972050"/>
              <a:gd name="connsiteX29" fmla="*/ 1104900 w 1759270"/>
              <a:gd name="connsiteY29" fmla="*/ 1314450 h 4972050"/>
              <a:gd name="connsiteX30" fmla="*/ 1162050 w 1759270"/>
              <a:gd name="connsiteY30" fmla="*/ 1200150 h 4972050"/>
              <a:gd name="connsiteX31" fmla="*/ 1219200 w 1759270"/>
              <a:gd name="connsiteY31" fmla="*/ 1028700 h 4972050"/>
              <a:gd name="connsiteX32" fmla="*/ 1238250 w 1759270"/>
              <a:gd name="connsiteY32" fmla="*/ 971550 h 4972050"/>
              <a:gd name="connsiteX33" fmla="*/ 1276350 w 1759270"/>
              <a:gd name="connsiteY33" fmla="*/ 914400 h 4972050"/>
              <a:gd name="connsiteX34" fmla="*/ 1295400 w 1759270"/>
              <a:gd name="connsiteY34" fmla="*/ 857250 h 4972050"/>
              <a:gd name="connsiteX35" fmla="*/ 1352550 w 1759270"/>
              <a:gd name="connsiteY35" fmla="*/ 800100 h 4972050"/>
              <a:gd name="connsiteX36" fmla="*/ 1447800 w 1759270"/>
              <a:gd name="connsiteY36" fmla="*/ 685800 h 4972050"/>
              <a:gd name="connsiteX37" fmla="*/ 1562100 w 1759270"/>
              <a:gd name="connsiteY37" fmla="*/ 609600 h 4972050"/>
              <a:gd name="connsiteX38" fmla="*/ 1619250 w 1759270"/>
              <a:gd name="connsiteY38" fmla="*/ 152400 h 4972050"/>
              <a:gd name="connsiteX39" fmla="*/ 1752600 w 1759270"/>
              <a:gd name="connsiteY39" fmla="*/ 114300 h 4972050"/>
              <a:gd name="connsiteX40" fmla="*/ 1752600 w 1759270"/>
              <a:gd name="connsiteY40" fmla="*/ 0 h 497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9270" h="4972050">
                <a:moveTo>
                  <a:pt x="0" y="4972050"/>
                </a:moveTo>
                <a:cubicBezTo>
                  <a:pt x="15210" y="4759104"/>
                  <a:pt x="12296" y="4733579"/>
                  <a:pt x="38100" y="4552950"/>
                </a:cubicBezTo>
                <a:cubicBezTo>
                  <a:pt x="45891" y="4498414"/>
                  <a:pt x="63507" y="4371964"/>
                  <a:pt x="95250" y="4324350"/>
                </a:cubicBezTo>
                <a:cubicBezTo>
                  <a:pt x="148294" y="4244784"/>
                  <a:pt x="117161" y="4283389"/>
                  <a:pt x="190500" y="4210050"/>
                </a:cubicBezTo>
                <a:cubicBezTo>
                  <a:pt x="235840" y="4074030"/>
                  <a:pt x="206323" y="4129166"/>
                  <a:pt x="266700" y="4038600"/>
                </a:cubicBezTo>
                <a:cubicBezTo>
                  <a:pt x="273050" y="4006850"/>
                  <a:pt x="275511" y="3974067"/>
                  <a:pt x="285750" y="3943350"/>
                </a:cubicBezTo>
                <a:cubicBezTo>
                  <a:pt x="294730" y="3916409"/>
                  <a:pt x="315690" y="3894350"/>
                  <a:pt x="323850" y="3867150"/>
                </a:cubicBezTo>
                <a:cubicBezTo>
                  <a:pt x="395006" y="3629964"/>
                  <a:pt x="290750" y="3857151"/>
                  <a:pt x="381000" y="3676650"/>
                </a:cubicBezTo>
                <a:cubicBezTo>
                  <a:pt x="417330" y="3422342"/>
                  <a:pt x="360218" y="3631623"/>
                  <a:pt x="457200" y="3486150"/>
                </a:cubicBezTo>
                <a:cubicBezTo>
                  <a:pt x="474618" y="3460023"/>
                  <a:pt x="491453" y="3349138"/>
                  <a:pt x="495300" y="3333750"/>
                </a:cubicBezTo>
                <a:cubicBezTo>
                  <a:pt x="500170" y="3314269"/>
                  <a:pt x="501806" y="3292280"/>
                  <a:pt x="514350" y="3276600"/>
                </a:cubicBezTo>
                <a:cubicBezTo>
                  <a:pt x="541207" y="3243028"/>
                  <a:pt x="591002" y="3231999"/>
                  <a:pt x="628650" y="3219450"/>
                </a:cubicBezTo>
                <a:cubicBezTo>
                  <a:pt x="635000" y="3200400"/>
                  <a:pt x="645398" y="3182248"/>
                  <a:pt x="647700" y="3162300"/>
                </a:cubicBezTo>
                <a:cubicBezTo>
                  <a:pt x="664504" y="3016665"/>
                  <a:pt x="639441" y="2863228"/>
                  <a:pt x="685800" y="2724150"/>
                </a:cubicBezTo>
                <a:cubicBezTo>
                  <a:pt x="692150" y="2705100"/>
                  <a:pt x="699980" y="2686481"/>
                  <a:pt x="704850" y="2667000"/>
                </a:cubicBezTo>
                <a:cubicBezTo>
                  <a:pt x="712703" y="2635588"/>
                  <a:pt x="712531" y="2602067"/>
                  <a:pt x="723900" y="2571750"/>
                </a:cubicBezTo>
                <a:cubicBezTo>
                  <a:pt x="731939" y="2550313"/>
                  <a:pt x="751761" y="2535078"/>
                  <a:pt x="762000" y="2514600"/>
                </a:cubicBezTo>
                <a:cubicBezTo>
                  <a:pt x="770980" y="2496639"/>
                  <a:pt x="774700" y="2476500"/>
                  <a:pt x="781050" y="2457450"/>
                </a:cubicBezTo>
                <a:cubicBezTo>
                  <a:pt x="787400" y="2400300"/>
                  <a:pt x="790647" y="2342719"/>
                  <a:pt x="800100" y="2286000"/>
                </a:cubicBezTo>
                <a:cubicBezTo>
                  <a:pt x="803401" y="2266193"/>
                  <a:pt x="813633" y="2248158"/>
                  <a:pt x="819150" y="2228850"/>
                </a:cubicBezTo>
                <a:cubicBezTo>
                  <a:pt x="826343" y="2203676"/>
                  <a:pt x="833065" y="2178323"/>
                  <a:pt x="838200" y="2152650"/>
                </a:cubicBezTo>
                <a:cubicBezTo>
                  <a:pt x="845775" y="2114775"/>
                  <a:pt x="849675" y="2076225"/>
                  <a:pt x="857250" y="2038350"/>
                </a:cubicBezTo>
                <a:cubicBezTo>
                  <a:pt x="862385" y="2012677"/>
                  <a:pt x="870620" y="1987708"/>
                  <a:pt x="876300" y="1962150"/>
                </a:cubicBezTo>
                <a:cubicBezTo>
                  <a:pt x="884995" y="1923023"/>
                  <a:pt x="893975" y="1850600"/>
                  <a:pt x="914400" y="1809750"/>
                </a:cubicBezTo>
                <a:cubicBezTo>
                  <a:pt x="924639" y="1789272"/>
                  <a:pt x="939800" y="1771650"/>
                  <a:pt x="952500" y="1752600"/>
                </a:cubicBezTo>
                <a:cubicBezTo>
                  <a:pt x="958850" y="1701800"/>
                  <a:pt x="962392" y="1650570"/>
                  <a:pt x="971550" y="1600200"/>
                </a:cubicBezTo>
                <a:cubicBezTo>
                  <a:pt x="975142" y="1580443"/>
                  <a:pt x="985730" y="1562531"/>
                  <a:pt x="990600" y="1543050"/>
                </a:cubicBezTo>
                <a:cubicBezTo>
                  <a:pt x="998453" y="1511638"/>
                  <a:pt x="1001131" y="1479038"/>
                  <a:pt x="1009650" y="1447800"/>
                </a:cubicBezTo>
                <a:cubicBezTo>
                  <a:pt x="1020217" y="1409054"/>
                  <a:pt x="1009650" y="1346200"/>
                  <a:pt x="1047750" y="1333500"/>
                </a:cubicBezTo>
                <a:lnTo>
                  <a:pt x="1104900" y="1314450"/>
                </a:lnTo>
                <a:cubicBezTo>
                  <a:pt x="1174375" y="1106024"/>
                  <a:pt x="1063573" y="1421724"/>
                  <a:pt x="1162050" y="1200150"/>
                </a:cubicBezTo>
                <a:lnTo>
                  <a:pt x="1219200" y="1028700"/>
                </a:lnTo>
                <a:cubicBezTo>
                  <a:pt x="1225550" y="1009650"/>
                  <a:pt x="1227111" y="988258"/>
                  <a:pt x="1238250" y="971550"/>
                </a:cubicBezTo>
                <a:cubicBezTo>
                  <a:pt x="1250950" y="952500"/>
                  <a:pt x="1266111" y="934878"/>
                  <a:pt x="1276350" y="914400"/>
                </a:cubicBezTo>
                <a:cubicBezTo>
                  <a:pt x="1285330" y="896439"/>
                  <a:pt x="1284261" y="873958"/>
                  <a:pt x="1295400" y="857250"/>
                </a:cubicBezTo>
                <a:cubicBezTo>
                  <a:pt x="1310344" y="834834"/>
                  <a:pt x="1335303" y="820796"/>
                  <a:pt x="1352550" y="800100"/>
                </a:cubicBezTo>
                <a:cubicBezTo>
                  <a:pt x="1410480" y="730584"/>
                  <a:pt x="1368712" y="747313"/>
                  <a:pt x="1447800" y="685800"/>
                </a:cubicBezTo>
                <a:cubicBezTo>
                  <a:pt x="1483945" y="657687"/>
                  <a:pt x="1562100" y="609600"/>
                  <a:pt x="1562100" y="609600"/>
                </a:cubicBezTo>
                <a:cubicBezTo>
                  <a:pt x="1694023" y="411715"/>
                  <a:pt x="1483832" y="748237"/>
                  <a:pt x="1619250" y="152400"/>
                </a:cubicBezTo>
                <a:cubicBezTo>
                  <a:pt x="1626249" y="121606"/>
                  <a:pt x="1738628" y="146901"/>
                  <a:pt x="1752600" y="114300"/>
                </a:cubicBezTo>
                <a:cubicBezTo>
                  <a:pt x="1767608" y="79281"/>
                  <a:pt x="1752600" y="38100"/>
                  <a:pt x="1752600" y="0"/>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4204894" y="2232828"/>
            <a:ext cx="548544" cy="511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p:nvSpPr>
        <p:spPr>
          <a:xfrm>
            <a:off x="8528502" y="2221405"/>
            <a:ext cx="548544" cy="5111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1909535" y="6373956"/>
            <a:ext cx="3157045" cy="460375"/>
          </a:xfrm>
          <a:prstGeom prst="rect">
            <a:avLst/>
          </a:prstGeom>
          <a:noFill/>
        </p:spPr>
        <p:txBody>
          <a:bodyPr wrap="square" rtlCol="0">
            <a:spAutoFit/>
          </a:bodyPr>
          <a:lstStyle/>
          <a:p>
            <a:pPr algn="ctr"/>
            <a:r>
              <a:rPr lang="en-US" altLang="zh-TW" sz="2400" b="1" dirty="0"/>
              <a:t>4 times of parameters</a:t>
            </a:r>
            <a:endParaRPr lang="zh-TW" altLang="en-US" sz="2400" b="1" dirty="0"/>
          </a:p>
        </p:txBody>
      </p:sp>
      <p:sp>
        <p:nvSpPr>
          <p:cNvPr id="3" name="標題 1"/>
          <p:cNvSpPr>
            <a:spLocks noGrp="1"/>
          </p:cNvSpPr>
          <p:nvPr>
            <p:ph type="title"/>
          </p:nvPr>
        </p:nvSpPr>
        <p:spPr>
          <a:xfrm>
            <a:off x="297510" y="-64146"/>
            <a:ext cx="7886700" cy="1325563"/>
          </a:xfrm>
        </p:spPr>
        <p:txBody>
          <a:bodyPr>
            <a:normAutofit/>
          </a:bodyPr>
          <a:lstStyle/>
          <a:p>
            <a:r>
              <a:rPr lang="en-US" altLang="zh-CN" sz="4400" b="1" dirty="0"/>
              <a:t>• </a:t>
            </a:r>
            <a:r>
              <a:rPr lang="en-US" altLang="zh-CN" sz="3600" b="0" i="0" dirty="0">
                <a:solidFill>
                  <a:srgbClr val="000000"/>
                </a:solidFill>
                <a:effectLst/>
                <a:latin typeface="Times New Roman" panose="02020603050405020304" pitchFamily="18" charset="0"/>
              </a:rPr>
              <a:t>Long Short-Term Memory</a:t>
            </a:r>
            <a:r>
              <a:rPr lang="zh-TW" altLang="en-US" sz="3200" b="0" i="0" dirty="0">
                <a:solidFill>
                  <a:srgbClr val="000000"/>
                </a:solidFill>
                <a:effectLst/>
                <a:latin typeface="Times New Roman" panose="02020603050405020304" pitchFamily="18" charset="0"/>
              </a:rPr>
              <a:t>长短期记忆</a:t>
            </a:r>
            <a:br>
              <a:rPr lang="en-US" altLang="zh-CN" sz="3200" dirty="0"/>
            </a:br>
            <a:endParaRPr lang="zh-TW" altLang="en-US" dirty="0"/>
          </a:p>
        </p:txBody>
      </p:sp>
      <p:sp>
        <p:nvSpPr>
          <p:cNvPr id="5" name="文字方塊 3"/>
          <p:cNvSpPr txBox="1"/>
          <p:nvPr/>
        </p:nvSpPr>
        <p:spPr>
          <a:xfrm>
            <a:off x="1852690" y="5913877"/>
            <a:ext cx="1710813" cy="460375"/>
          </a:xfrm>
          <a:prstGeom prst="rect">
            <a:avLst/>
          </a:prstGeom>
          <a:noFill/>
        </p:spPr>
        <p:txBody>
          <a:bodyPr wrap="square" rtlCol="0">
            <a:spAutoFit/>
          </a:bodyPr>
          <a:lstStyle/>
          <a:p>
            <a:r>
              <a:rPr lang="en-US" altLang="zh-CN" sz="2400" dirty="0"/>
              <a:t>transform</a:t>
            </a:r>
            <a:endParaRPr lang="zh-TW"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38" grpId="0" bldLvl="0" animBg="1"/>
      <p:bldP spid="40" grpId="0" bldLvl="0" animBg="1"/>
      <p:bldP spid="42" grpId="0" bldLvl="0" animBg="1"/>
      <p:bldP spid="43" grpId="0" bldLvl="0" animBg="1"/>
      <p:bldP spid="44" grpId="0"/>
      <p:bldP spid="45" grpId="0"/>
      <p:bldP spid="61" grpId="0" bldLvl="0" animBg="1"/>
      <p:bldP spid="63" grpId="0" bldLvl="0" animBg="1"/>
      <p:bldP spid="64" grpId="0" bldLvl="0" animBg="1"/>
      <p:bldP spid="65" grpId="0" bldLvl="0" animBg="1"/>
      <p:bldP spid="66" grpId="0" bldLvl="0" animBg="1"/>
      <p:bldP spid="67" grpId="0" bldLvl="0" animBg="1"/>
      <p:bldP spid="2"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群組 113"/>
          <p:cNvGrpSpPr/>
          <p:nvPr/>
        </p:nvGrpSpPr>
        <p:grpSpPr>
          <a:xfrm>
            <a:off x="1489667" y="2117509"/>
            <a:ext cx="907572" cy="460375"/>
            <a:chOff x="4775004" y="6396335"/>
            <a:chExt cx="907572" cy="46037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03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pic>
        <p:nvPicPr>
          <p:cNvPr id="127" name="圖片 126"/>
          <p:cNvPicPr>
            <a:picLocks noChangeAspect="1"/>
          </p:cNvPicPr>
          <p:nvPr/>
        </p:nvPicPr>
        <p:blipFill>
          <a:blip r:embed="rId3"/>
          <a:stretch>
            <a:fillRect/>
          </a:stretch>
        </p:blipFill>
        <p:spPr>
          <a:xfrm>
            <a:off x="3590123" y="1397244"/>
            <a:ext cx="1800290" cy="2363859"/>
          </a:xfrm>
          <a:prstGeom prst="rect">
            <a:avLst/>
          </a:prstGeom>
        </p:spPr>
      </p:pic>
      <p:pic>
        <p:nvPicPr>
          <p:cNvPr id="128" name="圖片 127"/>
          <p:cNvPicPr>
            <a:picLocks noChangeAspect="1"/>
          </p:cNvPicPr>
          <p:nvPr/>
        </p:nvPicPr>
        <p:blipFill>
          <a:blip r:embed="rId3"/>
          <a:stretch>
            <a:fillRect/>
          </a:stretch>
        </p:blipFill>
        <p:spPr>
          <a:xfrm>
            <a:off x="5390413" y="1397243"/>
            <a:ext cx="1800290" cy="2363859"/>
          </a:xfrm>
          <a:prstGeom prst="rect">
            <a:avLst/>
          </a:prstGeom>
        </p:spPr>
      </p:pic>
      <p:pic>
        <p:nvPicPr>
          <p:cNvPr id="129" name="圖片 128"/>
          <p:cNvPicPr>
            <a:picLocks noChangeAspect="1"/>
          </p:cNvPicPr>
          <p:nvPr/>
        </p:nvPicPr>
        <p:blipFill>
          <a:blip r:embed="rId3"/>
          <a:stretch>
            <a:fillRect/>
          </a:stretch>
        </p:blipFill>
        <p:spPr>
          <a:xfrm>
            <a:off x="8239060" y="1397243"/>
            <a:ext cx="1800290" cy="2363859"/>
          </a:xfrm>
          <a:prstGeom prst="rect">
            <a:avLst/>
          </a:prstGeom>
        </p:spPr>
      </p:pic>
      <p:sp>
        <p:nvSpPr>
          <p:cNvPr id="6" name="文字方塊 5"/>
          <p:cNvSpPr txBox="1"/>
          <p:nvPr/>
        </p:nvSpPr>
        <p:spPr>
          <a:xfrm>
            <a:off x="7231923" y="2271117"/>
            <a:ext cx="965916" cy="521970"/>
          </a:xfrm>
          <a:prstGeom prst="rect">
            <a:avLst/>
          </a:prstGeom>
          <a:noFill/>
        </p:spPr>
        <p:txBody>
          <a:bodyPr wrap="square" rtlCol="0">
            <a:spAutoFit/>
          </a:bodyPr>
          <a:lstStyle/>
          <a:p>
            <a:pPr algn="ctr"/>
            <a:r>
              <a:rPr lang="en-US" altLang="zh-TW" sz="2800" dirty="0"/>
              <a:t>……</a:t>
            </a:r>
            <a:endParaRPr lang="zh-TW" altLang="en-US" sz="2800" dirty="0"/>
          </a:p>
        </p:txBody>
      </p:sp>
      <p:sp>
        <p:nvSpPr>
          <p:cNvPr id="7" name="矩形 6"/>
          <p:cNvSpPr/>
          <p:nvPr/>
        </p:nvSpPr>
        <p:spPr>
          <a:xfrm>
            <a:off x="4364916" y="2404832"/>
            <a:ext cx="329515" cy="3103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129"/>
          <p:cNvSpPr/>
          <p:nvPr/>
        </p:nvSpPr>
        <p:spPr>
          <a:xfrm>
            <a:off x="6165206" y="2404832"/>
            <a:ext cx="329515" cy="3103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矩形 130"/>
          <p:cNvSpPr/>
          <p:nvPr/>
        </p:nvSpPr>
        <p:spPr>
          <a:xfrm>
            <a:off x="9021090" y="2423994"/>
            <a:ext cx="329515" cy="3103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668701" y="2625622"/>
            <a:ext cx="1146629" cy="460375"/>
          </a:xfrm>
          <a:prstGeom prst="rect">
            <a:avLst/>
          </a:prstGeom>
          <a:noFill/>
        </p:spPr>
        <p:txBody>
          <a:bodyPr wrap="square" rtlCol="0">
            <a:spAutoFit/>
          </a:bodyPr>
          <a:lstStyle/>
          <a:p>
            <a:pPr algn="ctr"/>
            <a:r>
              <a:rPr lang="en-US" altLang="zh-TW" sz="2400" dirty="0">
                <a:solidFill>
                  <a:srgbClr val="FF0000"/>
                </a:solidFill>
              </a:rPr>
              <a:t>vector</a:t>
            </a:r>
            <a:endParaRPr lang="zh-TW" altLang="en-US" sz="2400" dirty="0">
              <a:solidFill>
                <a:srgbClr val="FF0000"/>
              </a:solidFill>
            </a:endParaRPr>
          </a:p>
        </p:txBody>
      </p:sp>
      <p:grpSp>
        <p:nvGrpSpPr>
          <p:cNvPr id="132" name="群組 131"/>
          <p:cNvGrpSpPr/>
          <p:nvPr/>
        </p:nvGrpSpPr>
        <p:grpSpPr>
          <a:xfrm>
            <a:off x="3721222" y="5873236"/>
            <a:ext cx="907572" cy="460375"/>
            <a:chOff x="4765592" y="6396335"/>
            <a:chExt cx="907572" cy="460375"/>
          </a:xfrm>
        </p:grpSpPr>
        <p:sp>
          <p:nvSpPr>
            <p:cNvPr id="137" name="矩形 136"/>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38" name="文字方塊 137"/>
            <p:cNvSpPr txBox="1"/>
            <p:nvPr/>
          </p:nvSpPr>
          <p:spPr>
            <a:xfrm>
              <a:off x="4765592" y="6396335"/>
              <a:ext cx="907572" cy="46037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140" name="矩形 139"/>
          <p:cNvSpPr/>
          <p:nvPr/>
        </p:nvSpPr>
        <p:spPr>
          <a:xfrm>
            <a:off x="4161175"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141" name="矩形 140"/>
          <p:cNvSpPr/>
          <p:nvPr/>
        </p:nvSpPr>
        <p:spPr>
          <a:xfrm>
            <a:off x="3268329"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143" name="矩形 142"/>
          <p:cNvSpPr/>
          <p:nvPr/>
        </p:nvSpPr>
        <p:spPr>
          <a:xfrm>
            <a:off x="2383869"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45" name="矩形 144"/>
          <p:cNvSpPr/>
          <p:nvPr/>
        </p:nvSpPr>
        <p:spPr>
          <a:xfrm>
            <a:off x="5045635" y="4739331"/>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146" name="向下箭號 145"/>
          <p:cNvSpPr/>
          <p:nvPr/>
        </p:nvSpPr>
        <p:spPr>
          <a:xfrm rot="2610135" flipV="1">
            <a:off x="4936627" y="5176513"/>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47" name="向下箭號 146"/>
          <p:cNvSpPr/>
          <p:nvPr/>
        </p:nvSpPr>
        <p:spPr>
          <a:xfrm rot="19634133" flipV="1">
            <a:off x="3546419" y="5197306"/>
            <a:ext cx="438150" cy="62520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48" name="向下箭號 147"/>
          <p:cNvSpPr/>
          <p:nvPr/>
        </p:nvSpPr>
        <p:spPr>
          <a:xfrm rot="1779305" flipV="1">
            <a:off x="4238297" y="5202695"/>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50" name="向下箭號 149"/>
          <p:cNvSpPr/>
          <p:nvPr/>
        </p:nvSpPr>
        <p:spPr>
          <a:xfrm rot="18851723" flipV="1">
            <a:off x="2772914" y="5165149"/>
            <a:ext cx="438150" cy="74839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51" name="文字方塊 150"/>
          <p:cNvSpPr txBox="1"/>
          <p:nvPr/>
        </p:nvSpPr>
        <p:spPr>
          <a:xfrm>
            <a:off x="5736660" y="4719302"/>
            <a:ext cx="1842015" cy="460375"/>
          </a:xfrm>
          <a:prstGeom prst="rect">
            <a:avLst/>
          </a:prstGeom>
          <a:noFill/>
        </p:spPr>
        <p:txBody>
          <a:bodyPr wrap="square" rtlCol="0">
            <a:spAutoFit/>
          </a:bodyPr>
          <a:lstStyle/>
          <a:p>
            <a:pPr algn="ctr"/>
            <a:r>
              <a:rPr lang="en-US" altLang="zh-TW" sz="2400" dirty="0">
                <a:solidFill>
                  <a:srgbClr val="00B050"/>
                </a:solidFill>
              </a:rPr>
              <a:t>4 vectors</a:t>
            </a:r>
            <a:endParaRPr lang="zh-TW" altLang="en-US" sz="2400" dirty="0">
              <a:solidFill>
                <a:srgbClr val="00B050"/>
              </a:solidFill>
            </a:endParaRPr>
          </a:p>
        </p:txBody>
      </p:sp>
      <p:cxnSp>
        <p:nvCxnSpPr>
          <p:cNvPr id="10" name="直線單箭頭接點 9"/>
          <p:cNvCxnSpPr>
            <a:endCxn id="127" idx="2"/>
          </p:cNvCxnSpPr>
          <p:nvPr/>
        </p:nvCxnSpPr>
        <p:spPr>
          <a:xfrm flipH="1" flipV="1">
            <a:off x="4490268" y="3761103"/>
            <a:ext cx="8476" cy="10094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a:endCxn id="128" idx="2"/>
          </p:cNvCxnSpPr>
          <p:nvPr/>
        </p:nvCxnSpPr>
        <p:spPr>
          <a:xfrm flipV="1">
            <a:off x="4481406" y="3761102"/>
            <a:ext cx="1809152" cy="10013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p:cNvCxnSpPr>
            <a:stCxn id="140" idx="0"/>
            <a:endCxn id="129" idx="2"/>
          </p:cNvCxnSpPr>
          <p:nvPr/>
        </p:nvCxnSpPr>
        <p:spPr>
          <a:xfrm flipV="1">
            <a:off x="4521175" y="3761102"/>
            <a:ext cx="4618030" cy="97303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p:cNvCxnSpPr/>
          <p:nvPr/>
        </p:nvCxnSpPr>
        <p:spPr>
          <a:xfrm flipV="1">
            <a:off x="3616792" y="2936822"/>
            <a:ext cx="11537" cy="178979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p:nvPr/>
        </p:nvCxnSpPr>
        <p:spPr>
          <a:xfrm flipV="1">
            <a:off x="3594168" y="3002754"/>
            <a:ext cx="1865920" cy="17313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p:nvPr/>
        </p:nvCxnSpPr>
        <p:spPr>
          <a:xfrm flipV="1">
            <a:off x="3590123" y="3049201"/>
            <a:ext cx="4744252" cy="170575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 name="標題 1"/>
          <p:cNvSpPr txBox="1"/>
          <p:nvPr/>
        </p:nvSpPr>
        <p:spPr>
          <a:xfrm>
            <a:off x="1538096" y="-1567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 </a:t>
            </a:r>
            <a:r>
              <a:rPr lang="en-US" altLang="zh-CN">
                <a:solidFill>
                  <a:srgbClr val="000000"/>
                </a:solidFill>
                <a:latin typeface="Times New Roman" panose="02020603050405020304" pitchFamily="18" charset="0"/>
              </a:rPr>
              <a:t>Long Short-Term Memory</a:t>
            </a:r>
            <a:br>
              <a:rPr lang="en-US" altLang="zh-CN"/>
            </a:br>
            <a:endParaRPr lang="zh-TW" altLang="en-US" dirty="0"/>
          </a:p>
        </p:txBody>
      </p:sp>
      <p:sp>
        <p:nvSpPr>
          <p:cNvPr id="9" name="文字方塊 150"/>
          <p:cNvSpPr txBox="1"/>
          <p:nvPr/>
        </p:nvSpPr>
        <p:spPr>
          <a:xfrm>
            <a:off x="2702896" y="2624340"/>
            <a:ext cx="1414009" cy="337185"/>
          </a:xfrm>
          <a:prstGeom prst="rect">
            <a:avLst/>
          </a:prstGeom>
          <a:noFill/>
        </p:spPr>
        <p:txBody>
          <a:bodyPr wrap="square" rtlCol="0">
            <a:spAutoFit/>
          </a:bodyPr>
          <a:lstStyle/>
          <a:p>
            <a:pPr algn="ctr"/>
            <a:r>
              <a:rPr lang="en-US" altLang="zh-CN" sz="1600" dirty="0">
                <a:solidFill>
                  <a:srgbClr val="00B050"/>
                </a:solidFill>
              </a:rPr>
              <a:t>dimetion1</a:t>
            </a:r>
            <a:endParaRPr lang="zh-TW" altLang="en-US" sz="1600" dirty="0">
              <a:solidFill>
                <a:srgbClr val="00B050"/>
              </a:solidFill>
            </a:endParaRPr>
          </a:p>
        </p:txBody>
      </p:sp>
      <p:sp>
        <p:nvSpPr>
          <p:cNvPr id="13" name="文字方塊 150"/>
          <p:cNvSpPr txBox="1"/>
          <p:nvPr/>
        </p:nvSpPr>
        <p:spPr>
          <a:xfrm>
            <a:off x="7789907" y="2608798"/>
            <a:ext cx="1414009" cy="337185"/>
          </a:xfrm>
          <a:prstGeom prst="rect">
            <a:avLst/>
          </a:prstGeom>
          <a:noFill/>
        </p:spPr>
        <p:txBody>
          <a:bodyPr wrap="square" rtlCol="0">
            <a:spAutoFit/>
          </a:bodyPr>
          <a:lstStyle/>
          <a:p>
            <a:pPr algn="ctr"/>
            <a:r>
              <a:rPr lang="en-US" altLang="zh-CN" sz="1600" dirty="0" err="1">
                <a:solidFill>
                  <a:srgbClr val="00B050"/>
                </a:solidFill>
              </a:rPr>
              <a:t>dimetionN</a:t>
            </a:r>
            <a:endParaRPr lang="zh-TW" altLang="en-US" sz="1600" dirty="0">
              <a:solidFill>
                <a:srgbClr val="00B050"/>
              </a:solidFill>
            </a:endParaRPr>
          </a:p>
        </p:txBody>
      </p:sp>
      <p:sp>
        <p:nvSpPr>
          <p:cNvPr id="14" name="文字方塊 150"/>
          <p:cNvSpPr txBox="1"/>
          <p:nvPr/>
        </p:nvSpPr>
        <p:spPr>
          <a:xfrm>
            <a:off x="4981653" y="2633265"/>
            <a:ext cx="1414009" cy="337185"/>
          </a:xfrm>
          <a:prstGeom prst="rect">
            <a:avLst/>
          </a:prstGeom>
          <a:noFill/>
        </p:spPr>
        <p:txBody>
          <a:bodyPr wrap="square" rtlCol="0">
            <a:spAutoFit/>
          </a:bodyPr>
          <a:lstStyle/>
          <a:p>
            <a:pPr algn="ctr"/>
            <a:r>
              <a:rPr lang="en-US" altLang="zh-CN" sz="1600" dirty="0">
                <a:solidFill>
                  <a:srgbClr val="00B050"/>
                </a:solidFill>
              </a:rPr>
              <a:t>dimetion2</a:t>
            </a:r>
            <a:endParaRPr lang="zh-TW" altLang="en-US" sz="1600" dirty="0">
              <a:solidFill>
                <a:srgbClr val="00B050"/>
              </a:solidFill>
            </a:endParaRPr>
          </a:p>
        </p:txBody>
      </p:sp>
      <p:sp>
        <p:nvSpPr>
          <p:cNvPr id="15" name="文字方塊 3"/>
          <p:cNvSpPr txBox="1"/>
          <p:nvPr/>
        </p:nvSpPr>
        <p:spPr>
          <a:xfrm>
            <a:off x="2197388" y="4069233"/>
            <a:ext cx="1710813" cy="460375"/>
          </a:xfrm>
          <a:prstGeom prst="rect">
            <a:avLst/>
          </a:prstGeom>
          <a:noFill/>
        </p:spPr>
        <p:txBody>
          <a:bodyPr wrap="square" rtlCol="0">
            <a:spAutoFit/>
          </a:bodyPr>
          <a:lstStyle/>
          <a:p>
            <a:r>
              <a:rPr lang="en-US" altLang="zh-CN" sz="2400" dirty="0"/>
              <a:t>transform</a:t>
            </a:r>
            <a:endParaRPr lang="zh-TW"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1"/>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56"/>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0"/>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16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6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6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130" grpId="0" bldLvl="0" animBg="1"/>
      <p:bldP spid="131" grpId="0" bldLvl="0" animBg="1"/>
      <p:bldP spid="8" grpId="0"/>
      <p:bldP spid="140" grpId="0" bldLvl="0" animBg="1"/>
      <p:bldP spid="141" grpId="0" bldLvl="0" animBg="1"/>
      <p:bldP spid="143" grpId="0" bldLvl="0" animBg="1"/>
      <p:bldP spid="145" grpId="0" bldLvl="0" animBg="1"/>
      <p:bldP spid="146" grpId="0" bldLvl="0" animBg="1"/>
      <p:bldP spid="147" grpId="0" bldLvl="0" animBg="1"/>
      <p:bldP spid="148" grpId="0" bldLvl="0" animBg="1"/>
      <p:bldP spid="150" grpId="0" bldLvl="0" animBg="1"/>
      <p:bldP spid="151" grpId="0"/>
      <p:bldP spid="9" grpId="0"/>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自然演绎推理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1006"/>
          <p:cNvSpPr>
            <a:spLocks noChangeArrowheads="1"/>
          </p:cNvSpPr>
          <p:nvPr/>
        </p:nvSpPr>
        <p:spPr bwMode="auto">
          <a:xfrm>
            <a:off x="1856712" y="1316171"/>
            <a:ext cx="8328936" cy="2445192"/>
          </a:xfrm>
          <a:prstGeom prst="rect">
            <a:avLst/>
          </a:prstGeom>
          <a:gradFill rotWithShape="0">
            <a:gsLst>
              <a:gs pos="0">
                <a:srgbClr val="E7FFE7"/>
              </a:gs>
              <a:gs pos="50000">
                <a:srgbClr val="FFFFFF"/>
              </a:gs>
              <a:gs pos="100000">
                <a:srgbClr val="E7FFE7"/>
              </a:gs>
            </a:gsLst>
            <a:lin ang="5400000"/>
          </a:gradFill>
          <a:ln w="9525" cap="flat" algn="ctr">
            <a:solidFill>
              <a:srgbClr val="008000"/>
            </a:solidFill>
            <a:prstDash val="solid"/>
            <a:miter lim="800000"/>
            <a:headEnd type="none" w="med" len="med"/>
            <a:tailEnd type="none" w="med" len="med"/>
          </a:ln>
        </p:spPr>
        <p:txBody>
          <a:bodyPr wrap="none" anchor="ctr"/>
          <a:lstStyle/>
          <a:p>
            <a:pPr algn="ctr"/>
            <a:endParaRPr lang="zh-CN" altLang="zh-CN" sz="1805" b="1">
              <a:latin typeface="Arial" panose="020B0604020202020204" pitchFamily="34" charset="0"/>
              <a:ea typeface="新宋体" panose="02010609030101010101" pitchFamily="49" charset="-122"/>
            </a:endParaRPr>
          </a:p>
        </p:txBody>
      </p:sp>
      <p:sp>
        <p:nvSpPr>
          <p:cNvPr id="3" name="Rectangle 1007"/>
          <p:cNvSpPr txBox="1">
            <a:spLocks noChangeArrowheads="1"/>
          </p:cNvSpPr>
          <p:nvPr/>
        </p:nvSpPr>
        <p:spPr>
          <a:xfrm>
            <a:off x="1955411" y="1402135"/>
            <a:ext cx="8153825" cy="2129992"/>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Blip>
                <a:blip r:embed="rId2"/>
              </a:buBlip>
            </a:pPr>
            <a:r>
              <a:rPr lang="zh-CN" altLang="ru-RU" sz="2405" b="1">
                <a:ea typeface="新宋体" panose="02010609030101010101" pitchFamily="49" charset="-122"/>
              </a:rPr>
              <a:t>优点</a:t>
            </a:r>
            <a:r>
              <a:rPr lang="zh-CN" altLang="ru-RU" sz="2405">
                <a:ea typeface="新宋体" panose="02010609030101010101" pitchFamily="49" charset="-122"/>
              </a:rPr>
              <a:t>：</a:t>
            </a:r>
          </a:p>
          <a:p>
            <a:pPr>
              <a:buClr>
                <a:srgbClr val="0000FF"/>
              </a:buClr>
              <a:buSzPct val="50000"/>
              <a:buFont typeface="Wingdings" panose="05000000000000000000" pitchFamily="2" charset="2"/>
              <a:buChar char="n"/>
            </a:pPr>
            <a:r>
              <a:rPr lang="zh-CN" altLang="ru-RU" sz="2405">
                <a:ea typeface="新宋体" panose="02010609030101010101" pitchFamily="49" charset="-122"/>
              </a:rPr>
              <a:t>表达定理证明过程自然，易理解。</a:t>
            </a:r>
          </a:p>
          <a:p>
            <a:pPr>
              <a:buClr>
                <a:srgbClr val="0000FF"/>
              </a:buClr>
              <a:buSzPct val="50000"/>
              <a:buFont typeface="Wingdings" panose="05000000000000000000" pitchFamily="2" charset="2"/>
              <a:buChar char="n"/>
            </a:pPr>
            <a:r>
              <a:rPr lang="zh-CN" altLang="ru-RU" sz="2405">
                <a:ea typeface="新宋体" panose="02010609030101010101" pitchFamily="49" charset="-122"/>
              </a:rPr>
              <a:t>拥有丰富的推理规则，推理过程灵活。</a:t>
            </a:r>
          </a:p>
          <a:p>
            <a:pPr>
              <a:buClr>
                <a:srgbClr val="0000FF"/>
              </a:buClr>
              <a:buSzPct val="50000"/>
              <a:buFont typeface="Wingdings" panose="05000000000000000000" pitchFamily="2" charset="2"/>
              <a:buChar char="n"/>
            </a:pPr>
            <a:r>
              <a:rPr lang="zh-CN" altLang="ru-RU" sz="2405">
                <a:ea typeface="新宋体" panose="02010609030101010101" pitchFamily="49" charset="-122"/>
              </a:rPr>
              <a:t>便于嵌入领域启发式知识。</a:t>
            </a:r>
          </a:p>
          <a:p>
            <a:pPr>
              <a:buFont typeface="Wingdings" panose="05000000000000000000" pitchFamily="2" charset="2"/>
              <a:buNone/>
            </a:pPr>
            <a:endParaRPr lang="ru-RU" altLang="zh-CN" sz="2405">
              <a:ea typeface="新宋体" panose="02010609030101010101" pitchFamily="49" charset="-122"/>
            </a:endParaRPr>
          </a:p>
        </p:txBody>
      </p:sp>
      <p:sp>
        <p:nvSpPr>
          <p:cNvPr id="5" name="Rectangle 1011"/>
          <p:cNvSpPr>
            <a:spLocks noChangeArrowheads="1"/>
          </p:cNvSpPr>
          <p:nvPr/>
        </p:nvSpPr>
        <p:spPr bwMode="auto">
          <a:xfrm>
            <a:off x="1474651" y="3641970"/>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6" name="Rectangle 1012"/>
          <p:cNvSpPr>
            <a:spLocks noChangeArrowheads="1"/>
          </p:cNvSpPr>
          <p:nvPr/>
        </p:nvSpPr>
        <p:spPr bwMode="auto">
          <a:xfrm>
            <a:off x="1474651" y="3641970"/>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grpSp>
        <p:nvGrpSpPr>
          <p:cNvPr id="7" name="Group 1013"/>
          <p:cNvGrpSpPr/>
          <p:nvPr/>
        </p:nvGrpSpPr>
        <p:grpSpPr bwMode="auto">
          <a:xfrm>
            <a:off x="1856712" y="4296249"/>
            <a:ext cx="8335304" cy="1299008"/>
            <a:chOff x="192" y="2550"/>
            <a:chExt cx="5236" cy="816"/>
          </a:xfrm>
        </p:grpSpPr>
        <p:sp>
          <p:nvSpPr>
            <p:cNvPr id="8" name="Rectangle 1014"/>
            <p:cNvSpPr>
              <a:spLocks noChangeArrowheads="1"/>
            </p:cNvSpPr>
            <p:nvPr/>
          </p:nvSpPr>
          <p:spPr bwMode="auto">
            <a:xfrm>
              <a:off x="192" y="2550"/>
              <a:ext cx="5232" cy="816"/>
            </a:xfrm>
            <a:prstGeom prst="rect">
              <a:avLst/>
            </a:prstGeom>
            <a:gradFill rotWithShape="0">
              <a:gsLst>
                <a:gs pos="0">
                  <a:srgbClr val="CCFFFF"/>
                </a:gs>
                <a:gs pos="50000">
                  <a:srgbClr val="FFFFFF"/>
                </a:gs>
                <a:gs pos="100000">
                  <a:srgbClr val="CCFFFF"/>
                </a:gs>
              </a:gsLst>
              <a:lin ang="5400000"/>
            </a:gradFill>
            <a:ln w="9525" cap="flat" algn="ctr">
              <a:solidFill>
                <a:srgbClr val="008080"/>
              </a:solidFill>
              <a:prstDash val="solid"/>
              <a:miter lim="800000"/>
              <a:headEnd type="none" w="med" len="med"/>
              <a:tailEnd type="none" w="med" len="med"/>
            </a:ln>
          </p:spPr>
          <p:txBody>
            <a:bodyPr wrap="none"/>
            <a:lstStyle/>
            <a:p>
              <a:endParaRPr lang="zh-CN" altLang="en-US" sz="1805"/>
            </a:p>
          </p:txBody>
        </p:sp>
        <p:sp>
          <p:nvSpPr>
            <p:cNvPr id="9" name="Rectangle 1015"/>
            <p:cNvSpPr>
              <a:spLocks noChangeArrowheads="1"/>
            </p:cNvSpPr>
            <p:nvPr/>
          </p:nvSpPr>
          <p:spPr bwMode="auto">
            <a:xfrm>
              <a:off x="252" y="2688"/>
              <a:ext cx="5176" cy="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3855" indent="-36385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80000"/>
                </a:spcBef>
                <a:buClr>
                  <a:schemeClr val="accent2"/>
                </a:buClr>
                <a:buSzPct val="65000"/>
                <a:buFont typeface="Wingdings" panose="05000000000000000000" pitchFamily="2" charset="2"/>
                <a:buBlip>
                  <a:blip r:embed="rId2"/>
                </a:buBlip>
              </a:pPr>
              <a:r>
                <a:rPr lang="ru-RU" altLang="zh-CN" sz="2605" b="1">
                  <a:ea typeface="新宋体" panose="02010609030101010101" pitchFamily="49" charset="-122"/>
                </a:rPr>
                <a:t> </a:t>
              </a:r>
              <a:r>
                <a:rPr lang="zh-CN" altLang="ru-RU" sz="2605" b="1">
                  <a:ea typeface="新宋体" panose="02010609030101010101" pitchFamily="49" charset="-122"/>
                </a:rPr>
                <a:t>缺点</a:t>
              </a:r>
              <a:r>
                <a:rPr lang="zh-CN" altLang="ru-RU" sz="2605">
                  <a:ea typeface="新宋体" panose="02010609030101010101" pitchFamily="49" charset="-122"/>
                </a:rPr>
                <a:t>：易产生组合爆炸，得到的中间结论一般呈指数形式递增。</a:t>
              </a:r>
            </a:p>
          </p:txBody>
        </p:sp>
      </p:grpSp>
      <p:pic>
        <p:nvPicPr>
          <p:cNvPr id="11" name="图片 10">
            <a:extLst>
              <a:ext uri="{FF2B5EF4-FFF2-40B4-BE49-F238E27FC236}">
                <a16:creationId xmlns:a16="http://schemas.microsoft.com/office/drawing/2014/main" id="{CC167284-E24C-19F9-CD20-8D07F96420BC}"/>
              </a:ext>
            </a:extLst>
          </p:cNvPr>
          <p:cNvPicPr>
            <a:picLocks noChangeAspect="1"/>
          </p:cNvPicPr>
          <p:nvPr/>
        </p:nvPicPr>
        <p:blipFill>
          <a:blip r:embed="rId3"/>
          <a:stretch>
            <a:fillRect/>
          </a:stretch>
        </p:blipFill>
        <p:spPr>
          <a:xfrm>
            <a:off x="-19050" y="0"/>
            <a:ext cx="4000500" cy="1009650"/>
          </a:xfrm>
          <a:prstGeom prst="rect">
            <a:avLst/>
          </a:prstGeom>
        </p:spPr>
      </p:pic>
    </p:spTree>
  </p:cSld>
  <p:clrMapOvr>
    <a:masterClrMapping/>
  </p:clrMapOvr>
  <p:transition spd="slow" advTm="18981">
    <p:push dir="u"/>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群組 164"/>
          <p:cNvGrpSpPr/>
          <p:nvPr/>
        </p:nvGrpSpPr>
        <p:grpSpPr>
          <a:xfrm>
            <a:off x="3721222" y="5873236"/>
            <a:ext cx="907572" cy="460375"/>
            <a:chOff x="4765592" y="6396335"/>
            <a:chExt cx="907572" cy="460375"/>
          </a:xfrm>
        </p:grpSpPr>
        <p:sp>
          <p:nvSpPr>
            <p:cNvPr id="42" name="矩形 41"/>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3" name="文字方塊 42"/>
            <p:cNvSpPr txBox="1"/>
            <p:nvPr/>
          </p:nvSpPr>
          <p:spPr>
            <a:xfrm>
              <a:off x="4765592" y="6396335"/>
              <a:ext cx="907572" cy="46037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45" name="矩形 44"/>
          <p:cNvSpPr/>
          <p:nvPr/>
        </p:nvSpPr>
        <p:spPr>
          <a:xfrm>
            <a:off x="4161175"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46" name="矩形 45"/>
          <p:cNvSpPr/>
          <p:nvPr/>
        </p:nvSpPr>
        <p:spPr>
          <a:xfrm>
            <a:off x="3268329"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49" name="群組 48"/>
          <p:cNvGrpSpPr/>
          <p:nvPr/>
        </p:nvGrpSpPr>
        <p:grpSpPr>
          <a:xfrm>
            <a:off x="3963114" y="3723923"/>
            <a:ext cx="438150" cy="438150"/>
            <a:chOff x="6656524" y="2699227"/>
            <a:chExt cx="438150" cy="438150"/>
          </a:xfrm>
        </p:grpSpPr>
        <p:sp>
          <p:nvSpPr>
            <p:cNvPr id="47" name="橢圓 4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8" name="文字方塊 47"/>
                <p:cNvSpPr txBox="1"/>
                <p:nvPr/>
              </p:nvSpPr>
              <p:spPr>
                <a:xfrm>
                  <a:off x="6766595" y="2808578"/>
                  <a:ext cx="190500" cy="276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66595" y="2808578"/>
                  <a:ext cx="190500" cy="276860"/>
                </a:xfrm>
                <a:prstGeom prst="rect">
                  <a:avLst/>
                </a:prstGeom>
                <a:blipFill rotWithShape="1">
                  <a:blip r:embed="rId3"/>
                </a:blipFill>
              </p:spPr>
              <p:txBody>
                <a:bodyPr/>
                <a:lstStyle/>
                <a:p>
                  <a:r>
                    <a:rPr lang="zh-CN" altLang="en-US">
                      <a:noFill/>
                    </a:rPr>
                    <a:t> </a:t>
                  </a:r>
                </a:p>
              </p:txBody>
            </p:sp>
          </mc:Fallback>
        </mc:AlternateContent>
      </p:grpSp>
      <p:sp>
        <p:nvSpPr>
          <p:cNvPr id="50" name="矩形 49"/>
          <p:cNvSpPr/>
          <p:nvPr/>
        </p:nvSpPr>
        <p:spPr>
          <a:xfrm>
            <a:off x="2383869"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5045635" y="4739331"/>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52" name="群組 51"/>
          <p:cNvGrpSpPr/>
          <p:nvPr/>
        </p:nvGrpSpPr>
        <p:grpSpPr>
          <a:xfrm>
            <a:off x="2524794" y="2751799"/>
            <a:ext cx="438150" cy="438150"/>
            <a:chOff x="6656524" y="2699227"/>
            <a:chExt cx="438150" cy="438150"/>
          </a:xfrm>
        </p:grpSpPr>
        <p:sp>
          <p:nvSpPr>
            <p:cNvPr id="53" name="橢圓 52"/>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4" name="文字方塊 53"/>
                <p:cNvSpPr txBox="1"/>
                <p:nvPr/>
              </p:nvSpPr>
              <p:spPr>
                <a:xfrm>
                  <a:off x="6766595" y="2808578"/>
                  <a:ext cx="190500" cy="276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766595" y="2808578"/>
                  <a:ext cx="190500" cy="276860"/>
                </a:xfrm>
                <a:prstGeom prst="rect">
                  <a:avLst/>
                </a:prstGeom>
                <a:blipFill rotWithShape="1">
                  <a:blip r:embed="rId3"/>
                </a:blipFill>
              </p:spPr>
              <p:txBody>
                <a:bodyPr/>
                <a:lstStyle/>
                <a:p>
                  <a:r>
                    <a:rPr lang="zh-CN" altLang="en-US">
                      <a:noFill/>
                    </a:rPr>
                    <a:t> </a:t>
                  </a:r>
                </a:p>
              </p:txBody>
            </p:sp>
          </mc:Fallback>
        </mc:AlternateContent>
      </p:grpSp>
      <p:grpSp>
        <p:nvGrpSpPr>
          <p:cNvPr id="55" name="群組 54"/>
          <p:cNvGrpSpPr/>
          <p:nvPr/>
        </p:nvGrpSpPr>
        <p:grpSpPr>
          <a:xfrm>
            <a:off x="3942100" y="2738582"/>
            <a:ext cx="438150" cy="438150"/>
            <a:chOff x="6656524" y="2699227"/>
            <a:chExt cx="438150" cy="438150"/>
          </a:xfrm>
        </p:grpSpPr>
        <p:sp>
          <p:nvSpPr>
            <p:cNvPr id="56" name="橢圓 55"/>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7" name="文字方塊 56"/>
                <p:cNvSpPr txBox="1"/>
                <p:nvPr/>
              </p:nvSpPr>
              <p:spPr>
                <a:xfrm>
                  <a:off x="6766595" y="2808578"/>
                  <a:ext cx="255905" cy="286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6766595" y="2808578"/>
                  <a:ext cx="255905" cy="286385"/>
                </a:xfrm>
                <a:prstGeom prst="rect">
                  <a:avLst/>
                </a:prstGeom>
                <a:blipFill rotWithShape="1">
                  <a:blip r:embed="rId4"/>
                </a:blipFill>
              </p:spPr>
              <p:txBody>
                <a:bodyPr/>
                <a:lstStyle/>
                <a:p>
                  <a:r>
                    <a:rPr lang="zh-CN" altLang="en-US">
                      <a:noFill/>
                    </a:rPr>
                    <a:t> </a:t>
                  </a:r>
                </a:p>
              </p:txBody>
            </p:sp>
          </mc:Fallback>
        </mc:AlternateContent>
      </p:grpSp>
      <p:grpSp>
        <p:nvGrpSpPr>
          <p:cNvPr id="58" name="群組 57"/>
          <p:cNvGrpSpPr/>
          <p:nvPr/>
        </p:nvGrpSpPr>
        <p:grpSpPr>
          <a:xfrm>
            <a:off x="5200862" y="2747033"/>
            <a:ext cx="438150" cy="438150"/>
            <a:chOff x="6656524" y="2699227"/>
            <a:chExt cx="438150" cy="438150"/>
          </a:xfrm>
        </p:grpSpPr>
        <p:sp>
          <p:nvSpPr>
            <p:cNvPr id="59" name="橢圓 58"/>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0" name="文字方塊 59"/>
                <p:cNvSpPr txBox="1"/>
                <p:nvPr/>
              </p:nvSpPr>
              <p:spPr>
                <a:xfrm>
                  <a:off x="6766595" y="2808578"/>
                  <a:ext cx="190500" cy="276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6766595" y="2808578"/>
                  <a:ext cx="190500" cy="276860"/>
                </a:xfrm>
                <a:prstGeom prst="rect">
                  <a:avLst/>
                </a:prstGeom>
                <a:blipFill rotWithShape="1">
                  <a:blip r:embed="rId3"/>
                </a:blipFill>
              </p:spPr>
              <p:txBody>
                <a:bodyPr/>
                <a:lstStyle/>
                <a:p>
                  <a:r>
                    <a:rPr lang="zh-CN" altLang="en-US">
                      <a:noFill/>
                    </a:rPr>
                    <a:t> </a:t>
                  </a:r>
                </a:p>
              </p:txBody>
            </p:sp>
          </mc:Fallback>
        </mc:AlternateContent>
      </p:grpSp>
      <p:sp>
        <p:nvSpPr>
          <p:cNvPr id="62" name="矩形 61"/>
          <p:cNvSpPr/>
          <p:nvPr/>
        </p:nvSpPr>
        <p:spPr>
          <a:xfrm>
            <a:off x="5062504"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63" name="文字方塊 62"/>
          <p:cNvSpPr txBox="1"/>
          <p:nvPr/>
        </p:nvSpPr>
        <p:spPr>
          <a:xfrm>
            <a:off x="4980932" y="1395097"/>
            <a:ext cx="907572" cy="46037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pic>
        <p:nvPicPr>
          <p:cNvPr id="133" name="圖片 132"/>
          <p:cNvPicPr>
            <a:picLocks noChangeAspect="1"/>
          </p:cNvPicPr>
          <p:nvPr/>
        </p:nvPicPr>
        <p:blipFill>
          <a:blip r:embed="rId5"/>
          <a:stretch>
            <a:fillRect/>
          </a:stretch>
        </p:blipFill>
        <p:spPr>
          <a:xfrm>
            <a:off x="3418218" y="3760795"/>
            <a:ext cx="371475" cy="371475"/>
          </a:xfrm>
          <a:prstGeom prst="rect">
            <a:avLst/>
          </a:prstGeom>
        </p:spPr>
      </p:pic>
      <p:pic>
        <p:nvPicPr>
          <p:cNvPr id="134" name="圖片 133"/>
          <p:cNvPicPr>
            <a:picLocks noChangeAspect="1"/>
          </p:cNvPicPr>
          <p:nvPr/>
        </p:nvPicPr>
        <p:blipFill>
          <a:blip r:embed="rId5"/>
          <a:stretch>
            <a:fillRect/>
          </a:stretch>
        </p:blipFill>
        <p:spPr>
          <a:xfrm>
            <a:off x="2554038" y="3757261"/>
            <a:ext cx="371475" cy="371475"/>
          </a:xfrm>
          <a:prstGeom prst="rect">
            <a:avLst/>
          </a:prstGeom>
        </p:spPr>
      </p:pic>
      <p:pic>
        <p:nvPicPr>
          <p:cNvPr id="135" name="圖片 134"/>
          <p:cNvPicPr>
            <a:picLocks noChangeAspect="1"/>
          </p:cNvPicPr>
          <p:nvPr/>
        </p:nvPicPr>
        <p:blipFill>
          <a:blip r:embed="rId5"/>
          <a:stretch>
            <a:fillRect/>
          </a:stretch>
        </p:blipFill>
        <p:spPr>
          <a:xfrm>
            <a:off x="5215643" y="3757260"/>
            <a:ext cx="371475" cy="371475"/>
          </a:xfrm>
          <a:prstGeom prst="rect">
            <a:avLst/>
          </a:prstGeom>
        </p:spPr>
      </p:pic>
      <p:pic>
        <p:nvPicPr>
          <p:cNvPr id="136" name="圖片 135"/>
          <p:cNvPicPr>
            <a:picLocks noChangeAspect="1"/>
          </p:cNvPicPr>
          <p:nvPr/>
        </p:nvPicPr>
        <p:blipFill>
          <a:blip r:embed="rId5"/>
          <a:stretch>
            <a:fillRect/>
          </a:stretch>
        </p:blipFill>
        <p:spPr>
          <a:xfrm>
            <a:off x="4639743" y="2764253"/>
            <a:ext cx="371475" cy="371475"/>
          </a:xfrm>
          <a:prstGeom prst="rect">
            <a:avLst/>
          </a:prstGeom>
        </p:spPr>
      </p:pic>
      <p:cxnSp>
        <p:nvCxnSpPr>
          <p:cNvPr id="139" name="直線單箭頭接點 138"/>
          <p:cNvCxnSpPr/>
          <p:nvPr/>
        </p:nvCxnSpPr>
        <p:spPr>
          <a:xfrm flipH="1" flipV="1">
            <a:off x="2737027" y="4138591"/>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H="1" flipV="1">
            <a:off x="2743189" y="316614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a:endCxn id="56" idx="2"/>
          </p:cNvCxnSpPr>
          <p:nvPr/>
        </p:nvCxnSpPr>
        <p:spPr>
          <a:xfrm flipV="1">
            <a:off x="2988255" y="2957657"/>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a:endCxn id="47" idx="4"/>
          </p:cNvCxnSpPr>
          <p:nvPr/>
        </p:nvCxnSpPr>
        <p:spPr>
          <a:xfrm flipH="1" flipV="1">
            <a:off x="4182189" y="4162073"/>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p:nvPr/>
        </p:nvCxnSpPr>
        <p:spPr>
          <a:xfrm flipH="1" flipV="1">
            <a:off x="3603954" y="412553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p:nvPr/>
        </p:nvCxnSpPr>
        <p:spPr>
          <a:xfrm flipH="1" flipV="1">
            <a:off x="4179226" y="311109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a:endCxn id="47" idx="2"/>
          </p:cNvCxnSpPr>
          <p:nvPr/>
        </p:nvCxnSpPr>
        <p:spPr>
          <a:xfrm>
            <a:off x="3766352" y="3929424"/>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56"/>
          <p:cNvCxnSpPr/>
          <p:nvPr/>
        </p:nvCxnSpPr>
        <p:spPr>
          <a:xfrm flipH="1" flipV="1">
            <a:off x="5405634" y="4098155"/>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p:cNvCxnSpPr/>
          <p:nvPr/>
        </p:nvCxnSpPr>
        <p:spPr>
          <a:xfrm flipH="1" flipV="1">
            <a:off x="5416959" y="318682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p:nvPr/>
        </p:nvCxnSpPr>
        <p:spPr>
          <a:xfrm>
            <a:off x="4420935" y="2949990"/>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p:cNvCxnSpPr/>
          <p:nvPr/>
        </p:nvCxnSpPr>
        <p:spPr>
          <a:xfrm>
            <a:off x="4979390" y="296228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向下箭號 161"/>
          <p:cNvSpPr/>
          <p:nvPr/>
        </p:nvSpPr>
        <p:spPr>
          <a:xfrm flipV="1">
            <a:off x="5215643"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163" name="向下箭號 162"/>
          <p:cNvSpPr/>
          <p:nvPr/>
        </p:nvSpPr>
        <p:spPr>
          <a:xfrm rot="2610135" flipV="1">
            <a:off x="4936627" y="5176513"/>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19634133" flipV="1">
            <a:off x="3546419" y="5197306"/>
            <a:ext cx="438150" cy="62520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779305" flipV="1">
            <a:off x="4238297" y="5202695"/>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2772914" y="5165149"/>
            <a:ext cx="438150" cy="74839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114" name="群組 113"/>
          <p:cNvGrpSpPr/>
          <p:nvPr/>
        </p:nvGrpSpPr>
        <p:grpSpPr>
          <a:xfrm>
            <a:off x="1489667" y="2117509"/>
            <a:ext cx="907572" cy="460375"/>
            <a:chOff x="4775004" y="6396335"/>
            <a:chExt cx="907572" cy="46037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03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5" name="手繪多邊形 4"/>
          <p:cNvSpPr/>
          <p:nvPr/>
        </p:nvSpPr>
        <p:spPr>
          <a:xfrm>
            <a:off x="2278743"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7" name="圖片 126"/>
          <p:cNvPicPr>
            <a:picLocks noChangeAspect="1"/>
          </p:cNvPicPr>
          <p:nvPr/>
        </p:nvPicPr>
        <p:blipFill>
          <a:blip r:embed="rId6"/>
          <a:stretch>
            <a:fillRect/>
          </a:stretch>
        </p:blipFill>
        <p:spPr>
          <a:xfrm>
            <a:off x="6562885" y="1516558"/>
            <a:ext cx="3603520" cy="4731579"/>
          </a:xfrm>
          <a:prstGeom prst="rect">
            <a:avLst/>
          </a:prstGeom>
        </p:spPr>
      </p:pic>
      <p:sp>
        <p:nvSpPr>
          <p:cNvPr id="128" name="矩形 127"/>
          <p:cNvSpPr/>
          <p:nvPr/>
        </p:nvSpPr>
        <p:spPr>
          <a:xfrm>
            <a:off x="8095952" y="6248137"/>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129" name="矩形 128"/>
          <p:cNvSpPr/>
          <p:nvPr/>
        </p:nvSpPr>
        <p:spPr>
          <a:xfrm>
            <a:off x="6141831" y="4518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130" name="矩形 129"/>
          <p:cNvSpPr/>
          <p:nvPr/>
        </p:nvSpPr>
        <p:spPr>
          <a:xfrm>
            <a:off x="9915431" y="3617274"/>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31" name="矩形 130"/>
          <p:cNvSpPr/>
          <p:nvPr/>
        </p:nvSpPr>
        <p:spPr>
          <a:xfrm>
            <a:off x="6093859" y="187777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6" name="標題 1"/>
          <p:cNvSpPr txBox="1"/>
          <p:nvPr/>
        </p:nvSpPr>
        <p:spPr>
          <a:xfrm>
            <a:off x="1538096" y="-1567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t>• </a:t>
            </a:r>
            <a:r>
              <a:rPr lang="en-US" altLang="zh-CN">
                <a:solidFill>
                  <a:srgbClr val="000000"/>
                </a:solidFill>
                <a:latin typeface="Times New Roman" panose="02020603050405020304" pitchFamily="18" charset="0"/>
              </a:rPr>
              <a:t>Long Short-Term Memory</a:t>
            </a:r>
            <a:br>
              <a:rPr lang="en-US" altLang="zh-CN"/>
            </a:b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3" grpId="0"/>
      <p:bldP spid="162" grpId="0" bldLvl="0" animBg="1"/>
      <p:bldP spid="5" grpId="0" bldLvl="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群組 164"/>
          <p:cNvGrpSpPr/>
          <p:nvPr/>
        </p:nvGrpSpPr>
        <p:grpSpPr>
          <a:xfrm>
            <a:off x="3721222" y="5873236"/>
            <a:ext cx="907572" cy="460375"/>
            <a:chOff x="4765592" y="6396335"/>
            <a:chExt cx="907572" cy="460375"/>
          </a:xfrm>
        </p:grpSpPr>
        <p:sp>
          <p:nvSpPr>
            <p:cNvPr id="42" name="矩形 41"/>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3" name="文字方塊 42"/>
            <p:cNvSpPr txBox="1"/>
            <p:nvPr/>
          </p:nvSpPr>
          <p:spPr>
            <a:xfrm>
              <a:off x="4765592" y="6396335"/>
              <a:ext cx="907572" cy="46037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45" name="矩形 44"/>
          <p:cNvSpPr/>
          <p:nvPr/>
        </p:nvSpPr>
        <p:spPr>
          <a:xfrm>
            <a:off x="4161175"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46" name="矩形 45"/>
          <p:cNvSpPr/>
          <p:nvPr/>
        </p:nvSpPr>
        <p:spPr>
          <a:xfrm>
            <a:off x="3268329"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49" name="群組 48"/>
          <p:cNvGrpSpPr/>
          <p:nvPr/>
        </p:nvGrpSpPr>
        <p:grpSpPr>
          <a:xfrm>
            <a:off x="3963114" y="3723923"/>
            <a:ext cx="438150" cy="438150"/>
            <a:chOff x="6656524" y="2699227"/>
            <a:chExt cx="438150" cy="438150"/>
          </a:xfrm>
        </p:grpSpPr>
        <p:sp>
          <p:nvSpPr>
            <p:cNvPr id="47" name="橢圓 4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8" name="文字方塊 47"/>
                <p:cNvSpPr txBox="1"/>
                <p:nvPr/>
              </p:nvSpPr>
              <p:spPr>
                <a:xfrm>
                  <a:off x="6766595" y="2808578"/>
                  <a:ext cx="190500" cy="276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66595" y="2808578"/>
                  <a:ext cx="190500" cy="276860"/>
                </a:xfrm>
                <a:prstGeom prst="rect">
                  <a:avLst/>
                </a:prstGeom>
                <a:blipFill rotWithShape="1">
                  <a:blip r:embed="rId3"/>
                </a:blipFill>
              </p:spPr>
              <p:txBody>
                <a:bodyPr/>
                <a:lstStyle/>
                <a:p>
                  <a:r>
                    <a:rPr lang="zh-CN" altLang="en-US">
                      <a:noFill/>
                    </a:rPr>
                    <a:t> </a:t>
                  </a:r>
                </a:p>
              </p:txBody>
            </p:sp>
          </mc:Fallback>
        </mc:AlternateContent>
      </p:grpSp>
      <p:sp>
        <p:nvSpPr>
          <p:cNvPr id="50" name="矩形 49"/>
          <p:cNvSpPr/>
          <p:nvPr/>
        </p:nvSpPr>
        <p:spPr>
          <a:xfrm>
            <a:off x="2383869" y="473413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5045635" y="4739331"/>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52" name="群組 51"/>
          <p:cNvGrpSpPr/>
          <p:nvPr/>
        </p:nvGrpSpPr>
        <p:grpSpPr>
          <a:xfrm>
            <a:off x="2524794" y="2751799"/>
            <a:ext cx="438150" cy="438150"/>
            <a:chOff x="6656524" y="2699227"/>
            <a:chExt cx="438150" cy="438150"/>
          </a:xfrm>
        </p:grpSpPr>
        <p:sp>
          <p:nvSpPr>
            <p:cNvPr id="53" name="橢圓 52"/>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4" name="文字方塊 53"/>
                <p:cNvSpPr txBox="1"/>
                <p:nvPr/>
              </p:nvSpPr>
              <p:spPr>
                <a:xfrm>
                  <a:off x="6766595" y="2808578"/>
                  <a:ext cx="190500" cy="276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766595" y="2808578"/>
                  <a:ext cx="190500" cy="276860"/>
                </a:xfrm>
                <a:prstGeom prst="rect">
                  <a:avLst/>
                </a:prstGeom>
                <a:blipFill rotWithShape="1">
                  <a:blip r:embed="rId3"/>
                </a:blipFill>
              </p:spPr>
              <p:txBody>
                <a:bodyPr/>
                <a:lstStyle/>
                <a:p>
                  <a:r>
                    <a:rPr lang="zh-CN" altLang="en-US">
                      <a:noFill/>
                    </a:rPr>
                    <a:t> </a:t>
                  </a:r>
                </a:p>
              </p:txBody>
            </p:sp>
          </mc:Fallback>
        </mc:AlternateContent>
      </p:grpSp>
      <p:grpSp>
        <p:nvGrpSpPr>
          <p:cNvPr id="55" name="群組 54"/>
          <p:cNvGrpSpPr/>
          <p:nvPr/>
        </p:nvGrpSpPr>
        <p:grpSpPr>
          <a:xfrm>
            <a:off x="3942100" y="2738582"/>
            <a:ext cx="438150" cy="438150"/>
            <a:chOff x="6656524" y="2699227"/>
            <a:chExt cx="438150" cy="438150"/>
          </a:xfrm>
        </p:grpSpPr>
        <p:sp>
          <p:nvSpPr>
            <p:cNvPr id="56" name="橢圓 55"/>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7" name="文字方塊 56"/>
                <p:cNvSpPr txBox="1"/>
                <p:nvPr/>
              </p:nvSpPr>
              <p:spPr>
                <a:xfrm>
                  <a:off x="6766595" y="2808578"/>
                  <a:ext cx="255905" cy="286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6766595" y="2808578"/>
                  <a:ext cx="255905" cy="286385"/>
                </a:xfrm>
                <a:prstGeom prst="rect">
                  <a:avLst/>
                </a:prstGeom>
                <a:blipFill rotWithShape="1">
                  <a:blip r:embed="rId4"/>
                </a:blipFill>
              </p:spPr>
              <p:txBody>
                <a:bodyPr/>
                <a:lstStyle/>
                <a:p>
                  <a:r>
                    <a:rPr lang="zh-CN" altLang="en-US">
                      <a:noFill/>
                    </a:rPr>
                    <a:t> </a:t>
                  </a:r>
                </a:p>
              </p:txBody>
            </p:sp>
          </mc:Fallback>
        </mc:AlternateContent>
      </p:grpSp>
      <p:grpSp>
        <p:nvGrpSpPr>
          <p:cNvPr id="58" name="群組 57"/>
          <p:cNvGrpSpPr/>
          <p:nvPr/>
        </p:nvGrpSpPr>
        <p:grpSpPr>
          <a:xfrm>
            <a:off x="5200862" y="2747033"/>
            <a:ext cx="438150" cy="438150"/>
            <a:chOff x="6656524" y="2699227"/>
            <a:chExt cx="438150" cy="438150"/>
          </a:xfrm>
        </p:grpSpPr>
        <p:sp>
          <p:nvSpPr>
            <p:cNvPr id="59" name="橢圓 58"/>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0" name="文字方塊 59"/>
                <p:cNvSpPr txBox="1"/>
                <p:nvPr/>
              </p:nvSpPr>
              <p:spPr>
                <a:xfrm>
                  <a:off x="6766595" y="2808578"/>
                  <a:ext cx="190500" cy="276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6766595" y="2808578"/>
                  <a:ext cx="190500" cy="276860"/>
                </a:xfrm>
                <a:prstGeom prst="rect">
                  <a:avLst/>
                </a:prstGeom>
                <a:blipFill rotWithShape="1">
                  <a:blip r:embed="rId3"/>
                </a:blipFill>
              </p:spPr>
              <p:txBody>
                <a:bodyPr/>
                <a:lstStyle/>
                <a:p>
                  <a:r>
                    <a:rPr lang="zh-CN" altLang="en-US">
                      <a:noFill/>
                    </a:rPr>
                    <a:t> </a:t>
                  </a:r>
                </a:p>
              </p:txBody>
            </p:sp>
          </mc:Fallback>
        </mc:AlternateContent>
      </p:grpSp>
      <p:sp>
        <p:nvSpPr>
          <p:cNvPr id="62" name="矩形 61"/>
          <p:cNvSpPr/>
          <p:nvPr/>
        </p:nvSpPr>
        <p:spPr>
          <a:xfrm>
            <a:off x="5062504"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63" name="文字方塊 62"/>
          <p:cNvSpPr txBox="1"/>
          <p:nvPr/>
        </p:nvSpPr>
        <p:spPr>
          <a:xfrm>
            <a:off x="4980932" y="1395097"/>
            <a:ext cx="907572" cy="46037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pic>
        <p:nvPicPr>
          <p:cNvPr id="133" name="圖片 132"/>
          <p:cNvPicPr>
            <a:picLocks noChangeAspect="1"/>
          </p:cNvPicPr>
          <p:nvPr/>
        </p:nvPicPr>
        <p:blipFill>
          <a:blip r:embed="rId5"/>
          <a:stretch>
            <a:fillRect/>
          </a:stretch>
        </p:blipFill>
        <p:spPr>
          <a:xfrm>
            <a:off x="3418218" y="3760795"/>
            <a:ext cx="371475" cy="371475"/>
          </a:xfrm>
          <a:prstGeom prst="rect">
            <a:avLst/>
          </a:prstGeom>
        </p:spPr>
      </p:pic>
      <p:pic>
        <p:nvPicPr>
          <p:cNvPr id="134" name="圖片 133"/>
          <p:cNvPicPr>
            <a:picLocks noChangeAspect="1"/>
          </p:cNvPicPr>
          <p:nvPr/>
        </p:nvPicPr>
        <p:blipFill>
          <a:blip r:embed="rId5"/>
          <a:stretch>
            <a:fillRect/>
          </a:stretch>
        </p:blipFill>
        <p:spPr>
          <a:xfrm>
            <a:off x="2554038" y="3757261"/>
            <a:ext cx="371475" cy="371475"/>
          </a:xfrm>
          <a:prstGeom prst="rect">
            <a:avLst/>
          </a:prstGeom>
        </p:spPr>
      </p:pic>
      <p:pic>
        <p:nvPicPr>
          <p:cNvPr id="135" name="圖片 134"/>
          <p:cNvPicPr>
            <a:picLocks noChangeAspect="1"/>
          </p:cNvPicPr>
          <p:nvPr/>
        </p:nvPicPr>
        <p:blipFill>
          <a:blip r:embed="rId5"/>
          <a:stretch>
            <a:fillRect/>
          </a:stretch>
        </p:blipFill>
        <p:spPr>
          <a:xfrm>
            <a:off x="5215643" y="3757260"/>
            <a:ext cx="371475" cy="371475"/>
          </a:xfrm>
          <a:prstGeom prst="rect">
            <a:avLst/>
          </a:prstGeom>
        </p:spPr>
      </p:pic>
      <p:pic>
        <p:nvPicPr>
          <p:cNvPr id="136" name="圖片 135"/>
          <p:cNvPicPr>
            <a:picLocks noChangeAspect="1"/>
          </p:cNvPicPr>
          <p:nvPr/>
        </p:nvPicPr>
        <p:blipFill>
          <a:blip r:embed="rId5"/>
          <a:stretch>
            <a:fillRect/>
          </a:stretch>
        </p:blipFill>
        <p:spPr>
          <a:xfrm>
            <a:off x="4639743" y="2764253"/>
            <a:ext cx="371475" cy="371475"/>
          </a:xfrm>
          <a:prstGeom prst="rect">
            <a:avLst/>
          </a:prstGeom>
        </p:spPr>
      </p:pic>
      <p:cxnSp>
        <p:nvCxnSpPr>
          <p:cNvPr id="139" name="直線單箭頭接點 138"/>
          <p:cNvCxnSpPr/>
          <p:nvPr/>
        </p:nvCxnSpPr>
        <p:spPr>
          <a:xfrm flipH="1" flipV="1">
            <a:off x="2737027" y="4138591"/>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H="1" flipV="1">
            <a:off x="2743189" y="316614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a:endCxn id="56" idx="2"/>
          </p:cNvCxnSpPr>
          <p:nvPr/>
        </p:nvCxnSpPr>
        <p:spPr>
          <a:xfrm flipV="1">
            <a:off x="2988255" y="2957657"/>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a:endCxn id="47" idx="4"/>
          </p:cNvCxnSpPr>
          <p:nvPr/>
        </p:nvCxnSpPr>
        <p:spPr>
          <a:xfrm flipH="1" flipV="1">
            <a:off x="4182189" y="4162073"/>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p:nvPr/>
        </p:nvCxnSpPr>
        <p:spPr>
          <a:xfrm flipH="1" flipV="1">
            <a:off x="3603954" y="412553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p:nvPr/>
        </p:nvCxnSpPr>
        <p:spPr>
          <a:xfrm flipH="1" flipV="1">
            <a:off x="4179226" y="311109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a:endCxn id="47" idx="2"/>
          </p:cNvCxnSpPr>
          <p:nvPr/>
        </p:nvCxnSpPr>
        <p:spPr>
          <a:xfrm>
            <a:off x="3766352" y="3929424"/>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56"/>
          <p:cNvCxnSpPr/>
          <p:nvPr/>
        </p:nvCxnSpPr>
        <p:spPr>
          <a:xfrm flipH="1" flipV="1">
            <a:off x="5405634" y="4098155"/>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p:cNvCxnSpPr/>
          <p:nvPr/>
        </p:nvCxnSpPr>
        <p:spPr>
          <a:xfrm flipH="1" flipV="1">
            <a:off x="5416959" y="318682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p:nvPr/>
        </p:nvCxnSpPr>
        <p:spPr>
          <a:xfrm>
            <a:off x="4420935" y="2949990"/>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p:cNvCxnSpPr/>
          <p:nvPr/>
        </p:nvCxnSpPr>
        <p:spPr>
          <a:xfrm>
            <a:off x="4979390" y="296228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向下箭號 161"/>
          <p:cNvSpPr/>
          <p:nvPr/>
        </p:nvSpPr>
        <p:spPr>
          <a:xfrm flipV="1">
            <a:off x="5215643"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163" name="向下箭號 162"/>
          <p:cNvSpPr/>
          <p:nvPr/>
        </p:nvSpPr>
        <p:spPr>
          <a:xfrm rot="2610135" flipV="1">
            <a:off x="4936627" y="5176513"/>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19634133" flipV="1">
            <a:off x="3546419" y="5197306"/>
            <a:ext cx="438150" cy="62520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779305" flipV="1">
            <a:off x="4238297" y="5202695"/>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2772914" y="5165149"/>
            <a:ext cx="438150" cy="74839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171" name="群組 170"/>
          <p:cNvGrpSpPr/>
          <p:nvPr/>
        </p:nvGrpSpPr>
        <p:grpSpPr>
          <a:xfrm>
            <a:off x="7770925" y="5876094"/>
            <a:ext cx="907572" cy="460375"/>
            <a:chOff x="4765592" y="6396335"/>
            <a:chExt cx="907572" cy="460375"/>
          </a:xfrm>
        </p:grpSpPr>
        <p:sp>
          <p:nvSpPr>
            <p:cNvPr id="172" name="矩形 171"/>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73" name="文字方塊 172"/>
            <p:cNvSpPr txBox="1"/>
            <p:nvPr/>
          </p:nvSpPr>
          <p:spPr>
            <a:xfrm>
              <a:off x="4765592" y="6396335"/>
              <a:ext cx="907572" cy="46037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grpSp>
      <p:sp>
        <p:nvSpPr>
          <p:cNvPr id="174" name="矩形 173"/>
          <p:cNvSpPr/>
          <p:nvPr/>
        </p:nvSpPr>
        <p:spPr>
          <a:xfrm>
            <a:off x="8210878" y="4736993"/>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175" name="矩形 174"/>
          <p:cNvSpPr/>
          <p:nvPr/>
        </p:nvSpPr>
        <p:spPr>
          <a:xfrm>
            <a:off x="7318032" y="4736993"/>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176" name="群組 175"/>
          <p:cNvGrpSpPr/>
          <p:nvPr/>
        </p:nvGrpSpPr>
        <p:grpSpPr>
          <a:xfrm>
            <a:off x="8012817" y="3726781"/>
            <a:ext cx="438150" cy="438150"/>
            <a:chOff x="6656524" y="2699227"/>
            <a:chExt cx="438150" cy="438150"/>
          </a:xfrm>
        </p:grpSpPr>
        <p:sp>
          <p:nvSpPr>
            <p:cNvPr id="177" name="橢圓 17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p:cNvSpPr txBox="1"/>
                <p:nvPr/>
              </p:nvSpPr>
              <p:spPr>
                <a:xfrm>
                  <a:off x="6766595" y="2808578"/>
                  <a:ext cx="190500" cy="276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78" name="文字方塊 177"/>
                <p:cNvSpPr txBox="1">
                  <a:spLocks noRot="1" noChangeAspect="1" noMove="1" noResize="1" noEditPoints="1" noAdjustHandles="1" noChangeArrowheads="1" noChangeShapeType="1" noTextEdit="1"/>
                </p:cNvSpPr>
                <p:nvPr/>
              </p:nvSpPr>
              <p:spPr>
                <a:xfrm>
                  <a:off x="6766595" y="2808578"/>
                  <a:ext cx="190500" cy="276860"/>
                </a:xfrm>
                <a:prstGeom prst="rect">
                  <a:avLst/>
                </a:prstGeom>
                <a:blipFill rotWithShape="1">
                  <a:blip r:embed="rId3"/>
                </a:blipFill>
              </p:spPr>
              <p:txBody>
                <a:bodyPr/>
                <a:lstStyle/>
                <a:p>
                  <a:r>
                    <a:rPr lang="zh-CN" altLang="en-US">
                      <a:noFill/>
                    </a:rPr>
                    <a:t> </a:t>
                  </a:r>
                </a:p>
              </p:txBody>
            </p:sp>
          </mc:Fallback>
        </mc:AlternateContent>
      </p:grpSp>
      <p:sp>
        <p:nvSpPr>
          <p:cNvPr id="179" name="矩形 178"/>
          <p:cNvSpPr/>
          <p:nvPr/>
        </p:nvSpPr>
        <p:spPr>
          <a:xfrm>
            <a:off x="6433572" y="4736993"/>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80" name="矩形 179"/>
          <p:cNvSpPr/>
          <p:nvPr/>
        </p:nvSpPr>
        <p:spPr>
          <a:xfrm>
            <a:off x="9095338" y="4742189"/>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181" name="群組 180"/>
          <p:cNvGrpSpPr/>
          <p:nvPr/>
        </p:nvGrpSpPr>
        <p:grpSpPr>
          <a:xfrm>
            <a:off x="6574497" y="2754657"/>
            <a:ext cx="438150" cy="438150"/>
            <a:chOff x="6656524" y="2699227"/>
            <a:chExt cx="438150" cy="438150"/>
          </a:xfrm>
        </p:grpSpPr>
        <p:sp>
          <p:nvSpPr>
            <p:cNvPr id="182" name="橢圓 181"/>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182"/>
                <p:cNvSpPr txBox="1"/>
                <p:nvPr/>
              </p:nvSpPr>
              <p:spPr>
                <a:xfrm>
                  <a:off x="6766595" y="2808578"/>
                  <a:ext cx="190500" cy="276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3" name="文字方塊 182"/>
                <p:cNvSpPr txBox="1">
                  <a:spLocks noRot="1" noChangeAspect="1" noMove="1" noResize="1" noEditPoints="1" noAdjustHandles="1" noChangeArrowheads="1" noChangeShapeType="1" noTextEdit="1"/>
                </p:cNvSpPr>
                <p:nvPr/>
              </p:nvSpPr>
              <p:spPr>
                <a:xfrm>
                  <a:off x="6766595" y="2808578"/>
                  <a:ext cx="190500" cy="276860"/>
                </a:xfrm>
                <a:prstGeom prst="rect">
                  <a:avLst/>
                </a:prstGeom>
                <a:blipFill rotWithShape="1">
                  <a:blip r:embed="rId3"/>
                </a:blipFill>
              </p:spPr>
              <p:txBody>
                <a:bodyPr/>
                <a:lstStyle/>
                <a:p>
                  <a:r>
                    <a:rPr lang="zh-CN" altLang="en-US">
                      <a:noFill/>
                    </a:rPr>
                    <a:t> </a:t>
                  </a:r>
                </a:p>
              </p:txBody>
            </p:sp>
          </mc:Fallback>
        </mc:AlternateContent>
      </p:grpSp>
      <p:grpSp>
        <p:nvGrpSpPr>
          <p:cNvPr id="184" name="群組 183"/>
          <p:cNvGrpSpPr/>
          <p:nvPr/>
        </p:nvGrpSpPr>
        <p:grpSpPr>
          <a:xfrm>
            <a:off x="7991803" y="2741440"/>
            <a:ext cx="438150" cy="438150"/>
            <a:chOff x="6656524" y="2699227"/>
            <a:chExt cx="438150" cy="438150"/>
          </a:xfrm>
        </p:grpSpPr>
        <p:sp>
          <p:nvSpPr>
            <p:cNvPr id="185" name="橢圓 184"/>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6" name="文字方塊 185"/>
                <p:cNvSpPr txBox="1"/>
                <p:nvPr/>
              </p:nvSpPr>
              <p:spPr>
                <a:xfrm>
                  <a:off x="6766595" y="2808578"/>
                  <a:ext cx="255905" cy="286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6" name="文字方塊 185"/>
                <p:cNvSpPr txBox="1">
                  <a:spLocks noRot="1" noChangeAspect="1" noMove="1" noResize="1" noEditPoints="1" noAdjustHandles="1" noChangeArrowheads="1" noChangeShapeType="1" noTextEdit="1"/>
                </p:cNvSpPr>
                <p:nvPr/>
              </p:nvSpPr>
              <p:spPr>
                <a:xfrm>
                  <a:off x="6766595" y="2808578"/>
                  <a:ext cx="255905" cy="286385"/>
                </a:xfrm>
                <a:prstGeom prst="rect">
                  <a:avLst/>
                </a:prstGeom>
                <a:blipFill rotWithShape="1">
                  <a:blip r:embed="rId4"/>
                </a:blipFill>
              </p:spPr>
              <p:txBody>
                <a:bodyPr/>
                <a:lstStyle/>
                <a:p>
                  <a:r>
                    <a:rPr lang="zh-CN" altLang="en-US">
                      <a:noFill/>
                    </a:rPr>
                    <a:t> </a:t>
                  </a:r>
                </a:p>
              </p:txBody>
            </p:sp>
          </mc:Fallback>
        </mc:AlternateContent>
      </p:grpSp>
      <p:grpSp>
        <p:nvGrpSpPr>
          <p:cNvPr id="187" name="群組 186"/>
          <p:cNvGrpSpPr/>
          <p:nvPr/>
        </p:nvGrpSpPr>
        <p:grpSpPr>
          <a:xfrm>
            <a:off x="9250565" y="2749891"/>
            <a:ext cx="438150" cy="438150"/>
            <a:chOff x="6656524" y="2699227"/>
            <a:chExt cx="438150" cy="438150"/>
          </a:xfrm>
        </p:grpSpPr>
        <p:sp>
          <p:nvSpPr>
            <p:cNvPr id="188" name="橢圓 187"/>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9" name="文字方塊 188"/>
                <p:cNvSpPr txBox="1"/>
                <p:nvPr/>
              </p:nvSpPr>
              <p:spPr>
                <a:xfrm>
                  <a:off x="6766595" y="2808578"/>
                  <a:ext cx="190500" cy="276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9" name="文字方塊 188"/>
                <p:cNvSpPr txBox="1">
                  <a:spLocks noRot="1" noChangeAspect="1" noMove="1" noResize="1" noEditPoints="1" noAdjustHandles="1" noChangeArrowheads="1" noChangeShapeType="1" noTextEdit="1"/>
                </p:cNvSpPr>
                <p:nvPr/>
              </p:nvSpPr>
              <p:spPr>
                <a:xfrm>
                  <a:off x="6766595" y="2808578"/>
                  <a:ext cx="190500" cy="276860"/>
                </a:xfrm>
                <a:prstGeom prst="rect">
                  <a:avLst/>
                </a:prstGeom>
                <a:blipFill rotWithShape="1">
                  <a:blip r:embed="rId3"/>
                </a:blipFill>
              </p:spPr>
              <p:txBody>
                <a:bodyPr/>
                <a:lstStyle/>
                <a:p>
                  <a:r>
                    <a:rPr lang="zh-CN" altLang="en-US">
                      <a:noFill/>
                    </a:rPr>
                    <a:t> </a:t>
                  </a:r>
                </a:p>
              </p:txBody>
            </p:sp>
          </mc:Fallback>
        </mc:AlternateContent>
      </p:grpSp>
      <p:grpSp>
        <p:nvGrpSpPr>
          <p:cNvPr id="227" name="群組 226"/>
          <p:cNvGrpSpPr/>
          <p:nvPr/>
        </p:nvGrpSpPr>
        <p:grpSpPr>
          <a:xfrm>
            <a:off x="9057985" y="1397855"/>
            <a:ext cx="907572" cy="460375"/>
            <a:chOff x="7533985" y="1397855"/>
            <a:chExt cx="907572" cy="460375"/>
          </a:xfrm>
        </p:grpSpPr>
        <p:sp>
          <p:nvSpPr>
            <p:cNvPr id="190" name="矩形 189"/>
            <p:cNvSpPr/>
            <p:nvPr/>
          </p:nvSpPr>
          <p:spPr>
            <a:xfrm>
              <a:off x="7588207" y="1412344"/>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91" name="文字方塊 190"/>
            <p:cNvSpPr txBox="1"/>
            <p:nvPr/>
          </p:nvSpPr>
          <p:spPr>
            <a:xfrm>
              <a:off x="7533985" y="1397855"/>
              <a:ext cx="907572" cy="46037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grpSp>
      <p:pic>
        <p:nvPicPr>
          <p:cNvPr id="192" name="圖片 191"/>
          <p:cNvPicPr>
            <a:picLocks noChangeAspect="1"/>
          </p:cNvPicPr>
          <p:nvPr/>
        </p:nvPicPr>
        <p:blipFill>
          <a:blip r:embed="rId5"/>
          <a:stretch>
            <a:fillRect/>
          </a:stretch>
        </p:blipFill>
        <p:spPr>
          <a:xfrm>
            <a:off x="7467921" y="3763653"/>
            <a:ext cx="371475" cy="371475"/>
          </a:xfrm>
          <a:prstGeom prst="rect">
            <a:avLst/>
          </a:prstGeom>
        </p:spPr>
      </p:pic>
      <p:pic>
        <p:nvPicPr>
          <p:cNvPr id="193" name="圖片 192"/>
          <p:cNvPicPr>
            <a:picLocks noChangeAspect="1"/>
          </p:cNvPicPr>
          <p:nvPr/>
        </p:nvPicPr>
        <p:blipFill>
          <a:blip r:embed="rId5"/>
          <a:stretch>
            <a:fillRect/>
          </a:stretch>
        </p:blipFill>
        <p:spPr>
          <a:xfrm>
            <a:off x="6603741" y="3760119"/>
            <a:ext cx="371475" cy="371475"/>
          </a:xfrm>
          <a:prstGeom prst="rect">
            <a:avLst/>
          </a:prstGeom>
        </p:spPr>
      </p:pic>
      <p:pic>
        <p:nvPicPr>
          <p:cNvPr id="194" name="圖片 193"/>
          <p:cNvPicPr>
            <a:picLocks noChangeAspect="1"/>
          </p:cNvPicPr>
          <p:nvPr/>
        </p:nvPicPr>
        <p:blipFill>
          <a:blip r:embed="rId5"/>
          <a:stretch>
            <a:fillRect/>
          </a:stretch>
        </p:blipFill>
        <p:spPr>
          <a:xfrm>
            <a:off x="9265346" y="3760118"/>
            <a:ext cx="371475" cy="371475"/>
          </a:xfrm>
          <a:prstGeom prst="rect">
            <a:avLst/>
          </a:prstGeom>
        </p:spPr>
      </p:pic>
      <p:pic>
        <p:nvPicPr>
          <p:cNvPr id="195" name="圖片 194"/>
          <p:cNvPicPr>
            <a:picLocks noChangeAspect="1"/>
          </p:cNvPicPr>
          <p:nvPr/>
        </p:nvPicPr>
        <p:blipFill>
          <a:blip r:embed="rId5"/>
          <a:stretch>
            <a:fillRect/>
          </a:stretch>
        </p:blipFill>
        <p:spPr>
          <a:xfrm>
            <a:off x="8689446" y="2767111"/>
            <a:ext cx="371475" cy="371475"/>
          </a:xfrm>
          <a:prstGeom prst="rect">
            <a:avLst/>
          </a:prstGeom>
        </p:spPr>
      </p:pic>
      <p:cxnSp>
        <p:nvCxnSpPr>
          <p:cNvPr id="196" name="直線單箭頭接點 195"/>
          <p:cNvCxnSpPr/>
          <p:nvPr/>
        </p:nvCxnSpPr>
        <p:spPr>
          <a:xfrm flipH="1" flipV="1">
            <a:off x="6786730" y="414144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H="1" flipV="1">
            <a:off x="6792892" y="3169005"/>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單箭頭接點 197"/>
          <p:cNvCxnSpPr>
            <a:endCxn id="185" idx="2"/>
          </p:cNvCxnSpPr>
          <p:nvPr/>
        </p:nvCxnSpPr>
        <p:spPr>
          <a:xfrm flipV="1">
            <a:off x="7037958" y="2960515"/>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8"/>
          <p:cNvCxnSpPr>
            <a:endCxn id="177" idx="4"/>
          </p:cNvCxnSpPr>
          <p:nvPr/>
        </p:nvCxnSpPr>
        <p:spPr>
          <a:xfrm flipH="1" flipV="1">
            <a:off x="8231892" y="4164931"/>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p:nvPr/>
        </p:nvCxnSpPr>
        <p:spPr>
          <a:xfrm flipH="1" flipV="1">
            <a:off x="7653657" y="412839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p:nvPr/>
        </p:nvCxnSpPr>
        <p:spPr>
          <a:xfrm flipH="1" flipV="1">
            <a:off x="8228929" y="311395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endCxn id="177" idx="2"/>
          </p:cNvCxnSpPr>
          <p:nvPr/>
        </p:nvCxnSpPr>
        <p:spPr>
          <a:xfrm>
            <a:off x="7816055" y="3932282"/>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p:nvPr/>
        </p:nvCxnSpPr>
        <p:spPr>
          <a:xfrm flipH="1" flipV="1">
            <a:off x="9455337" y="4101013"/>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p:nvPr/>
        </p:nvCxnSpPr>
        <p:spPr>
          <a:xfrm flipH="1" flipV="1">
            <a:off x="9466662" y="3189684"/>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p:nvPr/>
        </p:nvCxnSpPr>
        <p:spPr>
          <a:xfrm>
            <a:off x="8470638" y="295284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9029093" y="2965146"/>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向下箭號 206"/>
          <p:cNvSpPr/>
          <p:nvPr/>
        </p:nvSpPr>
        <p:spPr>
          <a:xfrm flipV="1">
            <a:off x="9265346" y="1938435"/>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208" name="向下箭號 207"/>
          <p:cNvSpPr/>
          <p:nvPr/>
        </p:nvSpPr>
        <p:spPr>
          <a:xfrm rot="2610135" flipV="1">
            <a:off x="8986330" y="5179371"/>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209" name="向下箭號 208"/>
          <p:cNvSpPr/>
          <p:nvPr/>
        </p:nvSpPr>
        <p:spPr>
          <a:xfrm rot="19634133" flipV="1">
            <a:off x="7596122" y="5200164"/>
            <a:ext cx="438150" cy="62520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10" name="向下箭號 209"/>
          <p:cNvSpPr/>
          <p:nvPr/>
        </p:nvSpPr>
        <p:spPr>
          <a:xfrm rot="1779305" flipV="1">
            <a:off x="8288000" y="5205553"/>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11" name="向下箭號 210"/>
          <p:cNvSpPr/>
          <p:nvPr/>
        </p:nvSpPr>
        <p:spPr>
          <a:xfrm rot="18851723" flipV="1">
            <a:off x="6822617" y="5168007"/>
            <a:ext cx="438150" cy="74839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13" name="群組 212"/>
          <p:cNvGrpSpPr/>
          <p:nvPr/>
        </p:nvGrpSpPr>
        <p:grpSpPr>
          <a:xfrm>
            <a:off x="6950810" y="5885752"/>
            <a:ext cx="907572" cy="460375"/>
            <a:chOff x="4765592" y="6396335"/>
            <a:chExt cx="907572" cy="460375"/>
          </a:xfrm>
        </p:grpSpPr>
        <p:sp>
          <p:nvSpPr>
            <p:cNvPr id="214" name="矩形 213"/>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15" name="文字方塊 214"/>
            <p:cNvSpPr txBox="1"/>
            <p:nvPr/>
          </p:nvSpPr>
          <p:spPr>
            <a:xfrm>
              <a:off x="4765592" y="6396335"/>
              <a:ext cx="907572" cy="460375"/>
            </a:xfrm>
            <a:prstGeom prst="rect">
              <a:avLst/>
            </a:prstGeom>
            <a:noFill/>
          </p:spPr>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sp>
        <p:nvSpPr>
          <p:cNvPr id="219" name="文字方塊 218"/>
          <p:cNvSpPr txBox="1"/>
          <p:nvPr/>
        </p:nvSpPr>
        <p:spPr>
          <a:xfrm>
            <a:off x="6027343" y="541542"/>
            <a:ext cx="3028573" cy="460375"/>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Extension: “peephole”</a:t>
            </a:r>
            <a:endParaRPr lang="zh-TW" altLang="en-US" sz="2400" dirty="0"/>
          </a:p>
        </p:txBody>
      </p:sp>
      <p:grpSp>
        <p:nvGrpSpPr>
          <p:cNvPr id="220" name="群組 219"/>
          <p:cNvGrpSpPr/>
          <p:nvPr/>
        </p:nvGrpSpPr>
        <p:grpSpPr>
          <a:xfrm>
            <a:off x="2925513" y="5863537"/>
            <a:ext cx="907572" cy="460375"/>
            <a:chOff x="4765592" y="6396335"/>
            <a:chExt cx="907572" cy="460375"/>
          </a:xfrm>
        </p:grpSpPr>
        <p:sp>
          <p:nvSpPr>
            <p:cNvPr id="221" name="矩形 220"/>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22" name="文字方塊 221"/>
            <p:cNvSpPr txBox="1"/>
            <p:nvPr/>
          </p:nvSpPr>
          <p:spPr>
            <a:xfrm>
              <a:off x="4765592" y="6396335"/>
              <a:ext cx="907572" cy="46037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grpSp>
        <p:nvGrpSpPr>
          <p:cNvPr id="102" name="群組 101"/>
          <p:cNvGrpSpPr/>
          <p:nvPr/>
        </p:nvGrpSpPr>
        <p:grpSpPr>
          <a:xfrm>
            <a:off x="6123806" y="5873235"/>
            <a:ext cx="907572" cy="460375"/>
            <a:chOff x="4775004" y="6396335"/>
            <a:chExt cx="907572" cy="460375"/>
          </a:xfrm>
        </p:grpSpPr>
        <p:sp>
          <p:nvSpPr>
            <p:cNvPr id="103" name="矩形 102"/>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4" name="文字方塊 103"/>
            <p:cNvSpPr txBox="1"/>
            <p:nvPr/>
          </p:nvSpPr>
          <p:spPr>
            <a:xfrm>
              <a:off x="4775004" y="6396335"/>
              <a:ext cx="907572" cy="4603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tx1"/>
                  </a:solidFill>
                </a:rPr>
                <a:t>c</a:t>
              </a:r>
              <a:r>
                <a:rPr lang="en-US" altLang="zh-TW" sz="2400" baseline="30000" dirty="0" err="1">
                  <a:solidFill>
                    <a:schemeClr val="tx1"/>
                  </a:solidFill>
                </a:rPr>
                <a:t>t</a:t>
              </a:r>
              <a:endParaRPr lang="zh-TW" altLang="en-US" sz="2400" baseline="30000" dirty="0">
                <a:solidFill>
                  <a:schemeClr val="tx1"/>
                </a:solidFill>
              </a:endParaRPr>
            </a:p>
          </p:txBody>
        </p:sp>
      </p:grpSp>
      <p:sp>
        <p:nvSpPr>
          <p:cNvPr id="106" name="手繪多邊形 105"/>
          <p:cNvSpPr/>
          <p:nvPr/>
        </p:nvSpPr>
        <p:spPr>
          <a:xfrm>
            <a:off x="9716589" y="2907527"/>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1465090" y="2943495"/>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8" name="群組 107"/>
          <p:cNvGrpSpPr/>
          <p:nvPr/>
        </p:nvGrpSpPr>
        <p:grpSpPr>
          <a:xfrm>
            <a:off x="2010959" y="5850146"/>
            <a:ext cx="907572" cy="460375"/>
            <a:chOff x="4775004" y="6396335"/>
            <a:chExt cx="907572" cy="460375"/>
          </a:xfrm>
        </p:grpSpPr>
        <p:sp>
          <p:nvSpPr>
            <p:cNvPr id="109" name="矩形 108"/>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a:off x="4775004" y="6396335"/>
              <a:ext cx="907572" cy="4603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111" name="手繪多邊形 110"/>
          <p:cNvSpPr/>
          <p:nvPr/>
        </p:nvSpPr>
        <p:spPr>
          <a:xfrm>
            <a:off x="5683579" y="3012158"/>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4" name="群組 113"/>
          <p:cNvGrpSpPr/>
          <p:nvPr/>
        </p:nvGrpSpPr>
        <p:grpSpPr>
          <a:xfrm>
            <a:off x="1489667" y="2117509"/>
            <a:ext cx="907572" cy="460375"/>
            <a:chOff x="4775004" y="6396335"/>
            <a:chExt cx="907572" cy="46037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03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grpSp>
        <p:nvGrpSpPr>
          <p:cNvPr id="117" name="群組 116"/>
          <p:cNvGrpSpPr/>
          <p:nvPr/>
        </p:nvGrpSpPr>
        <p:grpSpPr>
          <a:xfrm>
            <a:off x="5679655" y="2078942"/>
            <a:ext cx="907572" cy="460375"/>
            <a:chOff x="4775004" y="6396335"/>
            <a:chExt cx="907572" cy="460375"/>
          </a:xfrm>
        </p:grpSpPr>
        <p:sp>
          <p:nvSpPr>
            <p:cNvPr id="118" name="矩形 117"/>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9" name="文字方塊 118"/>
            <p:cNvSpPr txBox="1"/>
            <p:nvPr/>
          </p:nvSpPr>
          <p:spPr>
            <a:xfrm>
              <a:off x="4775004" y="6396335"/>
              <a:ext cx="907572" cy="4603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tx1"/>
                  </a:solidFill>
                </a:rPr>
                <a:t>c</a:t>
              </a:r>
              <a:r>
                <a:rPr lang="en-US" altLang="zh-TW" sz="2400" baseline="30000" dirty="0" err="1">
                  <a:solidFill>
                    <a:schemeClr val="tx1"/>
                  </a:solidFill>
                </a:rPr>
                <a:t>t</a:t>
              </a:r>
              <a:endParaRPr lang="zh-TW" altLang="en-US" sz="2400" baseline="30000" dirty="0">
                <a:solidFill>
                  <a:schemeClr val="tx1"/>
                </a:solidFill>
              </a:endParaRPr>
            </a:p>
          </p:txBody>
        </p:sp>
      </p:grpSp>
      <p:grpSp>
        <p:nvGrpSpPr>
          <p:cNvPr id="120" name="群組 119"/>
          <p:cNvGrpSpPr/>
          <p:nvPr/>
        </p:nvGrpSpPr>
        <p:grpSpPr>
          <a:xfrm>
            <a:off x="9860918" y="2096100"/>
            <a:ext cx="907572" cy="460375"/>
            <a:chOff x="4775004" y="6396335"/>
            <a:chExt cx="907572" cy="460375"/>
          </a:xfrm>
        </p:grpSpPr>
        <p:sp>
          <p:nvSpPr>
            <p:cNvPr id="121" name="矩形 120"/>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2" name="文字方塊 121"/>
            <p:cNvSpPr txBox="1"/>
            <p:nvPr/>
          </p:nvSpPr>
          <p:spPr>
            <a:xfrm>
              <a:off x="4775004" y="6396335"/>
              <a:ext cx="907572" cy="46037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3" name="手繪多邊形 2"/>
          <p:cNvSpPr/>
          <p:nvPr/>
        </p:nvSpPr>
        <p:spPr>
          <a:xfrm>
            <a:off x="4180114" y="2335943"/>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手繪多邊形 122"/>
          <p:cNvSpPr/>
          <p:nvPr/>
        </p:nvSpPr>
        <p:spPr>
          <a:xfrm>
            <a:off x="8282538" y="2329104"/>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手繪多邊形 3"/>
          <p:cNvSpPr/>
          <p:nvPr/>
        </p:nvSpPr>
        <p:spPr>
          <a:xfrm>
            <a:off x="1886857" y="2481943"/>
            <a:ext cx="522514" cy="3381829"/>
          </a:xfrm>
          <a:custGeom>
            <a:avLst/>
            <a:gdLst>
              <a:gd name="connsiteX0" fmla="*/ 0 w 522514"/>
              <a:gd name="connsiteY0" fmla="*/ 0 h 3381829"/>
              <a:gd name="connsiteX1" fmla="*/ 522514 w 522514"/>
              <a:gd name="connsiteY1" fmla="*/ 3381829 h 3381829"/>
            </a:gdLst>
            <a:ahLst/>
            <a:cxnLst>
              <a:cxn ang="0">
                <a:pos x="connsiteX0" y="connsiteY0"/>
              </a:cxn>
              <a:cxn ang="0">
                <a:pos x="connsiteX1" y="connsiteY1"/>
              </a:cxn>
            </a:cxnLst>
            <a:rect l="l" t="t" r="r" b="b"/>
            <a:pathLst>
              <a:path w="522514" h="3381829">
                <a:moveTo>
                  <a:pt x="0" y="0"/>
                </a:moveTo>
                <a:lnTo>
                  <a:pt x="522514" y="3381829"/>
                </a:ln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手繪多邊形 123"/>
          <p:cNvSpPr/>
          <p:nvPr/>
        </p:nvSpPr>
        <p:spPr>
          <a:xfrm>
            <a:off x="6044854" y="2518218"/>
            <a:ext cx="522514" cy="3381829"/>
          </a:xfrm>
          <a:custGeom>
            <a:avLst/>
            <a:gdLst>
              <a:gd name="connsiteX0" fmla="*/ 0 w 522514"/>
              <a:gd name="connsiteY0" fmla="*/ 0 h 3381829"/>
              <a:gd name="connsiteX1" fmla="*/ 522514 w 522514"/>
              <a:gd name="connsiteY1" fmla="*/ 3381829 h 3381829"/>
            </a:gdLst>
            <a:ahLst/>
            <a:cxnLst>
              <a:cxn ang="0">
                <a:pos x="connsiteX0" y="connsiteY0"/>
              </a:cxn>
              <a:cxn ang="0">
                <a:pos x="connsiteX1" y="connsiteY1"/>
              </a:cxn>
            </a:cxnLst>
            <a:rect l="l" t="t" r="r" b="b"/>
            <a:pathLst>
              <a:path w="522514" h="3381829">
                <a:moveTo>
                  <a:pt x="0" y="0"/>
                </a:moveTo>
                <a:lnTo>
                  <a:pt x="522514" y="3381829"/>
                </a:ln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手繪多邊形 4"/>
          <p:cNvSpPr/>
          <p:nvPr/>
        </p:nvSpPr>
        <p:spPr>
          <a:xfrm>
            <a:off x="2278743"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124"/>
          <p:cNvSpPr/>
          <p:nvPr/>
        </p:nvSpPr>
        <p:spPr>
          <a:xfrm rot="523080">
            <a:off x="6409987" y="2356876"/>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手繪多邊形 125"/>
          <p:cNvSpPr/>
          <p:nvPr/>
        </p:nvSpPr>
        <p:spPr>
          <a:xfrm>
            <a:off x="10308519" y="2564610"/>
            <a:ext cx="522514" cy="3381829"/>
          </a:xfrm>
          <a:custGeom>
            <a:avLst/>
            <a:gdLst>
              <a:gd name="connsiteX0" fmla="*/ 0 w 522514"/>
              <a:gd name="connsiteY0" fmla="*/ 0 h 3381829"/>
              <a:gd name="connsiteX1" fmla="*/ 522514 w 522514"/>
              <a:gd name="connsiteY1" fmla="*/ 3381829 h 3381829"/>
            </a:gdLst>
            <a:ahLst/>
            <a:cxnLst>
              <a:cxn ang="0">
                <a:pos x="connsiteX0" y="connsiteY0"/>
              </a:cxn>
              <a:cxn ang="0">
                <a:pos x="connsiteX1" y="connsiteY1"/>
              </a:cxn>
            </a:cxnLst>
            <a:rect l="l" t="t" r="r" b="b"/>
            <a:pathLst>
              <a:path w="522514" h="3381829">
                <a:moveTo>
                  <a:pt x="0" y="0"/>
                </a:moveTo>
                <a:lnTo>
                  <a:pt x="522514" y="3381829"/>
                </a:ln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標題 1"/>
          <p:cNvSpPr txBox="1"/>
          <p:nvPr/>
        </p:nvSpPr>
        <p:spPr>
          <a:xfrm>
            <a:off x="1538096" y="-1567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t>• </a:t>
            </a:r>
            <a:r>
              <a:rPr lang="en-US" altLang="zh-CN" dirty="0">
                <a:solidFill>
                  <a:srgbClr val="000000"/>
                </a:solidFill>
                <a:latin typeface="Times New Roman" panose="02020603050405020304" pitchFamily="18" charset="0"/>
              </a:rPr>
              <a:t>Long Short-Term Memory</a:t>
            </a:r>
            <a:br>
              <a:rPr lang="en-US" altLang="zh-CN" dirty="0"/>
            </a:br>
            <a:endParaRPr lang="zh-TW" altLang="en-US" dirty="0"/>
          </a:p>
        </p:txBody>
      </p:sp>
      <p:sp>
        <p:nvSpPr>
          <p:cNvPr id="9" name="矩形 8"/>
          <p:cNvSpPr/>
          <p:nvPr/>
        </p:nvSpPr>
        <p:spPr>
          <a:xfrm>
            <a:off x="6060979" y="5816275"/>
            <a:ext cx="2644592" cy="54278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69649" y="5803959"/>
            <a:ext cx="2644592" cy="54278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字方塊 3"/>
          <p:cNvSpPr txBox="1"/>
          <p:nvPr/>
        </p:nvSpPr>
        <p:spPr>
          <a:xfrm>
            <a:off x="6918629" y="6346838"/>
            <a:ext cx="1192502" cy="460375"/>
          </a:xfrm>
          <a:prstGeom prst="rect">
            <a:avLst/>
          </a:prstGeom>
          <a:noFill/>
        </p:spPr>
        <p:txBody>
          <a:bodyPr wrap="square" rtlCol="0">
            <a:spAutoFit/>
          </a:bodyPr>
          <a:lstStyle/>
          <a:p>
            <a:r>
              <a:rPr lang="en-US" altLang="zh-TW" sz="2400" dirty="0"/>
              <a:t>Input</a:t>
            </a:r>
            <a:endParaRPr lang="zh-TW" altLang="en-US" sz="2400" dirty="0"/>
          </a:p>
        </p:txBody>
      </p:sp>
      <p:sp>
        <p:nvSpPr>
          <p:cNvPr id="16" name="文字方塊 3"/>
          <p:cNvSpPr txBox="1"/>
          <p:nvPr/>
        </p:nvSpPr>
        <p:spPr>
          <a:xfrm>
            <a:off x="2693650" y="6300970"/>
            <a:ext cx="1192502" cy="460375"/>
          </a:xfrm>
          <a:prstGeom prst="rect">
            <a:avLst/>
          </a:prstGeom>
          <a:noFill/>
        </p:spPr>
        <p:txBody>
          <a:bodyPr wrap="square" rtlCol="0">
            <a:spAutoFit/>
          </a:bodyPr>
          <a:lstStyle/>
          <a:p>
            <a:r>
              <a:rPr lang="en-US" altLang="zh-TW" sz="2400" dirty="0"/>
              <a:t>Input</a:t>
            </a:r>
            <a:endParaRPr lang="zh-TW"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0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2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0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2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1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1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2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bldLvl="0" animBg="1"/>
      <p:bldP spid="175" grpId="0" bldLvl="0" animBg="1"/>
      <p:bldP spid="179" grpId="0" bldLvl="0" animBg="1"/>
      <p:bldP spid="180" grpId="0" bldLvl="0" animBg="1"/>
      <p:bldP spid="207" grpId="0" bldLvl="0" animBg="1"/>
      <p:bldP spid="208" grpId="0" bldLvl="0" animBg="1"/>
      <p:bldP spid="209" grpId="0" bldLvl="0" animBg="1"/>
      <p:bldP spid="210" grpId="0" bldLvl="0" animBg="1"/>
      <p:bldP spid="211" grpId="0" bldLvl="0" animBg="1"/>
      <p:bldP spid="219" grpId="0" bldLvl="0" animBg="1"/>
      <p:bldP spid="106" grpId="0" bldLvl="0" animBg="1"/>
      <p:bldP spid="107" grpId="0" bldLvl="0" animBg="1"/>
      <p:bldP spid="111" grpId="0" bldLvl="0" animBg="1"/>
      <p:bldP spid="3" grpId="0" bldLvl="0" animBg="1"/>
      <p:bldP spid="123" grpId="0" bldLvl="0" animBg="1"/>
      <p:bldP spid="4" grpId="0" bldLvl="0" animBg="1"/>
      <p:bldP spid="124" grpId="0" bldLvl="0" animBg="1"/>
      <p:bldP spid="125" grpId="0" bldLvl="0" animBg="1"/>
      <p:bldP spid="126" grpId="0" bldLvl="0" animBg="1"/>
      <p:bldP spid="9" grpId="0" bldLvl="0" animBg="1"/>
      <p:bldP spid="10" grpId="0" bldLvl="0" animBg="1"/>
      <p:bldP spid="15" grpId="0"/>
      <p:bldP spid="16"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959974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Different Types of Tasks</a:t>
            </a:r>
            <a:r>
              <a:rPr lang="zh-CN" altLang="en-US" sz="2800" b="1" dirty="0">
                <a:solidFill>
                  <a:srgbClr val="2F5597"/>
                </a:solidFill>
                <a:latin typeface="微软雅黑" panose="020B0503020204020204" charset="-122"/>
                <a:ea typeface="微软雅黑" panose="020B0503020204020204" charset="-122"/>
              </a:rPr>
              <a:t>不同类型的任务</a:t>
            </a:r>
            <a:endParaRPr lang="en-US" altLang="zh-CN" sz="2800" b="1" dirty="0">
              <a:solidFill>
                <a:srgbClr val="2F5597"/>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985776" y="1103878"/>
            <a:ext cx="9684000" cy="55938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7114615"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Node-level Task: Protein Folding </a:t>
            </a:r>
          </a:p>
        </p:txBody>
      </p:sp>
      <p:pic>
        <p:nvPicPr>
          <p:cNvPr id="5" name="图片 4"/>
          <p:cNvPicPr>
            <a:picLocks noChangeAspect="1"/>
          </p:cNvPicPr>
          <p:nvPr/>
        </p:nvPicPr>
        <p:blipFill>
          <a:blip r:embed="rId3"/>
          <a:stretch>
            <a:fillRect/>
          </a:stretch>
        </p:blipFill>
        <p:spPr>
          <a:xfrm>
            <a:off x="731771" y="965681"/>
            <a:ext cx="9433849" cy="576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2682" y="71971"/>
            <a:ext cx="7114615" cy="954107"/>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Edge-level Task: Drug Side Effects</a:t>
            </a:r>
            <a:r>
              <a:rPr lang="zh-CN" altLang="en-US" sz="2800" b="1" dirty="0">
                <a:solidFill>
                  <a:srgbClr val="2F5597"/>
                </a:solidFill>
                <a:latin typeface="微软雅黑" panose="020B0503020204020204" charset="-122"/>
                <a:ea typeface="微软雅黑" panose="020B0503020204020204" charset="-122"/>
              </a:rPr>
              <a:t>边缘级任务：药物副作用</a:t>
            </a:r>
            <a:endParaRPr lang="en-US" altLang="zh-CN" sz="2800" b="1" dirty="0">
              <a:solidFill>
                <a:srgbClr val="2F5597"/>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752682" y="1168882"/>
            <a:ext cx="9508647" cy="550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253275"/>
            <a:ext cx="11034403"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Subgraph-level Task: Traffic Prediction</a:t>
            </a:r>
            <a:r>
              <a:rPr lang="zh-CN" altLang="en-US" sz="2800" b="1" dirty="0">
                <a:solidFill>
                  <a:srgbClr val="2F5597"/>
                </a:solidFill>
                <a:latin typeface="微软雅黑" panose="020B0503020204020204" charset="-122"/>
                <a:ea typeface="微软雅黑" panose="020B0503020204020204" charset="-122"/>
              </a:rPr>
              <a:t>子图级任务：流量预测</a:t>
            </a:r>
            <a:endParaRPr lang="en-US" altLang="zh-CN" sz="2800" b="1" dirty="0">
              <a:solidFill>
                <a:srgbClr val="2F5597"/>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a:stretch>
            <a:fillRect/>
          </a:stretch>
        </p:blipFill>
        <p:spPr>
          <a:xfrm>
            <a:off x="647846" y="965681"/>
            <a:ext cx="9343995" cy="57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10994989"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Graph-level Task: Antibiotic Discovery</a:t>
            </a:r>
            <a:r>
              <a:rPr lang="zh-CN" altLang="en-US" sz="2800" b="1" dirty="0">
                <a:solidFill>
                  <a:srgbClr val="2F5597"/>
                </a:solidFill>
                <a:latin typeface="微软雅黑" panose="020B0503020204020204" charset="-122"/>
                <a:ea typeface="微软雅黑" panose="020B0503020204020204" charset="-122"/>
              </a:rPr>
              <a:t>图级任务：抗生素发现</a:t>
            </a:r>
            <a:endParaRPr lang="en-US" altLang="zh-CN" sz="2800" b="1" dirty="0">
              <a:solidFill>
                <a:srgbClr val="2F5597"/>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647845" y="1139479"/>
            <a:ext cx="9619277" cy="56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96954" y="441000"/>
            <a:ext cx="1132041" cy="461665"/>
          </a:xfrm>
          <a:prstGeom prst="rect">
            <a:avLst/>
          </a:prstGeom>
          <a:noFill/>
        </p:spPr>
        <p:txBody>
          <a:bodyPr wrap="none" rtlCol="0">
            <a:spAutoFit/>
          </a:bodyPr>
          <a:lstStyle/>
          <a:p>
            <a:r>
              <a:rPr lang="en-US" altLang="zh-CN" sz="2400" b="1" dirty="0">
                <a:solidFill>
                  <a:schemeClr val="accent1">
                    <a:lumMod val="75000"/>
                  </a:schemeClr>
                </a:solidFill>
                <a:latin typeface="微软雅黑" panose="020B0503020204020204" charset="-122"/>
                <a:ea typeface="微软雅黑" panose="020B0503020204020204" charset="-122"/>
              </a:rPr>
              <a:t>Graph</a:t>
            </a:r>
          </a:p>
        </p:txBody>
      </p:sp>
      <p:pic>
        <p:nvPicPr>
          <p:cNvPr id="5" name="图片 4"/>
          <p:cNvPicPr>
            <a:picLocks noChangeAspect="1"/>
          </p:cNvPicPr>
          <p:nvPr/>
        </p:nvPicPr>
        <p:blipFill>
          <a:blip r:embed="rId3"/>
          <a:stretch>
            <a:fillRect/>
          </a:stretch>
        </p:blipFill>
        <p:spPr>
          <a:xfrm>
            <a:off x="1690966" y="1137342"/>
            <a:ext cx="3692670" cy="1944000"/>
          </a:xfrm>
          <a:prstGeom prst="rect">
            <a:avLst/>
          </a:prstGeom>
        </p:spPr>
      </p:pic>
      <p:pic>
        <p:nvPicPr>
          <p:cNvPr id="7" name="图片 6"/>
          <p:cNvPicPr>
            <a:picLocks noChangeAspect="1"/>
          </p:cNvPicPr>
          <p:nvPr/>
        </p:nvPicPr>
        <p:blipFill>
          <a:blip r:embed="rId4"/>
          <a:stretch>
            <a:fillRect/>
          </a:stretch>
        </p:blipFill>
        <p:spPr>
          <a:xfrm>
            <a:off x="923309" y="3316019"/>
            <a:ext cx="4572000" cy="3495256"/>
          </a:xfrm>
          <a:prstGeom prst="rect">
            <a:avLst/>
          </a:prstGeom>
        </p:spPr>
      </p:pic>
      <p:pic>
        <p:nvPicPr>
          <p:cNvPr id="9" name="图片 8"/>
          <p:cNvPicPr>
            <a:picLocks noChangeAspect="1"/>
          </p:cNvPicPr>
          <p:nvPr/>
        </p:nvPicPr>
        <p:blipFill>
          <a:blip r:embed="rId5"/>
          <a:stretch>
            <a:fillRect/>
          </a:stretch>
        </p:blipFill>
        <p:spPr>
          <a:xfrm>
            <a:off x="6096000" y="1466373"/>
            <a:ext cx="4392972" cy="1548000"/>
          </a:xfrm>
          <a:prstGeom prst="rect">
            <a:avLst/>
          </a:prstGeom>
        </p:spPr>
      </p:pic>
      <p:pic>
        <p:nvPicPr>
          <p:cNvPr id="11" name="图片 10"/>
          <p:cNvPicPr>
            <a:picLocks noChangeAspect="1"/>
          </p:cNvPicPr>
          <p:nvPr/>
        </p:nvPicPr>
        <p:blipFill>
          <a:blip r:embed="rId6"/>
          <a:stretch>
            <a:fillRect/>
          </a:stretch>
        </p:blipFill>
        <p:spPr>
          <a:xfrm>
            <a:off x="6481762" y="3538328"/>
            <a:ext cx="3227461" cy="284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9867755"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Graph Representation Learning</a:t>
            </a:r>
            <a:r>
              <a:rPr lang="zh-TW" altLang="en-US" sz="2800" b="1" dirty="0">
                <a:solidFill>
                  <a:srgbClr val="2F5597"/>
                </a:solidFill>
                <a:latin typeface="微软雅黑" panose="020B0503020204020204" charset="-122"/>
                <a:ea typeface="微软雅黑" panose="020B0503020204020204" charset="-122"/>
              </a:rPr>
              <a:t>图表示学习</a:t>
            </a:r>
            <a:endParaRPr lang="en-US" altLang="zh-CN" sz="2800" b="1" dirty="0">
              <a:solidFill>
                <a:srgbClr val="2F5597"/>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a:stretch>
            <a:fillRect/>
          </a:stretch>
        </p:blipFill>
        <p:spPr>
          <a:xfrm>
            <a:off x="840476" y="1267539"/>
            <a:ext cx="8748682" cy="51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7114615" cy="523220"/>
          </a:xfrm>
          <a:prstGeom prst="rect">
            <a:avLst/>
          </a:prstGeom>
          <a:noFill/>
        </p:spPr>
        <p:txBody>
          <a:bodyPr wrap="square" rtlCol="0">
            <a:spAutoFit/>
          </a:bodyPr>
          <a:lstStyle/>
          <a:p>
            <a:r>
              <a:rPr lang="en-US" altLang="zh-CN" sz="2800" b="1" dirty="0" err="1">
                <a:solidFill>
                  <a:srgbClr val="2F5597"/>
                </a:solidFill>
                <a:latin typeface="微软雅黑" panose="020B0503020204020204" charset="-122"/>
                <a:ea typeface="微软雅黑" panose="020B0503020204020204" charset="-122"/>
              </a:rPr>
              <a:t>DeepWalk</a:t>
            </a:r>
            <a:r>
              <a:rPr lang="zh-TW" altLang="en-US" sz="2800" b="1" dirty="0">
                <a:solidFill>
                  <a:srgbClr val="2F5597"/>
                </a:solidFill>
                <a:latin typeface="微软雅黑" panose="020B0503020204020204" charset="-122"/>
                <a:ea typeface="微软雅黑" panose="020B0503020204020204" charset="-122"/>
              </a:rPr>
              <a:t>深度漫步</a:t>
            </a:r>
            <a:endParaRPr lang="en-US" altLang="zh-CN" sz="2800" b="1" dirty="0">
              <a:solidFill>
                <a:srgbClr val="2F5597"/>
              </a:solidFill>
              <a:latin typeface="微软雅黑" panose="020B0503020204020204" charset="-122"/>
              <a:ea typeface="微软雅黑" panose="020B0503020204020204" charset="-122"/>
            </a:endParaRPr>
          </a:p>
        </p:txBody>
      </p:sp>
      <p:pic>
        <p:nvPicPr>
          <p:cNvPr id="5" name="图片 4"/>
          <p:cNvPicPr>
            <a:picLocks noChangeAspect="1"/>
          </p:cNvPicPr>
          <p:nvPr/>
        </p:nvPicPr>
        <p:blipFill rotWithShape="1">
          <a:blip r:embed="rId3"/>
          <a:srcRect l="1431" r="6532"/>
          <a:stretch>
            <a:fillRect/>
          </a:stretch>
        </p:blipFill>
        <p:spPr>
          <a:xfrm>
            <a:off x="6360000" y="1317824"/>
            <a:ext cx="5832000" cy="4564549"/>
          </a:xfrm>
          <a:prstGeom prst="rect">
            <a:avLst/>
          </a:prstGeom>
        </p:spPr>
      </p:pic>
      <p:sp>
        <p:nvSpPr>
          <p:cNvPr id="14" name="文本框 13"/>
          <p:cNvSpPr txBox="1"/>
          <p:nvPr/>
        </p:nvSpPr>
        <p:spPr>
          <a:xfrm>
            <a:off x="7991059" y="4665674"/>
            <a:ext cx="1476000" cy="288000"/>
          </a:xfrm>
          <a:prstGeom prst="rect">
            <a:avLst/>
          </a:prstGeom>
          <a:noFill/>
          <a:ln w="38100">
            <a:solidFill>
              <a:srgbClr val="FF0000"/>
            </a:solidFill>
          </a:ln>
        </p:spPr>
        <p:txBody>
          <a:bodyPr wrap="square" rtlCol="0">
            <a:spAutoFit/>
          </a:bodyPr>
          <a:lstStyle/>
          <a:p>
            <a:endParaRPr lang="zh-CN" altLang="en-US" dirty="0"/>
          </a:p>
        </p:txBody>
      </p:sp>
      <p:sp>
        <p:nvSpPr>
          <p:cNvPr id="7" name="文本框 6"/>
          <p:cNvSpPr txBox="1"/>
          <p:nvPr/>
        </p:nvSpPr>
        <p:spPr>
          <a:xfrm>
            <a:off x="578271" y="1074477"/>
            <a:ext cx="5633686" cy="3631763"/>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200" dirty="0">
                <a:latin typeface="Times New Roman" panose="02020603050405020304" pitchFamily="18" charset="0"/>
              </a:rPr>
              <a:t>Similar to the idea of Word2vec in NLP</a:t>
            </a:r>
          </a:p>
          <a:p>
            <a:pPr marL="342900" indent="-342900">
              <a:spcAft>
                <a:spcPts val="1200"/>
              </a:spcAft>
              <a:buFont typeface="Arial" panose="020B0604020202020204" pitchFamily="34" charset="0"/>
              <a:buChar char="•"/>
            </a:pPr>
            <a:r>
              <a:rPr lang="en-US" altLang="zh-CN" sz="2200" dirty="0">
                <a:latin typeface="Times New Roman" panose="02020603050405020304" pitchFamily="18" charset="0"/>
              </a:rPr>
              <a:t>Corpus: </a:t>
            </a:r>
            <a:r>
              <a:rPr lang="en-US" altLang="zh-CN" sz="2200" b="1" dirty="0">
                <a:solidFill>
                  <a:srgbClr val="FF0000"/>
                </a:solidFill>
                <a:latin typeface="Times New Roman" panose="02020603050405020304" pitchFamily="18" charset="0"/>
              </a:rPr>
              <a:t>Graph</a:t>
            </a:r>
            <a:r>
              <a:rPr lang="en-US" altLang="zh-CN" sz="2200" dirty="0">
                <a:latin typeface="Times New Roman" panose="02020603050405020304" pitchFamily="18" charset="0"/>
              </a:rPr>
              <a:t> as "</a:t>
            </a:r>
            <a:r>
              <a:rPr lang="en-US" altLang="zh-CN" sz="2200" b="1" dirty="0">
                <a:solidFill>
                  <a:srgbClr val="FF0000"/>
                </a:solidFill>
                <a:latin typeface="Times New Roman" panose="02020603050405020304" pitchFamily="18" charset="0"/>
              </a:rPr>
              <a:t>corpus</a:t>
            </a:r>
            <a:r>
              <a:rPr lang="en-US" altLang="zh-CN" sz="2200" dirty="0">
                <a:latin typeface="Times New Roman" panose="02020603050405020304" pitchFamily="18" charset="0"/>
              </a:rPr>
              <a:t> "; </a:t>
            </a:r>
            <a:r>
              <a:rPr lang="en-US" altLang="zh-CN" sz="2200" b="1" dirty="0">
                <a:solidFill>
                  <a:srgbClr val="FF0000"/>
                </a:solidFill>
                <a:latin typeface="Times New Roman" panose="02020603050405020304" pitchFamily="18" charset="0"/>
              </a:rPr>
              <a:t>Random Walk </a:t>
            </a:r>
            <a:r>
              <a:rPr lang="en-US" altLang="zh-CN" sz="2200" dirty="0">
                <a:latin typeface="Times New Roman" panose="02020603050405020304" pitchFamily="18" charset="0"/>
              </a:rPr>
              <a:t>(sampling) builds a "</a:t>
            </a:r>
            <a:r>
              <a:rPr lang="en-US" altLang="zh-CN" sz="2200" b="1" dirty="0">
                <a:solidFill>
                  <a:srgbClr val="FF0000"/>
                </a:solidFill>
                <a:latin typeface="Times New Roman" panose="02020603050405020304" pitchFamily="18" charset="0"/>
              </a:rPr>
              <a:t>sentence</a:t>
            </a:r>
            <a:r>
              <a:rPr lang="en-US" altLang="zh-CN" sz="2200" dirty="0">
                <a:latin typeface="Times New Roman" panose="02020603050405020304" pitchFamily="18" charset="0"/>
              </a:rPr>
              <a:t> "</a:t>
            </a:r>
          </a:p>
          <a:p>
            <a:pPr marL="342900" indent="-342900">
              <a:buFont typeface="Arial" panose="020B0604020202020204" pitchFamily="34" charset="0"/>
              <a:buChar char="•"/>
            </a:pPr>
            <a:r>
              <a:rPr lang="en-US" altLang="zh-CN" sz="2200" dirty="0">
                <a:latin typeface="Times New Roman" panose="02020603050405020304" pitchFamily="18" charset="0"/>
              </a:rPr>
              <a:t>Multiple random walks can be performed in parallel</a:t>
            </a:r>
          </a:p>
          <a:p>
            <a:pPr marL="342900" indent="-342900">
              <a:buFont typeface="Arial" panose="020B0604020202020204" pitchFamily="34" charset="0"/>
              <a:buChar char="•"/>
            </a:pPr>
            <a:r>
              <a:rPr lang="zh-CN" altLang="en-US" sz="2200" dirty="0">
                <a:latin typeface="Times New Roman" panose="02020603050405020304" pitchFamily="18" charset="0"/>
              </a:rPr>
              <a:t>类似于</a:t>
            </a:r>
            <a:r>
              <a:rPr lang="en-US" altLang="zh-CN" sz="2200" dirty="0">
                <a:latin typeface="Times New Roman" panose="02020603050405020304" pitchFamily="18" charset="0"/>
              </a:rPr>
              <a:t>NLP</a:t>
            </a:r>
            <a:r>
              <a:rPr lang="zh-CN" altLang="en-US" sz="2200" dirty="0">
                <a:latin typeface="Times New Roman" panose="02020603050405020304" pitchFamily="18" charset="0"/>
              </a:rPr>
              <a:t>中</a:t>
            </a:r>
            <a:r>
              <a:rPr lang="en-US" altLang="zh-CN" sz="2200" dirty="0">
                <a:latin typeface="Times New Roman" panose="02020603050405020304" pitchFamily="18" charset="0"/>
              </a:rPr>
              <a:t>Word2vec</a:t>
            </a:r>
            <a:r>
              <a:rPr lang="zh-CN" altLang="en-US" sz="2200" dirty="0">
                <a:latin typeface="Times New Roman" panose="02020603050405020304" pitchFamily="18" charset="0"/>
              </a:rPr>
              <a:t>的思想</a:t>
            </a:r>
            <a:endParaRPr lang="en-US" altLang="zh-CN" sz="2200" dirty="0">
              <a:latin typeface="Times New Roman" panose="02020603050405020304" pitchFamily="18" charset="0"/>
            </a:endParaRPr>
          </a:p>
          <a:p>
            <a:pPr marL="342900" indent="-342900">
              <a:buFont typeface="Arial" panose="020B0604020202020204" pitchFamily="34" charset="0"/>
              <a:buChar char="•"/>
            </a:pPr>
            <a:r>
              <a:rPr lang="en-US" altLang="zh-CN" sz="2200" dirty="0">
                <a:latin typeface="Times New Roman" panose="02020603050405020304" pitchFamily="18" charset="0"/>
              </a:rPr>
              <a:t>Corpus</a:t>
            </a:r>
            <a:r>
              <a:rPr lang="zh-CN" altLang="en-US" sz="2200" dirty="0">
                <a:latin typeface="Times New Roman" panose="02020603050405020304" pitchFamily="18" charset="0"/>
              </a:rPr>
              <a:t>：图为“</a:t>
            </a:r>
            <a:r>
              <a:rPr lang="en-US" altLang="zh-CN" sz="2200" dirty="0">
                <a:latin typeface="Times New Roman" panose="02020603050405020304" pitchFamily="18" charset="0"/>
              </a:rPr>
              <a:t>corpus”</a:t>
            </a:r>
            <a:r>
              <a:rPr lang="zh-CN" altLang="en-US" sz="2200" dirty="0">
                <a:latin typeface="Times New Roman" panose="02020603050405020304" pitchFamily="18" charset="0"/>
              </a:rPr>
              <a:t>； 随机游走（采样）构建一个“句子”可以并行执行多个随机游走</a:t>
            </a:r>
            <a:endParaRPr lang="en-US" altLang="zh-CN" sz="2200" dirty="0">
              <a:latin typeface="Times New Roman" panose="02020603050405020304" pitchFamily="18" charset="0"/>
            </a:endParaRPr>
          </a:p>
        </p:txBody>
      </p:sp>
      <p:pic>
        <p:nvPicPr>
          <p:cNvPr id="9" name="图片 8"/>
          <p:cNvPicPr>
            <a:picLocks noChangeAspect="1"/>
          </p:cNvPicPr>
          <p:nvPr/>
        </p:nvPicPr>
        <p:blipFill>
          <a:blip r:embed="rId4"/>
          <a:stretch>
            <a:fillRect/>
          </a:stretch>
        </p:blipFill>
        <p:spPr>
          <a:xfrm>
            <a:off x="1120255" y="4794124"/>
            <a:ext cx="3638550" cy="695325"/>
          </a:xfrm>
          <a:prstGeom prst="rect">
            <a:avLst/>
          </a:prstGeom>
        </p:spPr>
      </p:pic>
      <p:sp>
        <p:nvSpPr>
          <p:cNvPr id="13" name="文本框 12"/>
          <p:cNvSpPr txBox="1"/>
          <p:nvPr/>
        </p:nvSpPr>
        <p:spPr>
          <a:xfrm>
            <a:off x="9740348" y="4957854"/>
            <a:ext cx="1202635" cy="288000"/>
          </a:xfrm>
          <a:prstGeom prst="rect">
            <a:avLst/>
          </a:prstGeom>
          <a:solidFill>
            <a:srgbClr val="FFFF00"/>
          </a:solidFill>
        </p:spPr>
        <p:txBody>
          <a:bodyPr wrap="square">
            <a:spAutoFit/>
          </a:bodyPr>
          <a:lstStyle/>
          <a:p>
            <a:r>
              <a:rPr lang="en-US" altLang="zh-CN" sz="1800" dirty="0">
                <a:latin typeface="Times New Roman" panose="02020603050405020304" pitchFamily="18" charset="0"/>
              </a:rPr>
              <a:t>Word2vec</a:t>
            </a:r>
            <a:endParaRPr lang="zh-CN" altLang="en-US" dirty="0"/>
          </a:p>
        </p:txBody>
      </p:sp>
      <p:sp>
        <p:nvSpPr>
          <p:cNvPr id="18" name="文本框 17"/>
          <p:cNvSpPr txBox="1"/>
          <p:nvPr/>
        </p:nvSpPr>
        <p:spPr>
          <a:xfrm>
            <a:off x="772111" y="5504023"/>
            <a:ext cx="4958311" cy="1200329"/>
          </a:xfrm>
          <a:prstGeom prst="rect">
            <a:avLst/>
          </a:prstGeom>
          <a:noFill/>
        </p:spPr>
        <p:txBody>
          <a:bodyPr wrap="square">
            <a:spAutoFit/>
          </a:bodyPr>
          <a:lstStyle/>
          <a:p>
            <a:pPr algn="just"/>
            <a:r>
              <a:rPr lang="en-US" altLang="zh-CN" dirty="0">
                <a:latin typeface="Times New Roman" panose="02020603050405020304" pitchFamily="18" charset="0"/>
              </a:rPr>
              <a:t>If random walk starting from node </a:t>
            </a:r>
            <a:r>
              <a:rPr lang="en-US" altLang="zh-CN" i="1" dirty="0">
                <a:latin typeface="Times New Roman" panose="02020603050405020304" pitchFamily="18" charset="0"/>
              </a:rPr>
              <a:t>u</a:t>
            </a:r>
            <a:r>
              <a:rPr lang="en-US" altLang="zh-CN" dirty="0">
                <a:latin typeface="Times New Roman" panose="02020603050405020304" pitchFamily="18" charset="0"/>
              </a:rPr>
              <a:t> visits </a:t>
            </a:r>
            <a:r>
              <a:rPr lang="en-US" altLang="zh-CN" i="1" dirty="0">
                <a:latin typeface="Times New Roman" panose="02020603050405020304" pitchFamily="18" charset="0"/>
              </a:rPr>
              <a:t>v</a:t>
            </a:r>
            <a:r>
              <a:rPr lang="en-US" altLang="zh-CN" dirty="0">
                <a:latin typeface="Times New Roman" panose="02020603050405020304" pitchFamily="18" charset="0"/>
              </a:rPr>
              <a:t> with high probability </a:t>
            </a:r>
            <a:r>
              <a:rPr lang="en-US" altLang="zh-CN" i="1" dirty="0">
                <a:latin typeface="Times New Roman" panose="02020603050405020304" pitchFamily="18" charset="0"/>
              </a:rPr>
              <a:t>p</a:t>
            </a:r>
            <a:r>
              <a:rPr lang="en-US" altLang="zh-CN" dirty="0">
                <a:latin typeface="Times New Roman" panose="02020603050405020304" pitchFamily="18" charset="0"/>
              </a:rPr>
              <a:t>, </a:t>
            </a:r>
            <a:r>
              <a:rPr lang="en-US" altLang="zh-CN" i="1" dirty="0">
                <a:latin typeface="Times New Roman" panose="02020603050405020304" pitchFamily="18" charset="0"/>
              </a:rPr>
              <a:t>u</a:t>
            </a:r>
            <a:r>
              <a:rPr lang="en-US" altLang="zh-CN" dirty="0">
                <a:latin typeface="Times New Roman" panose="02020603050405020304" pitchFamily="18" charset="0"/>
              </a:rPr>
              <a:t> and </a:t>
            </a:r>
            <a:r>
              <a:rPr lang="en-US" altLang="zh-CN" i="1" dirty="0">
                <a:latin typeface="Times New Roman" panose="02020603050405020304" pitchFamily="18" charset="0"/>
              </a:rPr>
              <a:t>v</a:t>
            </a:r>
            <a:r>
              <a:rPr lang="en-US" altLang="zh-CN" dirty="0">
                <a:latin typeface="Times New Roman" panose="02020603050405020304" pitchFamily="18" charset="0"/>
              </a:rPr>
              <a:t> are similar. </a:t>
            </a:r>
          </a:p>
          <a:p>
            <a:pPr algn="just"/>
            <a:r>
              <a:rPr lang="zh-CN" altLang="en-US" dirty="0">
                <a:latin typeface="Times New Roman" panose="02020603050405020304" pitchFamily="18" charset="0"/>
              </a:rPr>
              <a:t>如果从节点 </a:t>
            </a:r>
            <a:r>
              <a:rPr lang="en-US" altLang="zh-CN" dirty="0">
                <a:latin typeface="Times New Roman" panose="02020603050405020304" pitchFamily="18" charset="0"/>
              </a:rPr>
              <a:t>u </a:t>
            </a:r>
            <a:r>
              <a:rPr lang="zh-CN" altLang="en-US" dirty="0">
                <a:latin typeface="Times New Roman" panose="02020603050405020304" pitchFamily="18" charset="0"/>
              </a:rPr>
              <a:t>开始的随机游走以高概率 </a:t>
            </a:r>
            <a:r>
              <a:rPr lang="en-US" altLang="zh-CN" dirty="0">
                <a:latin typeface="Times New Roman" panose="02020603050405020304" pitchFamily="18" charset="0"/>
              </a:rPr>
              <a:t>p </a:t>
            </a:r>
            <a:r>
              <a:rPr lang="zh-CN" altLang="en-US" dirty="0">
                <a:latin typeface="Times New Roman" panose="02020603050405020304" pitchFamily="18" charset="0"/>
              </a:rPr>
              <a:t>访问 </a:t>
            </a:r>
            <a:r>
              <a:rPr lang="en-US" altLang="zh-CN" dirty="0">
                <a:latin typeface="Times New Roman" panose="02020603050405020304" pitchFamily="18" charset="0"/>
              </a:rPr>
              <a:t>v</a:t>
            </a:r>
            <a:r>
              <a:rPr lang="zh-CN" altLang="en-US" dirty="0">
                <a:latin typeface="Times New Roman" panose="02020603050405020304" pitchFamily="18" charset="0"/>
              </a:rPr>
              <a:t>，则 </a:t>
            </a:r>
            <a:r>
              <a:rPr lang="en-US" altLang="zh-CN" dirty="0">
                <a:latin typeface="Times New Roman" panose="02020603050405020304" pitchFamily="18" charset="0"/>
              </a:rPr>
              <a:t>u </a:t>
            </a:r>
            <a:r>
              <a:rPr lang="zh-CN" altLang="en-US" dirty="0">
                <a:latin typeface="Times New Roman" panose="02020603050405020304" pitchFamily="18" charset="0"/>
              </a:rPr>
              <a:t>和 </a:t>
            </a:r>
            <a:r>
              <a:rPr lang="en-US" altLang="zh-CN" dirty="0">
                <a:latin typeface="Times New Roman" panose="02020603050405020304" pitchFamily="18" charset="0"/>
              </a:rPr>
              <a:t>v </a:t>
            </a:r>
            <a:r>
              <a:rPr lang="zh-CN" altLang="en-US" dirty="0">
                <a:latin typeface="Times New Roman" panose="02020603050405020304" pitchFamily="18" charset="0"/>
              </a:rPr>
              <a:t>相似。</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归结演绎推理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5" name="Rectangle 1011"/>
          <p:cNvSpPr>
            <a:spLocks noChangeArrowheads="1"/>
          </p:cNvSpPr>
          <p:nvPr/>
        </p:nvSpPr>
        <p:spPr bwMode="auto">
          <a:xfrm>
            <a:off x="1474651" y="3973189"/>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6" name="Rectangle 1012"/>
          <p:cNvSpPr>
            <a:spLocks noChangeArrowheads="1"/>
          </p:cNvSpPr>
          <p:nvPr/>
        </p:nvSpPr>
        <p:spPr bwMode="auto">
          <a:xfrm>
            <a:off x="1474651" y="3973189"/>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10" name="Rectangle 2"/>
          <p:cNvSpPr>
            <a:spLocks noChangeArrowheads="1"/>
          </p:cNvSpPr>
          <p:nvPr/>
        </p:nvSpPr>
        <p:spPr bwMode="auto">
          <a:xfrm>
            <a:off x="1775524" y="1486954"/>
            <a:ext cx="8666423" cy="2359228"/>
          </a:xfrm>
          <a:prstGeom prst="rect">
            <a:avLst/>
          </a:prstGeom>
          <a:gradFill rotWithShape="1">
            <a:gsLst>
              <a:gs pos="0">
                <a:srgbClr val="00FFFF"/>
              </a:gs>
              <a:gs pos="50000">
                <a:srgbClr val="FFFFFF"/>
              </a:gs>
              <a:gs pos="100000">
                <a:srgbClr val="00FFFF"/>
              </a:gs>
            </a:gsLst>
            <a:lin ang="18900000"/>
          </a:gradFill>
          <a:ln w="9525" cap="flat" algn="ctr">
            <a:solidFill>
              <a:srgbClr val="808080"/>
            </a:solidFill>
            <a:prstDash val="solid"/>
            <a:miter lim="800000"/>
            <a:headEnd type="none" w="med" len="med"/>
            <a:tailEnd type="none" w="med" len="med"/>
          </a:ln>
        </p:spPr>
        <p:txBody>
          <a:bodyPr/>
          <a:lstStyle>
            <a:lvl1pPr marL="571500" indent="-571500">
              <a:lnSpc>
                <a:spcPct val="120000"/>
              </a:lnSpc>
              <a:spcBef>
                <a:spcPct val="40000"/>
              </a:spcBef>
              <a:buClr>
                <a:schemeClr val="accent2"/>
              </a:buClr>
              <a:buSzPct val="65000"/>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908050" indent="-436880">
              <a:spcBef>
                <a:spcPct val="20000"/>
              </a:spcBef>
              <a:buClr>
                <a:schemeClr val="accent2"/>
              </a:buClr>
              <a:buSzPct val="65000"/>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304925" indent="-395605">
              <a:spcBef>
                <a:spcPct val="20000"/>
              </a:spcBef>
              <a:buClr>
                <a:schemeClr val="accent2"/>
              </a:buClr>
              <a:buSzPct val="60000"/>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94180" indent="-387350">
              <a:spcBef>
                <a:spcPct val="20000"/>
              </a:spcBef>
              <a:buClr>
                <a:schemeClr val="accent2"/>
              </a:buClr>
              <a:buSzPct val="65000"/>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94230" indent="-398780">
              <a:spcBef>
                <a:spcPct val="25000"/>
              </a:spcBef>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514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30086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658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9230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nSpc>
                <a:spcPct val="160000"/>
              </a:lnSpc>
              <a:buFont typeface="Wingdings" panose="05000000000000000000" pitchFamily="2" charset="2"/>
              <a:buBlip>
                <a:blip r:embed="rId2"/>
              </a:buBlip>
            </a:pPr>
            <a:r>
              <a:rPr lang="zh-CN" altLang="ru-RU" sz="2605" b="1">
                <a:latin typeface="Times New Roman" panose="02020603050405020304" pitchFamily="18" charset="0"/>
                <a:ea typeface="新宋体" panose="02010609030101010101" pitchFamily="49" charset="-122"/>
              </a:rPr>
              <a:t>反证法：                ，</a:t>
            </a:r>
            <a:r>
              <a:rPr lang="zh-CN" altLang="ru-RU" sz="2605">
                <a:latin typeface="Times New Roman" panose="02020603050405020304" pitchFamily="18" charset="0"/>
                <a:ea typeface="新宋体" panose="02010609030101010101" pitchFamily="49" charset="-122"/>
              </a:rPr>
              <a:t>当且仅当                           ，</a:t>
            </a:r>
          </a:p>
          <a:p>
            <a:pPr>
              <a:lnSpc>
                <a:spcPct val="160000"/>
              </a:lnSpc>
              <a:buFont typeface="Wingdings" panose="05000000000000000000" pitchFamily="2" charset="2"/>
              <a:buBlip>
                <a:blip r:embed="rId2"/>
              </a:buBlip>
            </a:pPr>
            <a:r>
              <a:rPr lang="zh-CN" altLang="ru-RU" sz="2605">
                <a:latin typeface="Times New Roman" panose="02020603050405020304" pitchFamily="18" charset="0"/>
                <a:ea typeface="新宋体" panose="02010609030101010101" pitchFamily="49" charset="-122"/>
              </a:rPr>
              <a:t>       即 </a:t>
            </a:r>
            <a:r>
              <a:rPr lang="ru-RU" altLang="zh-CN" sz="2605" i="1">
                <a:latin typeface="Times New Roman" panose="02020603050405020304" pitchFamily="18" charset="0"/>
                <a:ea typeface="新宋体" panose="02010609030101010101" pitchFamily="49" charset="-122"/>
              </a:rPr>
              <a:t>Q</a:t>
            </a:r>
            <a:r>
              <a:rPr lang="zh-CN" altLang="ru-RU" sz="2605">
                <a:latin typeface="Times New Roman" panose="02020603050405020304" pitchFamily="18" charset="0"/>
                <a:ea typeface="新宋体" panose="02010609030101010101" pitchFamily="49" charset="-122"/>
              </a:rPr>
              <a:t>为 </a:t>
            </a:r>
            <a:r>
              <a:rPr lang="ru-RU" altLang="zh-CN" sz="2605" i="1">
                <a:latin typeface="Times New Roman" panose="02020603050405020304" pitchFamily="18" charset="0"/>
                <a:ea typeface="新宋体" panose="02010609030101010101" pitchFamily="49" charset="-122"/>
              </a:rPr>
              <a:t>P</a:t>
            </a:r>
            <a:r>
              <a:rPr lang="ru-RU" altLang="zh-CN" sz="2605">
                <a:latin typeface="Times New Roman" panose="02020603050405020304" pitchFamily="18" charset="0"/>
                <a:ea typeface="新宋体" panose="02010609030101010101" pitchFamily="49" charset="-122"/>
              </a:rPr>
              <a:t> </a:t>
            </a:r>
            <a:r>
              <a:rPr lang="zh-CN" altLang="ru-RU" sz="2605">
                <a:latin typeface="Times New Roman" panose="02020603050405020304" pitchFamily="18" charset="0"/>
                <a:ea typeface="新宋体" panose="02010609030101010101" pitchFamily="49" charset="-122"/>
              </a:rPr>
              <a:t>的逻辑结论，当且仅当                 是不可满足的。</a:t>
            </a:r>
          </a:p>
        </p:txBody>
      </p:sp>
      <p:graphicFrame>
        <p:nvGraphicFramePr>
          <p:cNvPr id="11" name="Object 4"/>
          <p:cNvGraphicFramePr>
            <a:graphicFrameLocks noChangeAspect="1"/>
          </p:cNvGraphicFramePr>
          <p:nvPr/>
        </p:nvGraphicFramePr>
        <p:xfrm>
          <a:off x="3969192" y="1736887"/>
          <a:ext cx="1222596" cy="504639"/>
        </p:xfrm>
        <a:graphic>
          <a:graphicData uri="http://schemas.openxmlformats.org/presentationml/2006/ole">
            <mc:AlternateContent xmlns:mc="http://schemas.openxmlformats.org/markup-compatibility/2006">
              <mc:Choice xmlns:v="urn:schemas-microsoft-com:vml" Requires="v">
                <p:oleObj name="公式" r:id="rId3" imgW="11582400" imgH="4876800" progId="Equation.3">
                  <p:embed/>
                </p:oleObj>
              </mc:Choice>
              <mc:Fallback>
                <p:oleObj name="公式" r:id="rId3" imgW="11582400" imgH="4876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9192" y="1736887"/>
                        <a:ext cx="1222596" cy="50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5"/>
          <p:cNvSpPr>
            <a:spLocks noChangeArrowheads="1"/>
          </p:cNvSpPr>
          <p:nvPr/>
        </p:nvSpPr>
        <p:spPr bwMode="auto">
          <a:xfrm>
            <a:off x="1524000" y="3669480"/>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graphicFrame>
        <p:nvGraphicFramePr>
          <p:cNvPr id="13" name="Object 6"/>
          <p:cNvGraphicFramePr>
            <a:graphicFrameLocks noChangeAspect="1"/>
          </p:cNvGraphicFramePr>
          <p:nvPr/>
        </p:nvGraphicFramePr>
        <p:xfrm>
          <a:off x="7254919" y="1783052"/>
          <a:ext cx="2063131" cy="471209"/>
        </p:xfrm>
        <a:graphic>
          <a:graphicData uri="http://schemas.openxmlformats.org/presentationml/2006/ole">
            <mc:AlternateContent xmlns:mc="http://schemas.openxmlformats.org/markup-compatibility/2006">
              <mc:Choice xmlns:v="urn:schemas-microsoft-com:vml" Requires="v">
                <p:oleObj name="公式" r:id="rId5" imgW="21031200" imgH="4876800" progId="Equation.3">
                  <p:embed/>
                </p:oleObj>
              </mc:Choice>
              <mc:Fallback>
                <p:oleObj name="公式" r:id="rId5" imgW="21031200" imgH="4876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4919" y="1783052"/>
                        <a:ext cx="2063131" cy="47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7"/>
          <p:cNvSpPr>
            <a:spLocks noChangeArrowheads="1"/>
          </p:cNvSpPr>
          <p:nvPr/>
        </p:nvSpPr>
        <p:spPr bwMode="auto">
          <a:xfrm>
            <a:off x="1524000" y="3669480"/>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graphicFrame>
        <p:nvGraphicFramePr>
          <p:cNvPr id="15" name="Object 8"/>
          <p:cNvGraphicFramePr>
            <a:graphicFrameLocks noChangeAspect="1"/>
          </p:cNvGraphicFramePr>
          <p:nvPr/>
        </p:nvGraphicFramePr>
        <p:xfrm>
          <a:off x="7636981" y="2623587"/>
          <a:ext cx="1299008" cy="496680"/>
        </p:xfrm>
        <a:graphic>
          <a:graphicData uri="http://schemas.openxmlformats.org/presentationml/2006/ole">
            <mc:AlternateContent xmlns:mc="http://schemas.openxmlformats.org/markup-compatibility/2006">
              <mc:Choice xmlns:v="urn:schemas-microsoft-com:vml" Requires="v">
                <p:oleObj name="公式" r:id="rId7" imgW="12496800" imgH="4876800" progId="Equation.3">
                  <p:embed/>
                </p:oleObj>
              </mc:Choice>
              <mc:Fallback>
                <p:oleObj name="公式" r:id="rId7" imgW="12496800" imgH="48768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6981" y="2623587"/>
                        <a:ext cx="1299008" cy="49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9"/>
          <p:cNvSpPr>
            <a:spLocks noChangeArrowheads="1"/>
          </p:cNvSpPr>
          <p:nvPr/>
        </p:nvSpPr>
        <p:spPr bwMode="auto">
          <a:xfrm>
            <a:off x="1524000" y="3659928"/>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17" name="Rectangle 12"/>
          <p:cNvSpPr>
            <a:spLocks noChangeArrowheads="1"/>
          </p:cNvSpPr>
          <p:nvPr/>
        </p:nvSpPr>
        <p:spPr bwMode="auto">
          <a:xfrm>
            <a:off x="1791443" y="4140689"/>
            <a:ext cx="8707813" cy="1301115"/>
          </a:xfrm>
          <a:prstGeom prst="rect">
            <a:avLst/>
          </a:prstGeom>
          <a:gradFill rotWithShape="1">
            <a:gsLst>
              <a:gs pos="0">
                <a:srgbClr val="FFFF00"/>
              </a:gs>
              <a:gs pos="100000">
                <a:srgbClr val="FFFFFF"/>
              </a:gs>
            </a:gsLst>
            <a:path path="shape">
              <a:fillToRect l="50000" t="50000" r="50000" b="50000"/>
            </a:path>
          </a:gradFill>
          <a:ln w="9525" cap="flat" algn="ctr">
            <a:solidFill>
              <a:srgbClr val="808080"/>
            </a:solidFill>
            <a:prstDash val="solid"/>
            <a:miter lim="800000"/>
            <a:headEnd type="none" w="med" len="med"/>
            <a:tailEnd type="none" w="med" len="med"/>
          </a:ln>
        </p:spPr>
        <p:txBody>
          <a:bodyPr>
            <a:spAutoFit/>
          </a:bodyPr>
          <a:lstStyle/>
          <a:p>
            <a:pPr>
              <a:lnSpc>
                <a:spcPct val="120000"/>
              </a:lnSpc>
              <a:spcBef>
                <a:spcPct val="40000"/>
              </a:spcBef>
              <a:buClr>
                <a:schemeClr val="accent2"/>
              </a:buClr>
              <a:buSzPct val="65000"/>
              <a:buFont typeface="Wingdings" panose="05000000000000000000" pitchFamily="2" charset="2"/>
              <a:buBlip>
                <a:blip r:embed="rId2"/>
              </a:buBlip>
            </a:pPr>
            <a:r>
              <a:rPr lang="ru-RU" altLang="zh-CN" sz="2810" b="1" dirty="0">
                <a:latin typeface="Arial" panose="020B0604020202020204" pitchFamily="34" charset="0"/>
                <a:ea typeface="新宋体" panose="02010609030101010101" pitchFamily="49" charset="-122"/>
              </a:rPr>
              <a:t>  </a:t>
            </a:r>
            <a:r>
              <a:rPr lang="zh-CN" altLang="ru-RU" sz="2810" b="1" dirty="0">
                <a:latin typeface="Arial" panose="020B0604020202020204" pitchFamily="34" charset="0"/>
                <a:ea typeface="新宋体" panose="02010609030101010101" pitchFamily="49" charset="-122"/>
              </a:rPr>
              <a:t>定理：</a:t>
            </a:r>
            <a:r>
              <a:rPr lang="ru-RU" altLang="zh-CN" sz="2710" b="1" i="1" dirty="0" err="1">
                <a:latin typeface="Times New Roman" panose="02020603050405020304" pitchFamily="18" charset="0"/>
                <a:ea typeface="新宋体" panose="02010609030101010101" pitchFamily="49" charset="-122"/>
              </a:rPr>
              <a:t>Q</a:t>
            </a:r>
            <a:r>
              <a:rPr lang="ru-RU" altLang="zh-CN" sz="2710" b="1" i="1" dirty="0">
                <a:latin typeface="Times New Roman" panose="02020603050405020304" pitchFamily="18" charset="0"/>
                <a:ea typeface="新宋体" panose="02010609030101010101" pitchFamily="49" charset="-122"/>
              </a:rPr>
              <a:t> </a:t>
            </a:r>
            <a:r>
              <a:rPr lang="zh-CN" altLang="ru-RU" sz="2710" b="1" dirty="0">
                <a:latin typeface="Arial" panose="020B0604020202020204" pitchFamily="34" charset="0"/>
                <a:ea typeface="新宋体" panose="02010609030101010101" pitchFamily="49" charset="-122"/>
              </a:rPr>
              <a:t>为     ，    ，</a:t>
            </a:r>
            <a:r>
              <a:rPr lang="ru-RU" altLang="zh-CN" sz="2710" b="1" baseline="34000" dirty="0">
                <a:latin typeface="Arial" panose="020B0604020202020204" pitchFamily="34" charset="0"/>
                <a:ea typeface="新宋体" panose="02010609030101010101" pitchFamily="49" charset="-122"/>
              </a:rPr>
              <a:t>…</a:t>
            </a:r>
            <a:r>
              <a:rPr lang="zh-CN" altLang="ru-RU" sz="2710" b="1" dirty="0">
                <a:latin typeface="Arial" panose="020B0604020202020204" pitchFamily="34" charset="0"/>
                <a:ea typeface="新宋体" panose="02010609030101010101" pitchFamily="49" charset="-122"/>
              </a:rPr>
              <a:t>，    的逻辑结论，当且仅当</a:t>
            </a:r>
          </a:p>
          <a:p>
            <a:pPr>
              <a:lnSpc>
                <a:spcPct val="120000"/>
              </a:lnSpc>
              <a:spcBef>
                <a:spcPct val="40000"/>
              </a:spcBef>
              <a:buClr>
                <a:schemeClr val="accent2"/>
              </a:buClr>
              <a:buSzPct val="65000"/>
              <a:buFont typeface="Wingdings" panose="05000000000000000000" pitchFamily="2" charset="2"/>
              <a:buBlip>
                <a:blip r:embed="rId2"/>
              </a:buBlip>
            </a:pPr>
            <a:r>
              <a:rPr lang="zh-CN" altLang="ru-RU" sz="2810" b="1" dirty="0">
                <a:latin typeface="Arial" panose="020B0604020202020204" pitchFamily="34" charset="0"/>
                <a:ea typeface="新宋体" panose="02010609030101010101" pitchFamily="49" charset="-122"/>
              </a:rPr>
              <a:t>                                               </a:t>
            </a:r>
            <a:r>
              <a:rPr lang="zh-CN" altLang="ru-RU" sz="2710" b="1" dirty="0">
                <a:latin typeface="Arial" panose="020B0604020202020204" pitchFamily="34" charset="0"/>
                <a:ea typeface="新宋体" panose="02010609030101010101" pitchFamily="49" charset="-122"/>
              </a:rPr>
              <a:t>是不可满足的。</a:t>
            </a:r>
          </a:p>
        </p:txBody>
      </p:sp>
      <p:graphicFrame>
        <p:nvGraphicFramePr>
          <p:cNvPr id="18" name="Object 13"/>
          <p:cNvGraphicFramePr>
            <a:graphicFrameLocks noChangeAspect="1"/>
          </p:cNvGraphicFramePr>
          <p:nvPr/>
        </p:nvGraphicFramePr>
        <p:xfrm>
          <a:off x="4153855" y="4209141"/>
          <a:ext cx="394797" cy="534886"/>
        </p:xfrm>
        <a:graphic>
          <a:graphicData uri="http://schemas.openxmlformats.org/presentationml/2006/ole">
            <mc:AlternateContent xmlns:mc="http://schemas.openxmlformats.org/markup-compatibility/2006">
              <mc:Choice xmlns:v="urn:schemas-microsoft-com:vml" Requires="v">
                <p:oleObj name="公式" r:id="rId9" imgW="3962400" imgH="5181600" progId="Equation.3">
                  <p:embed/>
                </p:oleObj>
              </mc:Choice>
              <mc:Fallback>
                <p:oleObj name="公式" r:id="rId9" imgW="3962400" imgH="51816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3855" y="4209141"/>
                        <a:ext cx="394797" cy="53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4"/>
          <p:cNvGraphicFramePr>
            <a:graphicFrameLocks noChangeAspect="1"/>
          </p:cNvGraphicFramePr>
          <p:nvPr/>
        </p:nvGraphicFramePr>
        <p:xfrm>
          <a:off x="4723763" y="4223469"/>
          <a:ext cx="442554" cy="534886"/>
        </p:xfrm>
        <a:graphic>
          <a:graphicData uri="http://schemas.openxmlformats.org/presentationml/2006/ole">
            <mc:AlternateContent xmlns:mc="http://schemas.openxmlformats.org/markup-compatibility/2006">
              <mc:Choice xmlns:v="urn:schemas-microsoft-com:vml" Requires="v">
                <p:oleObj name="公式" r:id="rId11" imgW="4267200" imgH="5181600" progId="Equation.3">
                  <p:embed/>
                </p:oleObj>
              </mc:Choice>
              <mc:Fallback>
                <p:oleObj name="公式" r:id="rId11" imgW="4267200" imgH="51816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3763" y="4223469"/>
                        <a:ext cx="442554" cy="53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5"/>
          <p:cNvGraphicFramePr>
            <a:graphicFrameLocks noChangeAspect="1"/>
          </p:cNvGraphicFramePr>
          <p:nvPr/>
        </p:nvGraphicFramePr>
        <p:xfrm>
          <a:off x="6274295" y="4250531"/>
          <a:ext cx="425044" cy="506231"/>
        </p:xfrm>
        <a:graphic>
          <a:graphicData uri="http://schemas.openxmlformats.org/presentationml/2006/ole">
            <mc:AlternateContent xmlns:mc="http://schemas.openxmlformats.org/markup-compatibility/2006">
              <mc:Choice xmlns:v="urn:schemas-microsoft-com:vml" Requires="v">
                <p:oleObj name="公式" r:id="rId13" imgW="4267200" imgH="5181600" progId="Equation.3">
                  <p:embed/>
                </p:oleObj>
              </mc:Choice>
              <mc:Fallback>
                <p:oleObj name="公式" r:id="rId13" imgW="4267200" imgH="518160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74295" y="4250531"/>
                        <a:ext cx="425044" cy="50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16"/>
          <p:cNvGraphicFramePr>
            <a:graphicFrameLocks noChangeAspect="1"/>
          </p:cNvGraphicFramePr>
          <p:nvPr/>
        </p:nvGraphicFramePr>
        <p:xfrm>
          <a:off x="2975833" y="4898444"/>
          <a:ext cx="3562721" cy="552396"/>
        </p:xfrm>
        <a:graphic>
          <a:graphicData uri="http://schemas.openxmlformats.org/presentationml/2006/ole">
            <mc:AlternateContent xmlns:mc="http://schemas.openxmlformats.org/markup-compatibility/2006">
              <mc:Choice xmlns:v="urn:schemas-microsoft-com:vml" Requires="v">
                <p:oleObj name="公式" r:id="rId15" imgW="35356800" imgH="5486400" progId="Equation.3">
                  <p:embed/>
                </p:oleObj>
              </mc:Choice>
              <mc:Fallback>
                <p:oleObj name="公式" r:id="rId15" imgW="35356800" imgH="548640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5833" y="4898444"/>
                        <a:ext cx="3562721" cy="552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图片 2">
            <a:extLst>
              <a:ext uri="{FF2B5EF4-FFF2-40B4-BE49-F238E27FC236}">
                <a16:creationId xmlns:a16="http://schemas.microsoft.com/office/drawing/2014/main" id="{B27BBDA5-2807-7AC6-ACE5-A43BCD3669E2}"/>
              </a:ext>
            </a:extLst>
          </p:cNvPr>
          <p:cNvPicPr>
            <a:picLocks noChangeAspect="1"/>
          </p:cNvPicPr>
          <p:nvPr/>
        </p:nvPicPr>
        <p:blipFill>
          <a:blip r:embed="rId17"/>
          <a:stretch>
            <a:fillRect/>
          </a:stretch>
        </p:blipFill>
        <p:spPr>
          <a:xfrm>
            <a:off x="0" y="-12637"/>
            <a:ext cx="4057650" cy="952500"/>
          </a:xfrm>
          <a:prstGeom prst="rect">
            <a:avLst/>
          </a:prstGeom>
        </p:spPr>
      </p:pic>
    </p:spTree>
  </p:cSld>
  <p:clrMapOvr>
    <a:masterClrMapping/>
  </p:clrMapOvr>
  <p:transition spd="slow" advTm="18981">
    <p:push dir="u"/>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3058" y="178472"/>
            <a:ext cx="11040572"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Node2vec: Biased WalksNode2vec</a:t>
            </a:r>
            <a:r>
              <a:rPr lang="zh-CN" altLang="en-US" sz="2800" b="1" dirty="0">
                <a:solidFill>
                  <a:srgbClr val="2F5597"/>
                </a:solidFill>
                <a:latin typeface="微软雅黑" panose="020B0503020204020204" charset="-122"/>
                <a:ea typeface="微软雅黑" panose="020B0503020204020204" charset="-122"/>
              </a:rPr>
              <a:t>：</a:t>
            </a:r>
            <a:r>
              <a:rPr lang="zh-TW" altLang="en-US" sz="2800" b="1" dirty="0">
                <a:solidFill>
                  <a:srgbClr val="2F5597"/>
                </a:solidFill>
                <a:latin typeface="微软雅黑" panose="020B0503020204020204" charset="-122"/>
                <a:ea typeface="微软雅黑" panose="020B0503020204020204" charset="-122"/>
              </a:rPr>
              <a:t>偏置行走</a:t>
            </a:r>
            <a:endParaRPr lang="en-US" altLang="zh-CN" sz="2800" b="1" dirty="0">
              <a:solidFill>
                <a:srgbClr val="2F5597"/>
              </a:solidFill>
              <a:latin typeface="微软雅黑" panose="020B0503020204020204" charset="-122"/>
              <a:ea typeface="微软雅黑" panose="020B0503020204020204" charset="-122"/>
            </a:endParaRPr>
          </a:p>
        </p:txBody>
      </p:sp>
      <p:sp>
        <p:nvSpPr>
          <p:cNvPr id="7" name="文本框 6"/>
          <p:cNvSpPr txBox="1"/>
          <p:nvPr/>
        </p:nvSpPr>
        <p:spPr>
          <a:xfrm>
            <a:off x="543484" y="404826"/>
            <a:ext cx="11110146" cy="1344214"/>
          </a:xfrm>
          <a:prstGeom prst="rect">
            <a:avLst/>
          </a:prstGeom>
          <a:noFill/>
        </p:spPr>
        <p:txBody>
          <a:bodyPr wrap="square">
            <a:spAutoFit/>
          </a:bodyPr>
          <a:lstStyle/>
          <a:p>
            <a:pPr>
              <a:lnSpc>
                <a:spcPct val="200000"/>
              </a:lnSpc>
            </a:pPr>
            <a:r>
              <a:rPr lang="en-US" altLang="zh-CN" sz="2200" dirty="0">
                <a:latin typeface="Times New Roman" panose="02020603050405020304" pitchFamily="18" charset="0"/>
              </a:rPr>
              <a:t>   Node2vec can trade off between </a:t>
            </a:r>
            <a:r>
              <a:rPr lang="en-US" altLang="zh-CN" sz="2200" dirty="0">
                <a:solidFill>
                  <a:srgbClr val="FF0000"/>
                </a:solidFill>
                <a:latin typeface="Times New Roman" panose="02020603050405020304" pitchFamily="18" charset="0"/>
              </a:rPr>
              <a:t>local</a:t>
            </a:r>
            <a:r>
              <a:rPr lang="en-US" altLang="zh-CN" sz="2200" dirty="0">
                <a:latin typeface="Times New Roman" panose="02020603050405020304" pitchFamily="18" charset="0"/>
              </a:rPr>
              <a:t> and </a:t>
            </a:r>
            <a:r>
              <a:rPr lang="en-US" altLang="zh-CN" sz="2200" dirty="0">
                <a:solidFill>
                  <a:srgbClr val="FF0000"/>
                </a:solidFill>
                <a:latin typeface="Times New Roman" panose="02020603050405020304" pitchFamily="18" charset="0"/>
              </a:rPr>
              <a:t>global</a:t>
            </a:r>
            <a:r>
              <a:rPr lang="en-US" altLang="zh-CN" sz="2200" dirty="0">
                <a:latin typeface="Times New Roman" panose="02020603050405020304" pitchFamily="18" charset="0"/>
              </a:rPr>
              <a:t> views of networks.</a:t>
            </a:r>
            <a:r>
              <a:rPr lang="zh-CN" altLang="en-US" sz="2200" dirty="0">
                <a:latin typeface="Times New Roman" panose="02020603050405020304" pitchFamily="18" charset="0"/>
              </a:rPr>
              <a:t> </a:t>
            </a:r>
            <a:r>
              <a:rPr lang="en-US" altLang="zh-CN" sz="2200" dirty="0">
                <a:latin typeface="Times New Roman" panose="02020603050405020304" pitchFamily="18" charset="0"/>
              </a:rPr>
              <a:t>Node2vec </a:t>
            </a:r>
            <a:r>
              <a:rPr lang="zh-CN" altLang="en-US" sz="2200" dirty="0">
                <a:latin typeface="Times New Roman" panose="02020603050405020304" pitchFamily="18" charset="0"/>
              </a:rPr>
              <a:t>可以在网络的本地视图和全局视图之间进行权衡。</a:t>
            </a:r>
            <a:endParaRPr lang="en-US" altLang="zh-CN" sz="2200" dirty="0">
              <a:latin typeface="Times New Roman" panose="02020603050405020304" pitchFamily="18" charset="0"/>
            </a:endParaRPr>
          </a:p>
        </p:txBody>
      </p:sp>
      <p:pic>
        <p:nvPicPr>
          <p:cNvPr id="9" name="图片 8"/>
          <p:cNvPicPr>
            <a:picLocks noChangeAspect="1"/>
          </p:cNvPicPr>
          <p:nvPr/>
        </p:nvPicPr>
        <p:blipFill rotWithShape="1">
          <a:blip r:embed="rId3"/>
          <a:srcRect t="5098"/>
          <a:stretch>
            <a:fillRect/>
          </a:stretch>
        </p:blipFill>
        <p:spPr>
          <a:xfrm>
            <a:off x="647845" y="1708786"/>
            <a:ext cx="7848000" cy="1720214"/>
          </a:xfrm>
          <a:prstGeom prst="rect">
            <a:avLst/>
          </a:prstGeom>
        </p:spPr>
      </p:pic>
      <p:sp>
        <p:nvSpPr>
          <p:cNvPr id="13" name="文本框 12"/>
          <p:cNvSpPr txBox="1"/>
          <p:nvPr/>
        </p:nvSpPr>
        <p:spPr>
          <a:xfrm>
            <a:off x="856567" y="3475730"/>
            <a:ext cx="10534019" cy="846386"/>
          </a:xfrm>
          <a:prstGeom prst="rect">
            <a:avLst/>
          </a:prstGeom>
          <a:noFill/>
        </p:spPr>
        <p:txBody>
          <a:bodyPr wrap="square">
            <a:spAutoFit/>
          </a:bodyPr>
          <a:lstStyle/>
          <a:p>
            <a:pPr marL="342900" indent="-342900">
              <a:spcAft>
                <a:spcPts val="600"/>
              </a:spcAft>
              <a:buFont typeface="Wingdings" panose="05000000000000000000" pitchFamily="2" charset="2"/>
              <a:buChar char="p"/>
            </a:pPr>
            <a:r>
              <a:rPr lang="en-US" altLang="zh-CN" sz="2000" dirty="0">
                <a:latin typeface="Times New Roman" panose="02020603050405020304" pitchFamily="18" charset="0"/>
              </a:rPr>
              <a:t>Breadth First Sampling</a:t>
            </a:r>
            <a:r>
              <a:rPr lang="zh-CN" altLang="en-US" sz="2000" dirty="0">
                <a:latin typeface="Times New Roman" panose="02020603050405020304" pitchFamily="18" charset="0"/>
              </a:rPr>
              <a:t>广度优先采样</a:t>
            </a:r>
            <a:r>
              <a:rPr lang="en-US" altLang="zh-CN" sz="2000" dirty="0">
                <a:latin typeface="Times New Roman" panose="02020603050405020304" pitchFamily="18" charset="0"/>
              </a:rPr>
              <a:t>(BFS)             </a:t>
            </a:r>
            <a:r>
              <a:rPr lang="en-US" altLang="zh-CN" sz="2200" dirty="0">
                <a:latin typeface="Times New Roman" panose="02020603050405020304" pitchFamily="18" charset="0"/>
              </a:rPr>
              <a:t>Structural Similarity</a:t>
            </a:r>
            <a:r>
              <a:rPr lang="zh-TW" altLang="en-US" sz="2200" dirty="0">
                <a:latin typeface="Times New Roman" panose="02020603050405020304" pitchFamily="18" charset="0"/>
              </a:rPr>
              <a:t>结构相似性</a:t>
            </a:r>
            <a:endParaRPr lang="en-US" altLang="zh-CN" sz="2200" dirty="0">
              <a:latin typeface="Times New Roman" panose="02020603050405020304" pitchFamily="18" charset="0"/>
            </a:endParaRPr>
          </a:p>
          <a:p>
            <a:pPr marL="342900" indent="-342900">
              <a:spcAft>
                <a:spcPts val="600"/>
              </a:spcAft>
              <a:buFont typeface="Wingdings" panose="05000000000000000000" pitchFamily="2" charset="2"/>
              <a:buChar char="p"/>
            </a:pPr>
            <a:r>
              <a:rPr lang="en-US" altLang="zh-CN" sz="2200" dirty="0">
                <a:latin typeface="Times New Roman" panose="02020603050405020304" pitchFamily="18" charset="0"/>
              </a:rPr>
              <a:t>Depth First Sampling</a:t>
            </a:r>
            <a:r>
              <a:rPr lang="zh-CN" altLang="en-US" sz="2200" dirty="0">
                <a:latin typeface="Times New Roman" panose="02020603050405020304" pitchFamily="18" charset="0"/>
              </a:rPr>
              <a:t>深度优先采样</a:t>
            </a:r>
            <a:r>
              <a:rPr lang="en-US" altLang="zh-CN" sz="2200" dirty="0">
                <a:latin typeface="Times New Roman" panose="02020603050405020304" pitchFamily="18" charset="0"/>
              </a:rPr>
              <a:t>(DFS)                Content Similarity</a:t>
            </a:r>
            <a:r>
              <a:rPr lang="zh-TW" altLang="en-US" sz="2200" dirty="0">
                <a:latin typeface="Times New Roman" panose="02020603050405020304" pitchFamily="18" charset="0"/>
              </a:rPr>
              <a:t>内容相似度</a:t>
            </a:r>
            <a:endParaRPr lang="en-US" altLang="zh-CN" sz="2200" dirty="0">
              <a:latin typeface="Times New Roman" panose="02020603050405020304" pitchFamily="18" charset="0"/>
            </a:endParaRPr>
          </a:p>
        </p:txBody>
      </p:sp>
      <p:cxnSp>
        <p:nvCxnSpPr>
          <p:cNvPr id="17" name="直接箭头连接符 16"/>
          <p:cNvCxnSpPr/>
          <p:nvPr/>
        </p:nvCxnSpPr>
        <p:spPr>
          <a:xfrm>
            <a:off x="5827128" y="3705963"/>
            <a:ext cx="72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333266" y="4129619"/>
            <a:ext cx="72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403935" y="5008602"/>
            <a:ext cx="3256705" cy="769441"/>
          </a:xfrm>
          <a:prstGeom prst="rect">
            <a:avLst/>
          </a:prstGeom>
          <a:noFill/>
          <a:ln w="19050">
            <a:solidFill>
              <a:srgbClr val="2F5597"/>
            </a:solidFill>
            <a:prstDash val="sysDash"/>
          </a:ln>
        </p:spPr>
        <p:txBody>
          <a:bodyPr wrap="square">
            <a:spAutoFit/>
          </a:bodyPr>
          <a:lstStyle/>
          <a:p>
            <a:pPr algn="just"/>
            <a:r>
              <a:rPr lang="en-US" altLang="zh-CN" sz="2200" dirty="0">
                <a:latin typeface="Times New Roman" panose="02020603050405020304" pitchFamily="18" charset="0"/>
              </a:rPr>
              <a:t>Second order random walk, balance BFS and DFS</a:t>
            </a:r>
            <a:endParaRPr lang="zh-CN" altLang="en-US" sz="2200" dirty="0">
              <a:latin typeface="Times New Roman" panose="02020603050405020304" pitchFamily="18" charset="0"/>
            </a:endParaRPr>
          </a:p>
        </p:txBody>
      </p:sp>
      <p:pic>
        <p:nvPicPr>
          <p:cNvPr id="25" name="图片 24"/>
          <p:cNvPicPr>
            <a:picLocks noChangeAspect="1"/>
          </p:cNvPicPr>
          <p:nvPr/>
        </p:nvPicPr>
        <p:blipFill>
          <a:blip r:embed="rId4"/>
          <a:stretch>
            <a:fillRect/>
          </a:stretch>
        </p:blipFill>
        <p:spPr>
          <a:xfrm>
            <a:off x="543484" y="4339871"/>
            <a:ext cx="3129881" cy="2411693"/>
          </a:xfrm>
          <a:prstGeom prst="rect">
            <a:avLst/>
          </a:prstGeom>
        </p:spPr>
      </p:pic>
      <p:pic>
        <p:nvPicPr>
          <p:cNvPr id="27" name="图片 26"/>
          <p:cNvPicPr>
            <a:picLocks noChangeAspect="1"/>
          </p:cNvPicPr>
          <p:nvPr/>
        </p:nvPicPr>
        <p:blipFill>
          <a:blip r:embed="rId5"/>
          <a:stretch>
            <a:fillRect/>
          </a:stretch>
        </p:blipFill>
        <p:spPr>
          <a:xfrm>
            <a:off x="7791305" y="4267200"/>
            <a:ext cx="3752850" cy="2476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3350" y="135033"/>
            <a:ext cx="7114615"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Graph Neural Network</a:t>
            </a:r>
            <a:r>
              <a:rPr lang="zh-TW" altLang="en-US" sz="2800" b="1" dirty="0">
                <a:solidFill>
                  <a:srgbClr val="2F5597"/>
                </a:solidFill>
                <a:latin typeface="微软雅黑" panose="020B0503020204020204" charset="-122"/>
                <a:ea typeface="微软雅黑" panose="020B0503020204020204" charset="-122"/>
              </a:rPr>
              <a:t>图神经网络</a:t>
            </a:r>
            <a:endParaRPr lang="en-US" altLang="zh-CN" sz="2800" b="1" dirty="0">
              <a:solidFill>
                <a:srgbClr val="2F5597"/>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133350" y="1185862"/>
            <a:ext cx="11925300" cy="4486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7114615"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Deep Learning on Graph</a:t>
            </a:r>
          </a:p>
        </p:txBody>
      </p:sp>
      <p:pic>
        <p:nvPicPr>
          <p:cNvPr id="5" name="图片 4"/>
          <p:cNvPicPr>
            <a:picLocks noChangeAspect="1"/>
          </p:cNvPicPr>
          <p:nvPr/>
        </p:nvPicPr>
        <p:blipFill>
          <a:blip r:embed="rId3"/>
          <a:stretch>
            <a:fillRect/>
          </a:stretch>
        </p:blipFill>
        <p:spPr>
          <a:xfrm>
            <a:off x="821841" y="1187104"/>
            <a:ext cx="9395585" cy="5000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7114615"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Graph</a:t>
            </a:r>
          </a:p>
        </p:txBody>
      </p:sp>
      <p:pic>
        <p:nvPicPr>
          <p:cNvPr id="2" name="图片 1"/>
          <p:cNvPicPr>
            <a:picLocks noChangeAspect="1"/>
          </p:cNvPicPr>
          <p:nvPr/>
        </p:nvPicPr>
        <p:blipFill>
          <a:blip r:embed="rId3"/>
          <a:stretch>
            <a:fillRect/>
          </a:stretch>
        </p:blipFill>
        <p:spPr>
          <a:xfrm>
            <a:off x="647845" y="1563676"/>
            <a:ext cx="5904000" cy="1549156"/>
          </a:xfrm>
          <a:prstGeom prst="rect">
            <a:avLst/>
          </a:prstGeom>
        </p:spPr>
      </p:pic>
      <p:sp>
        <p:nvSpPr>
          <p:cNvPr id="5" name="文本框 4"/>
          <p:cNvSpPr txBox="1"/>
          <p:nvPr/>
        </p:nvSpPr>
        <p:spPr>
          <a:xfrm>
            <a:off x="578271" y="1074477"/>
            <a:ext cx="11110146" cy="430887"/>
          </a:xfrm>
          <a:prstGeom prst="rect">
            <a:avLst/>
          </a:prstGeom>
          <a:noFill/>
        </p:spPr>
        <p:txBody>
          <a:bodyPr wrap="square">
            <a:spAutoFit/>
          </a:bodyPr>
          <a:lstStyle/>
          <a:p>
            <a:r>
              <a:rPr lang="en-US" altLang="zh-CN" sz="2200" dirty="0">
                <a:latin typeface="Times New Roman" panose="02020603050405020304" pitchFamily="18" charset="0"/>
              </a:rPr>
              <a:t>   Laplacian matrix</a:t>
            </a:r>
            <a:r>
              <a:rPr lang="zh-CN" altLang="en-US" sz="2200" dirty="0">
                <a:latin typeface="Times New Roman" panose="02020603050405020304" pitchFamily="18" charset="0"/>
              </a:rPr>
              <a:t>拉普拉斯矩阵</a:t>
            </a:r>
            <a:endParaRPr lang="en-US" altLang="zh-CN" sz="2200" dirty="0">
              <a:latin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6905756" y="1391538"/>
            <a:ext cx="3752850" cy="1781175"/>
          </a:xfrm>
          <a:prstGeom prst="rect">
            <a:avLst/>
          </a:prstGeom>
        </p:spPr>
      </p:pic>
      <p:sp>
        <p:nvSpPr>
          <p:cNvPr id="9" name="文本框 8"/>
          <p:cNvSpPr txBox="1"/>
          <p:nvPr/>
        </p:nvSpPr>
        <p:spPr>
          <a:xfrm>
            <a:off x="1533394" y="3032355"/>
            <a:ext cx="6073468" cy="400110"/>
          </a:xfrm>
          <a:prstGeom prst="rect">
            <a:avLst/>
          </a:prstGeom>
          <a:noFill/>
        </p:spPr>
        <p:txBody>
          <a:bodyPr wrap="square">
            <a:spAutoFit/>
          </a:bodyPr>
          <a:lstStyle/>
          <a:p>
            <a:r>
              <a:rPr lang="en-US" altLang="zh-CN" sz="2000" dirty="0">
                <a:solidFill>
                  <a:srgbClr val="0070C0"/>
                </a:solidFill>
                <a:latin typeface="Times New Roman" panose="02020603050405020304" pitchFamily="18" charset="0"/>
              </a:rPr>
              <a:t>Symmetric positive semidefinite matrix</a:t>
            </a:r>
            <a:r>
              <a:rPr lang="zh-CN" altLang="en-US" sz="2000" dirty="0">
                <a:solidFill>
                  <a:srgbClr val="0070C0"/>
                </a:solidFill>
                <a:latin typeface="Times New Roman" panose="02020603050405020304" pitchFamily="18" charset="0"/>
              </a:rPr>
              <a:t>对称正半定矩阵</a:t>
            </a:r>
          </a:p>
        </p:txBody>
      </p:sp>
      <p:pic>
        <p:nvPicPr>
          <p:cNvPr id="6" name="图片 5"/>
          <p:cNvPicPr>
            <a:picLocks noChangeAspect="1"/>
          </p:cNvPicPr>
          <p:nvPr/>
        </p:nvPicPr>
        <p:blipFill>
          <a:blip r:embed="rId5"/>
          <a:stretch>
            <a:fillRect/>
          </a:stretch>
        </p:blipFill>
        <p:spPr>
          <a:xfrm>
            <a:off x="1028445" y="3438000"/>
            <a:ext cx="9824853" cy="3420000"/>
          </a:xfrm>
          <a:prstGeom prst="rect">
            <a:avLst/>
          </a:prstGeom>
        </p:spPr>
      </p:pic>
      <p:sp>
        <p:nvSpPr>
          <p:cNvPr id="4" name="文本框 3"/>
          <p:cNvSpPr txBox="1"/>
          <p:nvPr/>
        </p:nvSpPr>
        <p:spPr>
          <a:xfrm>
            <a:off x="2894121" y="3413464"/>
            <a:ext cx="1953087" cy="430887"/>
          </a:xfrm>
          <a:prstGeom prst="rect">
            <a:avLst/>
          </a:prstGeom>
          <a:solidFill>
            <a:schemeClr val="bg1"/>
          </a:solidFill>
        </p:spPr>
        <p:txBody>
          <a:bodyPr wrap="square" rtlCol="0">
            <a:spAutoFit/>
          </a:bodyPr>
          <a:lstStyle/>
          <a:p>
            <a:r>
              <a:rPr lang="en-US" altLang="zh-CN" sz="2200" dirty="0">
                <a:latin typeface="Times New Roman" panose="02020603050405020304" pitchFamily="18" charset="0"/>
              </a:rPr>
              <a:t>Mathematically</a:t>
            </a:r>
            <a:r>
              <a:rPr lang="zh-CN" altLang="en-US" sz="2200" dirty="0">
                <a:latin typeface="Times New Roman" panose="02020603050405020304" pitchFamily="18" charset="0"/>
              </a:rPr>
              <a:t>：</a:t>
            </a:r>
          </a:p>
        </p:txBody>
      </p:sp>
      <p:sp>
        <p:nvSpPr>
          <p:cNvPr id="8" name="文本框 7"/>
          <p:cNvSpPr txBox="1"/>
          <p:nvPr/>
        </p:nvSpPr>
        <p:spPr>
          <a:xfrm>
            <a:off x="6454189" y="3438000"/>
            <a:ext cx="1056443" cy="430887"/>
          </a:xfrm>
          <a:prstGeom prst="rect">
            <a:avLst/>
          </a:prstGeom>
          <a:solidFill>
            <a:schemeClr val="bg1"/>
          </a:solidFill>
        </p:spPr>
        <p:txBody>
          <a:bodyPr wrap="square" rtlCol="0">
            <a:spAutoFit/>
          </a:bodyPr>
          <a:lstStyle/>
          <a:p>
            <a:r>
              <a:rPr lang="en-US" altLang="zh-CN" sz="2200" dirty="0">
                <a:latin typeface="Times New Roman" panose="02020603050405020304" pitchFamily="18" charset="0"/>
              </a:rPr>
              <a:t>Graph:</a:t>
            </a:r>
            <a:endParaRPr lang="zh-CN" altLang="en-US" sz="2200" dirty="0">
              <a:latin typeface="Times New Roman" panose="02020603050405020304" pitchFamily="18" charset="0"/>
            </a:endParaRPr>
          </a:p>
        </p:txBody>
      </p:sp>
      <p:sp>
        <p:nvSpPr>
          <p:cNvPr id="10" name="文本框 9"/>
          <p:cNvSpPr txBox="1"/>
          <p:nvPr/>
        </p:nvSpPr>
        <p:spPr>
          <a:xfrm>
            <a:off x="6534211" y="3884246"/>
            <a:ext cx="2938385" cy="646331"/>
          </a:xfrm>
          <a:prstGeom prst="rect">
            <a:avLst/>
          </a:prstGeom>
          <a:solidFill>
            <a:schemeClr val="bg1"/>
          </a:solidFill>
        </p:spPr>
        <p:txBody>
          <a:bodyPr wrap="square" rtlCol="0">
            <a:spAutoFit/>
          </a:bodyPr>
          <a:lstStyle/>
          <a:p>
            <a:r>
              <a:rPr lang="en-US" altLang="zh-CN" dirty="0">
                <a:latin typeface="Times New Roman" panose="02020603050405020304" pitchFamily="18" charset="0"/>
              </a:rPr>
              <a:t>The Fourier transform of  </a:t>
            </a:r>
            <a:r>
              <a:rPr lang="en-US" altLang="zh-CN" i="1" dirty="0">
                <a:latin typeface="Times New Roman" panose="02020603050405020304" pitchFamily="18" charset="0"/>
              </a:rPr>
              <a:t>f</a:t>
            </a:r>
          </a:p>
          <a:p>
            <a:r>
              <a:rPr lang="en-US" altLang="zh-CN" i="1" dirty="0">
                <a:latin typeface="Times New Roman" panose="02020603050405020304" pitchFamily="18" charset="0"/>
              </a:rPr>
              <a:t>f </a:t>
            </a:r>
            <a:r>
              <a:rPr lang="zh-CN" altLang="en-US" i="1" dirty="0">
                <a:latin typeface="Times New Roman" panose="02020603050405020304" pitchFamily="18" charset="0"/>
              </a:rPr>
              <a:t>的傅里叶变换</a:t>
            </a:r>
          </a:p>
        </p:txBody>
      </p:sp>
      <p:pic>
        <p:nvPicPr>
          <p:cNvPr id="12" name="图片 11"/>
          <p:cNvPicPr>
            <a:picLocks noChangeAspect="1"/>
          </p:cNvPicPr>
          <p:nvPr/>
        </p:nvPicPr>
        <p:blipFill>
          <a:blip r:embed="rId6"/>
          <a:stretch>
            <a:fillRect/>
          </a:stretch>
        </p:blipFill>
        <p:spPr>
          <a:xfrm>
            <a:off x="9643834" y="3841531"/>
            <a:ext cx="1038225" cy="400050"/>
          </a:xfrm>
          <a:prstGeom prst="rect">
            <a:avLst/>
          </a:prstGeom>
        </p:spPr>
      </p:pic>
      <p:sp>
        <p:nvSpPr>
          <p:cNvPr id="13" name="文本框 12"/>
          <p:cNvSpPr txBox="1"/>
          <p:nvPr/>
        </p:nvSpPr>
        <p:spPr>
          <a:xfrm>
            <a:off x="2728356" y="5038323"/>
            <a:ext cx="2605288" cy="1477328"/>
          </a:xfrm>
          <a:prstGeom prst="rect">
            <a:avLst/>
          </a:prstGeom>
          <a:solidFill>
            <a:schemeClr val="bg1"/>
          </a:solidFill>
        </p:spPr>
        <p:txBody>
          <a:bodyPr wrap="square" rtlCol="0">
            <a:spAutoFit/>
          </a:bodyPr>
          <a:lstStyle/>
          <a:p>
            <a:pPr algn="just"/>
            <a:r>
              <a:rPr lang="en-US" altLang="zh-CN" dirty="0">
                <a:latin typeface="Times New Roman" panose="02020603050405020304" pitchFamily="18" charset="0"/>
              </a:rPr>
              <a:t>The Fourier transform of the convolution kernel </a:t>
            </a:r>
            <a:r>
              <a:rPr lang="en-US" altLang="zh-CN" i="1" dirty="0">
                <a:latin typeface="Times New Roman" panose="02020603050405020304" pitchFamily="18" charset="0"/>
              </a:rPr>
              <a:t>h</a:t>
            </a:r>
            <a:r>
              <a:rPr lang="en-US" altLang="zh-CN" dirty="0">
                <a:latin typeface="Times New Roman" panose="02020603050405020304" pitchFamily="18" charset="0"/>
              </a:rPr>
              <a:t> written in diagonal form</a:t>
            </a:r>
            <a:r>
              <a:rPr lang="zh-CN" altLang="en-US" dirty="0">
                <a:latin typeface="Times New Roman" panose="02020603050405020304" pitchFamily="18" charset="0"/>
              </a:rPr>
              <a:t>卷积核</a:t>
            </a:r>
            <a:r>
              <a:rPr lang="en-US" altLang="zh-CN" dirty="0">
                <a:latin typeface="Times New Roman" panose="02020603050405020304" pitchFamily="18" charset="0"/>
              </a:rPr>
              <a:t>h</a:t>
            </a:r>
            <a:r>
              <a:rPr lang="zh-CN" altLang="en-US" dirty="0">
                <a:latin typeface="Times New Roman" panose="02020603050405020304" pitchFamily="18" charset="0"/>
              </a:rPr>
              <a:t>的傅里叶变换写成对角形式</a:t>
            </a:r>
            <a:endParaRPr lang="zh-CN" altLang="en-US" i="1" dirty="0">
              <a:latin typeface="Times New Roman" panose="02020603050405020304" pitchFamily="18" charset="0"/>
            </a:endParaRPr>
          </a:p>
        </p:txBody>
      </p:sp>
      <p:sp>
        <p:nvSpPr>
          <p:cNvPr id="14" name="文本框 13"/>
          <p:cNvSpPr txBox="1"/>
          <p:nvPr/>
        </p:nvSpPr>
        <p:spPr>
          <a:xfrm>
            <a:off x="10188508" y="5958773"/>
            <a:ext cx="1743080" cy="769441"/>
          </a:xfrm>
          <a:prstGeom prst="rect">
            <a:avLst/>
          </a:prstGeom>
          <a:solidFill>
            <a:schemeClr val="bg1"/>
          </a:solidFill>
        </p:spPr>
        <p:txBody>
          <a:bodyPr wrap="square" rtlCol="0">
            <a:spAutoFit/>
          </a:bodyPr>
          <a:lstStyle/>
          <a:p>
            <a:r>
              <a:rPr lang="en-US" altLang="zh-CN" sz="2200" dirty="0">
                <a:latin typeface="Times New Roman" panose="02020603050405020304" pitchFamily="18" charset="0"/>
              </a:rPr>
              <a:t>equivalent</a:t>
            </a:r>
            <a:r>
              <a:rPr lang="zh-TW" altLang="en-US" sz="2200" dirty="0">
                <a:latin typeface="Times New Roman" panose="02020603050405020304" pitchFamily="18" charset="0"/>
              </a:rPr>
              <a:t>相等的</a:t>
            </a:r>
            <a:endParaRPr lang="zh-CN" altLang="en-US" sz="22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7114615"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Graph Neural Network</a:t>
            </a:r>
          </a:p>
        </p:txBody>
      </p:sp>
      <p:sp>
        <p:nvSpPr>
          <p:cNvPr id="4" name="文本框 3"/>
          <p:cNvSpPr txBox="1"/>
          <p:nvPr/>
        </p:nvSpPr>
        <p:spPr>
          <a:xfrm>
            <a:off x="647845" y="1166504"/>
            <a:ext cx="10053962" cy="830997"/>
          </a:xfrm>
          <a:prstGeom prst="rect">
            <a:avLst/>
          </a:prstGeom>
          <a:noFill/>
        </p:spPr>
        <p:txBody>
          <a:bodyPr wrap="square">
            <a:spAutoFit/>
          </a:bodyPr>
          <a:lstStyle/>
          <a:p>
            <a:pPr algn="l"/>
            <a:r>
              <a:rPr lang="en-US" altLang="zh-CN" sz="2400" dirty="0">
                <a:solidFill>
                  <a:srgbClr val="0070C0"/>
                </a:solidFill>
                <a:latin typeface="-apple-system"/>
              </a:rPr>
              <a:t>SCNN</a:t>
            </a:r>
            <a:r>
              <a:rPr lang="zh-CN" altLang="en-US" sz="2400" dirty="0">
                <a:solidFill>
                  <a:srgbClr val="0070C0"/>
                </a:solidFill>
                <a:latin typeface="-apple-system"/>
              </a:rPr>
              <a:t>：</a:t>
            </a:r>
            <a:r>
              <a:rPr lang="en-US" altLang="zh-CN" sz="2400" b="0" i="0" u="none" strike="noStrike" dirty="0">
                <a:solidFill>
                  <a:srgbClr val="CA0C16"/>
                </a:solidFill>
                <a:effectLst/>
                <a:latin typeface="-apple-system"/>
                <a:hlinkClick r:id="rId3"/>
              </a:rPr>
              <a:t>Spectral networks and locally connected networks on graphs</a:t>
            </a:r>
            <a:r>
              <a:rPr lang="en-US" altLang="zh-CN" sz="2400" dirty="0">
                <a:solidFill>
                  <a:srgbClr val="0070C0"/>
                </a:solidFill>
                <a:latin typeface="-apple-system"/>
              </a:rPr>
              <a:t>[2014]</a:t>
            </a:r>
            <a:r>
              <a:rPr lang="zh-CN" altLang="en-US" sz="2400" dirty="0">
                <a:solidFill>
                  <a:srgbClr val="0070C0"/>
                </a:solidFill>
                <a:latin typeface="-apple-system"/>
              </a:rPr>
              <a:t> </a:t>
            </a:r>
            <a:r>
              <a:rPr lang="en-US" altLang="zh-CN" sz="2400" dirty="0">
                <a:solidFill>
                  <a:srgbClr val="0070C0"/>
                </a:solidFill>
                <a:latin typeface="-apple-system"/>
              </a:rPr>
              <a:t>SCNN</a:t>
            </a:r>
            <a:r>
              <a:rPr lang="zh-CN" altLang="en-US" sz="2400" dirty="0">
                <a:solidFill>
                  <a:srgbClr val="0070C0"/>
                </a:solidFill>
                <a:latin typeface="-apple-system"/>
              </a:rPr>
              <a:t>：图上的谱网络和局部连接网络</a:t>
            </a:r>
            <a:r>
              <a:rPr lang="en-US" altLang="zh-CN" sz="2400" dirty="0">
                <a:solidFill>
                  <a:srgbClr val="0070C0"/>
                </a:solidFill>
                <a:latin typeface="-apple-system"/>
              </a:rPr>
              <a:t>[2014]</a:t>
            </a:r>
            <a:endParaRPr lang="en-US" altLang="zh-CN" sz="2400" b="1" i="0" dirty="0">
              <a:solidFill>
                <a:srgbClr val="0070C0"/>
              </a:solidFill>
              <a:effectLst/>
              <a:latin typeface="PingFang SC"/>
            </a:endParaRPr>
          </a:p>
        </p:txBody>
      </p:sp>
      <p:pic>
        <p:nvPicPr>
          <p:cNvPr id="6" name="图片 5"/>
          <p:cNvPicPr>
            <a:picLocks noChangeAspect="1"/>
          </p:cNvPicPr>
          <p:nvPr/>
        </p:nvPicPr>
        <p:blipFill>
          <a:blip r:embed="rId4"/>
          <a:stretch>
            <a:fillRect/>
          </a:stretch>
        </p:blipFill>
        <p:spPr>
          <a:xfrm>
            <a:off x="923053" y="2408792"/>
            <a:ext cx="4437029" cy="3816000"/>
          </a:xfrm>
          <a:prstGeom prst="rect">
            <a:avLst/>
          </a:prstGeom>
        </p:spPr>
      </p:pic>
      <p:sp>
        <p:nvSpPr>
          <p:cNvPr id="8" name="文本框 7"/>
          <p:cNvSpPr txBox="1"/>
          <p:nvPr/>
        </p:nvSpPr>
        <p:spPr>
          <a:xfrm>
            <a:off x="647845" y="1927400"/>
            <a:ext cx="10435700" cy="769441"/>
          </a:xfrm>
          <a:prstGeom prst="rect">
            <a:avLst/>
          </a:prstGeom>
          <a:noFill/>
        </p:spPr>
        <p:txBody>
          <a:bodyPr wrap="square">
            <a:spAutoFit/>
          </a:bodyPr>
          <a:lstStyle/>
          <a:p>
            <a:r>
              <a:rPr lang="en-US" altLang="zh-CN" sz="2200" dirty="0">
                <a:latin typeface="Times New Roman" panose="02020603050405020304" pitchFamily="18" charset="0"/>
              </a:rPr>
              <a:t>Idea: Diagonal matrix to replace the convolution kernel of the spectral domain</a:t>
            </a:r>
          </a:p>
          <a:p>
            <a:r>
              <a:rPr lang="zh-CN" altLang="en-US" sz="2200" dirty="0">
                <a:latin typeface="Times New Roman" panose="02020603050405020304" pitchFamily="18" charset="0"/>
              </a:rPr>
              <a:t>思路：用对角矩阵代替谱域的卷积核</a:t>
            </a:r>
          </a:p>
        </p:txBody>
      </p:sp>
      <p:sp>
        <p:nvSpPr>
          <p:cNvPr id="10" name="文本框 9"/>
          <p:cNvSpPr txBox="1"/>
          <p:nvPr/>
        </p:nvSpPr>
        <p:spPr>
          <a:xfrm>
            <a:off x="5995836" y="2877235"/>
            <a:ext cx="5450665" cy="3431709"/>
          </a:xfrm>
          <a:prstGeom prst="rect">
            <a:avLst/>
          </a:prstGeom>
          <a:noFill/>
        </p:spPr>
        <p:txBody>
          <a:bodyPr wrap="square">
            <a:spAutoFit/>
          </a:bodyPr>
          <a:lstStyle/>
          <a:p>
            <a:pPr>
              <a:spcAft>
                <a:spcPts val="600"/>
              </a:spcAft>
            </a:pPr>
            <a:r>
              <a:rPr lang="en-US" altLang="zh-CN" sz="2200" dirty="0">
                <a:solidFill>
                  <a:srgbClr val="0070C0"/>
                </a:solidFill>
                <a:latin typeface="Times New Roman" panose="02020603050405020304" pitchFamily="18" charset="0"/>
              </a:rPr>
              <a:t>Disadvantages</a:t>
            </a:r>
          </a:p>
          <a:p>
            <a:pPr marL="342900" indent="-342900">
              <a:spcAft>
                <a:spcPts val="600"/>
              </a:spcAft>
              <a:buClr>
                <a:srgbClr val="2F5597"/>
              </a:buClr>
              <a:buFont typeface="Wingdings" panose="05000000000000000000" pitchFamily="2" charset="2"/>
              <a:buChar char="Ø"/>
            </a:pPr>
            <a:r>
              <a:rPr lang="en-US" altLang="zh-CN" sz="2000" dirty="0">
                <a:latin typeface="Times New Roman" panose="02020603050405020304" pitchFamily="18" charset="0"/>
              </a:rPr>
              <a:t>Computing the eigenvalue decomposition of the Laplace matrix is very time consuming</a:t>
            </a:r>
          </a:p>
          <a:p>
            <a:pPr marL="342900" indent="-342900">
              <a:spcAft>
                <a:spcPts val="600"/>
              </a:spcAft>
              <a:buClr>
                <a:srgbClr val="2F5597"/>
              </a:buClr>
              <a:buFont typeface="Wingdings" panose="05000000000000000000" pitchFamily="2" charset="2"/>
              <a:buChar char="Ø"/>
            </a:pPr>
            <a:r>
              <a:rPr lang="en-US" altLang="zh-CN" sz="2000" dirty="0">
                <a:latin typeface="Times New Roman" panose="02020603050405020304" pitchFamily="18" charset="0"/>
              </a:rPr>
              <a:t>Spatial localization is not good</a:t>
            </a:r>
          </a:p>
          <a:p>
            <a:pPr marL="342900" indent="-342900">
              <a:spcAft>
                <a:spcPts val="600"/>
              </a:spcAft>
              <a:buClr>
                <a:srgbClr val="2F5597"/>
              </a:buClr>
              <a:buFont typeface="Wingdings" panose="05000000000000000000" pitchFamily="2" charset="2"/>
              <a:buChar char="Ø"/>
            </a:pPr>
            <a:r>
              <a:rPr lang="en-US" altLang="zh-CN" sz="2000" dirty="0">
                <a:latin typeface="Times New Roman" panose="02020603050405020304" pitchFamily="18" charset="0"/>
              </a:rPr>
              <a:t>Number of parameters  O(</a:t>
            </a:r>
            <a:r>
              <a:rPr lang="en-US" altLang="zh-CN" sz="2000" i="1" dirty="0">
                <a:latin typeface="Times New Roman" panose="02020603050405020304" pitchFamily="18" charset="0"/>
              </a:rPr>
              <a:t>n</a:t>
            </a:r>
            <a:r>
              <a:rPr lang="en-US" altLang="zh-CN" sz="2000" dirty="0">
                <a:latin typeface="Times New Roman" panose="02020603050405020304" pitchFamily="18" charset="0"/>
              </a:rPr>
              <a:t>)</a:t>
            </a:r>
          </a:p>
          <a:p>
            <a:pPr marL="342900" indent="-342900">
              <a:spcAft>
                <a:spcPts val="600"/>
              </a:spcAft>
              <a:buClr>
                <a:srgbClr val="2F5597"/>
              </a:buClr>
              <a:buFont typeface="Wingdings" panose="05000000000000000000" pitchFamily="2" charset="2"/>
              <a:buChar char="Ø"/>
            </a:pPr>
            <a:r>
              <a:rPr lang="zh-CN" altLang="en-US" sz="2000" dirty="0">
                <a:latin typeface="Times New Roman" panose="02020603050405020304" pitchFamily="18" charset="0"/>
              </a:rPr>
              <a:t>缺点</a:t>
            </a:r>
          </a:p>
          <a:p>
            <a:pPr marL="342900" indent="-342900">
              <a:spcAft>
                <a:spcPts val="600"/>
              </a:spcAft>
              <a:buClr>
                <a:srgbClr val="2F5597"/>
              </a:buClr>
              <a:buFont typeface="Wingdings" panose="05000000000000000000" pitchFamily="2" charset="2"/>
              <a:buChar char="Ø"/>
            </a:pPr>
            <a:r>
              <a:rPr lang="zh-CN" altLang="en-US" sz="2000" dirty="0">
                <a:latin typeface="Times New Roman" panose="02020603050405020304" pitchFamily="18" charset="0"/>
              </a:rPr>
              <a:t>计算拉普拉斯矩阵的特征值分解非常耗时</a:t>
            </a:r>
          </a:p>
          <a:p>
            <a:pPr marL="342900" indent="-342900">
              <a:spcAft>
                <a:spcPts val="600"/>
              </a:spcAft>
              <a:buClr>
                <a:srgbClr val="2F5597"/>
              </a:buClr>
              <a:buFont typeface="Wingdings" panose="05000000000000000000" pitchFamily="2" charset="2"/>
              <a:buChar char="Ø"/>
            </a:pPr>
            <a:r>
              <a:rPr lang="zh-CN" altLang="en-US" sz="2000" dirty="0">
                <a:latin typeface="Times New Roman" panose="02020603050405020304" pitchFamily="18" charset="0"/>
              </a:rPr>
              <a:t>空间定位不好</a:t>
            </a:r>
          </a:p>
          <a:p>
            <a:pPr marL="342900" indent="-342900">
              <a:spcAft>
                <a:spcPts val="600"/>
              </a:spcAft>
              <a:buClr>
                <a:srgbClr val="2F5597"/>
              </a:buClr>
              <a:buFont typeface="Wingdings" panose="05000000000000000000" pitchFamily="2" charset="2"/>
              <a:buChar char="Ø"/>
            </a:pPr>
            <a:r>
              <a:rPr lang="zh-CN" altLang="en-US" sz="2000" dirty="0">
                <a:latin typeface="Times New Roman" panose="02020603050405020304" pitchFamily="18" charset="0"/>
              </a:rPr>
              <a:t>参数数量 </a:t>
            </a:r>
            <a:r>
              <a:rPr lang="en-US" altLang="zh-CN" sz="2000" dirty="0">
                <a:latin typeface="Times New Roman" panose="02020603050405020304" pitchFamily="18" charset="0"/>
              </a:rPr>
              <a:t>O(n)</a:t>
            </a:r>
            <a:endParaRPr lang="zh-CN" altLang="en-US" sz="2000" dirty="0">
              <a:latin typeface="Times New Roman" panose="02020603050405020304" pitchFamily="18" charset="0"/>
            </a:endParaRPr>
          </a:p>
        </p:txBody>
      </p:sp>
      <p:pic>
        <p:nvPicPr>
          <p:cNvPr id="5" name="图片 4"/>
          <p:cNvPicPr>
            <a:picLocks noChangeAspect="1"/>
          </p:cNvPicPr>
          <p:nvPr/>
        </p:nvPicPr>
        <p:blipFill>
          <a:blip r:embed="rId5"/>
          <a:stretch>
            <a:fillRect/>
          </a:stretch>
        </p:blipFill>
        <p:spPr>
          <a:xfrm>
            <a:off x="9767697" y="1782232"/>
            <a:ext cx="1581150" cy="457200"/>
          </a:xfrm>
          <a:prstGeom prst="rect">
            <a:avLst/>
          </a:prstGeom>
        </p:spPr>
      </p:pic>
      <p:sp>
        <p:nvSpPr>
          <p:cNvPr id="9" name="文本框 8"/>
          <p:cNvSpPr txBox="1"/>
          <p:nvPr/>
        </p:nvSpPr>
        <p:spPr>
          <a:xfrm>
            <a:off x="2779145" y="6221776"/>
            <a:ext cx="1426007" cy="646331"/>
          </a:xfrm>
          <a:prstGeom prst="rect">
            <a:avLst/>
          </a:prstGeom>
          <a:noFill/>
        </p:spPr>
        <p:txBody>
          <a:bodyPr wrap="square">
            <a:spAutoFit/>
          </a:bodyPr>
          <a:lstStyle/>
          <a:p>
            <a:pPr algn="ctr"/>
            <a:r>
              <a:rPr lang="en-US" altLang="zh-CN" sz="1800" b="1" dirty="0">
                <a:solidFill>
                  <a:srgbClr val="FF0000"/>
                </a:solidFill>
                <a:latin typeface="Times New Roman" panose="02020603050405020304" pitchFamily="18" charset="0"/>
              </a:rPr>
              <a:t>convolution kernel</a:t>
            </a:r>
            <a:endParaRPr lang="zh-CN" altLang="en-US"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7114615"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Graph Neural Network</a:t>
            </a:r>
            <a:r>
              <a:rPr lang="zh-TW" altLang="en-US" sz="2800" b="1" dirty="0">
                <a:solidFill>
                  <a:srgbClr val="2F5597"/>
                </a:solidFill>
                <a:latin typeface="微软雅黑" panose="020B0503020204020204" charset="-122"/>
                <a:ea typeface="微软雅黑" panose="020B0503020204020204" charset="-122"/>
              </a:rPr>
              <a:t>图神经网络</a:t>
            </a:r>
            <a:endParaRPr lang="en-US" altLang="zh-CN" sz="2800" b="1" dirty="0">
              <a:solidFill>
                <a:srgbClr val="2F5597"/>
              </a:solidFill>
              <a:latin typeface="微软雅黑" panose="020B0503020204020204" charset="-122"/>
              <a:ea typeface="微软雅黑" panose="020B0503020204020204" charset="-122"/>
            </a:endParaRPr>
          </a:p>
        </p:txBody>
      </p:sp>
      <p:sp>
        <p:nvSpPr>
          <p:cNvPr id="4" name="文本框 3"/>
          <p:cNvSpPr txBox="1"/>
          <p:nvPr/>
        </p:nvSpPr>
        <p:spPr>
          <a:xfrm>
            <a:off x="647844" y="1166504"/>
            <a:ext cx="11461297" cy="769441"/>
          </a:xfrm>
          <a:prstGeom prst="rect">
            <a:avLst/>
          </a:prstGeom>
          <a:noFill/>
        </p:spPr>
        <p:txBody>
          <a:bodyPr wrap="square">
            <a:spAutoFit/>
          </a:bodyPr>
          <a:lstStyle/>
          <a:p>
            <a:pPr algn="l"/>
            <a:r>
              <a:rPr lang="en-US" altLang="zh-CN" sz="2200" dirty="0" err="1">
                <a:solidFill>
                  <a:srgbClr val="0070C0"/>
                </a:solidFill>
                <a:latin typeface="-apple-system"/>
              </a:rPr>
              <a:t>ChebNet</a:t>
            </a:r>
            <a:r>
              <a:rPr lang="zh-CN" altLang="en-US" sz="2200" dirty="0">
                <a:solidFill>
                  <a:srgbClr val="0070C0"/>
                </a:solidFill>
                <a:latin typeface="-apple-system"/>
              </a:rPr>
              <a:t>：</a:t>
            </a:r>
            <a:r>
              <a:rPr lang="en-US" altLang="zh-CN" sz="2200" b="0" i="0" u="none" strike="noStrike" dirty="0">
                <a:solidFill>
                  <a:srgbClr val="CA0C16"/>
                </a:solidFill>
                <a:effectLst/>
                <a:latin typeface="-apple-system"/>
                <a:hlinkClick r:id="rId3"/>
              </a:rPr>
              <a:t>Convolutional neural networks on graphs with fast localized spectral filtering </a:t>
            </a:r>
            <a:r>
              <a:rPr lang="en-US" altLang="zh-CN" sz="2200" dirty="0">
                <a:solidFill>
                  <a:srgbClr val="0070C0"/>
                </a:solidFill>
                <a:latin typeface="-apple-system"/>
              </a:rPr>
              <a:t>[2016]</a:t>
            </a:r>
          </a:p>
          <a:p>
            <a:pPr algn="l"/>
            <a:r>
              <a:rPr lang="en-US" altLang="zh-CN" sz="2200" b="1" i="0" dirty="0" err="1">
                <a:solidFill>
                  <a:srgbClr val="0070C0"/>
                </a:solidFill>
                <a:effectLst/>
                <a:latin typeface="PingFang SC"/>
              </a:rPr>
              <a:t>ChebNet</a:t>
            </a:r>
            <a:r>
              <a:rPr lang="zh-CN" altLang="en-US" sz="2200" b="1" i="0" dirty="0">
                <a:solidFill>
                  <a:srgbClr val="0070C0"/>
                </a:solidFill>
                <a:effectLst/>
                <a:latin typeface="PingFang SC"/>
              </a:rPr>
              <a:t>：具有快速局部谱滤波的图上的卷积神经网络 </a:t>
            </a:r>
            <a:r>
              <a:rPr lang="en-US" altLang="zh-CN" sz="2200" b="1" i="0" dirty="0">
                <a:solidFill>
                  <a:srgbClr val="0070C0"/>
                </a:solidFill>
                <a:effectLst/>
                <a:latin typeface="PingFang SC"/>
              </a:rPr>
              <a:t>[2016]</a:t>
            </a:r>
          </a:p>
        </p:txBody>
      </p:sp>
      <p:sp>
        <p:nvSpPr>
          <p:cNvPr id="8" name="文本框 7"/>
          <p:cNvSpPr txBox="1"/>
          <p:nvPr/>
        </p:nvSpPr>
        <p:spPr>
          <a:xfrm>
            <a:off x="647844" y="1749771"/>
            <a:ext cx="11337009" cy="769441"/>
          </a:xfrm>
          <a:prstGeom prst="rect">
            <a:avLst/>
          </a:prstGeom>
          <a:noFill/>
        </p:spPr>
        <p:txBody>
          <a:bodyPr wrap="square">
            <a:spAutoFit/>
          </a:bodyPr>
          <a:lstStyle/>
          <a:p>
            <a:r>
              <a:rPr lang="en-US" altLang="zh-CN" sz="2200" dirty="0">
                <a:latin typeface="Times New Roman" panose="02020603050405020304" pitchFamily="18" charset="0"/>
              </a:rPr>
              <a:t>Chebyshev expansion: Any polynomial of degree </a:t>
            </a:r>
            <a:r>
              <a:rPr lang="en-US" altLang="zh-CN" sz="2200" i="1" dirty="0">
                <a:latin typeface="Times New Roman" panose="02020603050405020304" pitchFamily="18" charset="0"/>
              </a:rPr>
              <a:t>k</a:t>
            </a:r>
            <a:r>
              <a:rPr lang="en-US" altLang="zh-CN" sz="2200" dirty="0">
                <a:latin typeface="Times New Roman" panose="02020603050405020304" pitchFamily="18" charset="0"/>
              </a:rPr>
              <a:t> can be expanded using Chebyshev polynomials</a:t>
            </a:r>
          </a:p>
          <a:p>
            <a:r>
              <a:rPr lang="zh-CN" altLang="en-US" sz="2200" dirty="0">
                <a:latin typeface="Times New Roman" panose="02020603050405020304" pitchFamily="18" charset="0"/>
              </a:rPr>
              <a:t>切比雪夫展开式：任何 </a:t>
            </a:r>
            <a:r>
              <a:rPr lang="en-US" altLang="zh-CN" sz="2200" dirty="0">
                <a:latin typeface="Times New Roman" panose="02020603050405020304" pitchFamily="18" charset="0"/>
              </a:rPr>
              <a:t>k </a:t>
            </a:r>
            <a:r>
              <a:rPr lang="zh-CN" altLang="en-US" sz="2200" dirty="0">
                <a:latin typeface="Times New Roman" panose="02020603050405020304" pitchFamily="18" charset="0"/>
              </a:rPr>
              <a:t>次多项式都可以使用切比雪夫多项式展开</a:t>
            </a:r>
          </a:p>
        </p:txBody>
      </p:sp>
      <p:pic>
        <p:nvPicPr>
          <p:cNvPr id="5" name="图片 4"/>
          <p:cNvPicPr>
            <a:picLocks noChangeAspect="1"/>
          </p:cNvPicPr>
          <p:nvPr/>
        </p:nvPicPr>
        <p:blipFill>
          <a:blip r:embed="rId4"/>
          <a:stretch>
            <a:fillRect/>
          </a:stretch>
        </p:blipFill>
        <p:spPr>
          <a:xfrm>
            <a:off x="902933" y="2425222"/>
            <a:ext cx="4953000" cy="409575"/>
          </a:xfrm>
          <a:prstGeom prst="rect">
            <a:avLst/>
          </a:prstGeom>
        </p:spPr>
      </p:pic>
      <p:pic>
        <p:nvPicPr>
          <p:cNvPr id="9" name="图片 8"/>
          <p:cNvPicPr>
            <a:picLocks noChangeAspect="1"/>
          </p:cNvPicPr>
          <p:nvPr/>
        </p:nvPicPr>
        <p:blipFill>
          <a:blip r:embed="rId5"/>
          <a:stretch>
            <a:fillRect/>
          </a:stretch>
        </p:blipFill>
        <p:spPr>
          <a:xfrm>
            <a:off x="902933" y="3079361"/>
            <a:ext cx="2543175" cy="1076325"/>
          </a:xfrm>
          <a:prstGeom prst="rect">
            <a:avLst/>
          </a:prstGeom>
        </p:spPr>
      </p:pic>
      <p:pic>
        <p:nvPicPr>
          <p:cNvPr id="12" name="图片 11"/>
          <p:cNvPicPr>
            <a:picLocks noChangeAspect="1"/>
          </p:cNvPicPr>
          <p:nvPr/>
        </p:nvPicPr>
        <p:blipFill>
          <a:blip r:embed="rId6"/>
          <a:stretch>
            <a:fillRect/>
          </a:stretch>
        </p:blipFill>
        <p:spPr>
          <a:xfrm>
            <a:off x="647845" y="4283059"/>
            <a:ext cx="6172200" cy="600075"/>
          </a:xfrm>
          <a:prstGeom prst="rect">
            <a:avLst/>
          </a:prstGeom>
        </p:spPr>
      </p:pic>
      <p:pic>
        <p:nvPicPr>
          <p:cNvPr id="14" name="图片 13"/>
          <p:cNvPicPr>
            <a:picLocks noChangeAspect="1"/>
          </p:cNvPicPr>
          <p:nvPr/>
        </p:nvPicPr>
        <p:blipFill>
          <a:blip r:embed="rId7"/>
          <a:stretch>
            <a:fillRect/>
          </a:stretch>
        </p:blipFill>
        <p:spPr>
          <a:xfrm>
            <a:off x="720410" y="5324783"/>
            <a:ext cx="11191875" cy="733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7114615"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Graph Neural Network</a:t>
            </a:r>
          </a:p>
        </p:txBody>
      </p:sp>
      <p:sp>
        <p:nvSpPr>
          <p:cNvPr id="4" name="文本框 3"/>
          <p:cNvSpPr txBox="1"/>
          <p:nvPr/>
        </p:nvSpPr>
        <p:spPr>
          <a:xfrm>
            <a:off x="647844" y="1166504"/>
            <a:ext cx="11461297" cy="430887"/>
          </a:xfrm>
          <a:prstGeom prst="rect">
            <a:avLst/>
          </a:prstGeom>
          <a:noFill/>
        </p:spPr>
        <p:txBody>
          <a:bodyPr wrap="square">
            <a:spAutoFit/>
          </a:bodyPr>
          <a:lstStyle/>
          <a:p>
            <a:pPr algn="l"/>
            <a:r>
              <a:rPr lang="en-US" altLang="zh-CN" sz="2200" dirty="0" err="1">
                <a:solidFill>
                  <a:srgbClr val="0070C0"/>
                </a:solidFill>
                <a:latin typeface="-apple-system"/>
              </a:rPr>
              <a:t>ChebNet</a:t>
            </a:r>
            <a:r>
              <a:rPr lang="zh-CN" altLang="en-US" sz="2200" dirty="0">
                <a:solidFill>
                  <a:srgbClr val="0070C0"/>
                </a:solidFill>
                <a:latin typeface="-apple-system"/>
              </a:rPr>
              <a:t>：</a:t>
            </a:r>
            <a:r>
              <a:rPr lang="en-US" altLang="zh-CN" sz="2200" b="0" i="0" u="none" strike="noStrike" dirty="0">
                <a:solidFill>
                  <a:srgbClr val="CA0C16"/>
                </a:solidFill>
                <a:effectLst/>
                <a:latin typeface="-apple-system"/>
                <a:hlinkClick r:id="rId3"/>
              </a:rPr>
              <a:t>Convolutional neural networks on graphs with fast localized spectral filtering </a:t>
            </a:r>
            <a:r>
              <a:rPr lang="en-US" altLang="zh-CN" sz="2200" dirty="0">
                <a:solidFill>
                  <a:srgbClr val="0070C0"/>
                </a:solidFill>
                <a:latin typeface="-apple-system"/>
              </a:rPr>
              <a:t>[2016]</a:t>
            </a:r>
            <a:endParaRPr lang="en-US" altLang="zh-CN" sz="2200" b="1" i="0" dirty="0">
              <a:solidFill>
                <a:srgbClr val="0070C0"/>
              </a:solidFill>
              <a:effectLst/>
              <a:latin typeface="PingFang SC"/>
            </a:endParaRPr>
          </a:p>
        </p:txBody>
      </p:sp>
      <p:sp>
        <p:nvSpPr>
          <p:cNvPr id="8" name="文本框 7"/>
          <p:cNvSpPr txBox="1"/>
          <p:nvPr/>
        </p:nvSpPr>
        <p:spPr>
          <a:xfrm>
            <a:off x="647844" y="1749771"/>
            <a:ext cx="11337009" cy="430887"/>
          </a:xfrm>
          <a:prstGeom prst="rect">
            <a:avLst/>
          </a:prstGeom>
          <a:noFill/>
        </p:spPr>
        <p:txBody>
          <a:bodyPr wrap="square">
            <a:spAutoFit/>
          </a:bodyPr>
          <a:lstStyle/>
          <a:p>
            <a:r>
              <a:rPr lang="en-US" altLang="zh-CN" sz="2200" dirty="0">
                <a:latin typeface="Times New Roman" panose="02020603050405020304" pitchFamily="18" charset="0"/>
              </a:rPr>
              <a:t>Chebyshev expansion: Any polynomial of degree </a:t>
            </a:r>
            <a:r>
              <a:rPr lang="en-US" altLang="zh-CN" sz="2200" i="1" dirty="0">
                <a:latin typeface="Times New Roman" panose="02020603050405020304" pitchFamily="18" charset="0"/>
              </a:rPr>
              <a:t>k</a:t>
            </a:r>
            <a:r>
              <a:rPr lang="en-US" altLang="zh-CN" sz="2200" dirty="0">
                <a:latin typeface="Times New Roman" panose="02020603050405020304" pitchFamily="18" charset="0"/>
              </a:rPr>
              <a:t> can be expanded using Chebyshev polynomials</a:t>
            </a:r>
            <a:endParaRPr lang="zh-CN" altLang="en-US" sz="2200" dirty="0">
              <a:latin typeface="Times New Roman" panose="02020603050405020304" pitchFamily="18" charset="0"/>
            </a:endParaRPr>
          </a:p>
        </p:txBody>
      </p:sp>
      <p:pic>
        <p:nvPicPr>
          <p:cNvPr id="16" name="图片 15"/>
          <p:cNvPicPr>
            <a:picLocks noChangeAspect="1"/>
          </p:cNvPicPr>
          <p:nvPr/>
        </p:nvPicPr>
        <p:blipFill>
          <a:blip r:embed="rId4"/>
          <a:stretch>
            <a:fillRect/>
          </a:stretch>
        </p:blipFill>
        <p:spPr>
          <a:xfrm>
            <a:off x="4629869" y="2333038"/>
            <a:ext cx="3914775" cy="3543300"/>
          </a:xfrm>
          <a:prstGeom prst="rect">
            <a:avLst/>
          </a:prstGeom>
        </p:spPr>
      </p:pic>
      <p:sp>
        <p:nvSpPr>
          <p:cNvPr id="17" name="文本框 16"/>
          <p:cNvSpPr txBox="1"/>
          <p:nvPr/>
        </p:nvSpPr>
        <p:spPr>
          <a:xfrm>
            <a:off x="983129" y="5876338"/>
            <a:ext cx="7869209" cy="784830"/>
          </a:xfrm>
          <a:prstGeom prst="rect">
            <a:avLst/>
          </a:prstGeom>
          <a:noFill/>
        </p:spPr>
        <p:txBody>
          <a:bodyPr wrap="square">
            <a:spAutoFit/>
          </a:bodyPr>
          <a:lstStyle/>
          <a:p>
            <a:pPr marL="342900" indent="-342900">
              <a:spcAft>
                <a:spcPts val="600"/>
              </a:spcAft>
              <a:buClr>
                <a:srgbClr val="2F5597"/>
              </a:buClr>
              <a:buFont typeface="Wingdings" panose="05000000000000000000" pitchFamily="2" charset="2"/>
              <a:buChar char="Ø"/>
            </a:pPr>
            <a:r>
              <a:rPr lang="en-US" altLang="zh-CN" sz="2000" dirty="0">
                <a:latin typeface="Times New Roman" panose="02020603050405020304" pitchFamily="18" charset="0"/>
              </a:rPr>
              <a:t>Spatial localization</a:t>
            </a:r>
            <a:r>
              <a:rPr lang="zh-TW" altLang="en-US" sz="2000" dirty="0">
                <a:latin typeface="Times New Roman" panose="02020603050405020304" pitchFamily="18" charset="0"/>
              </a:rPr>
              <a:t>空间定位</a:t>
            </a:r>
            <a:endParaRPr lang="en-US" altLang="zh-CN" sz="2000" dirty="0">
              <a:latin typeface="Times New Roman" panose="02020603050405020304" pitchFamily="18" charset="0"/>
            </a:endParaRPr>
          </a:p>
          <a:p>
            <a:pPr marL="342900" indent="-342900">
              <a:spcAft>
                <a:spcPts val="600"/>
              </a:spcAft>
              <a:buClr>
                <a:srgbClr val="2F5597"/>
              </a:buClr>
              <a:buFont typeface="Wingdings" panose="05000000000000000000" pitchFamily="2" charset="2"/>
              <a:buChar char="Ø"/>
            </a:pPr>
            <a:r>
              <a:rPr lang="en-US" altLang="zh-CN" sz="2000" dirty="0">
                <a:latin typeface="Times New Roman" panose="02020603050405020304" pitchFamily="18" charset="0"/>
              </a:rPr>
              <a:t>Computer complexity goes down</a:t>
            </a:r>
            <a:r>
              <a:rPr lang="zh-CN" altLang="en-US" sz="2000" dirty="0">
                <a:latin typeface="Times New Roman" panose="02020603050405020304" pitchFamily="18" charset="0"/>
              </a:rPr>
              <a:t>计算机复杂性下降</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7114615"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Graph Neural Network</a:t>
            </a:r>
          </a:p>
        </p:txBody>
      </p:sp>
      <p:sp>
        <p:nvSpPr>
          <p:cNvPr id="4" name="文本框 3"/>
          <p:cNvSpPr txBox="1"/>
          <p:nvPr/>
        </p:nvSpPr>
        <p:spPr>
          <a:xfrm>
            <a:off x="647845" y="1166504"/>
            <a:ext cx="10053962" cy="830997"/>
          </a:xfrm>
          <a:prstGeom prst="rect">
            <a:avLst/>
          </a:prstGeom>
          <a:noFill/>
        </p:spPr>
        <p:txBody>
          <a:bodyPr wrap="square">
            <a:spAutoFit/>
          </a:bodyPr>
          <a:lstStyle/>
          <a:p>
            <a:pPr algn="l"/>
            <a:r>
              <a:rPr lang="en-US" altLang="zh-CN" sz="2400" dirty="0">
                <a:solidFill>
                  <a:srgbClr val="0070C0"/>
                </a:solidFill>
                <a:latin typeface="-apple-system"/>
              </a:rPr>
              <a:t>GCN</a:t>
            </a:r>
            <a:r>
              <a:rPr lang="zh-CN" altLang="en-US" sz="2400" dirty="0">
                <a:solidFill>
                  <a:srgbClr val="0070C0"/>
                </a:solidFill>
                <a:latin typeface="-apple-system"/>
              </a:rPr>
              <a:t>：</a:t>
            </a:r>
            <a:r>
              <a:rPr lang="en-US" altLang="zh-CN" sz="2400" b="0" i="0" u="none" strike="noStrike" dirty="0">
                <a:solidFill>
                  <a:srgbClr val="CA0C16"/>
                </a:solidFill>
                <a:effectLst/>
                <a:latin typeface="-apple-system"/>
                <a:hlinkClick r:id="rId3"/>
              </a:rPr>
              <a:t>Semi-supervised classification with graph convolutional networks </a:t>
            </a:r>
            <a:r>
              <a:rPr lang="en-US" altLang="zh-CN" sz="2400" dirty="0">
                <a:solidFill>
                  <a:srgbClr val="0070C0"/>
                </a:solidFill>
                <a:latin typeface="-apple-system"/>
              </a:rPr>
              <a:t>[2017]</a:t>
            </a:r>
            <a:r>
              <a:rPr lang="zh-CN" altLang="en-US" sz="2400" dirty="0">
                <a:solidFill>
                  <a:srgbClr val="0070C0"/>
                </a:solidFill>
                <a:latin typeface="-apple-system"/>
              </a:rPr>
              <a:t> </a:t>
            </a:r>
            <a:r>
              <a:rPr lang="en-US" altLang="zh-CN" sz="2400" dirty="0">
                <a:solidFill>
                  <a:srgbClr val="0070C0"/>
                </a:solidFill>
                <a:latin typeface="-apple-system"/>
              </a:rPr>
              <a:t>GCN</a:t>
            </a:r>
            <a:r>
              <a:rPr lang="zh-CN" altLang="en-US" sz="2400" dirty="0">
                <a:solidFill>
                  <a:srgbClr val="0070C0"/>
                </a:solidFill>
                <a:latin typeface="-apple-system"/>
              </a:rPr>
              <a:t>：图卷积网络的半监督分类</a:t>
            </a:r>
            <a:r>
              <a:rPr lang="en-US" altLang="zh-CN" sz="2400" dirty="0">
                <a:solidFill>
                  <a:srgbClr val="0070C0"/>
                </a:solidFill>
                <a:latin typeface="-apple-system"/>
              </a:rPr>
              <a:t>[2017]</a:t>
            </a:r>
            <a:endParaRPr lang="en-US" altLang="zh-CN" sz="2400" b="1" i="0" dirty="0">
              <a:solidFill>
                <a:srgbClr val="0070C0"/>
              </a:solidFill>
              <a:effectLst/>
              <a:latin typeface="PingFang SC"/>
            </a:endParaRPr>
          </a:p>
        </p:txBody>
      </p:sp>
      <p:sp>
        <p:nvSpPr>
          <p:cNvPr id="8" name="文本框 7"/>
          <p:cNvSpPr txBox="1"/>
          <p:nvPr/>
        </p:nvSpPr>
        <p:spPr>
          <a:xfrm>
            <a:off x="-1" y="1868012"/>
            <a:ext cx="12060621" cy="1107996"/>
          </a:xfrm>
          <a:prstGeom prst="rect">
            <a:avLst/>
          </a:prstGeom>
          <a:noFill/>
        </p:spPr>
        <p:txBody>
          <a:bodyPr wrap="square">
            <a:spAutoFit/>
          </a:bodyPr>
          <a:lstStyle/>
          <a:p>
            <a:pPr marL="342900" indent="-342900">
              <a:buFont typeface="Wingdings" panose="05000000000000000000" pitchFamily="2" charset="2"/>
              <a:buChar char="ü"/>
            </a:pPr>
            <a:r>
              <a:rPr lang="en-US" altLang="zh-CN" sz="2200" dirty="0">
                <a:latin typeface="Times New Roman" panose="02020603050405020304" pitchFamily="18" charset="0"/>
              </a:rPr>
              <a:t>Let K=1, that is, each layer of convolution only considers the direct domain</a:t>
            </a:r>
            <a:r>
              <a:rPr lang="zh-CN" altLang="en-US" sz="2200" dirty="0">
                <a:latin typeface="Times New Roman" panose="02020603050405020304" pitchFamily="18" charset="0"/>
              </a:rPr>
              <a:t>令</a:t>
            </a:r>
            <a:r>
              <a:rPr lang="en-US" altLang="zh-CN" sz="2200" dirty="0">
                <a:latin typeface="Times New Roman" panose="02020603050405020304" pitchFamily="18" charset="0"/>
              </a:rPr>
              <a:t>K=1</a:t>
            </a:r>
            <a:r>
              <a:rPr lang="zh-CN" altLang="en-US" sz="2200" dirty="0">
                <a:latin typeface="Times New Roman" panose="02020603050405020304" pitchFamily="18" charset="0"/>
              </a:rPr>
              <a:t>，即每层卷积只考虑直接域</a:t>
            </a:r>
            <a:endParaRPr lang="en-US" altLang="zh-CN" sz="2200" dirty="0">
              <a:latin typeface="Times New Roman" panose="02020603050405020304" pitchFamily="18" charset="0"/>
            </a:endParaRPr>
          </a:p>
          <a:p>
            <a:pPr marL="342900" indent="-342900">
              <a:buFont typeface="Wingdings" panose="05000000000000000000" pitchFamily="2" charset="2"/>
              <a:buChar char="ü"/>
            </a:pPr>
            <a:r>
              <a:rPr lang="en-US" altLang="zh-CN" sz="2200" dirty="0">
                <a:latin typeface="Times New Roman" panose="02020603050405020304" pitchFamily="18" charset="0"/>
              </a:rPr>
              <a:t>Depth is deepened, width is reduced</a:t>
            </a:r>
            <a:r>
              <a:rPr lang="zh-CN" altLang="en-US" sz="2200" dirty="0">
                <a:latin typeface="Times New Roman" panose="02020603050405020304" pitchFamily="18" charset="0"/>
              </a:rPr>
              <a:t>深度加深，宽度缩小</a:t>
            </a:r>
          </a:p>
        </p:txBody>
      </p:sp>
      <p:pic>
        <p:nvPicPr>
          <p:cNvPr id="5" name="图片 4"/>
          <p:cNvPicPr>
            <a:picLocks noChangeAspect="1"/>
          </p:cNvPicPr>
          <p:nvPr/>
        </p:nvPicPr>
        <p:blipFill>
          <a:blip r:embed="rId4"/>
          <a:stretch>
            <a:fillRect/>
          </a:stretch>
        </p:blipFill>
        <p:spPr>
          <a:xfrm>
            <a:off x="2311016" y="3045975"/>
            <a:ext cx="7438586" cy="37174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7114615"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Graph Neural Network</a:t>
            </a:r>
          </a:p>
        </p:txBody>
      </p:sp>
      <p:sp>
        <p:nvSpPr>
          <p:cNvPr id="4" name="文本框 3"/>
          <p:cNvSpPr txBox="1"/>
          <p:nvPr/>
        </p:nvSpPr>
        <p:spPr>
          <a:xfrm>
            <a:off x="639786" y="965681"/>
            <a:ext cx="10053962" cy="830997"/>
          </a:xfrm>
          <a:prstGeom prst="rect">
            <a:avLst/>
          </a:prstGeom>
          <a:noFill/>
        </p:spPr>
        <p:txBody>
          <a:bodyPr wrap="square">
            <a:spAutoFit/>
          </a:bodyPr>
          <a:lstStyle/>
          <a:p>
            <a:pPr algn="l"/>
            <a:r>
              <a:rPr lang="en-US" altLang="zh-CN" sz="2400" dirty="0">
                <a:solidFill>
                  <a:srgbClr val="0070C0"/>
                </a:solidFill>
                <a:latin typeface="-apple-system"/>
              </a:rPr>
              <a:t>GCN</a:t>
            </a:r>
            <a:r>
              <a:rPr lang="zh-CN" altLang="en-US" sz="2400" dirty="0">
                <a:solidFill>
                  <a:srgbClr val="0070C0"/>
                </a:solidFill>
                <a:latin typeface="-apple-system"/>
              </a:rPr>
              <a:t>：</a:t>
            </a:r>
            <a:r>
              <a:rPr lang="en-US" altLang="zh-CN" sz="2400" b="0" i="0" u="none" strike="noStrike" dirty="0">
                <a:solidFill>
                  <a:srgbClr val="CA0C16"/>
                </a:solidFill>
                <a:effectLst/>
                <a:latin typeface="-apple-system"/>
                <a:hlinkClick r:id="rId3"/>
              </a:rPr>
              <a:t>Semi-supervised classification with graph convolutional networks </a:t>
            </a:r>
            <a:r>
              <a:rPr lang="en-US" altLang="zh-CN" sz="2400" dirty="0">
                <a:solidFill>
                  <a:srgbClr val="0070C0"/>
                </a:solidFill>
                <a:latin typeface="-apple-system"/>
              </a:rPr>
              <a:t>[2017]</a:t>
            </a:r>
          </a:p>
          <a:p>
            <a:pPr algn="l"/>
            <a:r>
              <a:rPr lang="en-US" altLang="zh-CN" sz="2400" b="1" i="0" dirty="0">
                <a:solidFill>
                  <a:srgbClr val="0070C0"/>
                </a:solidFill>
                <a:effectLst/>
                <a:latin typeface="PingFang SC"/>
              </a:rPr>
              <a:t>GCN</a:t>
            </a:r>
            <a:r>
              <a:rPr lang="zh-CN" altLang="en-US" sz="2400" b="1" i="0" dirty="0">
                <a:solidFill>
                  <a:srgbClr val="0070C0"/>
                </a:solidFill>
                <a:effectLst/>
                <a:latin typeface="PingFang SC"/>
              </a:rPr>
              <a:t>：图卷积网络的半监督分类</a:t>
            </a:r>
            <a:r>
              <a:rPr lang="en-US" altLang="zh-CN" sz="2400" b="1" i="0" dirty="0">
                <a:solidFill>
                  <a:srgbClr val="0070C0"/>
                </a:solidFill>
                <a:effectLst/>
                <a:latin typeface="PingFang SC"/>
              </a:rPr>
              <a:t>[2017]</a:t>
            </a:r>
          </a:p>
        </p:txBody>
      </p:sp>
      <p:pic>
        <p:nvPicPr>
          <p:cNvPr id="6" name="图片 5"/>
          <p:cNvPicPr>
            <a:picLocks noChangeAspect="1"/>
          </p:cNvPicPr>
          <p:nvPr/>
        </p:nvPicPr>
        <p:blipFill>
          <a:blip r:embed="rId4"/>
          <a:stretch>
            <a:fillRect/>
          </a:stretch>
        </p:blipFill>
        <p:spPr>
          <a:xfrm>
            <a:off x="871770" y="1765816"/>
            <a:ext cx="9194337" cy="2808000"/>
          </a:xfrm>
          <a:prstGeom prst="rect">
            <a:avLst/>
          </a:prstGeom>
        </p:spPr>
      </p:pic>
      <p:sp>
        <p:nvSpPr>
          <p:cNvPr id="7" name="文本框 6"/>
          <p:cNvSpPr txBox="1"/>
          <p:nvPr/>
        </p:nvSpPr>
        <p:spPr>
          <a:xfrm>
            <a:off x="8082171" y="4105604"/>
            <a:ext cx="1921791" cy="388313"/>
          </a:xfrm>
          <a:prstGeom prst="rect">
            <a:avLst/>
          </a:prstGeom>
          <a:solidFill>
            <a:srgbClr val="F9F9F9"/>
          </a:solidFill>
        </p:spPr>
        <p:txBody>
          <a:bodyPr wrap="square" rtlCol="0">
            <a:spAutoFit/>
          </a:bodyPr>
          <a:lstStyle/>
          <a:p>
            <a:endParaRPr lang="zh-CN" altLang="en-US" dirty="0"/>
          </a:p>
        </p:txBody>
      </p:sp>
      <p:pic>
        <p:nvPicPr>
          <p:cNvPr id="10" name="图片 9"/>
          <p:cNvPicPr>
            <a:picLocks noChangeAspect="1"/>
          </p:cNvPicPr>
          <p:nvPr/>
        </p:nvPicPr>
        <p:blipFill>
          <a:blip r:embed="rId5"/>
          <a:stretch>
            <a:fillRect/>
          </a:stretch>
        </p:blipFill>
        <p:spPr>
          <a:xfrm>
            <a:off x="871769" y="4493917"/>
            <a:ext cx="9132193" cy="23174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10033292"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lang="en-US" altLang="zh-CN" sz="2800" b="1" dirty="0">
                <a:solidFill>
                  <a:srgbClr val="2F5597"/>
                </a:solidFill>
                <a:latin typeface="微软雅黑" panose="020B0503020204020204" charset="-122"/>
                <a:ea typeface="微软雅黑" panose="020B0503020204020204" charset="-122"/>
              </a:rPr>
              <a:t>Evaluation</a:t>
            </a:r>
            <a:r>
              <a:rPr lang="zh-CN" altLang="en-US" sz="2800" b="1" dirty="0">
                <a:solidFill>
                  <a:srgbClr val="2F5597"/>
                </a:solidFill>
                <a:latin typeface="微软雅黑" panose="020B0503020204020204" charset="-122"/>
                <a:ea typeface="微软雅黑" panose="020B0503020204020204" charset="-122"/>
              </a:rPr>
              <a:t>物体检测：评估</a:t>
            </a:r>
            <a:endParaRPr lang="en-US" altLang="zh-CN" sz="2800" b="1" dirty="0">
              <a:solidFill>
                <a:srgbClr val="2F5597"/>
              </a:solidFill>
              <a:latin typeface="微软雅黑" panose="020B0503020204020204" charset="-122"/>
              <a:ea typeface="微软雅黑" panose="020B0503020204020204" charset="-122"/>
            </a:endParaRPr>
          </a:p>
        </p:txBody>
      </p:sp>
      <p:sp>
        <p:nvSpPr>
          <p:cNvPr id="6" name="文本框 5"/>
          <p:cNvSpPr txBox="1"/>
          <p:nvPr/>
        </p:nvSpPr>
        <p:spPr>
          <a:xfrm>
            <a:off x="647846" y="1186823"/>
            <a:ext cx="8535568" cy="430887"/>
          </a:xfrm>
          <a:prstGeom prst="rect">
            <a:avLst/>
          </a:prstGeom>
          <a:noFill/>
        </p:spPr>
        <p:txBody>
          <a:bodyPr wrap="square">
            <a:spAutoFit/>
          </a:bodyPr>
          <a:lstStyle/>
          <a:p>
            <a:r>
              <a:rPr lang="en-US" altLang="zh-CN" sz="2200" dirty="0">
                <a:latin typeface="Times New Roman" panose="02020603050405020304" pitchFamily="18" charset="0"/>
              </a:rPr>
              <a:t>Intersection</a:t>
            </a:r>
            <a:r>
              <a:rPr lang="zh-TW" altLang="en-US" sz="2200" dirty="0">
                <a:latin typeface="Times New Roman" panose="02020603050405020304" pitchFamily="18" charset="0"/>
              </a:rPr>
              <a:t>路口</a:t>
            </a:r>
            <a:r>
              <a:rPr lang="en-US" altLang="zh-CN" sz="2200" dirty="0">
                <a:latin typeface="Times New Roman" panose="02020603050405020304" pitchFamily="18" charset="0"/>
              </a:rPr>
              <a:t>	over Union (</a:t>
            </a:r>
            <a:r>
              <a:rPr lang="en-US" altLang="zh-CN" sz="2200" dirty="0" err="1">
                <a:latin typeface="Times New Roman" panose="02020603050405020304" pitchFamily="18" charset="0"/>
              </a:rPr>
              <a:t>IoU</a:t>
            </a:r>
            <a:r>
              <a:rPr lang="en-US" altLang="zh-CN" sz="2200" dirty="0">
                <a:latin typeface="Times New Roman" panose="02020603050405020304" pitchFamily="18" charset="0"/>
              </a:rPr>
              <a:t>)</a:t>
            </a:r>
            <a:r>
              <a:rPr lang="zh-TW" altLang="en-US" sz="2200" dirty="0">
                <a:latin typeface="Times New Roman" panose="02020603050405020304" pitchFamily="18" charset="0"/>
              </a:rPr>
              <a:t>超联盟 </a:t>
            </a:r>
            <a:r>
              <a:rPr lang="en-US" altLang="zh-TW" sz="2200" dirty="0">
                <a:latin typeface="Times New Roman" panose="02020603050405020304" pitchFamily="18" charset="0"/>
              </a:rPr>
              <a:t>(</a:t>
            </a:r>
            <a:r>
              <a:rPr lang="en-US" altLang="zh-CN" sz="2200" dirty="0" err="1">
                <a:latin typeface="Times New Roman" panose="02020603050405020304" pitchFamily="18" charset="0"/>
              </a:rPr>
              <a:t>IoU</a:t>
            </a:r>
            <a:r>
              <a:rPr lang="en-US" altLang="zh-CN" sz="2200" dirty="0">
                <a:latin typeface="Times New Roman" panose="02020603050405020304" pitchFamily="18" charset="0"/>
              </a:rPr>
              <a:t>)</a:t>
            </a:r>
          </a:p>
        </p:txBody>
      </p:sp>
      <p:pic>
        <p:nvPicPr>
          <p:cNvPr id="8" name="图片 7"/>
          <p:cNvPicPr>
            <a:picLocks noChangeAspect="1"/>
          </p:cNvPicPr>
          <p:nvPr/>
        </p:nvPicPr>
        <p:blipFill>
          <a:blip r:embed="rId3"/>
          <a:stretch>
            <a:fillRect/>
          </a:stretch>
        </p:blipFill>
        <p:spPr>
          <a:xfrm>
            <a:off x="399271" y="2046217"/>
            <a:ext cx="4384487" cy="3564000"/>
          </a:xfrm>
          <a:prstGeom prst="rect">
            <a:avLst/>
          </a:prstGeom>
        </p:spPr>
      </p:pic>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pic>
        <p:nvPicPr>
          <p:cNvPr id="11" name="图片 10"/>
          <p:cNvPicPr>
            <a:picLocks noChangeAspect="1"/>
          </p:cNvPicPr>
          <p:nvPr/>
        </p:nvPicPr>
        <p:blipFill>
          <a:blip r:embed="rId4"/>
          <a:stretch>
            <a:fillRect/>
          </a:stretch>
        </p:blipFill>
        <p:spPr>
          <a:xfrm>
            <a:off x="4905791" y="1886419"/>
            <a:ext cx="7202540" cy="4032000"/>
          </a:xfrm>
          <a:prstGeom prst="rect">
            <a:avLst/>
          </a:prstGeom>
        </p:spPr>
      </p:pic>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鲁滨逊归结原理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217"/>
          <p:cNvSpPr txBox="1">
            <a:spLocks noChangeArrowheads="1"/>
          </p:cNvSpPr>
          <p:nvPr/>
        </p:nvSpPr>
        <p:spPr>
          <a:xfrm>
            <a:off x="1851936" y="3154269"/>
            <a:ext cx="8612298" cy="2368780"/>
          </a:xfrm>
          <a:prstGeom prst="rect">
            <a:avLst/>
          </a:prstGeom>
          <a:gradFill rotWithShape="1">
            <a:gsLst>
              <a:gs pos="0">
                <a:srgbClr val="00FFFF"/>
              </a:gs>
              <a:gs pos="100000">
                <a:srgbClr val="FFFFFF"/>
              </a:gs>
            </a:gsLst>
            <a:path path="shape">
              <a:fillToRect l="50000" t="50000" r="50000" b="50000"/>
            </a:path>
          </a:gradFill>
          <a:ln cap="flat" algn="ctr">
            <a:solidFill>
              <a:srgbClr val="808080"/>
            </a:solidFill>
            <a:miter lim="800000"/>
            <a:headEnd type="none" w="med" len="med"/>
            <a:tailEnd type="none" w="med" len="med"/>
          </a:ln>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292100" indent="-292100" algn="just">
              <a:buSzPct val="100000"/>
              <a:buFont typeface="Wingdings" panose="05000000000000000000" pitchFamily="2" charset="2"/>
              <a:buChar char="u"/>
            </a:pPr>
            <a:r>
              <a:rPr lang="ru-RU" altLang="zh-CN" sz="2205" b="1">
                <a:ea typeface="新宋体" panose="02010609030101010101" pitchFamily="49" charset="-122"/>
              </a:rPr>
              <a:t> </a:t>
            </a:r>
            <a:r>
              <a:rPr lang="zh-CN" altLang="ru-RU" sz="2205" b="1">
                <a:ea typeface="新宋体" panose="02010609030101010101" pitchFamily="49" charset="-122"/>
              </a:rPr>
              <a:t>鲁宾逊归结原理（消解原理）</a:t>
            </a:r>
            <a:r>
              <a:rPr lang="zh-CN" altLang="ru-RU" sz="2205">
                <a:ea typeface="新宋体" panose="02010609030101010101" pitchFamily="49" charset="-122"/>
              </a:rPr>
              <a:t>的</a:t>
            </a:r>
            <a:r>
              <a:rPr lang="zh-CN" altLang="ru-RU" sz="2205" b="1">
                <a:latin typeface="Times New Roman" panose="02020603050405020304" pitchFamily="18" charset="0"/>
                <a:ea typeface="新宋体" panose="02010609030101010101" pitchFamily="49" charset="-122"/>
              </a:rPr>
              <a:t>基本思想：</a:t>
            </a:r>
          </a:p>
          <a:p>
            <a:pPr marL="292100" indent="-292100" algn="just">
              <a:buSzPct val="60000"/>
              <a:buFont typeface="Wingdings" panose="05000000000000000000" pitchFamily="2" charset="2"/>
              <a:buChar char="p"/>
            </a:pPr>
            <a:r>
              <a:rPr lang="zh-CN" altLang="ru-RU" sz="2205" b="1">
                <a:latin typeface="Times New Roman" panose="02020603050405020304" pitchFamily="18" charset="0"/>
                <a:ea typeface="新宋体" panose="02010609030101010101" pitchFamily="49" charset="-122"/>
              </a:rPr>
              <a:t>检查子句集</a:t>
            </a:r>
            <a:r>
              <a:rPr lang="zh-CN" altLang="ru-RU" sz="2205" b="1" i="1">
                <a:latin typeface="Times New Roman" panose="02020603050405020304" pitchFamily="18" charset="0"/>
                <a:ea typeface="新宋体" panose="02010609030101010101" pitchFamily="49" charset="-122"/>
              </a:rPr>
              <a:t> </a:t>
            </a:r>
            <a:r>
              <a:rPr lang="ru-RU" altLang="zh-CN" sz="2205" b="1" i="1">
                <a:latin typeface="Times New Roman" panose="02020603050405020304" pitchFamily="18" charset="0"/>
                <a:ea typeface="新宋体" panose="02010609030101010101" pitchFamily="49" charset="-122"/>
              </a:rPr>
              <a:t>S</a:t>
            </a:r>
            <a:r>
              <a:rPr lang="ru-RU" altLang="zh-CN" sz="2205" b="1">
                <a:latin typeface="Times New Roman" panose="02020603050405020304" pitchFamily="18" charset="0"/>
                <a:ea typeface="新宋体" panose="02010609030101010101" pitchFamily="49" charset="-122"/>
              </a:rPr>
              <a:t> </a:t>
            </a:r>
            <a:r>
              <a:rPr lang="zh-CN" altLang="ru-RU" sz="2205" b="1">
                <a:latin typeface="Times New Roman" panose="02020603050405020304" pitchFamily="18" charset="0"/>
                <a:ea typeface="新宋体" panose="02010609030101010101" pitchFamily="49" charset="-122"/>
              </a:rPr>
              <a:t>中是否包含空子句，若包含，则 </a:t>
            </a:r>
            <a:r>
              <a:rPr lang="ru-RU" altLang="zh-CN" sz="2205" b="1" i="1">
                <a:latin typeface="Times New Roman" panose="02020603050405020304" pitchFamily="18" charset="0"/>
                <a:ea typeface="新宋体" panose="02010609030101010101" pitchFamily="49" charset="-122"/>
              </a:rPr>
              <a:t>S</a:t>
            </a:r>
            <a:r>
              <a:rPr lang="ru-RU" altLang="zh-CN" sz="2205" b="1">
                <a:latin typeface="Times New Roman" panose="02020603050405020304" pitchFamily="18" charset="0"/>
                <a:ea typeface="新宋体" panose="02010609030101010101" pitchFamily="49" charset="-122"/>
              </a:rPr>
              <a:t> </a:t>
            </a:r>
            <a:r>
              <a:rPr lang="zh-CN" altLang="ru-RU" sz="2205" b="1">
                <a:latin typeface="Times New Roman" panose="02020603050405020304" pitchFamily="18" charset="0"/>
                <a:ea typeface="新宋体" panose="02010609030101010101" pitchFamily="49" charset="-122"/>
              </a:rPr>
              <a:t>不可满足。</a:t>
            </a:r>
          </a:p>
          <a:p>
            <a:pPr marL="292100" indent="-292100" algn="just">
              <a:buSzPct val="60000"/>
              <a:buFont typeface="Wingdings" panose="05000000000000000000" pitchFamily="2" charset="2"/>
              <a:buChar char="p"/>
            </a:pPr>
            <a:r>
              <a:rPr lang="zh-CN" altLang="ru-RU" sz="2205" b="1">
                <a:latin typeface="Times New Roman" panose="02020603050405020304" pitchFamily="18" charset="0"/>
                <a:ea typeface="新宋体" panose="02010609030101010101" pitchFamily="49" charset="-122"/>
              </a:rPr>
              <a:t>若不包含，在 </a:t>
            </a:r>
            <a:r>
              <a:rPr lang="ru-RU" altLang="zh-CN" sz="2205" b="1" i="1">
                <a:latin typeface="Times New Roman" panose="02020603050405020304" pitchFamily="18" charset="0"/>
                <a:ea typeface="新宋体" panose="02010609030101010101" pitchFamily="49" charset="-122"/>
              </a:rPr>
              <a:t>S</a:t>
            </a:r>
            <a:r>
              <a:rPr lang="ru-RU" altLang="zh-CN" sz="2205" b="1">
                <a:latin typeface="Times New Roman" panose="02020603050405020304" pitchFamily="18" charset="0"/>
                <a:ea typeface="新宋体" panose="02010609030101010101" pitchFamily="49" charset="-122"/>
              </a:rPr>
              <a:t> </a:t>
            </a:r>
            <a:r>
              <a:rPr lang="zh-CN" altLang="ru-RU" sz="2205" b="1">
                <a:latin typeface="Times New Roman" panose="02020603050405020304" pitchFamily="18" charset="0"/>
                <a:ea typeface="新宋体" panose="02010609030101010101" pitchFamily="49" charset="-122"/>
              </a:rPr>
              <a:t>中选择合适的子句进行归结，一旦归结出空子句，就说明 </a:t>
            </a:r>
            <a:r>
              <a:rPr lang="ru-RU" altLang="zh-CN" sz="2205" b="1" i="1">
                <a:latin typeface="Times New Roman" panose="02020603050405020304" pitchFamily="18" charset="0"/>
                <a:ea typeface="新宋体" panose="02010609030101010101" pitchFamily="49" charset="-122"/>
              </a:rPr>
              <a:t>S</a:t>
            </a:r>
            <a:r>
              <a:rPr lang="ru-RU" altLang="zh-CN" sz="2205" b="1">
                <a:latin typeface="Times New Roman" panose="02020603050405020304" pitchFamily="18" charset="0"/>
                <a:ea typeface="新宋体" panose="02010609030101010101" pitchFamily="49" charset="-122"/>
              </a:rPr>
              <a:t> </a:t>
            </a:r>
            <a:r>
              <a:rPr lang="zh-CN" altLang="ru-RU" sz="2205" b="1">
                <a:latin typeface="Times New Roman" panose="02020603050405020304" pitchFamily="18" charset="0"/>
                <a:ea typeface="新宋体" panose="02010609030101010101" pitchFamily="49" charset="-122"/>
              </a:rPr>
              <a:t>是不可满足的。</a:t>
            </a:r>
          </a:p>
        </p:txBody>
      </p:sp>
      <p:sp>
        <p:nvSpPr>
          <p:cNvPr id="3" name="Rectangle 224"/>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7" name="Rectangle 225"/>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8" name="Rectangle 229"/>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9" name="Rectangle 230"/>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22" name="Rectangle 231"/>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23" name="Rectangle 232"/>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24" name="Rectangle 233"/>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25" name="Rectangle 234"/>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26" name="Rectangle 235"/>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27" name="Rectangle 236"/>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28" name="Rectangle 237"/>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29" name="Rectangle 238"/>
          <p:cNvSpPr>
            <a:spLocks noChangeArrowheads="1"/>
          </p:cNvSpPr>
          <p:nvPr/>
        </p:nvSpPr>
        <p:spPr bwMode="auto">
          <a:xfrm>
            <a:off x="1524000" y="365572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30" name="Rectangle 239"/>
          <p:cNvSpPr>
            <a:spLocks noChangeArrowheads="1"/>
          </p:cNvSpPr>
          <p:nvPr/>
        </p:nvSpPr>
        <p:spPr bwMode="auto">
          <a:xfrm>
            <a:off x="1524000" y="3536330"/>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31" name="Rectangle 240"/>
          <p:cNvSpPr>
            <a:spLocks noChangeArrowheads="1"/>
          </p:cNvSpPr>
          <p:nvPr/>
        </p:nvSpPr>
        <p:spPr bwMode="auto">
          <a:xfrm>
            <a:off x="1820097" y="1549611"/>
            <a:ext cx="8650504" cy="1226185"/>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lvl1pPr marL="363855" indent="-36385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just">
              <a:lnSpc>
                <a:spcPct val="150000"/>
              </a:lnSpc>
              <a:spcBef>
                <a:spcPct val="40000"/>
              </a:spcBef>
              <a:buClr>
                <a:schemeClr val="accent2"/>
              </a:buClr>
              <a:buSzPct val="65000"/>
              <a:buFont typeface="Wingdings" panose="05000000000000000000" pitchFamily="2" charset="2"/>
              <a:buChar char="u"/>
            </a:pPr>
            <a:r>
              <a:rPr lang="zh-CN" altLang="ru-RU" sz="2405" b="1">
                <a:ea typeface="新宋体" panose="02010609030101010101" pitchFamily="49" charset="-122"/>
              </a:rPr>
              <a:t>子句集中子句之间是合取关系，只要有一个子句不可满足，  则子句集就不可满足。</a:t>
            </a:r>
            <a:r>
              <a:rPr lang="zh-CN" altLang="ru-RU" sz="2505" b="1">
                <a:ea typeface="新宋体" panose="02010609030101010101" pitchFamily="49" charset="-122"/>
              </a:rPr>
              <a:t> </a:t>
            </a:r>
          </a:p>
        </p:txBody>
      </p:sp>
      <p:pic>
        <p:nvPicPr>
          <p:cNvPr id="5" name="图片 4">
            <a:extLst>
              <a:ext uri="{FF2B5EF4-FFF2-40B4-BE49-F238E27FC236}">
                <a16:creationId xmlns:a16="http://schemas.microsoft.com/office/drawing/2014/main" id="{7CA84EB2-0EE0-5ECB-C518-E299CCD7CA01}"/>
              </a:ext>
            </a:extLst>
          </p:cNvPr>
          <p:cNvPicPr>
            <a:picLocks noChangeAspect="1"/>
          </p:cNvPicPr>
          <p:nvPr/>
        </p:nvPicPr>
        <p:blipFill>
          <a:blip r:embed="rId2"/>
          <a:stretch>
            <a:fillRect/>
          </a:stretch>
        </p:blipFill>
        <p:spPr>
          <a:xfrm>
            <a:off x="111706" y="40395"/>
            <a:ext cx="3738987" cy="941671"/>
          </a:xfrm>
          <a:prstGeom prst="rect">
            <a:avLst/>
          </a:prstGeom>
        </p:spPr>
      </p:pic>
    </p:spTree>
  </p:cSld>
  <p:clrMapOvr>
    <a:masterClrMapping/>
  </p:clrMapOvr>
  <p:transition spd="slow" advTm="18981">
    <p:push dir="u"/>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10127885"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lang="en-US" altLang="zh-CN" sz="2800" b="1" dirty="0">
                <a:solidFill>
                  <a:srgbClr val="2F5597"/>
                </a:solidFill>
                <a:latin typeface="微软雅黑" panose="020B0503020204020204" charset="-122"/>
                <a:ea typeface="微软雅黑" panose="020B0503020204020204" charset="-122"/>
              </a:rPr>
              <a:t>Evaluation</a:t>
            </a:r>
            <a:r>
              <a:rPr lang="zh-CN" altLang="en-US" sz="2800" b="1" dirty="0">
                <a:solidFill>
                  <a:srgbClr val="2F5597"/>
                </a:solidFill>
                <a:latin typeface="微软雅黑" panose="020B0503020204020204" charset="-122"/>
                <a:ea typeface="微软雅黑" panose="020B0503020204020204" charset="-122"/>
              </a:rPr>
              <a:t>物体检测：评估</a:t>
            </a:r>
            <a:endParaRPr lang="en-US" altLang="zh-CN" sz="2800" b="1" dirty="0">
              <a:solidFill>
                <a:srgbClr val="2F5597"/>
              </a:solidFill>
              <a:latin typeface="微软雅黑" panose="020B0503020204020204" charset="-122"/>
              <a:ea typeface="微软雅黑" panose="020B0503020204020204" charset="-122"/>
            </a:endParaRPr>
          </a:p>
        </p:txBody>
      </p:sp>
      <p:sp>
        <p:nvSpPr>
          <p:cNvPr id="6" name="文本框 5"/>
          <p:cNvSpPr txBox="1"/>
          <p:nvPr/>
        </p:nvSpPr>
        <p:spPr>
          <a:xfrm>
            <a:off x="647846" y="1186823"/>
            <a:ext cx="4405544" cy="430887"/>
          </a:xfrm>
          <a:prstGeom prst="rect">
            <a:avLst/>
          </a:prstGeom>
          <a:noFill/>
        </p:spPr>
        <p:txBody>
          <a:bodyPr wrap="square">
            <a:spAutoFit/>
          </a:bodyPr>
          <a:lstStyle/>
          <a:p>
            <a:r>
              <a:rPr lang="en-US" altLang="zh-CN" sz="2200" dirty="0">
                <a:latin typeface="Times New Roman" panose="02020603050405020304" pitchFamily="18" charset="0"/>
              </a:rPr>
              <a:t>Average Precision(AP)</a:t>
            </a:r>
            <a:r>
              <a:rPr lang="zh-TW" altLang="en-US" sz="2200" dirty="0">
                <a:latin typeface="Times New Roman" panose="02020603050405020304" pitchFamily="18" charset="0"/>
              </a:rPr>
              <a:t>平均精度</a:t>
            </a:r>
            <a:r>
              <a:rPr lang="en-US" altLang="zh-TW" sz="2200" dirty="0">
                <a:latin typeface="Times New Roman" panose="02020603050405020304" pitchFamily="18" charset="0"/>
              </a:rPr>
              <a:t>(</a:t>
            </a:r>
            <a:r>
              <a:rPr lang="en-US" altLang="zh-CN" sz="2200" dirty="0">
                <a:latin typeface="Times New Roman" panose="02020603050405020304" pitchFamily="18" charset="0"/>
              </a:rPr>
              <a:t>AP)</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pic>
        <p:nvPicPr>
          <p:cNvPr id="4" name="图片 3"/>
          <p:cNvPicPr>
            <a:picLocks noChangeAspect="1"/>
          </p:cNvPicPr>
          <p:nvPr/>
        </p:nvPicPr>
        <p:blipFill>
          <a:blip r:embed="rId3"/>
          <a:stretch>
            <a:fillRect/>
          </a:stretch>
        </p:blipFill>
        <p:spPr>
          <a:xfrm>
            <a:off x="1136118" y="2326396"/>
            <a:ext cx="2590800" cy="2162175"/>
          </a:xfrm>
          <a:prstGeom prst="rect">
            <a:avLst/>
          </a:prstGeom>
        </p:spPr>
      </p:pic>
      <p:pic>
        <p:nvPicPr>
          <p:cNvPr id="7" name="图片 6"/>
          <p:cNvPicPr>
            <a:picLocks noChangeAspect="1"/>
          </p:cNvPicPr>
          <p:nvPr/>
        </p:nvPicPr>
        <p:blipFill>
          <a:blip r:embed="rId4"/>
          <a:stretch>
            <a:fillRect/>
          </a:stretch>
        </p:blipFill>
        <p:spPr>
          <a:xfrm>
            <a:off x="5483759" y="1186823"/>
            <a:ext cx="5962650" cy="4600575"/>
          </a:xfrm>
          <a:prstGeom prst="rect">
            <a:avLst/>
          </a:prstGeom>
        </p:spPr>
      </p:pic>
      <p:sp>
        <p:nvSpPr>
          <p:cNvPr id="10" name="文本框 9"/>
          <p:cNvSpPr txBox="1"/>
          <p:nvPr/>
        </p:nvSpPr>
        <p:spPr>
          <a:xfrm>
            <a:off x="798878" y="5707652"/>
            <a:ext cx="10830757" cy="723275"/>
          </a:xfrm>
          <a:prstGeom prst="rect">
            <a:avLst/>
          </a:prstGeom>
          <a:noFill/>
        </p:spPr>
        <p:txBody>
          <a:bodyPr wrap="square">
            <a:spAutoFit/>
          </a:bodyPr>
          <a:lstStyle/>
          <a:p>
            <a:pPr algn="just">
              <a:spcBef>
                <a:spcPts val="600"/>
              </a:spcBef>
              <a:buClr>
                <a:srgbClr val="2F5597"/>
              </a:buClr>
            </a:pPr>
            <a:r>
              <a:rPr lang="en-US" altLang="zh-CN" dirty="0">
                <a:latin typeface="Times New Roman" panose="02020603050405020304" pitchFamily="18" charset="0"/>
              </a:rPr>
              <a:t>The	area	under P-R curve is	the Average Precision(AP)</a:t>
            </a:r>
          </a:p>
          <a:p>
            <a:pPr algn="just">
              <a:spcBef>
                <a:spcPts val="600"/>
              </a:spcBef>
              <a:buClr>
                <a:srgbClr val="2F5597"/>
              </a:buClr>
            </a:pPr>
            <a:r>
              <a:rPr lang="en-US" altLang="zh-CN" dirty="0">
                <a:latin typeface="Times New Roman" panose="02020603050405020304" pitchFamily="18" charset="0"/>
              </a:rPr>
              <a:t>P-R</a:t>
            </a:r>
            <a:r>
              <a:rPr lang="zh-CN" altLang="en-US" dirty="0">
                <a:latin typeface="Times New Roman" panose="02020603050405020304" pitchFamily="18" charset="0"/>
              </a:rPr>
              <a:t>曲线下的面积为平均精度</a:t>
            </a:r>
            <a:r>
              <a:rPr lang="en-US" altLang="zh-CN" dirty="0">
                <a:latin typeface="Times New Roman" panose="02020603050405020304" pitchFamily="18" charset="0"/>
              </a:rPr>
              <a:t>(AP)</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10190947"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lang="en-US" altLang="zh-CN" sz="2800" b="1" dirty="0">
                <a:solidFill>
                  <a:srgbClr val="2F5597"/>
                </a:solidFill>
                <a:latin typeface="微软雅黑" panose="020B0503020204020204" charset="-122"/>
                <a:ea typeface="微软雅黑" panose="020B0503020204020204" charset="-122"/>
              </a:rPr>
              <a:t>Evaluation</a:t>
            </a:r>
            <a:r>
              <a:rPr lang="zh-CN" altLang="en-US" sz="2800" b="1" dirty="0">
                <a:solidFill>
                  <a:srgbClr val="2F5597"/>
                </a:solidFill>
                <a:latin typeface="微软雅黑" panose="020B0503020204020204" charset="-122"/>
                <a:ea typeface="微软雅黑" panose="020B0503020204020204" charset="-122"/>
              </a:rPr>
              <a:t>物体检测：评估</a:t>
            </a:r>
            <a:endParaRPr lang="en-US" altLang="zh-CN" sz="2800" b="1" dirty="0">
              <a:solidFill>
                <a:srgbClr val="2F5597"/>
              </a:solidFill>
              <a:latin typeface="微软雅黑" panose="020B0503020204020204" charset="-122"/>
              <a:ea typeface="微软雅黑" panose="020B0503020204020204" charset="-122"/>
            </a:endParaRPr>
          </a:p>
        </p:txBody>
      </p:sp>
      <p:sp>
        <p:nvSpPr>
          <p:cNvPr id="6" name="文本框 5"/>
          <p:cNvSpPr txBox="1"/>
          <p:nvPr/>
        </p:nvSpPr>
        <p:spPr>
          <a:xfrm>
            <a:off x="261591" y="1186823"/>
            <a:ext cx="4405544" cy="430887"/>
          </a:xfrm>
          <a:prstGeom prst="rect">
            <a:avLst/>
          </a:prstGeom>
          <a:noFill/>
        </p:spPr>
        <p:txBody>
          <a:bodyPr wrap="square">
            <a:spAutoFit/>
          </a:bodyPr>
          <a:lstStyle/>
          <a:p>
            <a:r>
              <a:rPr lang="en-US" altLang="zh-CN" sz="2200" dirty="0" err="1">
                <a:latin typeface="Times New Roman" panose="02020603050405020304" pitchFamily="18" charset="0"/>
              </a:rPr>
              <a:t>mAP</a:t>
            </a:r>
            <a:endParaRPr lang="en-US" altLang="zh-CN" sz="2200" dirty="0">
              <a:latin typeface="Times New Roman" panose="02020603050405020304" pitchFamily="18" charset="0"/>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10" name="文本框 9"/>
          <p:cNvSpPr txBox="1"/>
          <p:nvPr/>
        </p:nvSpPr>
        <p:spPr>
          <a:xfrm>
            <a:off x="1401538" y="1076465"/>
            <a:ext cx="9918800" cy="2169825"/>
          </a:xfrm>
          <a:prstGeom prst="rect">
            <a:avLst/>
          </a:prstGeom>
          <a:noFill/>
        </p:spPr>
        <p:txBody>
          <a:bodyPr wrap="square">
            <a:spAutoFit/>
          </a:bodyPr>
          <a:lstStyle/>
          <a:p>
            <a:pPr algn="just">
              <a:spcBef>
                <a:spcPts val="600"/>
              </a:spcBef>
              <a:buClr>
                <a:srgbClr val="2F5597"/>
              </a:buClr>
            </a:pPr>
            <a:r>
              <a:rPr lang="en-US" altLang="zh-CN" sz="2000" dirty="0">
                <a:latin typeface="Times New Roman" panose="02020603050405020304" pitchFamily="18" charset="0"/>
              </a:rPr>
              <a:t>• The </a:t>
            </a:r>
            <a:r>
              <a:rPr lang="en-US" altLang="zh-CN" sz="2000" dirty="0" err="1">
                <a:latin typeface="Times New Roman" panose="02020603050405020304" pitchFamily="18" charset="0"/>
              </a:rPr>
              <a:t>mAP</a:t>
            </a:r>
            <a:r>
              <a:rPr lang="en-US" altLang="zh-CN" sz="2000" dirty="0">
                <a:latin typeface="Times New Roman" panose="02020603050405020304" pitchFamily="18" charset="0"/>
              </a:rPr>
              <a:t> is the averaged AP for each class</a:t>
            </a:r>
          </a:p>
          <a:p>
            <a:pPr algn="just">
              <a:spcBef>
                <a:spcPts val="600"/>
              </a:spcBef>
              <a:buClr>
                <a:srgbClr val="2F5597"/>
              </a:buClr>
            </a:pPr>
            <a:r>
              <a:rPr lang="en-US" altLang="zh-CN" sz="2000" dirty="0">
                <a:latin typeface="Times New Roman" panose="02020603050405020304" pitchFamily="18" charset="0"/>
              </a:rPr>
              <a:t>• To further evaluate the algorithm, we would compute AP using different settings, such as the </a:t>
            </a:r>
            <a:r>
              <a:rPr lang="en-US" altLang="zh-CN" sz="2000" dirty="0" err="1">
                <a:latin typeface="Times New Roman" panose="02020603050405020304" pitchFamily="18" charset="0"/>
              </a:rPr>
              <a:t>IoU</a:t>
            </a:r>
            <a:r>
              <a:rPr lang="en-US" altLang="zh-CN" sz="2000" dirty="0">
                <a:latin typeface="Times New Roman" panose="02020603050405020304" pitchFamily="18" charset="0"/>
              </a:rPr>
              <a:t> threshold and the size of object.</a:t>
            </a:r>
          </a:p>
          <a:p>
            <a:pPr algn="just">
              <a:spcBef>
                <a:spcPts val="600"/>
              </a:spcBef>
              <a:buClr>
                <a:srgbClr val="2F5597"/>
              </a:buClr>
            </a:pPr>
            <a:r>
              <a:rPr lang="en-US" altLang="zh-CN" sz="2000" dirty="0">
                <a:latin typeface="Times New Roman" panose="02020603050405020304" pitchFamily="18" charset="0"/>
              </a:rPr>
              <a:t>• </a:t>
            </a:r>
            <a:r>
              <a:rPr lang="en-US" altLang="zh-CN" sz="2000" dirty="0" err="1">
                <a:latin typeface="Times New Roman" panose="02020603050405020304" pitchFamily="18" charset="0"/>
              </a:rPr>
              <a:t>mAP</a:t>
            </a:r>
            <a:r>
              <a:rPr lang="en-US" altLang="zh-CN" sz="2000" dirty="0">
                <a:latin typeface="Times New Roman" panose="02020603050405020304" pitchFamily="18" charset="0"/>
              </a:rPr>
              <a:t> </a:t>
            </a:r>
            <a:r>
              <a:rPr lang="zh-CN" altLang="en-US" sz="2000" dirty="0">
                <a:latin typeface="Times New Roman" panose="02020603050405020304" pitchFamily="18" charset="0"/>
              </a:rPr>
              <a:t>是每个类别的平均 </a:t>
            </a:r>
            <a:r>
              <a:rPr lang="en-US" altLang="zh-CN" sz="2000" dirty="0">
                <a:latin typeface="Times New Roman" panose="02020603050405020304" pitchFamily="18" charset="0"/>
              </a:rPr>
              <a:t>AP</a:t>
            </a:r>
          </a:p>
          <a:p>
            <a:pPr algn="just">
              <a:spcBef>
                <a:spcPts val="600"/>
              </a:spcBef>
              <a:buClr>
                <a:srgbClr val="2F5597"/>
              </a:buClr>
            </a:pPr>
            <a:r>
              <a:rPr lang="en-US" altLang="zh-CN" sz="2000" dirty="0">
                <a:latin typeface="Times New Roman" panose="02020603050405020304" pitchFamily="18" charset="0"/>
              </a:rPr>
              <a:t>• </a:t>
            </a:r>
            <a:r>
              <a:rPr lang="zh-CN" altLang="en-US" sz="2000" dirty="0">
                <a:latin typeface="Times New Roman" panose="02020603050405020304" pitchFamily="18" charset="0"/>
              </a:rPr>
              <a:t>为了进一步评估该算法，我们将使用不同的设置（例如 </a:t>
            </a:r>
            <a:r>
              <a:rPr lang="en-US" altLang="zh-CN" sz="2000" dirty="0" err="1">
                <a:latin typeface="Times New Roman" panose="02020603050405020304" pitchFamily="18" charset="0"/>
              </a:rPr>
              <a:t>IoU</a:t>
            </a:r>
            <a:r>
              <a:rPr lang="en-US" altLang="zh-CN" sz="2000" dirty="0">
                <a:latin typeface="Times New Roman" panose="02020603050405020304" pitchFamily="18" charset="0"/>
              </a:rPr>
              <a:t> </a:t>
            </a:r>
            <a:r>
              <a:rPr lang="zh-CN" altLang="en-US" sz="2000" dirty="0">
                <a:latin typeface="Times New Roman" panose="02020603050405020304" pitchFamily="18" charset="0"/>
              </a:rPr>
              <a:t>阈值和对象的大小）来计算 </a:t>
            </a:r>
            <a:r>
              <a:rPr lang="en-US" altLang="zh-CN" sz="2000" dirty="0">
                <a:latin typeface="Times New Roman" panose="02020603050405020304" pitchFamily="18" charset="0"/>
              </a:rPr>
              <a:t>AP</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543427" y="3199690"/>
            <a:ext cx="7019925" cy="2790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10804349"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lang="en-US" altLang="zh-CN" sz="2800" b="1" dirty="0">
                <a:solidFill>
                  <a:srgbClr val="2F5597"/>
                </a:solidFill>
                <a:latin typeface="微软雅黑" panose="020B0503020204020204" charset="-122"/>
                <a:ea typeface="微软雅黑" panose="020B0503020204020204" charset="-122"/>
              </a:rPr>
              <a:t>R-CNN</a:t>
            </a:r>
            <a:r>
              <a:rPr lang="zh-TW" altLang="en-US" sz="2800" b="1" dirty="0">
                <a:solidFill>
                  <a:srgbClr val="2F5597"/>
                </a:solidFill>
                <a:latin typeface="微软雅黑" panose="020B0503020204020204" charset="-122"/>
                <a:ea typeface="微软雅黑" panose="020B0503020204020204" charset="-122"/>
              </a:rPr>
              <a:t>物体检测：</a:t>
            </a:r>
            <a:r>
              <a:rPr lang="en-US" altLang="zh-CN" sz="2800" b="1" dirty="0">
                <a:solidFill>
                  <a:srgbClr val="2F5597"/>
                </a:solidFill>
                <a:latin typeface="微软雅黑" panose="020B0503020204020204" charset="-122"/>
                <a:ea typeface="微软雅黑" panose="020B0503020204020204" charset="-122"/>
              </a:rPr>
              <a:t>R-CNN</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10" name="文本框 9"/>
          <p:cNvSpPr txBox="1"/>
          <p:nvPr/>
        </p:nvSpPr>
        <p:spPr>
          <a:xfrm>
            <a:off x="905853" y="4225771"/>
            <a:ext cx="10105232" cy="1431161"/>
          </a:xfrm>
          <a:prstGeom prst="rect">
            <a:avLst/>
          </a:prstGeom>
          <a:noFill/>
        </p:spPr>
        <p:txBody>
          <a:bodyPr wrap="square">
            <a:spAutoFit/>
          </a:bodyPr>
          <a:lstStyle/>
          <a:p>
            <a:pPr marL="285750" indent="-285750" algn="just">
              <a:spcBef>
                <a:spcPts val="600"/>
              </a:spcBef>
              <a:buClr>
                <a:srgbClr val="2F5597"/>
              </a:buClr>
              <a:buFont typeface="Wingdings" panose="05000000000000000000" pitchFamily="2" charset="2"/>
              <a:buChar char="Ø"/>
            </a:pPr>
            <a:r>
              <a:rPr lang="en-US" altLang="zh-CN" dirty="0">
                <a:latin typeface="Times New Roman" panose="02020603050405020304" pitchFamily="18" charset="0"/>
              </a:rPr>
              <a:t>Step 1: Use Selective Search algorithm to obtain 2,000 proposal regions from an image.</a:t>
            </a:r>
          </a:p>
          <a:p>
            <a:pPr marL="285750" indent="-285750" algn="just">
              <a:spcBef>
                <a:spcPts val="600"/>
              </a:spcBef>
              <a:buClr>
                <a:srgbClr val="2F5597"/>
              </a:buClr>
              <a:buFont typeface="Wingdings" panose="05000000000000000000" pitchFamily="2" charset="2"/>
              <a:buChar char="Ø"/>
            </a:pPr>
            <a:r>
              <a:rPr lang="en-US" altLang="zh-CN" dirty="0">
                <a:latin typeface="Times New Roman" panose="02020603050405020304" pitchFamily="18" charset="0"/>
              </a:rPr>
              <a:t>Step 2: Resize all regions to a given fixed size.</a:t>
            </a:r>
          </a:p>
          <a:p>
            <a:pPr marL="285750" indent="-285750" algn="just">
              <a:spcBef>
                <a:spcPts val="600"/>
              </a:spcBef>
              <a:buClr>
                <a:srgbClr val="2F5597"/>
              </a:buClr>
              <a:buFont typeface="Wingdings" panose="05000000000000000000" pitchFamily="2" charset="2"/>
              <a:buChar char="Ø"/>
            </a:pPr>
            <a:r>
              <a:rPr lang="en-US" altLang="zh-CN" dirty="0">
                <a:latin typeface="Times New Roman" panose="02020603050405020304" pitchFamily="18" charset="0"/>
              </a:rPr>
              <a:t>Step 3: Feed each regions to the VGG to extract image features, and classify the image via the features.</a:t>
            </a:r>
          </a:p>
          <a:p>
            <a:pPr marL="285750" indent="-285750" algn="just">
              <a:spcBef>
                <a:spcPts val="600"/>
              </a:spcBef>
              <a:buClr>
                <a:srgbClr val="2F5597"/>
              </a:buClr>
              <a:buFont typeface="Wingdings" panose="05000000000000000000" pitchFamily="2" charset="2"/>
              <a:buChar char="Ø"/>
            </a:pPr>
            <a:r>
              <a:rPr lang="en-US" altLang="zh-CN" dirty="0">
                <a:latin typeface="Times New Roman" panose="02020603050405020304" pitchFamily="18" charset="0"/>
              </a:rPr>
              <a:t>Step 4: Obtain the bounding box location via regression.</a:t>
            </a:r>
          </a:p>
        </p:txBody>
      </p:sp>
      <p:pic>
        <p:nvPicPr>
          <p:cNvPr id="4" name="图片 3"/>
          <p:cNvPicPr>
            <a:picLocks noChangeAspect="1"/>
          </p:cNvPicPr>
          <p:nvPr/>
        </p:nvPicPr>
        <p:blipFill>
          <a:blip r:embed="rId3"/>
          <a:stretch>
            <a:fillRect/>
          </a:stretch>
        </p:blipFill>
        <p:spPr>
          <a:xfrm>
            <a:off x="1180915" y="1453996"/>
            <a:ext cx="8267700" cy="2771775"/>
          </a:xfrm>
          <a:prstGeom prst="rect">
            <a:avLst/>
          </a:prstGeom>
        </p:spPr>
      </p:pic>
      <p:sp>
        <p:nvSpPr>
          <p:cNvPr id="6" name="文本框 5">
            <a:extLst>
              <a:ext uri="{FF2B5EF4-FFF2-40B4-BE49-F238E27FC236}">
                <a16:creationId xmlns:a16="http://schemas.microsoft.com/office/drawing/2014/main" id="{DF544C66-9D1D-041E-1301-990FC85A232D}"/>
              </a:ext>
            </a:extLst>
          </p:cNvPr>
          <p:cNvSpPr txBox="1"/>
          <p:nvPr/>
        </p:nvSpPr>
        <p:spPr>
          <a:xfrm>
            <a:off x="949911" y="5657671"/>
            <a:ext cx="9759187" cy="1200329"/>
          </a:xfrm>
          <a:prstGeom prst="rect">
            <a:avLst/>
          </a:prstGeom>
          <a:noFill/>
        </p:spPr>
        <p:txBody>
          <a:bodyPr wrap="square">
            <a:spAutoFit/>
          </a:bodyPr>
          <a:lstStyle/>
          <a:p>
            <a:r>
              <a:rPr lang="zh-TW" altLang="en-US" dirty="0"/>
              <a:t>步骤1：使用选择性搜索算法从图像中获取2000个候选区域。</a:t>
            </a:r>
          </a:p>
          <a:p>
            <a:r>
              <a:rPr lang="zh-TW" altLang="en-US" dirty="0"/>
              <a:t>步骤 2：将所有区域的大小调整为给定的固定大小。</a:t>
            </a:r>
          </a:p>
          <a:p>
            <a:r>
              <a:rPr lang="zh-TW" altLang="en-US" dirty="0"/>
              <a:t>步骤3：将每个区域输入VGG以提取图像特征，并通过特征对图像进行分类。</a:t>
            </a:r>
          </a:p>
          <a:p>
            <a:r>
              <a:rPr lang="zh-TW" altLang="en-US" dirty="0"/>
              <a:t>步骤4：通过回归获得边界框位置。</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1005694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lang="en-US" altLang="zh-CN" sz="2800" b="1" dirty="0">
                <a:solidFill>
                  <a:srgbClr val="2F5597"/>
                </a:solidFill>
                <a:latin typeface="微软雅黑" panose="020B0503020204020204" charset="-122"/>
                <a:ea typeface="微软雅黑" panose="020B0503020204020204" charset="-122"/>
              </a:rPr>
              <a:t>R-CNN</a:t>
            </a:r>
            <a:r>
              <a:rPr lang="zh-TW" altLang="en-US" sz="2800" b="1" dirty="0">
                <a:solidFill>
                  <a:srgbClr val="2F5597"/>
                </a:solidFill>
                <a:latin typeface="微软雅黑" panose="020B0503020204020204" charset="-122"/>
                <a:ea typeface="微软雅黑" panose="020B0503020204020204" charset="-122"/>
              </a:rPr>
              <a:t>物体检测：</a:t>
            </a:r>
            <a:r>
              <a:rPr lang="en-US" altLang="zh-CN" sz="2800" b="1" dirty="0">
                <a:solidFill>
                  <a:srgbClr val="2F5597"/>
                </a:solidFill>
                <a:latin typeface="微软雅黑" panose="020B0503020204020204" charset="-122"/>
                <a:ea typeface="微软雅黑" panose="020B0503020204020204" charset="-122"/>
              </a:rPr>
              <a:t>R-CNN</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5" name="文本框 4"/>
          <p:cNvSpPr txBox="1"/>
          <p:nvPr/>
        </p:nvSpPr>
        <p:spPr>
          <a:xfrm>
            <a:off x="897161" y="6425286"/>
            <a:ext cx="11294839" cy="338554"/>
          </a:xfrm>
          <a:prstGeom prst="rect">
            <a:avLst/>
          </a:prstGeom>
          <a:noFill/>
        </p:spPr>
        <p:txBody>
          <a:bodyPr wrap="square">
            <a:spAutoFit/>
          </a:bodyPr>
          <a:lstStyle/>
          <a:p>
            <a:r>
              <a:rPr lang="en-US" altLang="zh-CN" sz="1600" dirty="0" err="1">
                <a:latin typeface="Times New Roman" panose="02020603050405020304" pitchFamily="18" charset="0"/>
              </a:rPr>
              <a:t>Girshick</a:t>
            </a:r>
            <a:r>
              <a:rPr lang="en-US" altLang="zh-CN" sz="1600" dirty="0">
                <a:latin typeface="Times New Roman" panose="02020603050405020304" pitchFamily="18" charset="0"/>
              </a:rPr>
              <a:t>, Ross </a:t>
            </a:r>
            <a:r>
              <a:rPr lang="en-US" altLang="zh-CN" sz="1600" dirty="0" err="1">
                <a:latin typeface="Times New Roman" panose="02020603050405020304" pitchFamily="18" charset="0"/>
              </a:rPr>
              <a:t>etal</a:t>
            </a:r>
            <a:r>
              <a:rPr lang="en-US" altLang="zh-CN" sz="1600" dirty="0">
                <a:latin typeface="Times New Roman" panose="02020603050405020304" pitchFamily="18" charset="0"/>
              </a:rPr>
              <a:t>. Rich feature hierarchies for accurate object detection and semantic segmentation. CVPR. 2014.</a:t>
            </a:r>
            <a:endParaRPr lang="zh-CN" altLang="en-US" sz="1600" dirty="0">
              <a:latin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0" y="1362166"/>
            <a:ext cx="12192000" cy="46488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5961676"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lang="en-US" altLang="zh-CN" sz="2800" b="1" dirty="0">
                <a:solidFill>
                  <a:srgbClr val="2F5597"/>
                </a:solidFill>
                <a:latin typeface="微软雅黑" panose="020B0503020204020204" charset="-122"/>
                <a:ea typeface="微软雅黑" panose="020B0503020204020204" charset="-122"/>
              </a:rPr>
              <a:t>R-CNN</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5" name="文本框 4"/>
          <p:cNvSpPr txBox="1"/>
          <p:nvPr/>
        </p:nvSpPr>
        <p:spPr>
          <a:xfrm>
            <a:off x="949911" y="6575262"/>
            <a:ext cx="11294839" cy="338554"/>
          </a:xfrm>
          <a:prstGeom prst="rect">
            <a:avLst/>
          </a:prstGeom>
          <a:noFill/>
        </p:spPr>
        <p:txBody>
          <a:bodyPr wrap="square">
            <a:spAutoFit/>
          </a:bodyPr>
          <a:lstStyle/>
          <a:p>
            <a:r>
              <a:rPr lang="en-US" altLang="zh-CN" sz="1600" dirty="0" err="1">
                <a:latin typeface="Times New Roman" panose="02020603050405020304" pitchFamily="18" charset="0"/>
              </a:rPr>
              <a:t>Girshick</a:t>
            </a:r>
            <a:r>
              <a:rPr lang="en-US" altLang="zh-CN" sz="1600" dirty="0">
                <a:latin typeface="Times New Roman" panose="02020603050405020304" pitchFamily="18" charset="0"/>
              </a:rPr>
              <a:t>, Ross </a:t>
            </a:r>
            <a:r>
              <a:rPr lang="en-US" altLang="zh-CN" sz="1600" dirty="0" err="1">
                <a:latin typeface="Times New Roman" panose="02020603050405020304" pitchFamily="18" charset="0"/>
              </a:rPr>
              <a:t>etal</a:t>
            </a:r>
            <a:r>
              <a:rPr lang="en-US" altLang="zh-CN" sz="1600" dirty="0">
                <a:latin typeface="Times New Roman" panose="02020603050405020304" pitchFamily="18" charset="0"/>
              </a:rPr>
              <a:t>. Rich feature hierarchies for accurate object detection and semantic segmentation. CVPR. 2014.</a:t>
            </a:r>
            <a:endParaRPr lang="zh-CN" altLang="en-US" sz="1600" dirty="0">
              <a:latin typeface="Times New Roman" panose="02020603050405020304" pitchFamily="18" charset="0"/>
            </a:endParaRPr>
          </a:p>
        </p:txBody>
      </p:sp>
      <p:sp>
        <p:nvSpPr>
          <p:cNvPr id="15" name="文本框 14"/>
          <p:cNvSpPr txBox="1"/>
          <p:nvPr/>
        </p:nvSpPr>
        <p:spPr>
          <a:xfrm>
            <a:off x="647846" y="1186823"/>
            <a:ext cx="12524244" cy="430887"/>
          </a:xfrm>
          <a:prstGeom prst="rect">
            <a:avLst/>
          </a:prstGeom>
          <a:noFill/>
        </p:spPr>
        <p:txBody>
          <a:bodyPr wrap="square">
            <a:spAutoFit/>
          </a:bodyPr>
          <a:lstStyle/>
          <a:p>
            <a:r>
              <a:rPr lang="en-US" altLang="zh-CN" sz="2200" dirty="0">
                <a:latin typeface="Times New Roman" panose="02020603050405020304" pitchFamily="18" charset="0"/>
              </a:rPr>
              <a:t>Non-Maximum Suppression (NMS)</a:t>
            </a:r>
            <a:r>
              <a:rPr lang="zh-TW" altLang="en-US" sz="2200" dirty="0">
                <a:latin typeface="Times New Roman" panose="02020603050405020304" pitchFamily="18" charset="0"/>
              </a:rPr>
              <a:t>非极大值抑制 </a:t>
            </a:r>
            <a:r>
              <a:rPr lang="en-US" altLang="zh-TW" sz="2200" dirty="0">
                <a:latin typeface="Times New Roman" panose="02020603050405020304" pitchFamily="18" charset="0"/>
              </a:rPr>
              <a:t>(</a:t>
            </a:r>
            <a:r>
              <a:rPr lang="en-US" altLang="zh-CN" sz="2200" dirty="0">
                <a:latin typeface="Times New Roman" panose="02020603050405020304" pitchFamily="18" charset="0"/>
              </a:rPr>
              <a:t>NMS)</a:t>
            </a:r>
          </a:p>
        </p:txBody>
      </p:sp>
      <p:pic>
        <p:nvPicPr>
          <p:cNvPr id="17" name="图片 16"/>
          <p:cNvPicPr>
            <a:picLocks noChangeAspect="1"/>
          </p:cNvPicPr>
          <p:nvPr/>
        </p:nvPicPr>
        <p:blipFill>
          <a:blip r:embed="rId3"/>
          <a:stretch>
            <a:fillRect/>
          </a:stretch>
        </p:blipFill>
        <p:spPr>
          <a:xfrm>
            <a:off x="1334784" y="1686070"/>
            <a:ext cx="8490560" cy="2520000"/>
          </a:xfrm>
          <a:prstGeom prst="rect">
            <a:avLst/>
          </a:prstGeom>
        </p:spPr>
      </p:pic>
      <p:pic>
        <p:nvPicPr>
          <p:cNvPr id="18" name="图片 17"/>
          <p:cNvPicPr>
            <a:picLocks noChangeAspect="1"/>
          </p:cNvPicPr>
          <p:nvPr/>
        </p:nvPicPr>
        <p:blipFill rotWithShape="1">
          <a:blip r:embed="rId4"/>
          <a:srcRect b="3057"/>
          <a:stretch>
            <a:fillRect/>
          </a:stretch>
        </p:blipFill>
        <p:spPr>
          <a:xfrm>
            <a:off x="823180" y="4234688"/>
            <a:ext cx="9144793" cy="2180852"/>
          </a:xfrm>
          <a:prstGeom prst="rect">
            <a:avLst/>
          </a:prstGeom>
        </p:spPr>
      </p:pic>
      <p:sp>
        <p:nvSpPr>
          <p:cNvPr id="2" name="文本框 1"/>
          <p:cNvSpPr txBox="1"/>
          <p:nvPr/>
        </p:nvSpPr>
        <p:spPr>
          <a:xfrm>
            <a:off x="949911" y="5468645"/>
            <a:ext cx="3222594" cy="807867"/>
          </a:xfrm>
          <a:prstGeom prst="rect">
            <a:avLst/>
          </a:prstGeom>
          <a:solidFill>
            <a:schemeClr val="bg1"/>
          </a:solidFill>
        </p:spPr>
        <p:txBody>
          <a:bodyPr vert="eaVert" wrap="square" rtlCol="0">
            <a:spAutoFit/>
          </a:bodyPr>
          <a:lstStyle/>
          <a:p>
            <a:endParaRPr lang="zh-CN" altLang="en-US" dirty="0"/>
          </a:p>
        </p:txBody>
      </p:sp>
      <p:sp>
        <p:nvSpPr>
          <p:cNvPr id="4" name="文本框 3"/>
          <p:cNvSpPr txBox="1"/>
          <p:nvPr/>
        </p:nvSpPr>
        <p:spPr>
          <a:xfrm>
            <a:off x="4319435" y="5556512"/>
            <a:ext cx="2521258" cy="720000"/>
          </a:xfrm>
          <a:prstGeom prst="rect">
            <a:avLst/>
          </a:prstGeom>
          <a:solidFill>
            <a:schemeClr val="bg1"/>
          </a:solidFill>
          <a:ln>
            <a:solidFill>
              <a:schemeClr val="bg1"/>
            </a:solidFill>
          </a:ln>
        </p:spPr>
        <p:txBody>
          <a:bodyPr wrap="square" rtlCol="0">
            <a:spAutoFit/>
          </a:bodyPr>
          <a:lstStyle/>
          <a:p>
            <a:endParaRPr lang="zh-CN" altLang="en-US" dirty="0"/>
          </a:p>
        </p:txBody>
      </p:sp>
      <p:pic>
        <p:nvPicPr>
          <p:cNvPr id="6" name="图片 5"/>
          <p:cNvPicPr>
            <a:picLocks noChangeAspect="1"/>
          </p:cNvPicPr>
          <p:nvPr/>
        </p:nvPicPr>
        <p:blipFill>
          <a:blip r:embed="rId5"/>
          <a:stretch>
            <a:fillRect/>
          </a:stretch>
        </p:blipFill>
        <p:spPr>
          <a:xfrm>
            <a:off x="4830970" y="3063208"/>
            <a:ext cx="2530059" cy="731583"/>
          </a:xfrm>
          <a:prstGeom prst="rect">
            <a:avLst/>
          </a:prstGeom>
        </p:spPr>
      </p:pic>
      <p:pic>
        <p:nvPicPr>
          <p:cNvPr id="7" name="图片 6"/>
          <p:cNvPicPr>
            <a:picLocks noChangeAspect="1"/>
          </p:cNvPicPr>
          <p:nvPr/>
        </p:nvPicPr>
        <p:blipFill>
          <a:blip r:embed="rId5"/>
          <a:stretch>
            <a:fillRect/>
          </a:stretch>
        </p:blipFill>
        <p:spPr>
          <a:xfrm>
            <a:off x="7613248" y="5909816"/>
            <a:ext cx="2530059" cy="7315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5961676"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lang="en-US" altLang="zh-CN" sz="2800" b="1" dirty="0">
                <a:solidFill>
                  <a:srgbClr val="2F5597"/>
                </a:solidFill>
                <a:latin typeface="微软雅黑" panose="020B0503020204020204" charset="-122"/>
                <a:ea typeface="微软雅黑" panose="020B0503020204020204" charset="-122"/>
              </a:rPr>
              <a:t>SPP Net</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10" name="文本框 9"/>
          <p:cNvSpPr txBox="1"/>
          <p:nvPr/>
        </p:nvSpPr>
        <p:spPr>
          <a:xfrm>
            <a:off x="823179" y="1219532"/>
            <a:ext cx="11143919" cy="2200602"/>
          </a:xfrm>
          <a:prstGeom prst="rect">
            <a:avLst/>
          </a:prstGeom>
          <a:noFill/>
        </p:spPr>
        <p:txBody>
          <a:bodyPr wrap="square">
            <a:spAutoFit/>
          </a:bodyPr>
          <a:lstStyle/>
          <a:p>
            <a:pPr algn="just">
              <a:spcBef>
                <a:spcPts val="600"/>
              </a:spcBef>
              <a:buClr>
                <a:srgbClr val="2F5597"/>
              </a:buClr>
            </a:pPr>
            <a:r>
              <a:rPr lang="en-US" altLang="zh-CN" sz="2200" dirty="0">
                <a:latin typeface="Times New Roman" panose="02020603050405020304" pitchFamily="18" charset="0"/>
              </a:rPr>
              <a:t> </a:t>
            </a:r>
            <a:r>
              <a:rPr lang="en-US" altLang="zh-CN" sz="2200" b="1" dirty="0">
                <a:latin typeface="Times New Roman" panose="02020603050405020304" pitchFamily="18" charset="0"/>
              </a:rPr>
              <a:t>R-CNN </a:t>
            </a:r>
            <a:r>
              <a:rPr lang="en-US" altLang="zh-CN" sz="2200" b="1" dirty="0" err="1">
                <a:latin typeface="Times New Roman" panose="02020603050405020304" pitchFamily="18" charset="0"/>
              </a:rPr>
              <a:t>Limitations:R-CNN</a:t>
            </a:r>
            <a:r>
              <a:rPr lang="en-US" altLang="zh-CN" sz="2200" b="1" dirty="0">
                <a:latin typeface="Times New Roman" panose="02020603050405020304" pitchFamily="18" charset="0"/>
              </a:rPr>
              <a:t> </a:t>
            </a:r>
            <a:r>
              <a:rPr lang="zh-TW" altLang="en-US" sz="2200" b="1" dirty="0">
                <a:latin typeface="Times New Roman" panose="02020603050405020304" pitchFamily="18" charset="0"/>
              </a:rPr>
              <a:t>的局限性：</a:t>
            </a:r>
            <a:endParaRPr lang="en-US" altLang="zh-CN" sz="2200" b="1" dirty="0">
              <a:latin typeface="Times New Roman" panose="02020603050405020304" pitchFamily="18" charset="0"/>
            </a:endParaRP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 Selective Search is slow.</a:t>
            </a:r>
            <a:r>
              <a:rPr lang="zh-CN" altLang="en-US" dirty="0">
                <a:latin typeface="Times New Roman" panose="02020603050405020304" pitchFamily="18" charset="0"/>
              </a:rPr>
              <a:t>选择性搜索速度很慢。</a:t>
            </a:r>
            <a:endParaRPr lang="en-US" altLang="zh-CN" dirty="0">
              <a:latin typeface="Times New Roman" panose="02020603050405020304" pitchFamily="18" charset="0"/>
            </a:endParaRP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Resizing the proposal region leads to scale change of width and height, which affect the classification accuracy.</a:t>
            </a:r>
          </a:p>
          <a:p>
            <a:pPr algn="just">
              <a:spcBef>
                <a:spcPts val="600"/>
              </a:spcBef>
              <a:buClr>
                <a:srgbClr val="2F5597"/>
              </a:buClr>
            </a:pPr>
            <a:r>
              <a:rPr lang="zh-CN" altLang="en-US" dirty="0">
                <a:latin typeface="Times New Roman" panose="02020603050405020304" pitchFamily="18" charset="0"/>
              </a:rPr>
              <a:t>调整</a:t>
            </a:r>
            <a:r>
              <a:rPr lang="en-US" altLang="zh-CN" dirty="0">
                <a:latin typeface="Times New Roman" panose="02020603050405020304" pitchFamily="18" charset="0"/>
              </a:rPr>
              <a:t>proposal</a:t>
            </a:r>
            <a:r>
              <a:rPr lang="zh-CN" altLang="en-US" dirty="0">
                <a:latin typeface="Times New Roman" panose="02020603050405020304" pitchFamily="18" charset="0"/>
              </a:rPr>
              <a:t>区域的大小会导致宽度和高度的尺度变化，从而影响分类精度。</a:t>
            </a:r>
            <a:endParaRPr lang="en-US" altLang="zh-CN" dirty="0">
              <a:latin typeface="Times New Roman" panose="02020603050405020304" pitchFamily="18" charset="0"/>
            </a:endParaRP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Feed each region into the VGG individually, which is very slow.</a:t>
            </a:r>
            <a:r>
              <a:rPr lang="zh-CN" altLang="en-US" dirty="0">
                <a:latin typeface="Times New Roman" panose="02020603050405020304" pitchFamily="18" charset="0"/>
              </a:rPr>
              <a:t>将每个区域单独送入 </a:t>
            </a:r>
            <a:r>
              <a:rPr lang="en-US" altLang="zh-CN" dirty="0">
                <a:latin typeface="Times New Roman" panose="02020603050405020304" pitchFamily="18" charset="0"/>
              </a:rPr>
              <a:t>VGG</a:t>
            </a:r>
            <a:r>
              <a:rPr lang="zh-CN" altLang="en-US" dirty="0">
                <a:latin typeface="Times New Roman" panose="02020603050405020304" pitchFamily="18" charset="0"/>
              </a:rPr>
              <a:t>，这非常慢。</a:t>
            </a:r>
            <a:endParaRPr lang="en-US" altLang="zh-CN" dirty="0">
              <a:latin typeface="Times New Roman" panose="02020603050405020304" pitchFamily="18" charset="0"/>
            </a:endParaRP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Not end-to-end training</a:t>
            </a:r>
            <a:r>
              <a:rPr lang="zh-CN" altLang="en-US" dirty="0">
                <a:latin typeface="Times New Roman" panose="02020603050405020304" pitchFamily="18" charset="0"/>
              </a:rPr>
              <a:t>不是端到端的训练</a:t>
            </a:r>
            <a:endParaRPr lang="en-US" altLang="zh-CN" dirty="0">
              <a:latin typeface="Times New Roman" panose="02020603050405020304" pitchFamily="18" charset="0"/>
            </a:endParaRPr>
          </a:p>
        </p:txBody>
      </p:sp>
      <p:sp>
        <p:nvSpPr>
          <p:cNvPr id="6" name="文本框 5"/>
          <p:cNvSpPr txBox="1"/>
          <p:nvPr/>
        </p:nvSpPr>
        <p:spPr>
          <a:xfrm>
            <a:off x="823180" y="3565241"/>
            <a:ext cx="11143919" cy="2554545"/>
          </a:xfrm>
          <a:prstGeom prst="rect">
            <a:avLst/>
          </a:prstGeom>
          <a:noFill/>
        </p:spPr>
        <p:txBody>
          <a:bodyPr wrap="square">
            <a:spAutoFit/>
          </a:bodyPr>
          <a:lstStyle/>
          <a:p>
            <a:pPr algn="just">
              <a:spcBef>
                <a:spcPts val="600"/>
              </a:spcBef>
              <a:buClr>
                <a:srgbClr val="2F5597"/>
              </a:buClr>
            </a:pPr>
            <a:r>
              <a:rPr lang="en-US" altLang="zh-CN" sz="2200" dirty="0">
                <a:latin typeface="Times New Roman" panose="02020603050405020304" pitchFamily="18" charset="0"/>
              </a:rPr>
              <a:t> </a:t>
            </a:r>
            <a:r>
              <a:rPr lang="en-US" altLang="zh-CN" sz="2200" b="1" dirty="0">
                <a:latin typeface="Times New Roman" panose="02020603050405020304" pitchFamily="18" charset="0"/>
              </a:rPr>
              <a:t>R-CNN Contributions :R-CNN </a:t>
            </a:r>
            <a:r>
              <a:rPr lang="zh-TW" altLang="en-US" sz="2200" b="1" dirty="0">
                <a:latin typeface="Times New Roman" panose="02020603050405020304" pitchFamily="18" charset="0"/>
              </a:rPr>
              <a:t>贡献：</a:t>
            </a:r>
            <a:endParaRPr lang="en-US" altLang="zh-CN" sz="2200" b="1" dirty="0">
              <a:latin typeface="Times New Roman" panose="02020603050405020304" pitchFamily="18" charset="0"/>
            </a:endParaRP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Solve the 2nd and 3rd limitations of R-CNN.</a:t>
            </a:r>
            <a:r>
              <a:rPr lang="zh-CN" altLang="en-US" dirty="0">
                <a:latin typeface="Times New Roman" panose="02020603050405020304" pitchFamily="18" charset="0"/>
              </a:rPr>
              <a:t>解决</a:t>
            </a:r>
            <a:r>
              <a:rPr lang="en-US" altLang="zh-CN" dirty="0">
                <a:latin typeface="Times New Roman" panose="02020603050405020304" pitchFamily="18" charset="0"/>
              </a:rPr>
              <a:t>R-CNN</a:t>
            </a:r>
            <a:r>
              <a:rPr lang="zh-CN" altLang="en-US" dirty="0">
                <a:latin typeface="Times New Roman" panose="02020603050405020304" pitchFamily="18" charset="0"/>
              </a:rPr>
              <a:t>的第二个和第三个限制。</a:t>
            </a:r>
            <a:endParaRPr lang="en-US" altLang="zh-CN" dirty="0">
              <a:latin typeface="Times New Roman" panose="02020603050405020304" pitchFamily="18" charset="0"/>
            </a:endParaRP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Propose Spatial Pyramid Pooling, SPP, which resize the features into the same size.</a:t>
            </a:r>
          </a:p>
          <a:p>
            <a:pPr algn="just">
              <a:spcBef>
                <a:spcPts val="600"/>
              </a:spcBef>
              <a:buClr>
                <a:srgbClr val="2F5597"/>
              </a:buClr>
            </a:pPr>
            <a:r>
              <a:rPr lang="zh-CN" altLang="en-US" dirty="0">
                <a:latin typeface="Times New Roman" panose="02020603050405020304" pitchFamily="18" charset="0"/>
              </a:rPr>
              <a:t>提出空间金字塔池化（</a:t>
            </a:r>
            <a:r>
              <a:rPr lang="en-US" altLang="zh-CN" dirty="0">
                <a:latin typeface="Times New Roman" panose="02020603050405020304" pitchFamily="18" charset="0"/>
              </a:rPr>
              <a:t>SPP</a:t>
            </a:r>
            <a:r>
              <a:rPr lang="zh-CN" altLang="en-US" dirty="0">
                <a:latin typeface="Times New Roman" panose="02020603050405020304" pitchFamily="18" charset="0"/>
              </a:rPr>
              <a:t>），将特征调整为相同大小。</a:t>
            </a:r>
            <a:endParaRPr lang="en-US" altLang="zh-CN" dirty="0">
              <a:latin typeface="Times New Roman" panose="02020603050405020304" pitchFamily="18" charset="0"/>
            </a:endParaRP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Feed entire image into CNN to obtain global features, and obtain the features of 5</a:t>
            </a:r>
          </a:p>
          <a:p>
            <a:pPr algn="just">
              <a:spcBef>
                <a:spcPts val="600"/>
              </a:spcBef>
              <a:buClr>
                <a:srgbClr val="2F5597"/>
              </a:buClr>
            </a:pPr>
            <a:r>
              <a:rPr lang="zh-CN" altLang="en-US" dirty="0">
                <a:latin typeface="Times New Roman" panose="02020603050405020304" pitchFamily="18" charset="0"/>
              </a:rPr>
              <a:t>将整张图像输入</a:t>
            </a:r>
            <a:r>
              <a:rPr lang="en-US" altLang="zh-CN" dirty="0">
                <a:latin typeface="Times New Roman" panose="02020603050405020304" pitchFamily="18" charset="0"/>
              </a:rPr>
              <a:t>CNN</a:t>
            </a:r>
            <a:r>
              <a:rPr lang="zh-CN" altLang="en-US" dirty="0">
                <a:latin typeface="Times New Roman" panose="02020603050405020304" pitchFamily="18" charset="0"/>
              </a:rPr>
              <a:t>获取全局特征，得到</a:t>
            </a:r>
            <a:r>
              <a:rPr lang="en-US" altLang="zh-CN" dirty="0">
                <a:latin typeface="Times New Roman" panose="02020603050405020304" pitchFamily="18" charset="0"/>
              </a:rPr>
              <a:t>5</a:t>
            </a:r>
            <a:r>
              <a:rPr lang="zh-CN" altLang="en-US" dirty="0">
                <a:latin typeface="Times New Roman" panose="02020603050405020304" pitchFamily="18" charset="0"/>
              </a:rPr>
              <a:t>个特征</a:t>
            </a:r>
            <a:endParaRPr lang="en-US" altLang="zh-CN" dirty="0">
              <a:latin typeface="Times New Roman" panose="02020603050405020304" pitchFamily="18" charset="0"/>
            </a:endParaRP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each region on the global features.</a:t>
            </a:r>
            <a:r>
              <a:rPr lang="zh-CN" altLang="en-US" dirty="0">
                <a:latin typeface="Times New Roman" panose="02020603050405020304" pitchFamily="18" charset="0"/>
              </a:rPr>
              <a:t>每个区域都有全球特征。</a:t>
            </a:r>
            <a:endParaRPr lang="en-US" altLang="zh-CN"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8890292"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lang="en-US" altLang="zh-CN" sz="2800" b="1" dirty="0">
                <a:solidFill>
                  <a:srgbClr val="2F5597"/>
                </a:solidFill>
                <a:latin typeface="微软雅黑" panose="020B0503020204020204" charset="-122"/>
                <a:ea typeface="微软雅黑" panose="020B0503020204020204" charset="-122"/>
              </a:rPr>
              <a:t>SPP Net</a:t>
            </a:r>
            <a:r>
              <a:rPr lang="zh-TW" altLang="en-US" sz="2800" b="1" dirty="0">
                <a:solidFill>
                  <a:srgbClr val="2F5597"/>
                </a:solidFill>
                <a:latin typeface="微软雅黑" panose="020B0503020204020204" charset="-122"/>
                <a:ea typeface="微软雅黑" panose="020B0503020204020204" charset="-122"/>
              </a:rPr>
              <a:t>物体检测：</a:t>
            </a:r>
            <a:r>
              <a:rPr lang="en-US" altLang="zh-CN" sz="2800" b="1" dirty="0">
                <a:solidFill>
                  <a:srgbClr val="2F5597"/>
                </a:solidFill>
                <a:latin typeface="微软雅黑" panose="020B0503020204020204" charset="-122"/>
                <a:ea typeface="微软雅黑" panose="020B0503020204020204" charset="-122"/>
              </a:rPr>
              <a:t>SPP Net</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5" name="文本框 4"/>
          <p:cNvSpPr txBox="1"/>
          <p:nvPr/>
        </p:nvSpPr>
        <p:spPr>
          <a:xfrm>
            <a:off x="897161" y="6425286"/>
            <a:ext cx="11294839" cy="338554"/>
          </a:xfrm>
          <a:prstGeom prst="rect">
            <a:avLst/>
          </a:prstGeom>
          <a:noFill/>
        </p:spPr>
        <p:txBody>
          <a:bodyPr wrap="square">
            <a:spAutoFit/>
          </a:bodyPr>
          <a:lstStyle/>
          <a:p>
            <a:r>
              <a:rPr lang="en-US" altLang="zh-CN" sz="1600" dirty="0" err="1">
                <a:latin typeface="Times New Roman" panose="02020603050405020304" pitchFamily="18" charset="0"/>
              </a:rPr>
              <a:t>Kaiming</a:t>
            </a:r>
            <a:r>
              <a:rPr lang="en-US" altLang="zh-CN" sz="1600" dirty="0">
                <a:latin typeface="Times New Roman" panose="02020603050405020304" pitchFamily="18" charset="0"/>
              </a:rPr>
              <a:t> He </a:t>
            </a:r>
            <a:r>
              <a:rPr lang="en-US" altLang="zh-CN" sz="1600" dirty="0" err="1">
                <a:latin typeface="Times New Roman" panose="02020603050405020304" pitchFamily="18" charset="0"/>
              </a:rPr>
              <a:t>etal</a:t>
            </a:r>
            <a:r>
              <a:rPr lang="en-US" altLang="zh-CN" sz="1600" dirty="0">
                <a:latin typeface="Times New Roman" panose="02020603050405020304" pitchFamily="18" charset="0"/>
              </a:rPr>
              <a:t>. Spatial pyramid pooling in deep convolutional networks for visual recognition. ECCV. 2014.</a:t>
            </a:r>
            <a:endParaRPr lang="zh-CN" altLang="en-US" sz="1600" dirty="0">
              <a:latin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0" y="1441193"/>
            <a:ext cx="12192000" cy="43662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5961676"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lang="en-US" altLang="zh-CN" sz="2800" b="1" dirty="0">
                <a:solidFill>
                  <a:srgbClr val="2F5597"/>
                </a:solidFill>
                <a:latin typeface="微软雅黑" panose="020B0503020204020204" charset="-122"/>
                <a:ea typeface="微软雅黑" panose="020B0503020204020204" charset="-122"/>
              </a:rPr>
              <a:t>SPP Net</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5" name="文本框 4"/>
          <p:cNvSpPr txBox="1"/>
          <p:nvPr/>
        </p:nvSpPr>
        <p:spPr>
          <a:xfrm>
            <a:off x="840983" y="6415539"/>
            <a:ext cx="11294839" cy="338554"/>
          </a:xfrm>
          <a:prstGeom prst="rect">
            <a:avLst/>
          </a:prstGeom>
          <a:noFill/>
        </p:spPr>
        <p:txBody>
          <a:bodyPr wrap="square">
            <a:spAutoFit/>
          </a:bodyPr>
          <a:lstStyle/>
          <a:p>
            <a:r>
              <a:rPr lang="en-US" altLang="zh-CN" sz="1600" dirty="0" err="1">
                <a:latin typeface="Times New Roman" panose="02020603050405020304" pitchFamily="18" charset="0"/>
              </a:rPr>
              <a:t>Kaiming</a:t>
            </a:r>
            <a:r>
              <a:rPr lang="en-US" altLang="zh-CN" sz="1600" dirty="0">
                <a:latin typeface="Times New Roman" panose="02020603050405020304" pitchFamily="18" charset="0"/>
              </a:rPr>
              <a:t> He </a:t>
            </a:r>
            <a:r>
              <a:rPr lang="en-US" altLang="zh-CN" sz="1600" dirty="0" err="1">
                <a:latin typeface="Times New Roman" panose="02020603050405020304" pitchFamily="18" charset="0"/>
              </a:rPr>
              <a:t>etal</a:t>
            </a:r>
            <a:r>
              <a:rPr lang="en-US" altLang="zh-CN" sz="1600" dirty="0">
                <a:latin typeface="Times New Roman" panose="02020603050405020304" pitchFamily="18" charset="0"/>
              </a:rPr>
              <a:t>. Spatial pyramid pooling in deep convolutional networks for visual recognition. ECCV. 2014.</a:t>
            </a:r>
            <a:endParaRPr lang="zh-CN" altLang="en-US" sz="1600" dirty="0">
              <a:latin typeface="Times New Roman" panose="02020603050405020304" pitchFamily="18" charset="0"/>
            </a:endParaRPr>
          </a:p>
        </p:txBody>
      </p:sp>
      <p:pic>
        <p:nvPicPr>
          <p:cNvPr id="4" name="图片 3"/>
          <p:cNvPicPr>
            <a:picLocks noChangeAspect="1"/>
          </p:cNvPicPr>
          <p:nvPr/>
        </p:nvPicPr>
        <p:blipFill rotWithShape="1">
          <a:blip r:embed="rId3"/>
          <a:srcRect b="3057"/>
          <a:stretch>
            <a:fillRect/>
          </a:stretch>
        </p:blipFill>
        <p:spPr>
          <a:xfrm>
            <a:off x="119697" y="1084808"/>
            <a:ext cx="11952605" cy="3140963"/>
          </a:xfrm>
          <a:prstGeom prst="rect">
            <a:avLst/>
          </a:prstGeom>
        </p:spPr>
      </p:pic>
      <p:sp>
        <p:nvSpPr>
          <p:cNvPr id="8" name="文本框 7"/>
          <p:cNvSpPr txBox="1"/>
          <p:nvPr/>
        </p:nvSpPr>
        <p:spPr>
          <a:xfrm>
            <a:off x="897161" y="4892749"/>
            <a:ext cx="7912447" cy="1000274"/>
          </a:xfrm>
          <a:prstGeom prst="rect">
            <a:avLst/>
          </a:prstGeom>
          <a:noFill/>
        </p:spPr>
        <p:txBody>
          <a:bodyPr wrap="square">
            <a:spAutoFit/>
          </a:bodyPr>
          <a:lstStyle/>
          <a:p>
            <a:pPr marL="285750" indent="-285750" algn="just">
              <a:spcBef>
                <a:spcPts val="600"/>
              </a:spcBef>
              <a:buClr>
                <a:srgbClr val="2F5597"/>
              </a:buClr>
              <a:buFont typeface="Wingdings" panose="05000000000000000000" pitchFamily="2" charset="2"/>
              <a:buChar char="Ø"/>
            </a:pPr>
            <a:r>
              <a:rPr lang="en-US" altLang="zh-CN" dirty="0">
                <a:latin typeface="Times New Roman" panose="02020603050405020304" pitchFamily="18" charset="0"/>
              </a:rPr>
              <a:t>Use global	features instead of feeding images	into	VGG one-by-one.</a:t>
            </a:r>
            <a:r>
              <a:rPr lang="zh-CN" altLang="en-US" dirty="0">
                <a:latin typeface="Times New Roman" panose="02020603050405020304" pitchFamily="18" charset="0"/>
              </a:rPr>
              <a:t>使用全局特征，而不是将图像一张一张地输入到 </a:t>
            </a:r>
            <a:r>
              <a:rPr lang="en-US" altLang="zh-CN" dirty="0">
                <a:latin typeface="Times New Roman" panose="02020603050405020304" pitchFamily="18" charset="0"/>
              </a:rPr>
              <a:t>VGG </a:t>
            </a:r>
            <a:r>
              <a:rPr lang="zh-CN" altLang="en-US" dirty="0">
                <a:latin typeface="Times New Roman" panose="02020603050405020304" pitchFamily="18" charset="0"/>
              </a:rPr>
              <a:t>中。</a:t>
            </a:r>
            <a:endParaRPr lang="en-US" altLang="zh-CN" dirty="0">
              <a:latin typeface="Times New Roman" panose="02020603050405020304" pitchFamily="18" charset="0"/>
            </a:endParaRPr>
          </a:p>
          <a:p>
            <a:pPr marL="285750" indent="-285750" algn="just">
              <a:spcBef>
                <a:spcPts val="600"/>
              </a:spcBef>
              <a:buClr>
                <a:srgbClr val="2F5597"/>
              </a:buClr>
              <a:buFont typeface="Wingdings" panose="05000000000000000000" pitchFamily="2" charset="2"/>
              <a:buChar char="Ø"/>
            </a:pPr>
            <a:r>
              <a:rPr lang="en-US" altLang="zh-CN" dirty="0">
                <a:latin typeface="Times New Roman" panose="02020603050405020304" pitchFamily="18" charset="0"/>
              </a:rPr>
              <a:t>Do not change the image scale.</a:t>
            </a:r>
            <a:r>
              <a:rPr lang="zh-CN" altLang="en-US" dirty="0">
                <a:latin typeface="Times New Roman" panose="02020603050405020304" pitchFamily="18" charset="0"/>
              </a:rPr>
              <a:t>不要更改图像比例。</a:t>
            </a:r>
            <a:endParaRPr lang="en-US" altLang="zh-CN" dirty="0">
              <a:latin typeface="Times New Roman" panose="02020603050405020304" pitchFamily="18" charset="0"/>
            </a:endParaRPr>
          </a:p>
        </p:txBody>
      </p:sp>
      <p:sp>
        <p:nvSpPr>
          <p:cNvPr id="10" name="文本框 9"/>
          <p:cNvSpPr txBox="1"/>
          <p:nvPr/>
        </p:nvSpPr>
        <p:spPr>
          <a:xfrm>
            <a:off x="9357063" y="4005262"/>
            <a:ext cx="985421" cy="369332"/>
          </a:xfrm>
          <a:prstGeom prst="rect">
            <a:avLst/>
          </a:prstGeom>
          <a:solidFill>
            <a:schemeClr val="bg1"/>
          </a:solidFill>
        </p:spPr>
        <p:txBody>
          <a:bodyPr wrap="square" rtlCol="0">
            <a:spAutoFit/>
          </a:bodyPr>
          <a:lstStyle/>
          <a:p>
            <a:r>
              <a:rPr lang="en-US" altLang="zh-CN" b="1" dirty="0"/>
              <a:t>SVM</a:t>
            </a:r>
            <a:endParaRPr lang="zh-CN" altLang="en-US" b="1" dirty="0"/>
          </a:p>
        </p:txBody>
      </p:sp>
      <p:sp>
        <p:nvSpPr>
          <p:cNvPr id="13" name="文本框 12"/>
          <p:cNvSpPr txBox="1"/>
          <p:nvPr/>
        </p:nvSpPr>
        <p:spPr>
          <a:xfrm>
            <a:off x="949911" y="4302363"/>
            <a:ext cx="6098958" cy="461665"/>
          </a:xfrm>
          <a:prstGeom prst="rect">
            <a:avLst/>
          </a:prstGeom>
          <a:noFill/>
        </p:spPr>
        <p:txBody>
          <a:bodyPr wrap="square">
            <a:spAutoFit/>
          </a:bodyPr>
          <a:lstStyle/>
          <a:p>
            <a:r>
              <a:rPr lang="en-US" altLang="zh-CN" sz="2400" b="1" dirty="0">
                <a:solidFill>
                  <a:srgbClr val="FF0000"/>
                </a:solidFill>
              </a:rPr>
              <a:t>Advantages</a:t>
            </a:r>
            <a:endParaRPr lang="zh-CN" altLang="en-US" sz="24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5961676"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 Fast R-CNN</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10" name="文本框 9"/>
          <p:cNvSpPr txBox="1"/>
          <p:nvPr/>
        </p:nvSpPr>
        <p:spPr>
          <a:xfrm>
            <a:off x="949911" y="1156470"/>
            <a:ext cx="11143919" cy="1585049"/>
          </a:xfrm>
          <a:prstGeom prst="rect">
            <a:avLst/>
          </a:prstGeom>
          <a:noFill/>
        </p:spPr>
        <p:txBody>
          <a:bodyPr wrap="square">
            <a:spAutoFit/>
          </a:bodyPr>
          <a:lstStyle/>
          <a:p>
            <a:pPr algn="just">
              <a:spcBef>
                <a:spcPts val="600"/>
              </a:spcBef>
              <a:buClr>
                <a:srgbClr val="2F5597"/>
              </a:buClr>
            </a:pPr>
            <a:r>
              <a:rPr lang="en-US" altLang="zh-CN" sz="2200" dirty="0">
                <a:latin typeface="Times New Roman" panose="02020603050405020304" pitchFamily="18" charset="0"/>
              </a:rPr>
              <a:t> </a:t>
            </a:r>
            <a:r>
              <a:rPr lang="en-US" altLang="zh-CN" sz="2200" b="1" dirty="0">
                <a:latin typeface="Times New Roman" panose="02020603050405020304" pitchFamily="18" charset="0"/>
              </a:rPr>
              <a:t>SPP Net Limitations:</a:t>
            </a: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Still use Selective Search, which is very slow.</a:t>
            </a: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Still not end-to-end training</a:t>
            </a:r>
          </a:p>
          <a:p>
            <a:pPr marL="342900" indent="-342900" algn="just">
              <a:spcBef>
                <a:spcPts val="600"/>
              </a:spcBef>
              <a:buClr>
                <a:srgbClr val="2F5597"/>
              </a:buClr>
              <a:buFont typeface="+mj-ea"/>
              <a:buAutoNum type="circleNumDbPlain"/>
            </a:pPr>
            <a:r>
              <a:rPr lang="en-US" altLang="zh-CN" sz="2400" dirty="0">
                <a:latin typeface="Times New Roman" panose="02020603050405020304" pitchFamily="18" charset="0"/>
              </a:rPr>
              <a:t>SPP </a:t>
            </a:r>
            <a:r>
              <a:rPr lang="zh-TW" altLang="en-US" sz="2400" dirty="0">
                <a:latin typeface="Times New Roman" panose="02020603050405020304" pitchFamily="18" charset="0"/>
              </a:rPr>
              <a:t>网络限制：仍然使用</a:t>
            </a:r>
            <a:r>
              <a:rPr lang="en-US" altLang="zh-CN" sz="2400" dirty="0">
                <a:latin typeface="Times New Roman" panose="02020603050405020304" pitchFamily="18" charset="0"/>
              </a:rPr>
              <a:t>Selective Search</a:t>
            </a:r>
            <a:r>
              <a:rPr lang="zh-CN" altLang="en-US" sz="2400" dirty="0">
                <a:latin typeface="Times New Roman" panose="02020603050405020304" pitchFamily="18" charset="0"/>
              </a:rPr>
              <a:t>，</a:t>
            </a:r>
            <a:r>
              <a:rPr lang="zh-TW" altLang="en-US" sz="2400" dirty="0">
                <a:latin typeface="Times New Roman" panose="02020603050405020304" pitchFamily="18" charset="0"/>
              </a:rPr>
              <a:t>速度很慢。仍然不是端到端训练</a:t>
            </a:r>
            <a:endParaRPr lang="en-US" altLang="zh-CN" sz="2400" dirty="0">
              <a:latin typeface="Times New Roman" panose="02020603050405020304" pitchFamily="18" charset="0"/>
            </a:endParaRPr>
          </a:p>
        </p:txBody>
      </p:sp>
      <p:sp>
        <p:nvSpPr>
          <p:cNvPr id="6" name="文本框 5"/>
          <p:cNvSpPr txBox="1"/>
          <p:nvPr/>
        </p:nvSpPr>
        <p:spPr>
          <a:xfrm>
            <a:off x="823180" y="3565241"/>
            <a:ext cx="11143919" cy="3123932"/>
          </a:xfrm>
          <a:prstGeom prst="rect">
            <a:avLst/>
          </a:prstGeom>
          <a:noFill/>
        </p:spPr>
        <p:txBody>
          <a:bodyPr wrap="square">
            <a:spAutoFit/>
          </a:bodyPr>
          <a:lstStyle/>
          <a:p>
            <a:pPr algn="just">
              <a:spcBef>
                <a:spcPts val="600"/>
              </a:spcBef>
              <a:buClr>
                <a:srgbClr val="2F5597"/>
              </a:buClr>
            </a:pPr>
            <a:r>
              <a:rPr lang="en-US" altLang="zh-CN" sz="2200" dirty="0">
                <a:latin typeface="Times New Roman" panose="02020603050405020304" pitchFamily="18" charset="0"/>
              </a:rPr>
              <a:t> </a:t>
            </a:r>
            <a:r>
              <a:rPr lang="en-US" altLang="zh-CN" sz="2200" b="1" dirty="0">
                <a:latin typeface="Times New Roman" panose="02020603050405020304" pitchFamily="18" charset="0"/>
              </a:rPr>
              <a:t>Fast R-CNN Contributions:</a:t>
            </a: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Propose ROI (Region of Interest) Pooling layer, which is a simplified Spatial Pyramid Pooling that uses one pooling size only.</a:t>
            </a: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End-to-end training, the classifier and </a:t>
            </a:r>
            <a:r>
              <a:rPr lang="en-US" altLang="zh-CN" dirty="0" err="1">
                <a:latin typeface="Times New Roman" panose="02020603050405020304" pitchFamily="18" charset="0"/>
              </a:rPr>
              <a:t>bbox</a:t>
            </a:r>
            <a:r>
              <a:rPr lang="en-US" altLang="zh-CN" dirty="0">
                <a:latin typeface="Times New Roman" panose="02020603050405020304" pitchFamily="18" charset="0"/>
              </a:rPr>
              <a:t> regressor are trained together with the CNN feature extractor.</a:t>
            </a:r>
          </a:p>
          <a:p>
            <a:pPr marL="342900" indent="-342900" algn="just">
              <a:spcBef>
                <a:spcPts val="600"/>
              </a:spcBef>
              <a:buClr>
                <a:srgbClr val="2F5597"/>
              </a:buClr>
              <a:buFont typeface="+mj-ea"/>
              <a:buAutoNum type="circleNumDbPlain"/>
            </a:pPr>
            <a:r>
              <a:rPr lang="en-US" altLang="zh-CN" sz="2400" dirty="0">
                <a:latin typeface="Times New Roman" panose="02020603050405020304" pitchFamily="18" charset="0"/>
              </a:rPr>
              <a:t>Fast R-CNN </a:t>
            </a:r>
            <a:r>
              <a:rPr lang="zh-CN" altLang="en-US" sz="2400" dirty="0">
                <a:latin typeface="Times New Roman" panose="02020603050405020304" pitchFamily="18" charset="0"/>
              </a:rPr>
              <a:t>贡献：</a:t>
            </a:r>
          </a:p>
          <a:p>
            <a:pPr marL="342900" indent="-342900" algn="just">
              <a:spcBef>
                <a:spcPts val="600"/>
              </a:spcBef>
              <a:buClr>
                <a:srgbClr val="2F5597"/>
              </a:buClr>
              <a:buFont typeface="+mj-ea"/>
              <a:buAutoNum type="circleNumDbPlain"/>
            </a:pPr>
            <a:r>
              <a:rPr lang="zh-CN" altLang="en-US" sz="2400" dirty="0">
                <a:latin typeface="Times New Roman" panose="02020603050405020304" pitchFamily="18" charset="0"/>
              </a:rPr>
              <a:t>提出 </a:t>
            </a:r>
            <a:r>
              <a:rPr lang="en-US" altLang="zh-CN" sz="2400" dirty="0">
                <a:latin typeface="Times New Roman" panose="02020603050405020304" pitchFamily="18" charset="0"/>
              </a:rPr>
              <a:t>ROI</a:t>
            </a:r>
            <a:r>
              <a:rPr lang="zh-CN" altLang="en-US" sz="2400" dirty="0">
                <a:latin typeface="Times New Roman" panose="02020603050405020304" pitchFamily="18" charset="0"/>
              </a:rPr>
              <a:t>（感兴趣区域）池化层，它是一种简化的空间金字塔池化，仅使用一种池化大小。</a:t>
            </a:r>
          </a:p>
          <a:p>
            <a:pPr marL="342900" indent="-342900" algn="just">
              <a:spcBef>
                <a:spcPts val="600"/>
              </a:spcBef>
              <a:buClr>
                <a:srgbClr val="2F5597"/>
              </a:buClr>
              <a:buFont typeface="+mj-ea"/>
              <a:buAutoNum type="circleNumDbPlain"/>
            </a:pPr>
            <a:r>
              <a:rPr lang="zh-CN" altLang="en-US" sz="2400" dirty="0">
                <a:latin typeface="Times New Roman" panose="02020603050405020304" pitchFamily="18" charset="0"/>
              </a:rPr>
              <a:t>端到端训练，分类器和 </a:t>
            </a:r>
            <a:r>
              <a:rPr lang="en-US" altLang="zh-CN" sz="2400" dirty="0" err="1">
                <a:latin typeface="Times New Roman" panose="02020603050405020304" pitchFamily="18" charset="0"/>
              </a:rPr>
              <a:t>bbox</a:t>
            </a:r>
            <a:r>
              <a:rPr lang="en-US" altLang="zh-CN" sz="2400" dirty="0">
                <a:latin typeface="Times New Roman" panose="02020603050405020304" pitchFamily="18" charset="0"/>
              </a:rPr>
              <a:t> </a:t>
            </a:r>
            <a:r>
              <a:rPr lang="zh-CN" altLang="en-US" sz="2400" dirty="0">
                <a:latin typeface="Times New Roman" panose="02020603050405020304" pitchFamily="18" charset="0"/>
              </a:rPr>
              <a:t>回归器与 </a:t>
            </a:r>
            <a:r>
              <a:rPr lang="en-US" altLang="zh-CN" sz="2400" dirty="0">
                <a:latin typeface="Times New Roman" panose="02020603050405020304" pitchFamily="18" charset="0"/>
              </a:rPr>
              <a:t>CNN </a:t>
            </a:r>
            <a:r>
              <a:rPr lang="zh-CN" altLang="en-US" sz="2400" dirty="0">
                <a:latin typeface="Times New Roman" panose="02020603050405020304" pitchFamily="18" charset="0"/>
              </a:rPr>
              <a:t>特征提取器一起训练。</a:t>
            </a:r>
            <a:endParaRPr lang="en-US" altLang="zh-CN" sz="24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10230361"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Fast R-CNN</a:t>
            </a:r>
            <a:r>
              <a:rPr kumimoji="0" lang="zh-TW" altLang="en-US"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目标检测：</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Fast R-CNN</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5" name="文本框 4"/>
          <p:cNvSpPr txBox="1"/>
          <p:nvPr/>
        </p:nvSpPr>
        <p:spPr>
          <a:xfrm>
            <a:off x="897161" y="6425286"/>
            <a:ext cx="11294839" cy="338554"/>
          </a:xfrm>
          <a:prstGeom prst="rect">
            <a:avLst/>
          </a:prstGeom>
          <a:noFill/>
        </p:spPr>
        <p:txBody>
          <a:bodyPr wrap="square">
            <a:spAutoFit/>
          </a:bodyPr>
          <a:lstStyle/>
          <a:p>
            <a:r>
              <a:rPr lang="en-US" altLang="zh-CN" sz="1600" dirty="0" err="1">
                <a:latin typeface="Times New Roman" panose="02020603050405020304" pitchFamily="18" charset="0"/>
              </a:rPr>
              <a:t>Girshick</a:t>
            </a:r>
            <a:r>
              <a:rPr lang="en-US" altLang="zh-CN" sz="1600" dirty="0">
                <a:latin typeface="Times New Roman" panose="02020603050405020304" pitchFamily="18" charset="0"/>
              </a:rPr>
              <a:t>, </a:t>
            </a:r>
            <a:r>
              <a:rPr lang="en-US" altLang="zh-CN" sz="1600" dirty="0" err="1">
                <a:latin typeface="Times New Roman" panose="02020603050405020304" pitchFamily="18" charset="0"/>
              </a:rPr>
              <a:t>Rossetal</a:t>
            </a:r>
            <a:r>
              <a:rPr lang="en-US" altLang="zh-CN" sz="1600" dirty="0">
                <a:latin typeface="Times New Roman" panose="02020603050405020304" pitchFamily="18" charset="0"/>
              </a:rPr>
              <a:t>. Fast R-CNN. ICCV. 2015.</a:t>
            </a:r>
            <a:endParaRPr lang="zh-CN" altLang="en-US" sz="1600" dirty="0">
              <a:latin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326448" y="1061286"/>
            <a:ext cx="11865552" cy="5364000"/>
          </a:xfrm>
          <a:prstGeom prst="rect">
            <a:avLst/>
          </a:prstGeom>
        </p:spPr>
      </p:pic>
      <p:sp>
        <p:nvSpPr>
          <p:cNvPr id="7" name="文本框 6"/>
          <p:cNvSpPr txBox="1"/>
          <p:nvPr/>
        </p:nvSpPr>
        <p:spPr>
          <a:xfrm>
            <a:off x="647846" y="1207363"/>
            <a:ext cx="4767533" cy="452761"/>
          </a:xfrm>
          <a:prstGeom prst="rect">
            <a:avLst/>
          </a:prstGeom>
          <a:solidFill>
            <a:schemeClr val="bg1"/>
          </a:solidFill>
          <a:ln>
            <a:solidFill>
              <a:schemeClr val="bg1"/>
            </a:solidFill>
          </a:ln>
        </p:spPr>
        <p:txBody>
          <a:bodyPr vert="eaVert" wrap="square" rtlCol="0">
            <a:sp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鲁滨逊归结原理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5" name="Rectangle 244"/>
          <p:cNvSpPr txBox="1">
            <a:spLocks noChangeArrowheads="1"/>
          </p:cNvSpPr>
          <p:nvPr/>
        </p:nvSpPr>
        <p:spPr>
          <a:xfrm>
            <a:off x="1775524" y="1046117"/>
            <a:ext cx="8612298" cy="2451560"/>
          </a:xfrm>
          <a:prstGeom prst="rect">
            <a:avLst/>
          </a:prstGeom>
          <a:ln cap="flat" algn="ctr">
            <a:solidFill>
              <a:srgbClr val="CC0000"/>
            </a:solidFill>
            <a:miter lim="800000"/>
            <a:headEnd type="none" w="med" len="med"/>
            <a:tailEnd type="none" w="med" len="med"/>
          </a:ln>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292100" indent="-292100" algn="just">
              <a:buFont typeface="Wingdings" panose="05000000000000000000" pitchFamily="2" charset="2"/>
              <a:buNone/>
            </a:pPr>
            <a:r>
              <a:rPr lang="ru-RU" altLang="zh-CN" sz="2205" b="1">
                <a:latin typeface="Times New Roman" panose="02020603050405020304" pitchFamily="18" charset="0"/>
                <a:ea typeface="新宋体" panose="02010609030101010101" pitchFamily="49" charset="-122"/>
              </a:rPr>
              <a:t>1. </a:t>
            </a:r>
            <a:r>
              <a:rPr lang="zh-CN" altLang="ru-RU" sz="2205" b="1">
                <a:latin typeface="Times New Roman" panose="02020603050405020304" pitchFamily="18" charset="0"/>
                <a:ea typeface="新宋体" panose="02010609030101010101" pitchFamily="49" charset="-122"/>
              </a:rPr>
              <a:t>命题逻辑中的归结原理（基子句的归结）</a:t>
            </a:r>
            <a:endParaRPr lang="zh-CN" altLang="ru-RU" sz="2205">
              <a:latin typeface="Times New Roman" panose="02020603050405020304" pitchFamily="18" charset="0"/>
              <a:ea typeface="新宋体" panose="02010609030101010101" pitchFamily="49" charset="-122"/>
            </a:endParaRPr>
          </a:p>
          <a:p>
            <a:pPr marL="292100" indent="-292100" algn="just">
              <a:buFont typeface="Wingdings" panose="05000000000000000000" pitchFamily="2" charset="2"/>
              <a:buNone/>
            </a:pPr>
            <a:r>
              <a:rPr lang="zh-CN" altLang="ru-RU" sz="2205">
                <a:latin typeface="Times New Roman" panose="02020603050405020304" pitchFamily="18" charset="0"/>
                <a:ea typeface="新宋体" panose="02010609030101010101" pitchFamily="49" charset="-122"/>
              </a:rPr>
              <a:t>   </a:t>
            </a:r>
            <a:r>
              <a:rPr lang="zh-CN" altLang="ru-RU" sz="2205" b="1">
                <a:latin typeface="Times New Roman" panose="02020603050405020304" pitchFamily="18" charset="0"/>
                <a:ea typeface="新宋体" panose="02010609030101010101" pitchFamily="49" charset="-122"/>
              </a:rPr>
              <a:t>定义</a:t>
            </a:r>
            <a:r>
              <a:rPr lang="ru-RU" altLang="zh-CN" sz="2205" b="1">
                <a:latin typeface="Times New Roman" panose="02020603050405020304" pitchFamily="18" charset="0"/>
                <a:ea typeface="新宋体" panose="02010609030101010101" pitchFamily="49" charset="-122"/>
              </a:rPr>
              <a:t>3.1</a:t>
            </a:r>
            <a:r>
              <a:rPr lang="zh-CN" altLang="ru-RU" sz="2205" b="1">
                <a:latin typeface="Times New Roman" panose="02020603050405020304" pitchFamily="18" charset="0"/>
                <a:ea typeface="新宋体" panose="02010609030101010101" pitchFamily="49" charset="-122"/>
              </a:rPr>
              <a:t>（</a:t>
            </a:r>
            <a:r>
              <a:rPr lang="zh-CN" altLang="ru-RU" sz="2205" b="1">
                <a:solidFill>
                  <a:schemeClr val="accent2"/>
                </a:solidFill>
                <a:latin typeface="Times New Roman" panose="02020603050405020304" pitchFamily="18" charset="0"/>
                <a:ea typeface="新宋体" panose="02010609030101010101" pitchFamily="49" charset="-122"/>
              </a:rPr>
              <a:t>归结</a:t>
            </a:r>
            <a:r>
              <a:rPr lang="zh-CN" altLang="ru-RU" sz="2205" b="1">
                <a:latin typeface="Times New Roman" panose="02020603050405020304" pitchFamily="18" charset="0"/>
                <a:ea typeface="新宋体" panose="02010609030101010101" pitchFamily="49" charset="-122"/>
              </a:rPr>
              <a:t>）</a:t>
            </a:r>
            <a:r>
              <a:rPr lang="zh-CN" altLang="ru-RU" sz="2205">
                <a:latin typeface="Times New Roman" panose="02020603050405020304" pitchFamily="18" charset="0"/>
                <a:ea typeface="新宋体" panose="02010609030101010101" pitchFamily="49" charset="-122"/>
              </a:rPr>
              <a:t>：设</a:t>
            </a:r>
            <a:r>
              <a:rPr lang="ru-RU" altLang="zh-CN" sz="2205" i="1">
                <a:latin typeface="Times New Roman" panose="02020603050405020304" pitchFamily="18" charset="0"/>
                <a:ea typeface="新宋体" panose="02010609030101010101" pitchFamily="49" charset="-122"/>
              </a:rPr>
              <a:t>C</a:t>
            </a:r>
            <a:r>
              <a:rPr lang="ru-RU" altLang="zh-CN" sz="2205" baseline="-25000">
                <a:latin typeface="Times New Roman" panose="02020603050405020304" pitchFamily="18" charset="0"/>
                <a:ea typeface="新宋体" panose="02010609030101010101" pitchFamily="49" charset="-122"/>
              </a:rPr>
              <a:t>1</a:t>
            </a:r>
            <a:r>
              <a:rPr lang="zh-CN" altLang="ru-RU" sz="2205">
                <a:latin typeface="Times New Roman" panose="02020603050405020304" pitchFamily="18" charset="0"/>
                <a:ea typeface="新宋体" panose="02010609030101010101" pitchFamily="49" charset="-122"/>
              </a:rPr>
              <a:t>与</a:t>
            </a:r>
            <a:r>
              <a:rPr lang="ru-RU" altLang="zh-CN" sz="2205" i="1">
                <a:latin typeface="Times New Roman" panose="02020603050405020304" pitchFamily="18" charset="0"/>
                <a:ea typeface="新宋体" panose="02010609030101010101" pitchFamily="49" charset="-122"/>
              </a:rPr>
              <a:t>C</a:t>
            </a:r>
            <a:r>
              <a:rPr lang="ru-RU" altLang="zh-CN" sz="2205" baseline="-25000">
                <a:latin typeface="Times New Roman" panose="02020603050405020304" pitchFamily="18" charset="0"/>
                <a:ea typeface="新宋体" panose="02010609030101010101" pitchFamily="49" charset="-122"/>
              </a:rPr>
              <a:t>2</a:t>
            </a:r>
            <a:r>
              <a:rPr lang="zh-CN" altLang="ru-RU" sz="2205">
                <a:latin typeface="Times New Roman" panose="02020603050405020304" pitchFamily="18" charset="0"/>
                <a:ea typeface="新宋体" panose="02010609030101010101" pitchFamily="49" charset="-122"/>
              </a:rPr>
              <a:t>是子句集中的任意两个子句，如果 </a:t>
            </a:r>
            <a:r>
              <a:rPr lang="ru-RU" altLang="zh-CN" sz="2205" i="1">
                <a:latin typeface="Times New Roman" panose="02020603050405020304" pitchFamily="18" charset="0"/>
                <a:ea typeface="新宋体" panose="02010609030101010101" pitchFamily="49" charset="-122"/>
              </a:rPr>
              <a:t>C</a:t>
            </a:r>
            <a:r>
              <a:rPr lang="ru-RU" altLang="zh-CN" sz="2205" baseline="-25000">
                <a:latin typeface="Times New Roman" panose="02020603050405020304" pitchFamily="18" charset="0"/>
                <a:ea typeface="新宋体" panose="02010609030101010101" pitchFamily="49" charset="-122"/>
              </a:rPr>
              <a:t>1</a:t>
            </a:r>
            <a:r>
              <a:rPr lang="zh-CN" altLang="ru-RU" sz="2205">
                <a:latin typeface="Times New Roman" panose="02020603050405020304" pitchFamily="18" charset="0"/>
                <a:ea typeface="新宋体" panose="02010609030101010101" pitchFamily="49" charset="-122"/>
              </a:rPr>
              <a:t>中的文字</a:t>
            </a:r>
            <a:r>
              <a:rPr lang="ru-RU" altLang="zh-CN" sz="2205" i="1">
                <a:latin typeface="Times New Roman" panose="02020603050405020304" pitchFamily="18" charset="0"/>
                <a:ea typeface="新宋体" panose="02010609030101010101" pitchFamily="49" charset="-122"/>
              </a:rPr>
              <a:t>L</a:t>
            </a:r>
            <a:r>
              <a:rPr lang="ru-RU" altLang="zh-CN" sz="2205" baseline="-25000">
                <a:latin typeface="Times New Roman" panose="02020603050405020304" pitchFamily="18" charset="0"/>
                <a:ea typeface="新宋体" panose="02010609030101010101" pitchFamily="49" charset="-122"/>
              </a:rPr>
              <a:t>1</a:t>
            </a:r>
            <a:r>
              <a:rPr lang="zh-CN" altLang="ru-RU" sz="2205">
                <a:latin typeface="Times New Roman" panose="02020603050405020304" pitchFamily="18" charset="0"/>
                <a:ea typeface="新宋体" panose="02010609030101010101" pitchFamily="49" charset="-122"/>
              </a:rPr>
              <a:t>与 </a:t>
            </a:r>
            <a:r>
              <a:rPr lang="ru-RU" altLang="zh-CN" sz="2205" i="1">
                <a:latin typeface="Times New Roman" panose="02020603050405020304" pitchFamily="18" charset="0"/>
                <a:ea typeface="新宋体" panose="02010609030101010101" pitchFamily="49" charset="-122"/>
              </a:rPr>
              <a:t>C</a:t>
            </a:r>
            <a:r>
              <a:rPr lang="ru-RU" altLang="zh-CN" sz="2205" baseline="-25000">
                <a:latin typeface="Times New Roman" panose="02020603050405020304" pitchFamily="18" charset="0"/>
                <a:ea typeface="新宋体" panose="02010609030101010101" pitchFamily="49" charset="-122"/>
              </a:rPr>
              <a:t>2</a:t>
            </a:r>
            <a:r>
              <a:rPr lang="zh-CN" altLang="ru-RU" sz="2205">
                <a:latin typeface="Times New Roman" panose="02020603050405020304" pitchFamily="18" charset="0"/>
                <a:ea typeface="新宋体" panose="02010609030101010101" pitchFamily="49" charset="-122"/>
              </a:rPr>
              <a:t>中的文字</a:t>
            </a:r>
            <a:r>
              <a:rPr lang="ru-RU" altLang="zh-CN" sz="2205" i="1">
                <a:latin typeface="Times New Roman" panose="02020603050405020304" pitchFamily="18" charset="0"/>
                <a:ea typeface="新宋体" panose="02010609030101010101" pitchFamily="49" charset="-122"/>
              </a:rPr>
              <a:t>L</a:t>
            </a:r>
            <a:r>
              <a:rPr lang="ru-RU" altLang="zh-CN" sz="2205" baseline="-25000">
                <a:latin typeface="Times New Roman" panose="02020603050405020304" pitchFamily="18" charset="0"/>
                <a:ea typeface="新宋体" panose="02010609030101010101" pitchFamily="49" charset="-122"/>
              </a:rPr>
              <a:t>2</a:t>
            </a:r>
            <a:r>
              <a:rPr lang="zh-CN" altLang="ru-RU" sz="2205">
                <a:latin typeface="Times New Roman" panose="02020603050405020304" pitchFamily="18" charset="0"/>
                <a:ea typeface="新宋体" panose="02010609030101010101" pitchFamily="49" charset="-122"/>
              </a:rPr>
              <a:t>互补，那么从</a:t>
            </a:r>
            <a:r>
              <a:rPr lang="ru-RU" altLang="zh-CN" sz="2205" i="1">
                <a:latin typeface="Times New Roman" panose="02020603050405020304" pitchFamily="18" charset="0"/>
                <a:ea typeface="新宋体" panose="02010609030101010101" pitchFamily="49" charset="-122"/>
              </a:rPr>
              <a:t>C</a:t>
            </a:r>
            <a:r>
              <a:rPr lang="ru-RU" altLang="zh-CN" sz="2205" baseline="-25000">
                <a:latin typeface="Times New Roman" panose="02020603050405020304" pitchFamily="18" charset="0"/>
                <a:ea typeface="新宋体" panose="02010609030101010101" pitchFamily="49" charset="-122"/>
              </a:rPr>
              <a:t>1</a:t>
            </a:r>
            <a:r>
              <a:rPr lang="zh-CN" altLang="ru-RU" sz="2205">
                <a:latin typeface="Times New Roman" panose="02020603050405020304" pitchFamily="18" charset="0"/>
                <a:ea typeface="新宋体" panose="02010609030101010101" pitchFamily="49" charset="-122"/>
              </a:rPr>
              <a:t>和 </a:t>
            </a:r>
            <a:r>
              <a:rPr lang="ru-RU" altLang="zh-CN" sz="2205" i="1">
                <a:latin typeface="Times New Roman" panose="02020603050405020304" pitchFamily="18" charset="0"/>
                <a:ea typeface="新宋体" panose="02010609030101010101" pitchFamily="49" charset="-122"/>
              </a:rPr>
              <a:t>C</a:t>
            </a:r>
            <a:r>
              <a:rPr lang="ru-RU" altLang="zh-CN" sz="2205" baseline="-25000">
                <a:latin typeface="Times New Roman" panose="02020603050405020304" pitchFamily="18" charset="0"/>
                <a:ea typeface="新宋体" panose="02010609030101010101" pitchFamily="49" charset="-122"/>
              </a:rPr>
              <a:t>2</a:t>
            </a:r>
            <a:r>
              <a:rPr lang="zh-CN" altLang="ru-RU" sz="2205">
                <a:latin typeface="Times New Roman" panose="02020603050405020304" pitchFamily="18" charset="0"/>
                <a:ea typeface="新宋体" panose="02010609030101010101" pitchFamily="49" charset="-122"/>
              </a:rPr>
              <a:t>中分别消去</a:t>
            </a:r>
            <a:r>
              <a:rPr lang="ru-RU" altLang="zh-CN" sz="2205" i="1">
                <a:latin typeface="Times New Roman" panose="02020603050405020304" pitchFamily="18" charset="0"/>
                <a:ea typeface="新宋体" panose="02010609030101010101" pitchFamily="49" charset="-122"/>
              </a:rPr>
              <a:t>L</a:t>
            </a:r>
            <a:r>
              <a:rPr lang="ru-RU" altLang="zh-CN" sz="2205" baseline="-25000">
                <a:latin typeface="Times New Roman" panose="02020603050405020304" pitchFamily="18" charset="0"/>
                <a:ea typeface="新宋体" panose="02010609030101010101" pitchFamily="49" charset="-122"/>
              </a:rPr>
              <a:t>1</a:t>
            </a:r>
            <a:r>
              <a:rPr lang="zh-CN" altLang="ru-RU" sz="2205">
                <a:latin typeface="Times New Roman" panose="02020603050405020304" pitchFamily="18" charset="0"/>
                <a:ea typeface="新宋体" panose="02010609030101010101" pitchFamily="49" charset="-122"/>
              </a:rPr>
              <a:t>和</a:t>
            </a:r>
            <a:r>
              <a:rPr lang="ru-RU" altLang="zh-CN" sz="2205" i="1">
                <a:latin typeface="Times New Roman" panose="02020603050405020304" pitchFamily="18" charset="0"/>
                <a:ea typeface="新宋体" panose="02010609030101010101" pitchFamily="49" charset="-122"/>
              </a:rPr>
              <a:t>L</a:t>
            </a:r>
            <a:r>
              <a:rPr lang="ru-RU" altLang="zh-CN" sz="2205" baseline="-25000">
                <a:latin typeface="Times New Roman" panose="02020603050405020304" pitchFamily="18" charset="0"/>
                <a:ea typeface="新宋体" panose="02010609030101010101" pitchFamily="49" charset="-122"/>
              </a:rPr>
              <a:t>2</a:t>
            </a:r>
            <a:r>
              <a:rPr lang="zh-CN" altLang="ru-RU" sz="2205">
                <a:latin typeface="Times New Roman" panose="02020603050405020304" pitchFamily="18" charset="0"/>
                <a:ea typeface="新宋体" panose="02010609030101010101" pitchFamily="49" charset="-122"/>
              </a:rPr>
              <a:t>，并将二个子句中余下的部分</a:t>
            </a:r>
            <a:r>
              <a:rPr lang="zh-CN" altLang="ru-RU" sz="2205">
                <a:solidFill>
                  <a:srgbClr val="0000FF"/>
                </a:solidFill>
                <a:latin typeface="Times New Roman" panose="02020603050405020304" pitchFamily="18" charset="0"/>
                <a:ea typeface="新宋体" panose="02010609030101010101" pitchFamily="49" charset="-122"/>
              </a:rPr>
              <a:t>析取</a:t>
            </a:r>
            <a:r>
              <a:rPr lang="zh-CN" altLang="ru-RU" sz="2205">
                <a:latin typeface="Times New Roman" panose="02020603050405020304" pitchFamily="18" charset="0"/>
                <a:ea typeface="新宋体" panose="02010609030101010101" pitchFamily="49" charset="-122"/>
              </a:rPr>
              <a:t>，构成一个新子句</a:t>
            </a:r>
            <a:r>
              <a:rPr lang="ru-RU" altLang="zh-CN" sz="2205" i="1">
                <a:latin typeface="Times New Roman" panose="02020603050405020304" pitchFamily="18" charset="0"/>
                <a:ea typeface="新宋体" panose="02010609030101010101" pitchFamily="49" charset="-122"/>
              </a:rPr>
              <a:t>C</a:t>
            </a:r>
            <a:r>
              <a:rPr lang="ru-RU" altLang="zh-CN" sz="2205" baseline="-25000">
                <a:latin typeface="Times New Roman" panose="02020603050405020304" pitchFamily="18" charset="0"/>
                <a:ea typeface="新宋体" panose="02010609030101010101" pitchFamily="49" charset="-122"/>
              </a:rPr>
              <a:t>12</a:t>
            </a:r>
            <a:r>
              <a:rPr lang="ru-RU" altLang="zh-CN" sz="2205">
                <a:latin typeface="Times New Roman" panose="02020603050405020304" pitchFamily="18" charset="0"/>
                <a:ea typeface="新宋体" panose="02010609030101010101" pitchFamily="49" charset="-122"/>
              </a:rPr>
              <a:t> </a:t>
            </a:r>
            <a:r>
              <a:rPr lang="zh-CN" altLang="ru-RU" sz="2205">
                <a:latin typeface="Times New Roman" panose="02020603050405020304" pitchFamily="18" charset="0"/>
                <a:ea typeface="新宋体" panose="02010609030101010101" pitchFamily="49" charset="-122"/>
              </a:rPr>
              <a:t>。</a:t>
            </a:r>
          </a:p>
        </p:txBody>
      </p:sp>
      <p:pic>
        <p:nvPicPr>
          <p:cNvPr id="6" name="Picture 245"/>
          <p:cNvPicPr preferRelativeResize="0">
            <a:picLocks noChangeArrowheads="1"/>
          </p:cNvPicPr>
          <p:nvPr/>
        </p:nvPicPr>
        <p:blipFill>
          <a:blip r:embed="rId2">
            <a:extLst>
              <a:ext uri="{28A0092B-C50C-407E-A947-70E740481C1C}">
                <a14:useLocalDpi xmlns:a14="http://schemas.microsoft.com/office/drawing/2010/main" val="0"/>
              </a:ext>
            </a:extLst>
          </a:blip>
          <a:srcRect l="-1482" t="-6026" r="4002" b="23300"/>
          <a:stretch>
            <a:fillRect/>
          </a:stretch>
        </p:blipFill>
        <p:spPr bwMode="auto">
          <a:xfrm>
            <a:off x="5422617" y="3652094"/>
            <a:ext cx="4965204" cy="3131310"/>
          </a:xfrm>
          <a:prstGeom prst="rect">
            <a:avLst/>
          </a:prstGeom>
          <a:solidFill>
            <a:srgbClr val="DDDDDD"/>
          </a:solidFill>
          <a:ln w="9525" cap="flat" algn="ctr">
            <a:solidFill>
              <a:srgbClr val="808080"/>
            </a:solidFill>
            <a:prstDash val="dash"/>
            <a:miter lim="800000"/>
            <a:headEnd type="none" w="med" len="med"/>
            <a:tailEnd type="none" w="med" len="med"/>
          </a:ln>
        </p:spPr>
      </p:pic>
      <p:graphicFrame>
        <p:nvGraphicFramePr>
          <p:cNvPr id="10" name="Object 246"/>
          <p:cNvGraphicFramePr>
            <a:graphicFrameLocks noChangeAspect="1"/>
          </p:cNvGraphicFramePr>
          <p:nvPr/>
        </p:nvGraphicFramePr>
        <p:xfrm>
          <a:off x="6950863" y="4108975"/>
          <a:ext cx="313608" cy="361367"/>
        </p:xfrm>
        <a:graphic>
          <a:graphicData uri="http://schemas.openxmlformats.org/presentationml/2006/ole">
            <mc:AlternateContent xmlns:mc="http://schemas.openxmlformats.org/markup-compatibility/2006">
              <mc:Choice xmlns:v="urn:schemas-microsoft-com:vml" Requires="v">
                <p:oleObj name="Equation" r:id="rId3" imgW="4267200" imgH="5181600" progId="Equation.3">
                  <p:embed/>
                </p:oleObj>
              </mc:Choice>
              <mc:Fallback>
                <p:oleObj name="Equation" r:id="rId3" imgW="4267200" imgH="5181600" progId="Equation.3">
                  <p:embed/>
                  <p:pic>
                    <p:nvPicPr>
                      <p:cNvPr id="0" name="Object 2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0863" y="4108975"/>
                        <a:ext cx="313608" cy="36136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47"/>
          <p:cNvGraphicFramePr>
            <a:graphicFrameLocks noChangeAspect="1"/>
          </p:cNvGraphicFramePr>
          <p:nvPr/>
        </p:nvGraphicFramePr>
        <p:xfrm>
          <a:off x="9154083" y="4108975"/>
          <a:ext cx="337487" cy="361367"/>
        </p:xfrm>
        <a:graphic>
          <a:graphicData uri="http://schemas.openxmlformats.org/presentationml/2006/ole">
            <mc:AlternateContent xmlns:mc="http://schemas.openxmlformats.org/markup-compatibility/2006">
              <mc:Choice xmlns:v="urn:schemas-microsoft-com:vml" Requires="v">
                <p:oleObj name="Equation" r:id="rId5" imgW="4572000" imgH="5181600" progId="Equation.3">
                  <p:embed/>
                </p:oleObj>
              </mc:Choice>
              <mc:Fallback>
                <p:oleObj name="Equation" r:id="rId5" imgW="4572000" imgH="5181600" progId="Equation.3">
                  <p:embed/>
                  <p:pic>
                    <p:nvPicPr>
                      <p:cNvPr id="0" name="Object 2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4083" y="4108975"/>
                        <a:ext cx="337487" cy="36136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48"/>
          <p:cNvGraphicFramePr>
            <a:graphicFrameLocks noChangeAspect="1"/>
          </p:cNvGraphicFramePr>
          <p:nvPr/>
        </p:nvGraphicFramePr>
        <p:xfrm>
          <a:off x="9864080" y="5473252"/>
          <a:ext cx="326344" cy="404348"/>
        </p:xfrm>
        <a:graphic>
          <a:graphicData uri="http://schemas.openxmlformats.org/presentationml/2006/ole">
            <mc:AlternateContent xmlns:mc="http://schemas.openxmlformats.org/markup-compatibility/2006">
              <mc:Choice xmlns:v="urn:schemas-microsoft-com:vml" Requires="v">
                <p:oleObj name="公式" r:id="rId7" imgW="4572000" imgH="5486400" progId="Equation.3">
                  <p:embed/>
                </p:oleObj>
              </mc:Choice>
              <mc:Fallback>
                <p:oleObj name="公式" r:id="rId7" imgW="4572000" imgH="5486400" progId="Equation.3">
                  <p:embed/>
                  <p:pic>
                    <p:nvPicPr>
                      <p:cNvPr id="0" name="Object 2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4080" y="5473252"/>
                        <a:ext cx="326344" cy="40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255"/>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14" name="Rectangle 256"/>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15" name="Rectangle 260"/>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16" name="Rectangle 261"/>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graphicFrame>
        <p:nvGraphicFramePr>
          <p:cNvPr id="17" name="Object 262"/>
          <p:cNvGraphicFramePr>
            <a:graphicFrameLocks noChangeAspect="1"/>
          </p:cNvGraphicFramePr>
          <p:nvPr/>
        </p:nvGraphicFramePr>
        <p:xfrm>
          <a:off x="1753237" y="4032563"/>
          <a:ext cx="2903666" cy="455290"/>
        </p:xfrm>
        <a:graphic>
          <a:graphicData uri="http://schemas.openxmlformats.org/presentationml/2006/ole">
            <mc:AlternateContent xmlns:mc="http://schemas.openxmlformats.org/markup-compatibility/2006">
              <mc:Choice xmlns:v="urn:schemas-microsoft-com:vml" Requires="v">
                <p:oleObj name="公式" r:id="rId9" imgW="33528000" imgH="5181600" progId="Equation.3">
                  <p:embed/>
                </p:oleObj>
              </mc:Choice>
              <mc:Fallback>
                <p:oleObj name="公式" r:id="rId9" imgW="33528000" imgH="5181600" progId="Equation.3">
                  <p:embed/>
                  <p:pic>
                    <p:nvPicPr>
                      <p:cNvPr id="0" name="Object 2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3237" y="4032563"/>
                        <a:ext cx="2903666" cy="455290"/>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263"/>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19" name="Rectangle 264"/>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20" name="Rectangle 265"/>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21" name="Rectangle 266"/>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32" name="Rectangle 267"/>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33" name="Rectangle 268"/>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34" name="Rectangle 269"/>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35" name="Rectangle 270"/>
          <p:cNvSpPr>
            <a:spLocks noChangeArrowheads="1"/>
          </p:cNvSpPr>
          <p:nvPr/>
        </p:nvSpPr>
        <p:spPr bwMode="auto">
          <a:xfrm>
            <a:off x="1524000" y="3464247"/>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36" name="Rectangle 271"/>
          <p:cNvSpPr>
            <a:spLocks noChangeArrowheads="1"/>
          </p:cNvSpPr>
          <p:nvPr/>
        </p:nvSpPr>
        <p:spPr bwMode="auto">
          <a:xfrm>
            <a:off x="1524000" y="3344852"/>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graphicFrame>
        <p:nvGraphicFramePr>
          <p:cNvPr id="37" name="Object 272"/>
          <p:cNvGraphicFramePr>
            <a:graphicFrameLocks noChangeAspect="1"/>
          </p:cNvGraphicFramePr>
          <p:nvPr/>
        </p:nvGraphicFramePr>
        <p:xfrm>
          <a:off x="1753237" y="4720273"/>
          <a:ext cx="3285727" cy="455290"/>
        </p:xfrm>
        <a:graphic>
          <a:graphicData uri="http://schemas.openxmlformats.org/presentationml/2006/ole">
            <mc:AlternateContent xmlns:mc="http://schemas.openxmlformats.org/markup-compatibility/2006">
              <mc:Choice xmlns:v="urn:schemas-microsoft-com:vml" Requires="v">
                <p:oleObj name="公式" r:id="rId11" imgW="36880800" imgH="5181600" progId="Equation.3">
                  <p:embed/>
                </p:oleObj>
              </mc:Choice>
              <mc:Fallback>
                <p:oleObj name="公式" r:id="rId11" imgW="36880800" imgH="5181600" progId="Equation.3">
                  <p:embed/>
                  <p:pic>
                    <p:nvPicPr>
                      <p:cNvPr id="0" name="Object 2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3237" y="4720273"/>
                        <a:ext cx="3285727" cy="455290"/>
                      </a:xfrm>
                      <a:prstGeom prst="rect">
                        <a:avLst/>
                      </a:prstGeom>
                      <a:noFill/>
                      <a:ln>
                        <a:noFill/>
                      </a:ln>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8" name="Group 274"/>
          <p:cNvGrpSpPr/>
          <p:nvPr/>
        </p:nvGrpSpPr>
        <p:grpSpPr bwMode="auto">
          <a:xfrm>
            <a:off x="6032323" y="4374826"/>
            <a:ext cx="3288911" cy="1109569"/>
            <a:chOff x="2832" y="2663"/>
            <a:chExt cx="2066" cy="697"/>
          </a:xfrm>
        </p:grpSpPr>
        <p:sp>
          <p:nvSpPr>
            <p:cNvPr id="39" name="Line 275"/>
            <p:cNvSpPr>
              <a:spLocks noChangeShapeType="1"/>
            </p:cNvSpPr>
            <p:nvPr/>
          </p:nvSpPr>
          <p:spPr bwMode="auto">
            <a:xfrm>
              <a:off x="2832" y="2678"/>
              <a:ext cx="720" cy="409"/>
            </a:xfrm>
            <a:prstGeom prst="line">
              <a:avLst/>
            </a:prstGeom>
            <a:noFill/>
            <a:ln w="38100" cap="flat" algn="ctr">
              <a:solidFill>
                <a:srgbClr val="FF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0" name="Line 276"/>
            <p:cNvSpPr>
              <a:spLocks noChangeShapeType="1"/>
            </p:cNvSpPr>
            <p:nvPr/>
          </p:nvSpPr>
          <p:spPr bwMode="auto">
            <a:xfrm flipH="1">
              <a:off x="3504" y="2663"/>
              <a:ext cx="816" cy="409"/>
            </a:xfrm>
            <a:prstGeom prst="line">
              <a:avLst/>
            </a:prstGeom>
            <a:noFill/>
            <a:ln w="38100" cap="flat" algn="ctr">
              <a:solidFill>
                <a:srgbClr val="FF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1" name="Rectangle 277"/>
            <p:cNvSpPr>
              <a:spLocks noChangeArrowheads="1"/>
            </p:cNvSpPr>
            <p:nvPr/>
          </p:nvSpPr>
          <p:spPr bwMode="auto">
            <a:xfrm>
              <a:off x="4176" y="2769"/>
              <a:ext cx="722"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ru-RU" sz="1805" b="1">
                  <a:solidFill>
                    <a:schemeClr val="accent2"/>
                  </a:solidFill>
                  <a:latin typeface="Arial" panose="020B0604020202020204" pitchFamily="34" charset="0"/>
                  <a:ea typeface="新宋体" panose="02010609030101010101" pitchFamily="49" charset="-122"/>
                </a:rPr>
                <a:t>（归结）</a:t>
              </a:r>
            </a:p>
          </p:txBody>
        </p:sp>
        <p:graphicFrame>
          <p:nvGraphicFramePr>
            <p:cNvPr id="42" name="Object 278"/>
            <p:cNvGraphicFramePr>
              <a:graphicFrameLocks noChangeAspect="1"/>
            </p:cNvGraphicFramePr>
            <p:nvPr/>
          </p:nvGraphicFramePr>
          <p:xfrm>
            <a:off x="4031" y="3133"/>
            <a:ext cx="254" cy="227"/>
          </p:xfrm>
          <a:graphic>
            <a:graphicData uri="http://schemas.openxmlformats.org/presentationml/2006/ole">
              <mc:AlternateContent xmlns:mc="http://schemas.openxmlformats.org/markup-compatibility/2006">
                <mc:Choice xmlns:v="urn:schemas-microsoft-com:vml" Requires="v">
                  <p:oleObj name="Equation" r:id="rId13" imgW="5486400" imgH="5181600" progId="Equation.3">
                    <p:embed/>
                  </p:oleObj>
                </mc:Choice>
                <mc:Fallback>
                  <p:oleObj name="Equation" r:id="rId13" imgW="5486400" imgH="5181600" progId="Equation.3">
                    <p:embed/>
                    <p:pic>
                      <p:nvPicPr>
                        <p:cNvPr id="0" name="Object 27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1" y="3133"/>
                          <a:ext cx="254" cy="227"/>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3" name="Group 279"/>
          <p:cNvGrpSpPr/>
          <p:nvPr/>
        </p:nvGrpSpPr>
        <p:grpSpPr bwMode="auto">
          <a:xfrm>
            <a:off x="7102095" y="5498723"/>
            <a:ext cx="2754025" cy="1157327"/>
            <a:chOff x="3504" y="3360"/>
            <a:chExt cx="1730" cy="727"/>
          </a:xfrm>
        </p:grpSpPr>
        <p:sp>
          <p:nvSpPr>
            <p:cNvPr id="44" name="Rectangle 280"/>
            <p:cNvSpPr>
              <a:spLocks noChangeArrowheads="1"/>
            </p:cNvSpPr>
            <p:nvPr/>
          </p:nvSpPr>
          <p:spPr bwMode="auto">
            <a:xfrm>
              <a:off x="4512" y="3600"/>
              <a:ext cx="722"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ru-RU" sz="1805" b="1">
                  <a:solidFill>
                    <a:schemeClr val="accent2"/>
                  </a:solidFill>
                  <a:latin typeface="Arial" panose="020B0604020202020204" pitchFamily="34" charset="0"/>
                  <a:ea typeface="新宋体" panose="02010609030101010101" pitchFamily="49" charset="-122"/>
                </a:rPr>
                <a:t>（归结）</a:t>
              </a:r>
            </a:p>
          </p:txBody>
        </p:sp>
        <p:sp>
          <p:nvSpPr>
            <p:cNvPr id="45" name="Line 281"/>
            <p:cNvSpPr>
              <a:spLocks noChangeShapeType="1"/>
            </p:cNvSpPr>
            <p:nvPr/>
          </p:nvSpPr>
          <p:spPr bwMode="auto">
            <a:xfrm flipH="1">
              <a:off x="4320" y="3360"/>
              <a:ext cx="816" cy="408"/>
            </a:xfrm>
            <a:prstGeom prst="line">
              <a:avLst/>
            </a:prstGeom>
            <a:noFill/>
            <a:ln w="38100" cap="flat" algn="ctr">
              <a:solidFill>
                <a:srgbClr val="FF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46" name="Line 282"/>
            <p:cNvSpPr>
              <a:spLocks noChangeShapeType="1"/>
            </p:cNvSpPr>
            <p:nvPr/>
          </p:nvSpPr>
          <p:spPr bwMode="auto">
            <a:xfrm>
              <a:off x="3504" y="3360"/>
              <a:ext cx="816" cy="408"/>
            </a:xfrm>
            <a:prstGeom prst="line">
              <a:avLst/>
            </a:prstGeom>
            <a:noFill/>
            <a:ln w="38100" cap="flat" algn="ctr">
              <a:solidFill>
                <a:srgbClr val="CC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graphicFrame>
          <p:nvGraphicFramePr>
            <p:cNvPr id="47" name="Object 283"/>
            <p:cNvGraphicFramePr>
              <a:graphicFrameLocks noChangeAspect="1"/>
            </p:cNvGraphicFramePr>
            <p:nvPr/>
          </p:nvGraphicFramePr>
          <p:xfrm>
            <a:off x="4623" y="3833"/>
            <a:ext cx="287" cy="254"/>
          </p:xfrm>
          <a:graphic>
            <a:graphicData uri="http://schemas.openxmlformats.org/presentationml/2006/ole">
              <mc:AlternateContent xmlns:mc="http://schemas.openxmlformats.org/markup-compatibility/2006">
                <mc:Choice xmlns:v="urn:schemas-microsoft-com:vml" Requires="v">
                  <p:oleObj name="公式" r:id="rId15" imgW="6400800" imgH="5486400" progId="Equation.3">
                    <p:embed/>
                  </p:oleObj>
                </mc:Choice>
                <mc:Fallback>
                  <p:oleObj name="公式" r:id="rId15" imgW="6400800" imgH="5486400" progId="Equation.3">
                    <p:embed/>
                    <p:pic>
                      <p:nvPicPr>
                        <p:cNvPr id="0" name="Object 28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23" y="3833"/>
                          <a:ext cx="287"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8" name="Object 284"/>
          <p:cNvGraphicFramePr>
            <a:graphicFrameLocks noChangeAspect="1"/>
          </p:cNvGraphicFramePr>
          <p:nvPr/>
        </p:nvGraphicFramePr>
        <p:xfrm>
          <a:off x="1753237" y="5388880"/>
          <a:ext cx="3276175" cy="936050"/>
        </p:xfrm>
        <a:graphic>
          <a:graphicData uri="http://schemas.openxmlformats.org/presentationml/2006/ole">
            <mc:AlternateContent xmlns:mc="http://schemas.openxmlformats.org/markup-compatibility/2006">
              <mc:Choice xmlns:v="urn:schemas-microsoft-com:vml" Requires="v">
                <p:oleObj name="公式" r:id="rId17" imgW="38404800" imgH="10972800" progId="Equation.3">
                  <p:embed/>
                </p:oleObj>
              </mc:Choice>
              <mc:Fallback>
                <p:oleObj name="公式" r:id="rId17" imgW="38404800" imgH="10972800" progId="Equation.3">
                  <p:embed/>
                  <p:pic>
                    <p:nvPicPr>
                      <p:cNvPr id="0" name="Object 28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53237" y="5388880"/>
                        <a:ext cx="3276175" cy="936050"/>
                      </a:xfrm>
                      <a:prstGeom prst="rect">
                        <a:avLst/>
                      </a:prstGeom>
                      <a:noFill/>
                      <a:ln>
                        <a:noFill/>
                      </a:ln>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图片 2">
            <a:extLst>
              <a:ext uri="{FF2B5EF4-FFF2-40B4-BE49-F238E27FC236}">
                <a16:creationId xmlns:a16="http://schemas.microsoft.com/office/drawing/2014/main" id="{9262EBD5-38D8-D9C9-157F-269AC3773F82}"/>
              </a:ext>
            </a:extLst>
          </p:cNvPr>
          <p:cNvPicPr>
            <a:picLocks noChangeAspect="1"/>
          </p:cNvPicPr>
          <p:nvPr/>
        </p:nvPicPr>
        <p:blipFill>
          <a:blip r:embed="rId19"/>
          <a:stretch>
            <a:fillRect/>
          </a:stretch>
        </p:blipFill>
        <p:spPr>
          <a:xfrm>
            <a:off x="111706" y="40395"/>
            <a:ext cx="3738987" cy="941671"/>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childTnLst>
                                    <p:set>
                                      <p:cBhvr additive="base">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childTnLst>
                                    <p:set>
                                      <p:cBhvr additive="base">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10222478"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Fast R-CNN</a:t>
            </a:r>
            <a:r>
              <a:rPr kumimoji="0" lang="zh-TW" altLang="en-US"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目标检测：</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Fast R-CNN</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5" name="文本框 4"/>
          <p:cNvSpPr txBox="1"/>
          <p:nvPr/>
        </p:nvSpPr>
        <p:spPr>
          <a:xfrm>
            <a:off x="897161" y="6425286"/>
            <a:ext cx="11294839" cy="338554"/>
          </a:xfrm>
          <a:prstGeom prst="rect">
            <a:avLst/>
          </a:prstGeom>
          <a:noFill/>
        </p:spPr>
        <p:txBody>
          <a:bodyPr wrap="square">
            <a:spAutoFit/>
          </a:bodyPr>
          <a:lstStyle/>
          <a:p>
            <a:r>
              <a:rPr lang="en-US" altLang="zh-CN" sz="1600" dirty="0" err="1">
                <a:latin typeface="Times New Roman" panose="02020603050405020304" pitchFamily="18" charset="0"/>
              </a:rPr>
              <a:t>Girshick</a:t>
            </a:r>
            <a:r>
              <a:rPr lang="en-US" altLang="zh-CN" sz="1600" dirty="0">
                <a:latin typeface="Times New Roman" panose="02020603050405020304" pitchFamily="18" charset="0"/>
              </a:rPr>
              <a:t>, Ross </a:t>
            </a:r>
            <a:r>
              <a:rPr lang="en-US" altLang="zh-CN" sz="1600" dirty="0" err="1">
                <a:latin typeface="Times New Roman" panose="02020603050405020304" pitchFamily="18" charset="0"/>
              </a:rPr>
              <a:t>etal</a:t>
            </a:r>
            <a:r>
              <a:rPr lang="en-US" altLang="zh-CN" sz="1600" dirty="0">
                <a:latin typeface="Times New Roman" panose="02020603050405020304" pitchFamily="18" charset="0"/>
              </a:rPr>
              <a:t>. Fast R-CNN. ICCV. 2015.</a:t>
            </a:r>
            <a:endParaRPr lang="zh-CN" altLang="en-US" sz="1600" dirty="0">
              <a:latin typeface="Times New Roman" panose="02020603050405020304" pitchFamily="18" charset="0"/>
            </a:endParaRPr>
          </a:p>
        </p:txBody>
      </p:sp>
      <p:sp>
        <p:nvSpPr>
          <p:cNvPr id="7" name="文本框 6"/>
          <p:cNvSpPr txBox="1"/>
          <p:nvPr/>
        </p:nvSpPr>
        <p:spPr>
          <a:xfrm>
            <a:off x="647846" y="1207363"/>
            <a:ext cx="4767533" cy="452761"/>
          </a:xfrm>
          <a:prstGeom prst="rect">
            <a:avLst/>
          </a:prstGeom>
          <a:solidFill>
            <a:schemeClr val="bg1"/>
          </a:solidFill>
          <a:ln>
            <a:solidFill>
              <a:schemeClr val="bg1"/>
            </a:solidFill>
          </a:ln>
        </p:spPr>
        <p:txBody>
          <a:bodyPr vert="eaVert" wrap="square" rtlCol="0">
            <a:spAutoFit/>
          </a:bodyPr>
          <a:lstStyle/>
          <a:p>
            <a:endParaRPr lang="zh-CN" altLang="en-US" dirty="0"/>
          </a:p>
        </p:txBody>
      </p:sp>
      <p:pic>
        <p:nvPicPr>
          <p:cNvPr id="2" name="图片 1"/>
          <p:cNvPicPr>
            <a:picLocks noChangeAspect="1"/>
          </p:cNvPicPr>
          <p:nvPr/>
        </p:nvPicPr>
        <p:blipFill rotWithShape="1">
          <a:blip r:embed="rId3"/>
          <a:srcRect t="12971"/>
          <a:stretch>
            <a:fillRect/>
          </a:stretch>
        </p:blipFill>
        <p:spPr>
          <a:xfrm>
            <a:off x="897161" y="1313341"/>
            <a:ext cx="8888320" cy="5012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5961676"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 Faster R-CNN</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10" name="文本框 9"/>
          <p:cNvSpPr txBox="1"/>
          <p:nvPr/>
        </p:nvSpPr>
        <p:spPr>
          <a:xfrm>
            <a:off x="823179" y="1219532"/>
            <a:ext cx="11143919" cy="1677382"/>
          </a:xfrm>
          <a:prstGeom prst="rect">
            <a:avLst/>
          </a:prstGeom>
          <a:noFill/>
        </p:spPr>
        <p:txBody>
          <a:bodyPr wrap="square">
            <a:spAutoFit/>
          </a:bodyPr>
          <a:lstStyle/>
          <a:p>
            <a:pPr algn="just">
              <a:spcBef>
                <a:spcPts val="600"/>
              </a:spcBef>
              <a:buClr>
                <a:srgbClr val="2F5597"/>
              </a:buClr>
            </a:pPr>
            <a:r>
              <a:rPr lang="en-US" altLang="zh-CN" sz="2200" dirty="0">
                <a:latin typeface="Times New Roman" panose="02020603050405020304" pitchFamily="18" charset="0"/>
              </a:rPr>
              <a:t> </a:t>
            </a:r>
            <a:r>
              <a:rPr lang="en-US" altLang="zh-CN" sz="2200" b="1" dirty="0">
                <a:latin typeface="Times New Roman" panose="02020603050405020304" pitchFamily="18" charset="0"/>
              </a:rPr>
              <a:t>Fast R-CNN Limitations:</a:t>
            </a: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Still use Selective Search, which is very slow.</a:t>
            </a:r>
          </a:p>
          <a:p>
            <a:pPr marL="342900" indent="-342900" algn="just">
              <a:spcBef>
                <a:spcPts val="600"/>
              </a:spcBef>
              <a:buClr>
                <a:srgbClr val="2F5597"/>
              </a:buClr>
              <a:buFont typeface="+mj-ea"/>
              <a:buAutoNum type="circleNumDbPlain"/>
            </a:pPr>
            <a:r>
              <a:rPr lang="en-US" altLang="zh-CN" sz="2400" dirty="0">
                <a:latin typeface="Times New Roman" panose="02020603050405020304" pitchFamily="18" charset="0"/>
              </a:rPr>
              <a:t>Fast R-CNN </a:t>
            </a:r>
            <a:r>
              <a:rPr lang="zh-CN" altLang="en-US" sz="2400" dirty="0">
                <a:latin typeface="Times New Roman" panose="02020603050405020304" pitchFamily="18" charset="0"/>
              </a:rPr>
              <a:t>的局限性：</a:t>
            </a:r>
          </a:p>
          <a:p>
            <a:pPr marL="342900" indent="-342900" algn="just">
              <a:spcBef>
                <a:spcPts val="600"/>
              </a:spcBef>
              <a:buClr>
                <a:srgbClr val="2F5597"/>
              </a:buClr>
              <a:buFont typeface="+mj-ea"/>
              <a:buAutoNum type="circleNumDbPlain"/>
            </a:pPr>
            <a:r>
              <a:rPr lang="zh-CN" altLang="en-US" sz="2400" dirty="0">
                <a:latin typeface="Times New Roman" panose="02020603050405020304" pitchFamily="18" charset="0"/>
              </a:rPr>
              <a:t>仍然使用</a:t>
            </a:r>
            <a:r>
              <a:rPr lang="en-US" altLang="zh-CN" sz="2400" dirty="0">
                <a:latin typeface="Times New Roman" panose="02020603050405020304" pitchFamily="18" charset="0"/>
              </a:rPr>
              <a:t>Selective Search</a:t>
            </a:r>
            <a:r>
              <a:rPr lang="zh-CN" altLang="en-US" sz="2400" dirty="0">
                <a:latin typeface="Times New Roman" panose="02020603050405020304" pitchFamily="18" charset="0"/>
              </a:rPr>
              <a:t>，速度很慢。</a:t>
            </a:r>
            <a:endParaRPr lang="en-US" altLang="zh-CN" sz="2400" dirty="0">
              <a:latin typeface="Times New Roman" panose="02020603050405020304" pitchFamily="18" charset="0"/>
            </a:endParaRPr>
          </a:p>
        </p:txBody>
      </p:sp>
      <p:sp>
        <p:nvSpPr>
          <p:cNvPr id="6" name="文本框 5"/>
          <p:cNvSpPr txBox="1"/>
          <p:nvPr/>
        </p:nvSpPr>
        <p:spPr>
          <a:xfrm>
            <a:off x="823180" y="3565241"/>
            <a:ext cx="11143919" cy="3123932"/>
          </a:xfrm>
          <a:prstGeom prst="rect">
            <a:avLst/>
          </a:prstGeom>
          <a:noFill/>
        </p:spPr>
        <p:txBody>
          <a:bodyPr wrap="square">
            <a:spAutoFit/>
          </a:bodyPr>
          <a:lstStyle/>
          <a:p>
            <a:pPr algn="just">
              <a:spcBef>
                <a:spcPts val="600"/>
              </a:spcBef>
              <a:buClr>
                <a:srgbClr val="2F5597"/>
              </a:buClr>
            </a:pPr>
            <a:r>
              <a:rPr lang="en-US" altLang="zh-CN" sz="2200" dirty="0">
                <a:latin typeface="Times New Roman" panose="02020603050405020304" pitchFamily="18" charset="0"/>
              </a:rPr>
              <a:t> </a:t>
            </a:r>
            <a:r>
              <a:rPr lang="en-US" altLang="zh-CN" sz="2200" b="1" dirty="0">
                <a:latin typeface="Times New Roman" panose="02020603050405020304" pitchFamily="18" charset="0"/>
              </a:rPr>
              <a:t>Faster R-CNN Contributions:</a:t>
            </a: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Use Region Proposal Networks (RPN) to replace Selective Search, enable neural networks to search the proposal regions, which is very faster.</a:t>
            </a: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Achieve end-to-end training, accuracy increased.</a:t>
            </a:r>
          </a:p>
          <a:p>
            <a:pPr marL="342900" indent="-342900" algn="just">
              <a:spcBef>
                <a:spcPts val="600"/>
              </a:spcBef>
              <a:buClr>
                <a:srgbClr val="2F5597"/>
              </a:buClr>
              <a:buFont typeface="+mj-ea"/>
              <a:buAutoNum type="circleNumDbPlain"/>
            </a:pPr>
            <a:r>
              <a:rPr lang="en-US" altLang="zh-CN" sz="2400" dirty="0">
                <a:latin typeface="Times New Roman" panose="02020603050405020304" pitchFamily="18" charset="0"/>
              </a:rPr>
              <a:t>Faster R-CNN </a:t>
            </a:r>
            <a:r>
              <a:rPr lang="zh-TW" altLang="en-US" sz="2400" dirty="0">
                <a:latin typeface="Times New Roman" panose="02020603050405020304" pitchFamily="18" charset="0"/>
              </a:rPr>
              <a:t>贡献：</a:t>
            </a:r>
          </a:p>
          <a:p>
            <a:pPr marL="342900" indent="-342900" algn="just">
              <a:spcBef>
                <a:spcPts val="600"/>
              </a:spcBef>
              <a:buClr>
                <a:srgbClr val="2F5597"/>
              </a:buClr>
              <a:buFont typeface="+mj-ea"/>
              <a:buAutoNum type="circleNumDbPlain"/>
            </a:pPr>
            <a:r>
              <a:rPr lang="zh-TW" altLang="en-US" sz="2400" dirty="0">
                <a:latin typeface="Times New Roman" panose="02020603050405020304" pitchFamily="18" charset="0"/>
              </a:rPr>
              <a:t>使用</a:t>
            </a:r>
            <a:r>
              <a:rPr lang="en-US" altLang="zh-CN" sz="2400" dirty="0">
                <a:latin typeface="Times New Roman" panose="02020603050405020304" pitchFamily="18" charset="0"/>
              </a:rPr>
              <a:t>Region Proposal Networks</a:t>
            </a:r>
            <a:r>
              <a:rPr lang="zh-CN" altLang="en-US" sz="2400" dirty="0">
                <a:latin typeface="Times New Roman" panose="02020603050405020304" pitchFamily="18" charset="0"/>
              </a:rPr>
              <a:t>（</a:t>
            </a:r>
            <a:r>
              <a:rPr lang="en-US" altLang="zh-CN" sz="2400" dirty="0">
                <a:latin typeface="Times New Roman" panose="02020603050405020304" pitchFamily="18" charset="0"/>
              </a:rPr>
              <a:t>RPN</a:t>
            </a:r>
            <a:r>
              <a:rPr lang="zh-CN" altLang="en-US" sz="2400" dirty="0">
                <a:latin typeface="Times New Roman" panose="02020603050405020304" pitchFamily="18" charset="0"/>
              </a:rPr>
              <a:t>）</a:t>
            </a:r>
            <a:r>
              <a:rPr lang="zh-TW" altLang="en-US" sz="2400" dirty="0">
                <a:latin typeface="Times New Roman" panose="02020603050405020304" pitchFamily="18" charset="0"/>
              </a:rPr>
              <a:t>代替</a:t>
            </a:r>
            <a:r>
              <a:rPr lang="en-US" altLang="zh-CN" sz="2400" dirty="0">
                <a:latin typeface="Times New Roman" panose="02020603050405020304" pitchFamily="18" charset="0"/>
              </a:rPr>
              <a:t>Selective Search</a:t>
            </a:r>
            <a:r>
              <a:rPr lang="zh-CN" altLang="en-US" sz="2400" dirty="0">
                <a:latin typeface="Times New Roman" panose="02020603050405020304" pitchFamily="18" charset="0"/>
              </a:rPr>
              <a:t>，</a:t>
            </a:r>
            <a:r>
              <a:rPr lang="zh-TW" altLang="en-US" sz="2400" dirty="0">
                <a:latin typeface="Times New Roman" panose="02020603050405020304" pitchFamily="18" charset="0"/>
              </a:rPr>
              <a:t>使神经网络能够搜索</a:t>
            </a:r>
            <a:r>
              <a:rPr lang="en-US" altLang="zh-CN" sz="2400" dirty="0" err="1">
                <a:latin typeface="Times New Roman" panose="02020603050405020304" pitchFamily="18" charset="0"/>
              </a:rPr>
              <a:t>proposalregion</a:t>
            </a:r>
            <a:r>
              <a:rPr lang="zh-CN" altLang="en-US" sz="2400" dirty="0">
                <a:latin typeface="Times New Roman" panose="02020603050405020304" pitchFamily="18" charset="0"/>
              </a:rPr>
              <a:t>，</a:t>
            </a:r>
            <a:r>
              <a:rPr lang="zh-TW" altLang="en-US" sz="2400" dirty="0">
                <a:latin typeface="Times New Roman" panose="02020603050405020304" pitchFamily="18" charset="0"/>
              </a:rPr>
              <a:t>速度非常快。</a:t>
            </a:r>
          </a:p>
          <a:p>
            <a:pPr marL="342900" indent="-342900" algn="just">
              <a:spcBef>
                <a:spcPts val="600"/>
              </a:spcBef>
              <a:buClr>
                <a:srgbClr val="2F5597"/>
              </a:buClr>
              <a:buFont typeface="+mj-ea"/>
              <a:buAutoNum type="circleNumDbPlain"/>
            </a:pPr>
            <a:r>
              <a:rPr lang="zh-TW" altLang="en-US" sz="2400" dirty="0">
                <a:latin typeface="Times New Roman" panose="02020603050405020304" pitchFamily="18" charset="0"/>
              </a:rPr>
              <a:t>实现端到端训练，准确率提高。</a:t>
            </a:r>
            <a:endParaRPr lang="en-US" altLang="zh-CN" sz="24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751961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Faster R-CNN</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7" name="文本框 6"/>
          <p:cNvSpPr txBox="1"/>
          <p:nvPr/>
        </p:nvSpPr>
        <p:spPr>
          <a:xfrm>
            <a:off x="647846" y="1207363"/>
            <a:ext cx="4767533" cy="452761"/>
          </a:xfrm>
          <a:prstGeom prst="rect">
            <a:avLst/>
          </a:prstGeom>
          <a:solidFill>
            <a:schemeClr val="bg1"/>
          </a:solidFill>
          <a:ln>
            <a:solidFill>
              <a:schemeClr val="bg1"/>
            </a:solidFill>
          </a:ln>
        </p:spPr>
        <p:txBody>
          <a:bodyPr vert="eaVert" wrap="square" rtlCol="0">
            <a:spAutoFit/>
          </a:bodyPr>
          <a:lstStyle/>
          <a:p>
            <a:endParaRPr lang="zh-CN" altLang="en-US" dirty="0"/>
          </a:p>
        </p:txBody>
      </p:sp>
      <p:pic>
        <p:nvPicPr>
          <p:cNvPr id="6" name="图片 5"/>
          <p:cNvPicPr>
            <a:picLocks noChangeAspect="1"/>
          </p:cNvPicPr>
          <p:nvPr/>
        </p:nvPicPr>
        <p:blipFill>
          <a:blip r:embed="rId3"/>
          <a:stretch>
            <a:fillRect/>
          </a:stretch>
        </p:blipFill>
        <p:spPr>
          <a:xfrm>
            <a:off x="216025" y="1263336"/>
            <a:ext cx="10996774" cy="4860000"/>
          </a:xfrm>
          <a:prstGeom prst="rect">
            <a:avLst/>
          </a:prstGeom>
        </p:spPr>
      </p:pic>
      <p:pic>
        <p:nvPicPr>
          <p:cNvPr id="2" name="图片 1"/>
          <p:cNvPicPr>
            <a:picLocks noChangeAspect="1"/>
          </p:cNvPicPr>
          <p:nvPr/>
        </p:nvPicPr>
        <p:blipFill rotWithShape="1">
          <a:blip r:embed="rId4"/>
          <a:srcRect t="9421" b="10160"/>
          <a:stretch>
            <a:fillRect/>
          </a:stretch>
        </p:blipFill>
        <p:spPr>
          <a:xfrm>
            <a:off x="9168000" y="6111442"/>
            <a:ext cx="3024000" cy="734664"/>
          </a:xfrm>
          <a:prstGeom prst="rect">
            <a:avLst/>
          </a:prstGeom>
        </p:spPr>
      </p:pic>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16026" y="6273225"/>
            <a:ext cx="9256448" cy="584775"/>
          </a:xfrm>
          <a:prstGeom prst="rect">
            <a:avLst/>
          </a:prstGeom>
          <a:noFill/>
        </p:spPr>
        <p:txBody>
          <a:bodyPr wrap="square">
            <a:spAutoFit/>
          </a:bodyPr>
          <a:lstStyle/>
          <a:p>
            <a:r>
              <a:rPr lang="en-US" altLang="zh-CN" sz="1600" dirty="0">
                <a:latin typeface="Times New Roman" panose="02020603050405020304" pitchFamily="18" charset="0"/>
              </a:rPr>
              <a:t>Ren S, He K, </a:t>
            </a:r>
            <a:r>
              <a:rPr lang="en-US" altLang="zh-CN" sz="1600" dirty="0" err="1">
                <a:latin typeface="Times New Roman" panose="02020603050405020304" pitchFamily="18" charset="0"/>
              </a:rPr>
              <a:t>Girshick</a:t>
            </a:r>
            <a:r>
              <a:rPr lang="en-US" altLang="zh-CN" sz="1600" dirty="0">
                <a:latin typeface="Times New Roman" panose="02020603050405020304" pitchFamily="18" charset="0"/>
              </a:rPr>
              <a:t> R, et al. Faster R-CNN: towards real-time object detection with region proposal networks. International Conference on Neural Information Processing Systems. MIT Press, 2015:91-99.</a:t>
            </a:r>
            <a:endParaRPr lang="zh-CN" altLang="en-US" sz="16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949911" y="3410459"/>
            <a:ext cx="4958969" cy="2808000"/>
          </a:xfrm>
          <a:prstGeom prst="rect">
            <a:avLst/>
          </a:prstGeom>
        </p:spPr>
      </p:pic>
      <p:pic>
        <p:nvPicPr>
          <p:cNvPr id="8" name="图片 7"/>
          <p:cNvPicPr>
            <a:picLocks noChangeAspect="1"/>
          </p:cNvPicPr>
          <p:nvPr/>
        </p:nvPicPr>
        <p:blipFill>
          <a:blip r:embed="rId4"/>
          <a:stretch>
            <a:fillRect/>
          </a:stretch>
        </p:blipFill>
        <p:spPr>
          <a:xfrm>
            <a:off x="7515225" y="1653039"/>
            <a:ext cx="4676775" cy="4762500"/>
          </a:xfrm>
          <a:prstGeom prst="rect">
            <a:avLst/>
          </a:prstGeom>
        </p:spPr>
      </p:pic>
      <p:sp>
        <p:nvSpPr>
          <p:cNvPr id="3" name="文本框 2"/>
          <p:cNvSpPr txBox="1"/>
          <p:nvPr/>
        </p:nvSpPr>
        <p:spPr>
          <a:xfrm>
            <a:off x="647846" y="442461"/>
            <a:ext cx="751961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Faster R-CNN</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pic>
        <p:nvPicPr>
          <p:cNvPr id="13" name="图片 12"/>
          <p:cNvPicPr>
            <a:picLocks noChangeAspect="1"/>
          </p:cNvPicPr>
          <p:nvPr/>
        </p:nvPicPr>
        <p:blipFill>
          <a:blip r:embed="rId5"/>
          <a:stretch>
            <a:fillRect/>
          </a:stretch>
        </p:blipFill>
        <p:spPr>
          <a:xfrm>
            <a:off x="823180" y="1432229"/>
            <a:ext cx="8028000" cy="2144703"/>
          </a:xfrm>
          <a:prstGeom prst="rect">
            <a:avLst/>
          </a:prstGeom>
        </p:spPr>
      </p:pic>
      <p:sp>
        <p:nvSpPr>
          <p:cNvPr id="17" name="文本框 16"/>
          <p:cNvSpPr txBox="1"/>
          <p:nvPr/>
        </p:nvSpPr>
        <p:spPr>
          <a:xfrm>
            <a:off x="579044" y="1047254"/>
            <a:ext cx="1178735" cy="430887"/>
          </a:xfrm>
          <a:prstGeom prst="rect">
            <a:avLst/>
          </a:prstGeom>
          <a:noFill/>
        </p:spPr>
        <p:txBody>
          <a:bodyPr wrap="square">
            <a:spAutoFit/>
          </a:bodyPr>
          <a:lstStyle/>
          <a:p>
            <a:pPr algn="just">
              <a:spcBef>
                <a:spcPts val="600"/>
              </a:spcBef>
              <a:buClr>
                <a:srgbClr val="2F5597"/>
              </a:buClr>
            </a:pPr>
            <a:r>
              <a:rPr lang="en-US" altLang="zh-CN" sz="2200" dirty="0">
                <a:latin typeface="Times New Roman" panose="02020603050405020304" pitchFamily="18" charset="0"/>
              </a:rPr>
              <a:t> </a:t>
            </a:r>
            <a:r>
              <a:rPr lang="en-US" altLang="zh-CN" sz="2200" b="1" dirty="0">
                <a:latin typeface="Times New Roman" panose="02020603050405020304" pitchFamily="18" charset="0"/>
              </a:rPr>
              <a:t>RPN</a:t>
            </a:r>
          </a:p>
        </p:txBody>
      </p:sp>
      <p:sp>
        <p:nvSpPr>
          <p:cNvPr id="22" name="文本框 21"/>
          <p:cNvSpPr txBox="1"/>
          <p:nvPr/>
        </p:nvSpPr>
        <p:spPr>
          <a:xfrm>
            <a:off x="4355522" y="3355248"/>
            <a:ext cx="1680089" cy="1400300"/>
          </a:xfrm>
          <a:prstGeom prst="rect">
            <a:avLst/>
          </a:prstGeom>
          <a:solidFill>
            <a:schemeClr val="bg1"/>
          </a:solidFill>
          <a:ln>
            <a:solidFill>
              <a:schemeClr val="bg1"/>
            </a:solidFill>
          </a:ln>
        </p:spPr>
        <p:txBody>
          <a:bodyPr vert="eaVert" wrap="square" rtlCol="0">
            <a:spAutoFit/>
          </a:bodyPr>
          <a:lstStyle/>
          <a:p>
            <a:endParaRPr lang="zh-CN" altLang="en-US" dirty="0"/>
          </a:p>
        </p:txBody>
      </p:sp>
      <p:sp>
        <p:nvSpPr>
          <p:cNvPr id="23" name="文本框 22"/>
          <p:cNvSpPr txBox="1"/>
          <p:nvPr/>
        </p:nvSpPr>
        <p:spPr>
          <a:xfrm>
            <a:off x="735624" y="6316293"/>
            <a:ext cx="10720751" cy="584775"/>
          </a:xfrm>
          <a:prstGeom prst="rect">
            <a:avLst/>
          </a:prstGeom>
          <a:noFill/>
        </p:spPr>
        <p:txBody>
          <a:bodyPr wrap="square">
            <a:spAutoFit/>
          </a:bodyPr>
          <a:lstStyle/>
          <a:p>
            <a:r>
              <a:rPr lang="en-US" altLang="zh-CN" sz="1600" dirty="0">
                <a:latin typeface="Times New Roman" panose="02020603050405020304" pitchFamily="18" charset="0"/>
              </a:rPr>
              <a:t>Ren S, He K, </a:t>
            </a:r>
            <a:r>
              <a:rPr lang="en-US" altLang="zh-CN" sz="1600" dirty="0" err="1">
                <a:latin typeface="Times New Roman" panose="02020603050405020304" pitchFamily="18" charset="0"/>
              </a:rPr>
              <a:t>Girshick</a:t>
            </a:r>
            <a:r>
              <a:rPr lang="en-US" altLang="zh-CN" sz="1600" dirty="0">
                <a:latin typeface="Times New Roman" panose="02020603050405020304" pitchFamily="18" charset="0"/>
              </a:rPr>
              <a:t> R, et al. Faster R-CNN: towards real-time object detection with region proposal networks. International Conference on Neural Information Processing Systems. MIT Press, 2015:91-99.</a:t>
            </a:r>
            <a:endParaRPr lang="zh-CN" altLang="en-US" sz="16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AC5D97-455E-D201-D65F-8B82112B71E0}"/>
              </a:ext>
            </a:extLst>
          </p:cNvPr>
          <p:cNvPicPr>
            <a:picLocks noChangeAspect="1"/>
          </p:cNvPicPr>
          <p:nvPr/>
        </p:nvPicPr>
        <p:blipFill>
          <a:blip r:embed="rId2"/>
          <a:stretch>
            <a:fillRect/>
          </a:stretch>
        </p:blipFill>
        <p:spPr>
          <a:xfrm>
            <a:off x="107262" y="2916784"/>
            <a:ext cx="5058900" cy="1409371"/>
          </a:xfrm>
          <a:prstGeom prst="rect">
            <a:avLst/>
          </a:prstGeom>
        </p:spPr>
      </p:pic>
      <p:pic>
        <p:nvPicPr>
          <p:cNvPr id="7" name="图片 6">
            <a:extLst>
              <a:ext uri="{FF2B5EF4-FFF2-40B4-BE49-F238E27FC236}">
                <a16:creationId xmlns:a16="http://schemas.microsoft.com/office/drawing/2014/main" id="{4DA78447-45C3-FA4A-838D-1F171ADC0DC3}"/>
              </a:ext>
            </a:extLst>
          </p:cNvPr>
          <p:cNvPicPr>
            <a:picLocks noChangeAspect="1"/>
          </p:cNvPicPr>
          <p:nvPr/>
        </p:nvPicPr>
        <p:blipFill>
          <a:blip r:embed="rId3"/>
          <a:stretch>
            <a:fillRect/>
          </a:stretch>
        </p:blipFill>
        <p:spPr>
          <a:xfrm>
            <a:off x="5166162" y="384941"/>
            <a:ext cx="6977453" cy="6473059"/>
          </a:xfrm>
          <a:prstGeom prst="rect">
            <a:avLst/>
          </a:prstGeom>
        </p:spPr>
      </p:pic>
    </p:spTree>
    <p:extLst>
      <p:ext uri="{BB962C8B-B14F-4D97-AF65-F5344CB8AC3E}">
        <p14:creationId xmlns:p14="http://schemas.microsoft.com/office/powerpoint/2010/main" val="164424012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5" y="442461"/>
            <a:ext cx="10506257"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Faster R-CNN</a:t>
            </a:r>
            <a:r>
              <a:rPr kumimoji="0" lang="zh-TW" altLang="en-US"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目标检测：更快的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R-CNN</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5" name="文本框 4"/>
          <p:cNvSpPr txBox="1"/>
          <p:nvPr/>
        </p:nvSpPr>
        <p:spPr>
          <a:xfrm>
            <a:off x="735624" y="6316293"/>
            <a:ext cx="10720751" cy="584775"/>
          </a:xfrm>
          <a:prstGeom prst="rect">
            <a:avLst/>
          </a:prstGeom>
          <a:noFill/>
        </p:spPr>
        <p:txBody>
          <a:bodyPr wrap="square">
            <a:spAutoFit/>
          </a:bodyPr>
          <a:lstStyle/>
          <a:p>
            <a:r>
              <a:rPr lang="en-US" altLang="zh-CN" sz="1600" dirty="0">
                <a:latin typeface="Times New Roman" panose="02020603050405020304" pitchFamily="18" charset="0"/>
              </a:rPr>
              <a:t>Ren S, He K, </a:t>
            </a:r>
            <a:r>
              <a:rPr lang="en-US" altLang="zh-CN" sz="1600" dirty="0" err="1">
                <a:latin typeface="Times New Roman" panose="02020603050405020304" pitchFamily="18" charset="0"/>
              </a:rPr>
              <a:t>Girshick</a:t>
            </a:r>
            <a:r>
              <a:rPr lang="en-US" altLang="zh-CN" sz="1600" dirty="0">
                <a:latin typeface="Times New Roman" panose="02020603050405020304" pitchFamily="18" charset="0"/>
              </a:rPr>
              <a:t> R, et al. Faster R-CNN: towards real-time object detection with region proposal networks. International Conference on Neural Information Processing Systems. MIT Press, 2015:91-99.</a:t>
            </a:r>
            <a:endParaRPr lang="zh-CN" altLang="en-US" sz="1600" dirty="0">
              <a:latin typeface="Times New Roman" panose="02020603050405020304" pitchFamily="18" charset="0"/>
            </a:endParaRPr>
          </a:p>
        </p:txBody>
      </p:sp>
      <p:sp>
        <p:nvSpPr>
          <p:cNvPr id="7" name="文本框 6"/>
          <p:cNvSpPr txBox="1"/>
          <p:nvPr/>
        </p:nvSpPr>
        <p:spPr>
          <a:xfrm>
            <a:off x="647846" y="1207363"/>
            <a:ext cx="4767533" cy="452761"/>
          </a:xfrm>
          <a:prstGeom prst="rect">
            <a:avLst/>
          </a:prstGeom>
          <a:solidFill>
            <a:schemeClr val="bg1"/>
          </a:solidFill>
          <a:ln>
            <a:solidFill>
              <a:schemeClr val="bg1"/>
            </a:solidFill>
          </a:ln>
        </p:spPr>
        <p:txBody>
          <a:bodyPr vert="eaVert" wrap="square" rtlCol="0">
            <a:spAutoFit/>
          </a:bodyPr>
          <a:lstStyle/>
          <a:p>
            <a:endParaRPr lang="zh-CN" altLang="en-US" dirty="0"/>
          </a:p>
        </p:txBody>
      </p:sp>
      <p:pic>
        <p:nvPicPr>
          <p:cNvPr id="2" name="图片 1"/>
          <p:cNvPicPr>
            <a:picLocks noChangeAspect="1"/>
          </p:cNvPicPr>
          <p:nvPr/>
        </p:nvPicPr>
        <p:blipFill rotWithShape="1">
          <a:blip r:embed="rId3"/>
          <a:srcRect l="831" t="2310" r="805"/>
          <a:stretch>
            <a:fillRect/>
          </a:stretch>
        </p:blipFill>
        <p:spPr>
          <a:xfrm>
            <a:off x="1482576" y="1322226"/>
            <a:ext cx="8867949" cy="4968000"/>
          </a:xfrm>
          <a:prstGeom prst="rect">
            <a:avLst/>
          </a:prstGeom>
        </p:spPr>
      </p:pic>
      <p:sp>
        <p:nvSpPr>
          <p:cNvPr id="4" name="文本框 3"/>
          <p:cNvSpPr txBox="1"/>
          <p:nvPr/>
        </p:nvSpPr>
        <p:spPr>
          <a:xfrm>
            <a:off x="647846" y="1047254"/>
            <a:ext cx="1178735" cy="430887"/>
          </a:xfrm>
          <a:prstGeom prst="rect">
            <a:avLst/>
          </a:prstGeom>
          <a:noFill/>
        </p:spPr>
        <p:txBody>
          <a:bodyPr wrap="square">
            <a:spAutoFit/>
          </a:bodyPr>
          <a:lstStyle/>
          <a:p>
            <a:pPr algn="just">
              <a:spcBef>
                <a:spcPts val="600"/>
              </a:spcBef>
              <a:buClr>
                <a:srgbClr val="2F5597"/>
              </a:buClr>
            </a:pPr>
            <a:r>
              <a:rPr lang="en-US" altLang="zh-CN" sz="2200" dirty="0">
                <a:latin typeface="Times New Roman" panose="02020603050405020304" pitchFamily="18" charset="0"/>
              </a:rPr>
              <a:t> </a:t>
            </a:r>
            <a:r>
              <a:rPr lang="en-US" altLang="zh-CN" sz="2200" b="1" dirty="0">
                <a:latin typeface="Times New Roman" panose="02020603050405020304" pitchFamily="18" charset="0"/>
              </a:rPr>
              <a:t>RPN</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1118017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Timeline of Proposal-based Methods</a:t>
            </a:r>
            <a:r>
              <a:rPr lang="zh-CN" altLang="en-US" sz="2800" b="1" dirty="0">
                <a:solidFill>
                  <a:srgbClr val="2F5597"/>
                </a:solidFill>
                <a:latin typeface="微软雅黑" panose="020B0503020204020204" charset="-122"/>
                <a:ea typeface="微软雅黑" panose="020B0503020204020204" charset="-122"/>
              </a:rPr>
              <a:t>基于提案的方法的时间表</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7" name="文本框 6"/>
          <p:cNvSpPr txBox="1"/>
          <p:nvPr/>
        </p:nvSpPr>
        <p:spPr>
          <a:xfrm>
            <a:off x="647846" y="1207363"/>
            <a:ext cx="4767533" cy="452761"/>
          </a:xfrm>
          <a:prstGeom prst="rect">
            <a:avLst/>
          </a:prstGeom>
          <a:solidFill>
            <a:schemeClr val="bg1"/>
          </a:solidFill>
          <a:ln>
            <a:solidFill>
              <a:schemeClr val="bg1"/>
            </a:solidFill>
          </a:ln>
        </p:spPr>
        <p:txBody>
          <a:bodyPr vert="eaVert"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stretch>
            <a:fillRect/>
          </a:stretch>
        </p:blipFill>
        <p:spPr>
          <a:xfrm>
            <a:off x="504496" y="1026582"/>
            <a:ext cx="10164932" cy="3227198"/>
          </a:xfrm>
          <a:prstGeom prst="rect">
            <a:avLst/>
          </a:prstGeom>
        </p:spPr>
      </p:pic>
      <p:sp>
        <p:nvSpPr>
          <p:cNvPr id="13" name="文本框 12"/>
          <p:cNvSpPr txBox="1"/>
          <p:nvPr/>
        </p:nvSpPr>
        <p:spPr>
          <a:xfrm>
            <a:off x="120466" y="4314681"/>
            <a:ext cx="11612956" cy="1985159"/>
          </a:xfrm>
          <a:prstGeom prst="rect">
            <a:avLst/>
          </a:prstGeom>
          <a:noFill/>
        </p:spPr>
        <p:txBody>
          <a:bodyPr wrap="square">
            <a:spAutoFit/>
          </a:bodyPr>
          <a:lstStyle/>
          <a:p>
            <a:pPr marL="285750" indent="-285750">
              <a:spcAft>
                <a:spcPts val="600"/>
              </a:spcAft>
              <a:buClr>
                <a:srgbClr val="2F5597"/>
              </a:buClr>
              <a:buFont typeface="Wingdings" panose="05000000000000000000" pitchFamily="2" charset="2"/>
              <a:buChar char="Ø"/>
            </a:pPr>
            <a:r>
              <a:rPr lang="en-US" altLang="zh-CN" dirty="0">
                <a:latin typeface="Times New Roman" panose="02020603050405020304" pitchFamily="18" charset="0"/>
              </a:rPr>
              <a:t>The above algorithms all need region proposal, but it is necessary?</a:t>
            </a:r>
          </a:p>
          <a:p>
            <a:pPr marL="285750" indent="-285750">
              <a:spcAft>
                <a:spcPts val="600"/>
              </a:spcAft>
              <a:buClr>
                <a:srgbClr val="2F5597"/>
              </a:buClr>
              <a:buFont typeface="Wingdings" panose="05000000000000000000" pitchFamily="2" charset="2"/>
              <a:buChar char="Ø"/>
            </a:pPr>
            <a:r>
              <a:rPr lang="en-US" altLang="zh-CN" dirty="0">
                <a:latin typeface="Times New Roman" panose="02020603050405020304" pitchFamily="18" charset="0"/>
              </a:rPr>
              <a:t>To know the locations of different objects in an image, the human would not manually select many proposal regions and classify them one-by-one, instead, human can find all objects in an image by just one glance.</a:t>
            </a:r>
          </a:p>
          <a:p>
            <a:pPr marL="285750" indent="-285750">
              <a:spcAft>
                <a:spcPts val="600"/>
              </a:spcAft>
              <a:buClr>
                <a:srgbClr val="2F5597"/>
              </a:buClr>
              <a:buFont typeface="Wingdings" panose="05000000000000000000" pitchFamily="2" charset="2"/>
              <a:buChar char="Ø"/>
            </a:pPr>
            <a:r>
              <a:rPr lang="zh-CN" altLang="en-US" dirty="0">
                <a:latin typeface="Times New Roman" panose="02020603050405020304" pitchFamily="18" charset="0"/>
              </a:rPr>
              <a:t>以上算法都需要</a:t>
            </a:r>
            <a:r>
              <a:rPr lang="en-US" altLang="zh-CN" dirty="0" err="1">
                <a:latin typeface="Times New Roman" panose="02020603050405020304" pitchFamily="18" charset="0"/>
              </a:rPr>
              <a:t>regionproposal</a:t>
            </a:r>
            <a:r>
              <a:rPr lang="zh-CN" altLang="en-US" dirty="0">
                <a:latin typeface="Times New Roman" panose="02020603050405020304" pitchFamily="18" charset="0"/>
              </a:rPr>
              <a:t>，但是有必要吗？</a:t>
            </a:r>
          </a:p>
          <a:p>
            <a:pPr marL="285750" indent="-285750">
              <a:spcAft>
                <a:spcPts val="600"/>
              </a:spcAft>
              <a:buClr>
                <a:srgbClr val="2F5597"/>
              </a:buClr>
              <a:buFont typeface="Wingdings" panose="05000000000000000000" pitchFamily="2" charset="2"/>
              <a:buChar char="Ø"/>
            </a:pPr>
            <a:r>
              <a:rPr lang="zh-CN" altLang="en-US" dirty="0">
                <a:latin typeface="Times New Roman" panose="02020603050405020304" pitchFamily="18" charset="0"/>
              </a:rPr>
              <a:t>为了了解图像中不同对象的位置，人类不会手动选择许多建议区域并将它们一一分类，而是只需一眼就可以找到图像中的所有对象。</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751961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YOLO</a:t>
            </a:r>
            <a:r>
              <a:rPr kumimoji="0" lang="zh-TW" altLang="en-US"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物体检测：</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YOLO</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7" name="文本框 6"/>
          <p:cNvSpPr txBox="1"/>
          <p:nvPr/>
        </p:nvSpPr>
        <p:spPr>
          <a:xfrm>
            <a:off x="647846" y="1207363"/>
            <a:ext cx="4767533" cy="452761"/>
          </a:xfrm>
          <a:prstGeom prst="rect">
            <a:avLst/>
          </a:prstGeom>
          <a:solidFill>
            <a:schemeClr val="bg1"/>
          </a:solidFill>
          <a:ln>
            <a:solidFill>
              <a:schemeClr val="bg1"/>
            </a:solidFill>
          </a:ln>
        </p:spPr>
        <p:txBody>
          <a:bodyPr vert="eaVert"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24579" y="4257155"/>
            <a:ext cx="12366819" cy="2323713"/>
          </a:xfrm>
          <a:prstGeom prst="rect">
            <a:avLst/>
          </a:prstGeom>
          <a:noFill/>
        </p:spPr>
        <p:txBody>
          <a:bodyPr wrap="square">
            <a:spAutoFit/>
          </a:bodyPr>
          <a:lstStyle/>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rPr>
              <a:t>Object detection problem                Regression problem.</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rPr>
              <a:t>No Region Proposal, a fully convolutional networks output the class labels and location information directly. </a:t>
            </a:r>
          </a:p>
          <a:p>
            <a:pPr marL="342900" indent="-342900">
              <a:spcAft>
                <a:spcPts val="600"/>
              </a:spcAft>
              <a:buFont typeface="Wingdings" panose="05000000000000000000" pitchFamily="2" charset="2"/>
              <a:buChar char="ü"/>
            </a:pPr>
            <a:r>
              <a:rPr lang="en-US" altLang="zh-CN" sz="2000" dirty="0">
                <a:latin typeface="Times New Roman" panose="02020603050405020304" pitchFamily="18" charset="0"/>
              </a:rPr>
              <a:t>Very fast.</a:t>
            </a:r>
          </a:p>
          <a:p>
            <a:pPr marL="342900" indent="-342900">
              <a:spcAft>
                <a:spcPts val="600"/>
              </a:spcAft>
              <a:buFont typeface="Wingdings" panose="05000000000000000000" pitchFamily="2" charset="2"/>
              <a:buChar char="ü"/>
            </a:pPr>
            <a:r>
              <a:rPr lang="zh-CN" altLang="en-US" sz="2000" dirty="0">
                <a:latin typeface="Times New Roman" panose="02020603050405020304" pitchFamily="18" charset="0"/>
              </a:rPr>
              <a:t>物体检测问题 回归问题。</a:t>
            </a:r>
          </a:p>
          <a:p>
            <a:pPr marL="342900" indent="-342900">
              <a:spcAft>
                <a:spcPts val="600"/>
              </a:spcAft>
              <a:buFont typeface="Wingdings" panose="05000000000000000000" pitchFamily="2" charset="2"/>
              <a:buChar char="ü"/>
            </a:pPr>
            <a:r>
              <a:rPr lang="zh-CN" altLang="en-US" sz="2000" dirty="0">
                <a:latin typeface="Times New Roman" panose="02020603050405020304" pitchFamily="18" charset="0"/>
              </a:rPr>
              <a:t>无</a:t>
            </a:r>
            <a:r>
              <a:rPr lang="en-US" altLang="zh-CN" sz="2000" dirty="0">
                <a:latin typeface="Times New Roman" panose="02020603050405020304" pitchFamily="18" charset="0"/>
              </a:rPr>
              <a:t>Region Proposal</a:t>
            </a:r>
            <a:r>
              <a:rPr lang="zh-CN" altLang="en-US" sz="2000" dirty="0">
                <a:latin typeface="Times New Roman" panose="02020603050405020304" pitchFamily="18" charset="0"/>
              </a:rPr>
              <a:t>，全卷积网络直接输出类标签和位置信息。</a:t>
            </a:r>
          </a:p>
          <a:p>
            <a:pPr marL="342900" indent="-342900">
              <a:spcAft>
                <a:spcPts val="600"/>
              </a:spcAft>
              <a:buFont typeface="Wingdings" panose="05000000000000000000" pitchFamily="2" charset="2"/>
              <a:buChar char="ü"/>
            </a:pPr>
            <a:r>
              <a:rPr lang="zh-CN" altLang="en-US" sz="2000" dirty="0">
                <a:latin typeface="Times New Roman" panose="02020603050405020304" pitchFamily="18" charset="0"/>
              </a:rPr>
              <a:t>非常快。</a:t>
            </a:r>
          </a:p>
        </p:txBody>
      </p:sp>
      <p:sp>
        <p:nvSpPr>
          <p:cNvPr id="14" name="文本框 13"/>
          <p:cNvSpPr txBox="1"/>
          <p:nvPr/>
        </p:nvSpPr>
        <p:spPr>
          <a:xfrm>
            <a:off x="823180" y="6523415"/>
            <a:ext cx="11294839" cy="338554"/>
          </a:xfrm>
          <a:prstGeom prst="rect">
            <a:avLst/>
          </a:prstGeom>
          <a:noFill/>
        </p:spPr>
        <p:txBody>
          <a:bodyPr wrap="square">
            <a:spAutoFit/>
          </a:bodyPr>
          <a:lstStyle/>
          <a:p>
            <a:r>
              <a:rPr lang="en-US" altLang="zh-CN" sz="1600" dirty="0">
                <a:latin typeface="Times New Roman" panose="02020603050405020304" pitchFamily="18" charset="0"/>
              </a:rPr>
              <a:t>Redmon et al. You</a:t>
            </a:r>
            <a:r>
              <a:rPr lang="zh-CN" altLang="en-US" sz="1600" dirty="0">
                <a:latin typeface="Times New Roman" panose="02020603050405020304" pitchFamily="18" charset="0"/>
              </a:rPr>
              <a:t> </a:t>
            </a:r>
            <a:r>
              <a:rPr lang="en-US" altLang="zh-CN" sz="1600" dirty="0">
                <a:latin typeface="Times New Roman" panose="02020603050405020304" pitchFamily="18" charset="0"/>
              </a:rPr>
              <a:t>Only Look Once: Unified, Real-Time Object Detection.</a:t>
            </a:r>
            <a:r>
              <a:rPr lang="zh-CN" altLang="en-US" sz="1600" dirty="0">
                <a:latin typeface="Times New Roman" panose="02020603050405020304" pitchFamily="18" charset="0"/>
              </a:rPr>
              <a:t> </a:t>
            </a:r>
            <a:r>
              <a:rPr lang="en-US" altLang="zh-CN" sz="1600" dirty="0">
                <a:latin typeface="Times New Roman" panose="02020603050405020304" pitchFamily="18" charset="0"/>
              </a:rPr>
              <a:t> CVPR 2016.</a:t>
            </a:r>
            <a:endParaRPr lang="zh-CN" altLang="en-US" sz="1600" dirty="0">
              <a:latin typeface="Times New Roman" panose="02020603050405020304" pitchFamily="18" charset="0"/>
            </a:endParaRPr>
          </a:p>
        </p:txBody>
      </p:sp>
      <p:pic>
        <p:nvPicPr>
          <p:cNvPr id="16" name="图片 15"/>
          <p:cNvPicPr>
            <a:picLocks noChangeAspect="1"/>
          </p:cNvPicPr>
          <p:nvPr/>
        </p:nvPicPr>
        <p:blipFill>
          <a:blip r:embed="rId3"/>
          <a:stretch>
            <a:fillRect/>
          </a:stretch>
        </p:blipFill>
        <p:spPr>
          <a:xfrm>
            <a:off x="468944" y="1433189"/>
            <a:ext cx="11649075" cy="2686050"/>
          </a:xfrm>
          <a:prstGeom prst="rect">
            <a:avLst/>
          </a:prstGeom>
        </p:spPr>
      </p:pic>
      <p:cxnSp>
        <p:nvCxnSpPr>
          <p:cNvPr id="18" name="直接箭头连接符 17"/>
          <p:cNvCxnSpPr/>
          <p:nvPr/>
        </p:nvCxnSpPr>
        <p:spPr>
          <a:xfrm>
            <a:off x="3630967" y="4595103"/>
            <a:ext cx="68790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751961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YOLO</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7" name="文本框 6"/>
          <p:cNvSpPr txBox="1"/>
          <p:nvPr/>
        </p:nvSpPr>
        <p:spPr>
          <a:xfrm>
            <a:off x="647846" y="1207363"/>
            <a:ext cx="4767533" cy="452761"/>
          </a:xfrm>
          <a:prstGeom prst="rect">
            <a:avLst/>
          </a:prstGeom>
          <a:solidFill>
            <a:schemeClr val="bg1"/>
          </a:solidFill>
          <a:ln>
            <a:solidFill>
              <a:schemeClr val="bg1"/>
            </a:solidFill>
          </a:ln>
        </p:spPr>
        <p:txBody>
          <a:bodyPr vert="eaVert"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82433" y="1175579"/>
            <a:ext cx="11427133" cy="1554272"/>
          </a:xfrm>
          <a:prstGeom prst="rect">
            <a:avLst/>
          </a:prstGeom>
          <a:noFill/>
        </p:spPr>
        <p:txBody>
          <a:bodyPr wrap="square">
            <a:spAutoFit/>
          </a:bodyPr>
          <a:lstStyle/>
          <a:p>
            <a:pPr>
              <a:spcAft>
                <a:spcPts val="600"/>
              </a:spcAft>
            </a:pPr>
            <a:r>
              <a:rPr lang="en-US" altLang="zh-CN" sz="2000" dirty="0">
                <a:latin typeface="Times New Roman" panose="02020603050405020304" pitchFamily="18" charset="0"/>
              </a:rPr>
              <a:t>An image is separated into a 7x7 grid, each cell in the grid predicts the </a:t>
            </a:r>
            <a:r>
              <a:rPr lang="en-US" altLang="zh-CN" sz="2000" dirty="0">
                <a:solidFill>
                  <a:srgbClr val="FF0000"/>
                </a:solidFill>
                <a:latin typeface="Times New Roman" panose="02020603050405020304" pitchFamily="18" charset="0"/>
              </a:rPr>
              <a:t>class label</a:t>
            </a:r>
            <a:r>
              <a:rPr lang="en-US" altLang="zh-CN" sz="2000" dirty="0">
                <a:latin typeface="Times New Roman" panose="02020603050405020304" pitchFamily="18" charset="0"/>
              </a:rPr>
              <a:t>, object </a:t>
            </a:r>
            <a:r>
              <a:rPr lang="en-US" altLang="zh-CN" sz="2000" dirty="0">
                <a:solidFill>
                  <a:srgbClr val="FF0000"/>
                </a:solidFill>
                <a:latin typeface="Times New Roman" panose="02020603050405020304" pitchFamily="18" charset="0"/>
              </a:rPr>
              <a:t>width</a:t>
            </a:r>
            <a:r>
              <a:rPr lang="en-US" altLang="zh-CN" sz="2000" dirty="0">
                <a:latin typeface="Times New Roman" panose="02020603050405020304" pitchFamily="18" charset="0"/>
              </a:rPr>
              <a:t> and </a:t>
            </a:r>
          </a:p>
          <a:p>
            <a:pPr>
              <a:spcAft>
                <a:spcPts val="600"/>
              </a:spcAft>
            </a:pPr>
            <a:r>
              <a:rPr lang="en-US" altLang="zh-CN" sz="2000" dirty="0">
                <a:solidFill>
                  <a:srgbClr val="FF0000"/>
                </a:solidFill>
                <a:latin typeface="Times New Roman" panose="02020603050405020304" pitchFamily="18" charset="0"/>
              </a:rPr>
              <a:t>height</a:t>
            </a:r>
            <a:r>
              <a:rPr lang="en-US" altLang="zh-CN" sz="2000" dirty="0">
                <a:latin typeface="Times New Roman" panose="02020603050405020304" pitchFamily="18" charset="0"/>
              </a:rPr>
              <a:t>, and object </a:t>
            </a:r>
            <a:r>
              <a:rPr lang="en-US" altLang="zh-CN" sz="2000" dirty="0">
                <a:solidFill>
                  <a:srgbClr val="FF0000"/>
                </a:solidFill>
                <a:latin typeface="Times New Roman" panose="02020603050405020304" pitchFamily="18" charset="0"/>
              </a:rPr>
              <a:t>confidence</a:t>
            </a:r>
            <a:r>
              <a:rPr lang="en-US" altLang="zh-CN" sz="2000" dirty="0">
                <a:latin typeface="Times New Roman" panose="02020603050405020304" pitchFamily="18" charset="0"/>
              </a:rPr>
              <a:t> of the corresponding image location.</a:t>
            </a:r>
          </a:p>
          <a:p>
            <a:pPr>
              <a:spcAft>
                <a:spcPts val="600"/>
              </a:spcAft>
            </a:pPr>
            <a:r>
              <a:rPr lang="zh-CN" altLang="en-US" sz="2000" dirty="0">
                <a:latin typeface="Times New Roman" panose="02020603050405020304" pitchFamily="18" charset="0"/>
              </a:rPr>
              <a:t>图像被分成 </a:t>
            </a:r>
            <a:r>
              <a:rPr lang="en-US" altLang="zh-CN" sz="2000" dirty="0">
                <a:latin typeface="Times New Roman" panose="02020603050405020304" pitchFamily="18" charset="0"/>
              </a:rPr>
              <a:t>7x7 </a:t>
            </a:r>
            <a:r>
              <a:rPr lang="zh-CN" altLang="en-US" sz="2000" dirty="0">
                <a:latin typeface="Times New Roman" panose="02020603050405020304" pitchFamily="18" charset="0"/>
              </a:rPr>
              <a:t>的网格，网格中的每个单元格预测类标签、对象宽度和</a:t>
            </a:r>
          </a:p>
          <a:p>
            <a:pPr>
              <a:spcAft>
                <a:spcPts val="600"/>
              </a:spcAft>
            </a:pPr>
            <a:r>
              <a:rPr lang="zh-CN" altLang="en-US" sz="2000" dirty="0">
                <a:latin typeface="Times New Roman" panose="02020603050405020304" pitchFamily="18" charset="0"/>
              </a:rPr>
              <a:t>相应图像位置的高度和对象置信度。</a:t>
            </a:r>
          </a:p>
        </p:txBody>
      </p:sp>
      <p:sp>
        <p:nvSpPr>
          <p:cNvPr id="14" name="文本框 13"/>
          <p:cNvSpPr txBox="1"/>
          <p:nvPr/>
        </p:nvSpPr>
        <p:spPr>
          <a:xfrm>
            <a:off x="823180" y="6523415"/>
            <a:ext cx="11294839" cy="338554"/>
          </a:xfrm>
          <a:prstGeom prst="rect">
            <a:avLst/>
          </a:prstGeom>
          <a:noFill/>
        </p:spPr>
        <p:txBody>
          <a:bodyPr wrap="square">
            <a:spAutoFit/>
          </a:bodyPr>
          <a:lstStyle/>
          <a:p>
            <a:r>
              <a:rPr lang="en-US" altLang="zh-CN" sz="1600" dirty="0">
                <a:latin typeface="Times New Roman" panose="02020603050405020304" pitchFamily="18" charset="0"/>
              </a:rPr>
              <a:t>Redmon et al. You</a:t>
            </a:r>
            <a:r>
              <a:rPr lang="zh-CN" altLang="en-US" sz="1600" dirty="0">
                <a:latin typeface="Times New Roman" panose="02020603050405020304" pitchFamily="18" charset="0"/>
              </a:rPr>
              <a:t> </a:t>
            </a:r>
            <a:r>
              <a:rPr lang="en-US" altLang="zh-CN" sz="1600" dirty="0">
                <a:latin typeface="Times New Roman" panose="02020603050405020304" pitchFamily="18" charset="0"/>
              </a:rPr>
              <a:t>Only Look Once: Unified, Real-Time Object Detection.</a:t>
            </a:r>
            <a:r>
              <a:rPr lang="zh-CN" altLang="en-US" sz="1600" dirty="0">
                <a:latin typeface="Times New Roman" panose="02020603050405020304" pitchFamily="18" charset="0"/>
              </a:rPr>
              <a:t> </a:t>
            </a:r>
            <a:r>
              <a:rPr lang="en-US" altLang="zh-CN" sz="1600" dirty="0">
                <a:latin typeface="Times New Roman" panose="02020603050405020304" pitchFamily="18" charset="0"/>
              </a:rPr>
              <a:t> CVPR 2016.</a:t>
            </a:r>
            <a:endParaRPr lang="zh-CN" altLang="en-US" sz="1600" dirty="0">
              <a:latin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0" y="2788203"/>
            <a:ext cx="12192000" cy="34007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751961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YOLO</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23180" y="6523415"/>
            <a:ext cx="11294839" cy="338554"/>
          </a:xfrm>
          <a:prstGeom prst="rect">
            <a:avLst/>
          </a:prstGeom>
          <a:noFill/>
        </p:spPr>
        <p:txBody>
          <a:bodyPr wrap="square">
            <a:spAutoFit/>
          </a:bodyPr>
          <a:lstStyle/>
          <a:p>
            <a:r>
              <a:rPr lang="en-US" altLang="zh-CN" sz="1600" dirty="0">
                <a:latin typeface="Times New Roman" panose="02020603050405020304" pitchFamily="18" charset="0"/>
              </a:rPr>
              <a:t>Redmon et al. You</a:t>
            </a:r>
            <a:r>
              <a:rPr lang="zh-CN" altLang="en-US" sz="1600" dirty="0">
                <a:latin typeface="Times New Roman" panose="02020603050405020304" pitchFamily="18" charset="0"/>
              </a:rPr>
              <a:t> </a:t>
            </a:r>
            <a:r>
              <a:rPr lang="en-US" altLang="zh-CN" sz="1600" dirty="0">
                <a:latin typeface="Times New Roman" panose="02020603050405020304" pitchFamily="18" charset="0"/>
              </a:rPr>
              <a:t>Only Look Once: Unified, Real-Time Object Detection.</a:t>
            </a:r>
            <a:r>
              <a:rPr lang="zh-CN" altLang="en-US" sz="1600" dirty="0">
                <a:latin typeface="Times New Roman" panose="02020603050405020304" pitchFamily="18" charset="0"/>
              </a:rPr>
              <a:t> </a:t>
            </a:r>
            <a:r>
              <a:rPr lang="en-US" altLang="zh-CN" sz="1600" dirty="0">
                <a:latin typeface="Times New Roman" panose="02020603050405020304" pitchFamily="18" charset="0"/>
              </a:rPr>
              <a:t> CVPR 2016.</a:t>
            </a:r>
            <a:endParaRPr lang="zh-CN" altLang="en-US" sz="1600" dirty="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47846" y="1098548"/>
            <a:ext cx="9363976" cy="529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不确定性推理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622"/>
          <p:cNvSpPr txBox="1">
            <a:spLocks noChangeArrowheads="1"/>
          </p:cNvSpPr>
          <p:nvPr/>
        </p:nvSpPr>
        <p:spPr>
          <a:xfrm>
            <a:off x="1871834" y="1479369"/>
            <a:ext cx="8448331" cy="4260306"/>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50000"/>
              </a:lnSpc>
            </a:pPr>
            <a:r>
              <a:rPr lang="zh-CN" altLang="ru-RU" sz="2605" b="1" dirty="0">
                <a:latin typeface="Times New Roman" panose="02020603050405020304" pitchFamily="18" charset="0"/>
                <a:ea typeface="新宋体" panose="02010609030101010101" pitchFamily="49" charset="-122"/>
              </a:rPr>
              <a:t>推理：从</a:t>
            </a:r>
            <a:r>
              <a:rPr lang="zh-CN" altLang="ru-RU" sz="2605" b="1" dirty="0">
                <a:solidFill>
                  <a:srgbClr val="0000FF"/>
                </a:solidFill>
                <a:latin typeface="Times New Roman" panose="02020603050405020304" pitchFamily="18" charset="0"/>
                <a:ea typeface="新宋体" panose="02010609030101010101" pitchFamily="49" charset="-122"/>
              </a:rPr>
              <a:t>已知事实（证据）</a:t>
            </a:r>
            <a:r>
              <a:rPr lang="zh-CN" altLang="ru-RU" sz="2605" b="1" dirty="0">
                <a:latin typeface="Times New Roman" panose="02020603050405020304" pitchFamily="18" charset="0"/>
                <a:ea typeface="新宋体" panose="02010609030101010101" pitchFamily="49" charset="-122"/>
              </a:rPr>
              <a:t>出发，通过运用相关</a:t>
            </a:r>
            <a:r>
              <a:rPr lang="zh-CN" altLang="ru-RU" sz="2605" b="1" dirty="0">
                <a:solidFill>
                  <a:srgbClr val="0000FF"/>
                </a:solidFill>
                <a:latin typeface="Times New Roman" panose="02020603050405020304" pitchFamily="18" charset="0"/>
                <a:ea typeface="新宋体" panose="02010609030101010101" pitchFamily="49" charset="-122"/>
              </a:rPr>
              <a:t>知识</a:t>
            </a:r>
            <a:r>
              <a:rPr lang="zh-CN" altLang="ru-RU" sz="2605" b="1" dirty="0">
                <a:latin typeface="Times New Roman" panose="02020603050405020304" pitchFamily="18" charset="0"/>
                <a:ea typeface="新宋体" panose="02010609030101010101" pitchFamily="49" charset="-122"/>
              </a:rPr>
              <a:t>逐步推出结论或者证明某个假设成立或不成立的思维过程。</a:t>
            </a:r>
            <a:endParaRPr lang="en-US" altLang="zh-CN" sz="2605" b="1" dirty="0">
              <a:latin typeface="Times New Roman" panose="02020603050405020304" pitchFamily="18" charset="0"/>
              <a:ea typeface="新宋体" panose="02010609030101010101" pitchFamily="49" charset="-122"/>
            </a:endParaRPr>
          </a:p>
          <a:p>
            <a:pPr>
              <a:lnSpc>
                <a:spcPct val="150000"/>
              </a:lnSpc>
            </a:pPr>
            <a:endParaRPr lang="zh-CN" altLang="ru-RU" sz="2605" b="1" dirty="0">
              <a:latin typeface="Times New Roman" panose="02020603050405020304" pitchFamily="18" charset="0"/>
              <a:ea typeface="新宋体" panose="02010609030101010101" pitchFamily="49" charset="-122"/>
            </a:endParaRPr>
          </a:p>
          <a:p>
            <a:pPr>
              <a:lnSpc>
                <a:spcPct val="150000"/>
              </a:lnSpc>
            </a:pPr>
            <a:r>
              <a:rPr lang="zh-CN" altLang="ru-RU" sz="2605" b="1" dirty="0">
                <a:solidFill>
                  <a:schemeClr val="accent2"/>
                </a:solidFill>
                <a:latin typeface="Times New Roman" panose="02020603050405020304" pitchFamily="18" charset="0"/>
                <a:ea typeface="新宋体" panose="02010609030101010101" pitchFamily="49" charset="-122"/>
              </a:rPr>
              <a:t>不确定性推理</a:t>
            </a:r>
            <a:r>
              <a:rPr lang="zh-CN" altLang="ru-RU" sz="2605" b="1" dirty="0">
                <a:latin typeface="Times New Roman" panose="02020603050405020304" pitchFamily="18" charset="0"/>
                <a:ea typeface="新宋体" panose="02010609030101010101" pitchFamily="49" charset="-122"/>
              </a:rPr>
              <a:t>：从</a:t>
            </a:r>
            <a:r>
              <a:rPr lang="zh-CN" altLang="ru-RU" sz="2605" b="1" dirty="0">
                <a:solidFill>
                  <a:srgbClr val="0000FF"/>
                </a:solidFill>
                <a:latin typeface="Times New Roman" panose="02020603050405020304" pitchFamily="18" charset="0"/>
                <a:ea typeface="新宋体" panose="02010609030101010101" pitchFamily="49" charset="-122"/>
              </a:rPr>
              <a:t>不确定性的初始证据</a:t>
            </a:r>
            <a:r>
              <a:rPr lang="zh-CN" altLang="ru-RU" sz="2605" b="1" dirty="0">
                <a:latin typeface="Times New Roman" panose="02020603050405020304" pitchFamily="18" charset="0"/>
                <a:ea typeface="新宋体" panose="02010609030101010101" pitchFamily="49" charset="-122"/>
              </a:rPr>
              <a:t>出发，通过运用</a:t>
            </a:r>
            <a:r>
              <a:rPr lang="zh-CN" altLang="ru-RU" sz="2605" b="1" dirty="0">
                <a:solidFill>
                  <a:srgbClr val="0000FF"/>
                </a:solidFill>
                <a:latin typeface="Times New Roman" panose="02020603050405020304" pitchFamily="18" charset="0"/>
                <a:ea typeface="新宋体" panose="02010609030101010101" pitchFamily="49" charset="-122"/>
              </a:rPr>
              <a:t>不确定性的知识</a:t>
            </a:r>
            <a:r>
              <a:rPr lang="zh-CN" altLang="ru-RU" sz="2605" b="1" dirty="0">
                <a:latin typeface="Times New Roman" panose="02020603050405020304" pitchFamily="18" charset="0"/>
                <a:ea typeface="新宋体" panose="02010609030101010101" pitchFamily="49" charset="-122"/>
              </a:rPr>
              <a:t>，最终推出具有一定程度的不确定性但却是合理或者近乎合理的结论的思维过程。</a:t>
            </a:r>
          </a:p>
          <a:p>
            <a:pPr algn="dist">
              <a:buFont typeface="Wingdings" panose="05000000000000000000" pitchFamily="2" charset="2"/>
              <a:buNone/>
            </a:pPr>
            <a:endParaRPr lang="ru-RU" altLang="zh-CN" sz="2605" dirty="0">
              <a:latin typeface="Times New Roman" panose="02020603050405020304" pitchFamily="18" charset="0"/>
              <a:ea typeface="新宋体" panose="02010609030101010101" pitchFamily="49" charset="-122"/>
            </a:endParaRPr>
          </a:p>
        </p:txBody>
      </p:sp>
      <p:pic>
        <p:nvPicPr>
          <p:cNvPr id="5" name="图片 4">
            <a:extLst>
              <a:ext uri="{FF2B5EF4-FFF2-40B4-BE49-F238E27FC236}">
                <a16:creationId xmlns:a16="http://schemas.microsoft.com/office/drawing/2014/main" id="{646D5B8D-0891-D62C-F7BC-F5D150C366C4}"/>
              </a:ext>
            </a:extLst>
          </p:cNvPr>
          <p:cNvPicPr>
            <a:picLocks noChangeAspect="1"/>
          </p:cNvPicPr>
          <p:nvPr/>
        </p:nvPicPr>
        <p:blipFill>
          <a:blip r:embed="rId2"/>
          <a:stretch>
            <a:fillRect/>
          </a:stretch>
        </p:blipFill>
        <p:spPr>
          <a:xfrm>
            <a:off x="0" y="0"/>
            <a:ext cx="3857625" cy="7715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childTnLst>
                                    <p:set>
                                      <p:cBhvr additive="base">
                                        <p:cTn id="6" dur="1" fill="hold">
                                          <p:stCondLst>
                                            <p:cond delay="0"/>
                                          </p:stCondLst>
                                        </p:cTn>
                                        <p:tgtEl>
                                          <p:spTgt spid="2">
                                            <p:txEl>
                                              <p:pRg st="0" end="0"/>
                                            </p:txEl>
                                          </p:spTgt>
                                        </p:tgtEl>
                                        <p:attrNameLst>
                                          <p:attrName>style.visibility</p:attrName>
                                        </p:attrNameLst>
                                      </p:cBhvr>
                                      <p:to>
                                        <p:strVal val="visible"/>
                                      </p:to>
                                    </p:set>
                                    <p:animEffect transition="in" filter="blinds(horizontal)">
                                      <p:cBhvr additive="base">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childTnLst>
                                    <p:set>
                                      <p:cBhvr additive="base">
                                        <p:cTn id="11" dur="1" fill="hold">
                                          <p:stCondLst>
                                            <p:cond delay="0"/>
                                          </p:stCondLst>
                                        </p:cTn>
                                        <p:tgtEl>
                                          <p:spTgt spid="2">
                                            <p:txEl>
                                              <p:pRg st="2" end="2"/>
                                            </p:txEl>
                                          </p:spTgt>
                                        </p:tgtEl>
                                        <p:attrNameLst>
                                          <p:attrName>style.visibility</p:attrName>
                                        </p:attrNameLst>
                                      </p:cBhvr>
                                      <p:to>
                                        <p:strVal val="visible"/>
                                      </p:to>
                                    </p:set>
                                    <p:animEffect transition="in" filter="blinds(horizontal)">
                                      <p:cBhvr additive="base">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751961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YOLO</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0" y="3108298"/>
            <a:ext cx="12192000" cy="3864131"/>
          </a:xfrm>
          <a:prstGeom prst="rect">
            <a:avLst/>
          </a:prstGeom>
        </p:spPr>
      </p:pic>
      <p:sp>
        <p:nvSpPr>
          <p:cNvPr id="8" name="文本框 7"/>
          <p:cNvSpPr txBox="1"/>
          <p:nvPr/>
        </p:nvSpPr>
        <p:spPr>
          <a:xfrm>
            <a:off x="556334" y="965681"/>
            <a:ext cx="11079332" cy="2246769"/>
          </a:xfrm>
          <a:prstGeom prst="rect">
            <a:avLst/>
          </a:prstGeom>
          <a:noFill/>
        </p:spPr>
        <p:txBody>
          <a:bodyPr wrap="square">
            <a:spAutoFit/>
          </a:bodyPr>
          <a:lstStyle/>
          <a:p>
            <a:r>
              <a:rPr lang="en-US" altLang="zh-CN" sz="2000" dirty="0">
                <a:latin typeface="Times New Roman" panose="02020603050405020304" pitchFamily="18" charset="0"/>
              </a:rPr>
              <a:t>• Each cell has 30 outputs, 10 for the information of 2 </a:t>
            </a:r>
            <a:r>
              <a:rPr lang="en-US" altLang="zh-CN" sz="2000" dirty="0" err="1">
                <a:latin typeface="Times New Roman" panose="02020603050405020304" pitchFamily="18" charset="0"/>
              </a:rPr>
              <a:t>bboxes</a:t>
            </a:r>
            <a:r>
              <a:rPr lang="en-US" altLang="zh-CN" sz="2000" dirty="0">
                <a:latin typeface="Times New Roman" panose="02020603050405020304" pitchFamily="18" charset="0"/>
              </a:rPr>
              <a:t> (x, y, w, h, confidence), 20 for 20 class   </a:t>
            </a:r>
          </a:p>
          <a:p>
            <a:r>
              <a:rPr lang="en-US" altLang="zh-CN" sz="2000" dirty="0">
                <a:latin typeface="Times New Roman" panose="02020603050405020304" pitchFamily="18" charset="0"/>
              </a:rPr>
              <a:t>   probabilities of  VOC dataset.</a:t>
            </a:r>
          </a:p>
          <a:p>
            <a:r>
              <a:rPr lang="en-US" altLang="zh-CN" sz="2000" dirty="0">
                <a:latin typeface="Times New Roman" panose="02020603050405020304" pitchFamily="18" charset="0"/>
              </a:rPr>
              <a:t>• Therefore, each cell has 2 potential </a:t>
            </a:r>
            <a:r>
              <a:rPr lang="en-US" altLang="zh-CN" sz="2000" dirty="0" err="1">
                <a:latin typeface="Times New Roman" panose="02020603050405020304" pitchFamily="18" charset="0"/>
              </a:rPr>
              <a:t>bboxes</a:t>
            </a:r>
            <a:r>
              <a:rPr lang="en-US" altLang="zh-CN" sz="2000" dirty="0">
                <a:latin typeface="Times New Roman" panose="02020603050405020304" pitchFamily="18" charset="0"/>
              </a:rPr>
              <a:t>, but can only have one kind of object.</a:t>
            </a:r>
          </a:p>
          <a:p>
            <a:r>
              <a:rPr lang="en-US" altLang="zh-CN" sz="2000" dirty="0">
                <a:latin typeface="Times New Roman" panose="02020603050405020304" pitchFamily="18" charset="0"/>
              </a:rPr>
              <a:t>• </a:t>
            </a:r>
            <a:r>
              <a:rPr lang="zh-CN" altLang="en-US" sz="2000" dirty="0">
                <a:latin typeface="Times New Roman" panose="02020603050405020304" pitchFamily="18" charset="0"/>
              </a:rPr>
              <a:t>每个单元格有 </a:t>
            </a:r>
            <a:r>
              <a:rPr lang="en-US" altLang="zh-CN" sz="2000" dirty="0">
                <a:latin typeface="Times New Roman" panose="02020603050405020304" pitchFamily="18" charset="0"/>
              </a:rPr>
              <a:t>30 </a:t>
            </a:r>
            <a:r>
              <a:rPr lang="zh-CN" altLang="en-US" sz="2000" dirty="0">
                <a:latin typeface="Times New Roman" panose="02020603050405020304" pitchFamily="18" charset="0"/>
              </a:rPr>
              <a:t>个输出，</a:t>
            </a:r>
            <a:r>
              <a:rPr lang="en-US" altLang="zh-CN" sz="2000" dirty="0">
                <a:latin typeface="Times New Roman" panose="02020603050405020304" pitchFamily="18" charset="0"/>
              </a:rPr>
              <a:t>10 </a:t>
            </a:r>
            <a:r>
              <a:rPr lang="zh-CN" altLang="en-US" sz="2000" dirty="0">
                <a:latin typeface="Times New Roman" panose="02020603050405020304" pitchFamily="18" charset="0"/>
              </a:rPr>
              <a:t>个用于 </a:t>
            </a:r>
            <a:r>
              <a:rPr lang="en-US" altLang="zh-CN" sz="2000" dirty="0">
                <a:latin typeface="Times New Roman" panose="02020603050405020304" pitchFamily="18" charset="0"/>
              </a:rPr>
              <a:t>2 </a:t>
            </a:r>
            <a:r>
              <a:rPr lang="zh-CN" altLang="en-US" sz="2000" dirty="0">
                <a:latin typeface="Times New Roman" panose="02020603050405020304" pitchFamily="18" charset="0"/>
              </a:rPr>
              <a:t>个 </a:t>
            </a:r>
            <a:r>
              <a:rPr lang="en-US" altLang="zh-CN" sz="2000" dirty="0" err="1">
                <a:latin typeface="Times New Roman" panose="02020603050405020304" pitchFamily="18" charset="0"/>
              </a:rPr>
              <a:t>bbox</a:t>
            </a:r>
            <a:r>
              <a:rPr lang="en-US" altLang="zh-CN" sz="2000" dirty="0">
                <a:latin typeface="Times New Roman" panose="02020603050405020304" pitchFamily="18" charset="0"/>
              </a:rPr>
              <a:t> </a:t>
            </a:r>
            <a:r>
              <a:rPr lang="zh-CN" altLang="en-US" sz="2000" dirty="0">
                <a:latin typeface="Times New Roman" panose="02020603050405020304" pitchFamily="18" charset="0"/>
              </a:rPr>
              <a:t>的信息（</a:t>
            </a:r>
            <a:r>
              <a:rPr lang="en-US" altLang="zh-CN" sz="2000" dirty="0">
                <a:latin typeface="Times New Roman" panose="02020603050405020304" pitchFamily="18" charset="0"/>
              </a:rPr>
              <a:t>x</a:t>
            </a:r>
            <a:r>
              <a:rPr lang="zh-CN" altLang="en-US" sz="2000" dirty="0">
                <a:latin typeface="Times New Roman" panose="02020603050405020304" pitchFamily="18" charset="0"/>
              </a:rPr>
              <a:t>、</a:t>
            </a:r>
            <a:r>
              <a:rPr lang="en-US" altLang="zh-CN" sz="2000" dirty="0">
                <a:latin typeface="Times New Roman" panose="02020603050405020304" pitchFamily="18" charset="0"/>
              </a:rPr>
              <a:t>y</a:t>
            </a:r>
            <a:r>
              <a:rPr lang="zh-CN" altLang="en-US" sz="2000" dirty="0">
                <a:latin typeface="Times New Roman" panose="02020603050405020304" pitchFamily="18" charset="0"/>
              </a:rPr>
              <a:t>、</a:t>
            </a:r>
            <a:r>
              <a:rPr lang="en-US" altLang="zh-CN" sz="2000" dirty="0">
                <a:latin typeface="Times New Roman" panose="02020603050405020304" pitchFamily="18" charset="0"/>
              </a:rPr>
              <a:t>w</a:t>
            </a:r>
            <a:r>
              <a:rPr lang="zh-CN" altLang="en-US" sz="2000" dirty="0">
                <a:latin typeface="Times New Roman" panose="02020603050405020304" pitchFamily="18" charset="0"/>
              </a:rPr>
              <a:t>、</a:t>
            </a:r>
            <a:r>
              <a:rPr lang="en-US" altLang="zh-CN" sz="2000" dirty="0">
                <a:latin typeface="Times New Roman" panose="02020603050405020304" pitchFamily="18" charset="0"/>
              </a:rPr>
              <a:t>h</a:t>
            </a:r>
            <a:r>
              <a:rPr lang="zh-CN" altLang="en-US" sz="2000" dirty="0">
                <a:latin typeface="Times New Roman" panose="02020603050405020304" pitchFamily="18" charset="0"/>
              </a:rPr>
              <a:t>、置信度），</a:t>
            </a:r>
            <a:r>
              <a:rPr lang="en-US" altLang="zh-CN" sz="2000" dirty="0">
                <a:latin typeface="Times New Roman" panose="02020603050405020304" pitchFamily="18" charset="0"/>
              </a:rPr>
              <a:t>20 </a:t>
            </a:r>
            <a:r>
              <a:rPr lang="zh-CN" altLang="en-US" sz="2000" dirty="0">
                <a:latin typeface="Times New Roman" panose="02020603050405020304" pitchFamily="18" charset="0"/>
              </a:rPr>
              <a:t>个用于 </a:t>
            </a:r>
            <a:r>
              <a:rPr lang="en-US" altLang="zh-CN" sz="2000" dirty="0">
                <a:latin typeface="Times New Roman" panose="02020603050405020304" pitchFamily="18" charset="0"/>
              </a:rPr>
              <a:t>20 </a:t>
            </a:r>
            <a:r>
              <a:rPr lang="zh-CN" altLang="en-US" sz="2000" dirty="0">
                <a:latin typeface="Times New Roman" panose="02020603050405020304" pitchFamily="18" charset="0"/>
              </a:rPr>
              <a:t>个类别</a:t>
            </a:r>
          </a:p>
          <a:p>
            <a:r>
              <a:rPr lang="zh-CN" altLang="en-US" sz="2000" dirty="0">
                <a:latin typeface="Times New Roman" panose="02020603050405020304" pitchFamily="18" charset="0"/>
              </a:rPr>
              <a:t>    </a:t>
            </a:r>
            <a:r>
              <a:rPr lang="en-US" altLang="zh-CN" sz="2000" dirty="0">
                <a:latin typeface="Times New Roman" panose="02020603050405020304" pitchFamily="18" charset="0"/>
              </a:rPr>
              <a:t>VOC</a:t>
            </a:r>
            <a:r>
              <a:rPr lang="zh-CN" altLang="en-US" sz="2000" dirty="0">
                <a:latin typeface="Times New Roman" panose="02020603050405020304" pitchFamily="18" charset="0"/>
              </a:rPr>
              <a:t>数据集的概率。</a:t>
            </a:r>
          </a:p>
          <a:p>
            <a:r>
              <a:rPr lang="en-US" altLang="zh-CN" sz="2000" dirty="0">
                <a:latin typeface="Times New Roman" panose="02020603050405020304" pitchFamily="18" charset="0"/>
              </a:rPr>
              <a:t>• </a:t>
            </a:r>
            <a:r>
              <a:rPr lang="zh-CN" altLang="en-US" sz="2000" dirty="0">
                <a:latin typeface="Times New Roman" panose="02020603050405020304" pitchFamily="18" charset="0"/>
              </a:rPr>
              <a:t>因此，每个单元格有</a:t>
            </a:r>
            <a:r>
              <a:rPr lang="en-US" altLang="zh-CN" sz="2000" dirty="0">
                <a:latin typeface="Times New Roman" panose="02020603050405020304" pitchFamily="18" charset="0"/>
              </a:rPr>
              <a:t>2 </a:t>
            </a:r>
            <a:r>
              <a:rPr lang="zh-CN" altLang="en-US" sz="2000" dirty="0">
                <a:latin typeface="Times New Roman" panose="02020603050405020304" pitchFamily="18" charset="0"/>
              </a:rPr>
              <a:t>个潜在的</a:t>
            </a:r>
            <a:r>
              <a:rPr lang="en-US" altLang="zh-CN" sz="2000" dirty="0" err="1">
                <a:latin typeface="Times New Roman" panose="02020603050405020304" pitchFamily="18" charset="0"/>
              </a:rPr>
              <a:t>bbox</a:t>
            </a:r>
            <a:r>
              <a:rPr lang="zh-CN" altLang="en-US" sz="2000" dirty="0">
                <a:latin typeface="Times New Roman" panose="02020603050405020304" pitchFamily="18" charset="0"/>
              </a:rPr>
              <a:t>，但只能有一种对象。</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751961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YOLOv2</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23180" y="6523415"/>
            <a:ext cx="11294839" cy="338554"/>
          </a:xfrm>
          <a:prstGeom prst="rect">
            <a:avLst/>
          </a:prstGeom>
          <a:noFill/>
        </p:spPr>
        <p:txBody>
          <a:bodyPr wrap="square">
            <a:spAutoFit/>
          </a:bodyPr>
          <a:lstStyle/>
          <a:p>
            <a:r>
              <a:rPr lang="en-US" altLang="zh-CN" sz="1600" dirty="0">
                <a:latin typeface="Times New Roman" panose="02020603050405020304" pitchFamily="18" charset="0"/>
              </a:rPr>
              <a:t>Redmon, J. , and A. Farhadi . YOLO9000: Better, Faster, Stronger. CVPR 2017.</a:t>
            </a:r>
            <a:endParaRPr lang="zh-CN" altLang="en-US" sz="1600" dirty="0">
              <a:latin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0" y="3033003"/>
            <a:ext cx="11972925" cy="3124200"/>
          </a:xfrm>
          <a:prstGeom prst="rect">
            <a:avLst/>
          </a:prstGeom>
        </p:spPr>
      </p:pic>
      <p:sp>
        <p:nvSpPr>
          <p:cNvPr id="7" name="文本框 6"/>
          <p:cNvSpPr txBox="1"/>
          <p:nvPr/>
        </p:nvSpPr>
        <p:spPr>
          <a:xfrm>
            <a:off x="823179" y="1219532"/>
            <a:ext cx="11143919" cy="784830"/>
          </a:xfrm>
          <a:prstGeom prst="rect">
            <a:avLst/>
          </a:prstGeom>
          <a:noFill/>
        </p:spPr>
        <p:txBody>
          <a:bodyPr wrap="square">
            <a:spAutoFit/>
          </a:bodyPr>
          <a:lstStyle/>
          <a:p>
            <a:pPr algn="just">
              <a:spcBef>
                <a:spcPts val="600"/>
              </a:spcBef>
              <a:buClr>
                <a:srgbClr val="2F5597"/>
              </a:buClr>
            </a:pPr>
            <a:r>
              <a:rPr lang="en-US" altLang="zh-CN" sz="2200" b="1" dirty="0">
                <a:latin typeface="Times New Roman" panose="02020603050405020304" pitchFamily="18" charset="0"/>
              </a:rPr>
              <a:t>YOLO </a:t>
            </a:r>
            <a:r>
              <a:rPr lang="en-US" altLang="zh-CN" sz="2200" b="1" dirty="0" err="1">
                <a:latin typeface="Times New Roman" panose="02020603050405020304" pitchFamily="18" charset="0"/>
              </a:rPr>
              <a:t>Limitations:YOLO</a:t>
            </a:r>
            <a:r>
              <a:rPr lang="en-US" altLang="zh-CN" sz="2200" b="1" dirty="0">
                <a:latin typeface="Times New Roman" panose="02020603050405020304" pitchFamily="18" charset="0"/>
              </a:rPr>
              <a:t> </a:t>
            </a:r>
            <a:r>
              <a:rPr lang="zh-TW" altLang="en-US" sz="2200" b="1" dirty="0">
                <a:latin typeface="Times New Roman" panose="02020603050405020304" pitchFamily="18" charset="0"/>
              </a:rPr>
              <a:t>限制：</a:t>
            </a:r>
            <a:endParaRPr lang="en-US" altLang="zh-CN" sz="2200" b="1" dirty="0">
              <a:latin typeface="Times New Roman" panose="02020603050405020304" pitchFamily="18" charset="0"/>
            </a:endParaRP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Difficult to	 detect small objects.</a:t>
            </a:r>
            <a:r>
              <a:rPr lang="zh-CN" altLang="en-US" dirty="0">
                <a:latin typeface="Times New Roman" panose="02020603050405020304" pitchFamily="18" charset="0"/>
              </a:rPr>
              <a:t>难以检测小物体。</a:t>
            </a:r>
            <a:endParaRPr lang="en-US" altLang="zh-CN" dirty="0">
              <a:latin typeface="Times New Roman" panose="02020603050405020304" pitchFamily="18" charset="0"/>
            </a:endParaRPr>
          </a:p>
        </p:txBody>
      </p:sp>
      <p:sp>
        <p:nvSpPr>
          <p:cNvPr id="11" name="文本框 10"/>
          <p:cNvSpPr txBox="1"/>
          <p:nvPr/>
        </p:nvSpPr>
        <p:spPr>
          <a:xfrm>
            <a:off x="798878" y="2126267"/>
            <a:ext cx="11143919" cy="1061829"/>
          </a:xfrm>
          <a:prstGeom prst="rect">
            <a:avLst/>
          </a:prstGeom>
          <a:noFill/>
        </p:spPr>
        <p:txBody>
          <a:bodyPr wrap="square">
            <a:spAutoFit/>
          </a:bodyPr>
          <a:lstStyle/>
          <a:p>
            <a:pPr algn="just">
              <a:spcBef>
                <a:spcPts val="600"/>
              </a:spcBef>
              <a:buClr>
                <a:srgbClr val="2F5597"/>
              </a:buClr>
            </a:pPr>
            <a:r>
              <a:rPr lang="en-US" altLang="zh-CN" sz="2200" dirty="0">
                <a:latin typeface="Times New Roman" panose="02020603050405020304" pitchFamily="18" charset="0"/>
              </a:rPr>
              <a:t> </a:t>
            </a:r>
            <a:r>
              <a:rPr lang="en-US" altLang="zh-CN" sz="2200" b="1" dirty="0">
                <a:latin typeface="Times New Roman" panose="02020603050405020304" pitchFamily="18" charset="0"/>
              </a:rPr>
              <a:t>YOLOv2 Contributions:YOLOv2 </a:t>
            </a:r>
            <a:r>
              <a:rPr lang="zh-TW" altLang="en-US" sz="2200" b="1" dirty="0">
                <a:latin typeface="Times New Roman" panose="02020603050405020304" pitchFamily="18" charset="0"/>
              </a:rPr>
              <a:t>贡献：</a:t>
            </a:r>
            <a:endParaRPr lang="en-US" altLang="zh-CN" sz="2200" b="1" dirty="0">
              <a:latin typeface="Times New Roman" panose="02020603050405020304" pitchFamily="18" charset="0"/>
            </a:endParaRPr>
          </a:p>
          <a:p>
            <a:pPr marL="342900" indent="-342900" algn="just">
              <a:spcBef>
                <a:spcPts val="600"/>
              </a:spcBef>
              <a:buClr>
                <a:srgbClr val="2F5597"/>
              </a:buClr>
              <a:buFont typeface="+mj-ea"/>
              <a:buAutoNum type="circleNumDbPlain"/>
            </a:pPr>
            <a:r>
              <a:rPr lang="en-US" altLang="zh-CN" dirty="0">
                <a:latin typeface="Times New Roman" panose="02020603050405020304" pitchFamily="18" charset="0"/>
              </a:rPr>
              <a:t>Pre-define multiple proposal regions for each cell i.e., pre-defined anchor.</a:t>
            </a:r>
            <a:r>
              <a:rPr lang="zh-CN" altLang="en-US" dirty="0">
                <a:latin typeface="Times New Roman" panose="02020603050405020304" pitchFamily="18" charset="0"/>
              </a:rPr>
              <a:t>为每个单元预定义多个提议区域，即预定义锚点。</a:t>
            </a:r>
            <a:endParaRPr lang="en-US" altLang="zh-CN"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751961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CN" altLang="en-US" sz="2800" b="1" dirty="0">
                <a:solidFill>
                  <a:srgbClr val="2F5597"/>
                </a:solidFill>
                <a:latin typeface="微软雅黑" panose="020B0503020204020204" charset="-122"/>
                <a:ea typeface="微软雅黑" panose="020B0503020204020204" charset="-122"/>
              </a:rPr>
              <a:t> </a:t>
            </a:r>
            <a:r>
              <a:rPr kumimoji="0" lang="en-US" altLang="zh-CN" sz="2800" b="1" i="0" u="none" strike="noStrike" kern="1200" cap="none" spc="0" normalizeH="0" baseline="0" noProof="0" dirty="0">
                <a:ln>
                  <a:noFill/>
                </a:ln>
                <a:solidFill>
                  <a:srgbClr val="2F5597"/>
                </a:solidFill>
                <a:effectLst/>
                <a:uLnTx/>
                <a:uFillTx/>
                <a:latin typeface="微软雅黑" panose="020B0503020204020204" charset="-122"/>
                <a:ea typeface="微软雅黑" panose="020B0503020204020204" charset="-122"/>
                <a:cs typeface="+mn-cs"/>
              </a:rPr>
              <a:t>YOLOv2</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23180" y="6523415"/>
            <a:ext cx="11294839" cy="338554"/>
          </a:xfrm>
          <a:prstGeom prst="rect">
            <a:avLst/>
          </a:prstGeom>
          <a:noFill/>
        </p:spPr>
        <p:txBody>
          <a:bodyPr wrap="square">
            <a:spAutoFit/>
          </a:bodyPr>
          <a:lstStyle/>
          <a:p>
            <a:r>
              <a:rPr lang="en-US" altLang="zh-CN" sz="1600" dirty="0">
                <a:latin typeface="Times New Roman" panose="02020603050405020304" pitchFamily="18" charset="0"/>
              </a:rPr>
              <a:t>Redmon, J. , and A. Farhadi . YOLO9000: Better, Faster, Stronger. CVPR 2017.</a:t>
            </a:r>
            <a:endParaRPr lang="zh-CN" altLang="en-US" sz="1600" dirty="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0" y="1325928"/>
            <a:ext cx="12192000" cy="48372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751961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Object Detection</a:t>
            </a:r>
            <a:r>
              <a:rPr lang="zh-TW" altLang="en-US" sz="2800" b="1" dirty="0">
                <a:solidFill>
                  <a:srgbClr val="2F5597"/>
                </a:solidFill>
                <a:latin typeface="微软雅黑" panose="020B0503020204020204" charset="-122"/>
                <a:ea typeface="微软雅黑" panose="020B0503020204020204" charset="-122"/>
              </a:rPr>
              <a:t>物体检测</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0" y="1319737"/>
            <a:ext cx="12192000" cy="4218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751961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Image Segmentation</a:t>
            </a:r>
            <a:r>
              <a:rPr lang="zh-TW" altLang="en-US" sz="2800" b="1" dirty="0">
                <a:solidFill>
                  <a:srgbClr val="2F5597"/>
                </a:solidFill>
                <a:latin typeface="微软雅黑" panose="020B0503020204020204" charset="-122"/>
                <a:ea typeface="微软雅黑" panose="020B0503020204020204" charset="-122"/>
              </a:rPr>
              <a:t>图像分割</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3078952" y="965681"/>
            <a:ext cx="6866960" cy="3240000"/>
          </a:xfrm>
          <a:prstGeom prst="rect">
            <a:avLst/>
          </a:prstGeom>
        </p:spPr>
      </p:pic>
      <p:pic>
        <p:nvPicPr>
          <p:cNvPr id="8" name="图片 7"/>
          <p:cNvPicPr>
            <a:picLocks noChangeAspect="1"/>
          </p:cNvPicPr>
          <p:nvPr/>
        </p:nvPicPr>
        <p:blipFill rotWithShape="1">
          <a:blip r:embed="rId4"/>
          <a:srcRect t="7274" b="-2668"/>
          <a:stretch>
            <a:fillRect/>
          </a:stretch>
        </p:blipFill>
        <p:spPr>
          <a:xfrm>
            <a:off x="647846" y="4296792"/>
            <a:ext cx="10692000" cy="25612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7519610"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Image Segmentation</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1431751" y="2319058"/>
            <a:ext cx="8964000" cy="3038091"/>
          </a:xfrm>
          <a:prstGeom prst="rect">
            <a:avLst/>
          </a:prstGeom>
        </p:spPr>
      </p:pic>
      <p:sp>
        <p:nvSpPr>
          <p:cNvPr id="7" name="文本框 6"/>
          <p:cNvSpPr txBox="1"/>
          <p:nvPr/>
        </p:nvSpPr>
        <p:spPr>
          <a:xfrm>
            <a:off x="798878" y="1186823"/>
            <a:ext cx="4405544" cy="430887"/>
          </a:xfrm>
          <a:prstGeom prst="rect">
            <a:avLst/>
          </a:prstGeom>
          <a:noFill/>
        </p:spPr>
        <p:txBody>
          <a:bodyPr wrap="square">
            <a:spAutoFit/>
          </a:bodyPr>
          <a:lstStyle/>
          <a:p>
            <a:r>
              <a:rPr lang="en-US" altLang="zh-CN" sz="2200" dirty="0">
                <a:latin typeface="Times New Roman" panose="02020603050405020304" pitchFamily="18" charset="0"/>
              </a:rPr>
              <a:t>Pixel-wise Classification</a:t>
            </a:r>
            <a:r>
              <a:rPr lang="zh-TW" altLang="en-US" sz="2200" dirty="0">
                <a:latin typeface="Times New Roman" panose="02020603050405020304" pitchFamily="18" charset="0"/>
              </a:rPr>
              <a:t>按像素分类</a:t>
            </a:r>
            <a:endParaRPr lang="en-US" altLang="zh-CN" sz="22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9044" y="-8452"/>
            <a:ext cx="10928636" cy="954107"/>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Image Segmentation: Fully Convolutional Networks(FCN)</a:t>
            </a:r>
          </a:p>
          <a:p>
            <a:r>
              <a:rPr lang="zh-CN" altLang="en-US" sz="2800" b="1" dirty="0">
                <a:solidFill>
                  <a:srgbClr val="2F5597"/>
                </a:solidFill>
                <a:latin typeface="微软雅黑" panose="020B0503020204020204" charset="-122"/>
                <a:ea typeface="微软雅黑" panose="020B0503020204020204" charset="-122"/>
              </a:rPr>
              <a:t>图像分割：全卷积网络（</a:t>
            </a:r>
            <a:r>
              <a:rPr lang="en-US" altLang="zh-CN" sz="2800" b="1" dirty="0">
                <a:solidFill>
                  <a:srgbClr val="2F5597"/>
                </a:solidFill>
                <a:latin typeface="微软雅黑" panose="020B0503020204020204" charset="-122"/>
                <a:ea typeface="微软雅黑" panose="020B0503020204020204" charset="-122"/>
              </a:rPr>
              <a:t>FCN</a:t>
            </a:r>
            <a:r>
              <a:rPr lang="zh-CN" altLang="en-US" sz="2800" b="1" dirty="0">
                <a:solidFill>
                  <a:srgbClr val="2F5597"/>
                </a:solidFill>
                <a:latin typeface="微软雅黑" panose="020B0503020204020204" charset="-122"/>
                <a:ea typeface="微软雅黑" panose="020B0503020204020204" charset="-122"/>
              </a:rPr>
              <a:t>）</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3"/>
          <a:srcRect t="8211"/>
          <a:stretch>
            <a:fillRect/>
          </a:stretch>
        </p:blipFill>
        <p:spPr>
          <a:xfrm>
            <a:off x="249526" y="2645546"/>
            <a:ext cx="11725275" cy="3470937"/>
          </a:xfrm>
          <a:prstGeom prst="rect">
            <a:avLst/>
          </a:prstGeom>
        </p:spPr>
      </p:pic>
      <p:sp>
        <p:nvSpPr>
          <p:cNvPr id="7" name="文本框 6"/>
          <p:cNvSpPr txBox="1"/>
          <p:nvPr/>
        </p:nvSpPr>
        <p:spPr>
          <a:xfrm>
            <a:off x="117022" y="969609"/>
            <a:ext cx="11957958" cy="707886"/>
          </a:xfrm>
          <a:prstGeom prst="rect">
            <a:avLst/>
          </a:prstGeom>
          <a:noFill/>
        </p:spPr>
        <p:txBody>
          <a:bodyPr wrap="square">
            <a:spAutoFit/>
          </a:bodyPr>
          <a:lstStyle/>
          <a:p>
            <a:pPr>
              <a:spcAft>
                <a:spcPts val="600"/>
              </a:spcAft>
            </a:pPr>
            <a:r>
              <a:rPr lang="en-US" altLang="zh-CN" sz="2000" dirty="0">
                <a:latin typeface="Times New Roman" panose="02020603050405020304" pitchFamily="18" charset="0"/>
              </a:rPr>
              <a:t>FCN uses convolution and	pooling </a:t>
            </a:r>
            <a:r>
              <a:rPr lang="en-US" altLang="zh-CN" sz="2000" dirty="0" err="1">
                <a:latin typeface="Times New Roman" panose="02020603050405020304" pitchFamily="18" charset="0"/>
              </a:rPr>
              <a:t>only,which</a:t>
            </a:r>
            <a:r>
              <a:rPr lang="en-US" altLang="zh-CN" sz="2000" dirty="0">
                <a:latin typeface="Times New Roman" panose="02020603050405020304" pitchFamily="18" charset="0"/>
              </a:rPr>
              <a:t> allows to input	images with arbitrary size.</a:t>
            </a:r>
            <a:r>
              <a:rPr lang="zh-CN" altLang="en-US" sz="2000" dirty="0">
                <a:latin typeface="Times New Roman" panose="02020603050405020304" pitchFamily="18" charset="0"/>
              </a:rPr>
              <a:t> </a:t>
            </a:r>
            <a:r>
              <a:rPr lang="en-US" altLang="zh-CN" sz="2000" dirty="0">
                <a:latin typeface="Times New Roman" panose="02020603050405020304" pitchFamily="18" charset="0"/>
              </a:rPr>
              <a:t>FCN</a:t>
            </a:r>
            <a:r>
              <a:rPr lang="zh-CN" altLang="en-US" sz="2000" dirty="0">
                <a:latin typeface="Times New Roman" panose="02020603050405020304" pitchFamily="18" charset="0"/>
              </a:rPr>
              <a:t>仅使用卷积和池化，允许输入任意大小的图像。</a:t>
            </a:r>
          </a:p>
        </p:txBody>
      </p:sp>
      <p:sp>
        <p:nvSpPr>
          <p:cNvPr id="10" name="文本框 9"/>
          <p:cNvSpPr txBox="1"/>
          <p:nvPr/>
        </p:nvSpPr>
        <p:spPr>
          <a:xfrm>
            <a:off x="117021" y="1653689"/>
            <a:ext cx="11957958" cy="707886"/>
          </a:xfrm>
          <a:prstGeom prst="rect">
            <a:avLst/>
          </a:prstGeom>
          <a:noFill/>
        </p:spPr>
        <p:txBody>
          <a:bodyPr wrap="square">
            <a:spAutoFit/>
          </a:bodyPr>
          <a:lstStyle/>
          <a:p>
            <a:r>
              <a:rPr lang="en-US" altLang="zh-CN" sz="2000" dirty="0">
                <a:latin typeface="Times New Roman" panose="02020603050405020304" pitchFamily="18" charset="0"/>
              </a:rPr>
              <a:t>Encoder uses </a:t>
            </a:r>
            <a:r>
              <a:rPr lang="en-US" altLang="zh-CN" sz="2000" b="1" dirty="0">
                <a:solidFill>
                  <a:srgbClr val="FF0000"/>
                </a:solidFill>
                <a:latin typeface="Times New Roman" panose="02020603050405020304" pitchFamily="18" charset="0"/>
              </a:rPr>
              <a:t>pooling</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strided</a:t>
            </a:r>
            <a:r>
              <a:rPr lang="en-US" altLang="zh-CN" sz="2000" dirty="0">
                <a:latin typeface="Times New Roman" panose="02020603050405020304" pitchFamily="18" charset="0"/>
              </a:rPr>
              <a:t> convolution for “</a:t>
            </a:r>
            <a:r>
              <a:rPr lang="en-US" altLang="zh-CN" sz="2000" b="1" dirty="0" err="1">
                <a:solidFill>
                  <a:srgbClr val="FF0000"/>
                </a:solidFill>
                <a:latin typeface="Times New Roman" panose="02020603050405020304" pitchFamily="18" charset="0"/>
              </a:rPr>
              <a:t>downsampling</a:t>
            </a:r>
            <a:r>
              <a:rPr lang="en-US" altLang="zh-CN" sz="2000" dirty="0">
                <a:latin typeface="Times New Roman" panose="02020603050405020304" pitchFamily="18" charset="0"/>
              </a:rPr>
              <a:t>”.</a:t>
            </a:r>
            <a:r>
              <a:rPr lang="zh-CN" altLang="en-US" sz="2000" dirty="0">
                <a:latin typeface="Times New Roman" panose="02020603050405020304" pitchFamily="18" charset="0"/>
              </a:rPr>
              <a:t>编码器使用池化、跨步卷积进行“下采样”。</a:t>
            </a:r>
            <a:endParaRPr lang="en-US" altLang="zh-CN" sz="2000" dirty="0">
              <a:latin typeface="Times New Roman" panose="02020603050405020304" pitchFamily="18" charset="0"/>
            </a:endParaRPr>
          </a:p>
          <a:p>
            <a:r>
              <a:rPr lang="en-US" altLang="zh-CN" sz="2000" dirty="0">
                <a:latin typeface="Times New Roman" panose="02020603050405020304" pitchFamily="18" charset="0"/>
              </a:rPr>
              <a:t>Decoder uses </a:t>
            </a:r>
            <a:r>
              <a:rPr lang="en-US" altLang="zh-CN" sz="2000" b="1" dirty="0">
                <a:solidFill>
                  <a:srgbClr val="2F5597"/>
                </a:solidFill>
                <a:latin typeface="Times New Roman" panose="02020603050405020304" pitchFamily="18" charset="0"/>
              </a:rPr>
              <a:t>transposed convolution </a:t>
            </a:r>
            <a:r>
              <a:rPr lang="en-US" altLang="zh-CN" sz="2000" dirty="0">
                <a:latin typeface="Times New Roman" panose="02020603050405020304" pitchFamily="18" charset="0"/>
              </a:rPr>
              <a:t>for “</a:t>
            </a:r>
            <a:r>
              <a:rPr lang="en-US" altLang="zh-CN" sz="2000" b="1" dirty="0" err="1">
                <a:solidFill>
                  <a:srgbClr val="2F5597"/>
                </a:solidFill>
                <a:latin typeface="Times New Roman" panose="02020603050405020304" pitchFamily="18" charset="0"/>
              </a:rPr>
              <a:t>upsampling</a:t>
            </a:r>
            <a:r>
              <a:rPr lang="en-US" altLang="zh-CN" sz="2000" dirty="0">
                <a:latin typeface="Times New Roman" panose="02020603050405020304" pitchFamily="18" charset="0"/>
              </a:rPr>
              <a:t>”.</a:t>
            </a:r>
            <a:r>
              <a:rPr lang="zh-CN" altLang="en-US" sz="2000" dirty="0">
                <a:latin typeface="Times New Roman" panose="02020603050405020304" pitchFamily="18" charset="0"/>
              </a:rPr>
              <a:t>解码器使用转置卷积进行“上采样”。</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10928636"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Image Segmentation: </a:t>
            </a:r>
            <a:r>
              <a:rPr lang="en-US" altLang="zh-CN" sz="2800" b="1" dirty="0" err="1">
                <a:solidFill>
                  <a:srgbClr val="2F5597"/>
                </a:solidFill>
                <a:latin typeface="微软雅黑" panose="020B0503020204020204" charset="-122"/>
                <a:ea typeface="微软雅黑" panose="020B0503020204020204" charset="-122"/>
              </a:rPr>
              <a:t>UNet</a:t>
            </a:r>
            <a:r>
              <a:rPr lang="zh-TW" altLang="en-US" sz="2800" b="1" dirty="0">
                <a:solidFill>
                  <a:srgbClr val="2F5597"/>
                </a:solidFill>
                <a:latin typeface="微软雅黑" panose="020B0503020204020204" charset="-122"/>
                <a:ea typeface="微软雅黑" panose="020B0503020204020204" charset="-122"/>
              </a:rPr>
              <a:t>图像分割：</a:t>
            </a:r>
            <a:r>
              <a:rPr lang="en-US" altLang="zh-CN" sz="2800" b="1" dirty="0" err="1">
                <a:solidFill>
                  <a:srgbClr val="2F5597"/>
                </a:solidFill>
                <a:latin typeface="微软雅黑" panose="020B0503020204020204" charset="-122"/>
                <a:ea typeface="微软雅黑" panose="020B0503020204020204" charset="-122"/>
              </a:rPr>
              <a:t>UNet</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23181" y="1205448"/>
            <a:ext cx="10513604" cy="1015663"/>
          </a:xfrm>
          <a:prstGeom prst="rect">
            <a:avLst/>
          </a:prstGeom>
          <a:noFill/>
        </p:spPr>
        <p:txBody>
          <a:bodyPr wrap="square">
            <a:spAutoFit/>
          </a:bodyPr>
          <a:lstStyle/>
          <a:p>
            <a:pPr>
              <a:spcAft>
                <a:spcPts val="600"/>
              </a:spcAft>
            </a:pPr>
            <a:r>
              <a:rPr lang="en-US" altLang="zh-CN" sz="2000" dirty="0">
                <a:latin typeface="Times New Roman" panose="02020603050405020304" pitchFamily="18" charset="0"/>
              </a:rPr>
              <a:t>In the encoding process, as the number of layers increased, we can	have higher level features,	but lost	the	</a:t>
            </a:r>
            <a:r>
              <a:rPr lang="en-US" altLang="zh-CN" sz="2000" b="1" dirty="0">
                <a:solidFill>
                  <a:srgbClr val="FF0000"/>
                </a:solidFill>
                <a:latin typeface="Times New Roman" panose="02020603050405020304" pitchFamily="18" charset="0"/>
              </a:rPr>
              <a:t>low-level features</a:t>
            </a:r>
            <a:r>
              <a:rPr lang="en-US" altLang="zh-CN" sz="2000" dirty="0">
                <a:latin typeface="Times New Roman" panose="02020603050405020304" pitchFamily="18" charset="0"/>
              </a:rPr>
              <a:t>.</a:t>
            </a:r>
            <a:r>
              <a:rPr lang="zh-CN" altLang="en-US" sz="2000" dirty="0">
                <a:latin typeface="Times New Roman" panose="02020603050405020304" pitchFamily="18" charset="0"/>
              </a:rPr>
              <a:t>在编码过程中，随着层数的增加，我们可以获得更高层次的特征，但失去了低层次的特征。</a:t>
            </a:r>
          </a:p>
        </p:txBody>
      </p:sp>
      <p:pic>
        <p:nvPicPr>
          <p:cNvPr id="15" name="图片 14"/>
          <p:cNvPicPr>
            <a:picLocks noChangeAspect="1"/>
          </p:cNvPicPr>
          <p:nvPr/>
        </p:nvPicPr>
        <p:blipFill>
          <a:blip r:embed="rId3"/>
          <a:stretch>
            <a:fillRect/>
          </a:stretch>
        </p:blipFill>
        <p:spPr>
          <a:xfrm>
            <a:off x="2826039" y="2206471"/>
            <a:ext cx="6572250" cy="4038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10928636"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Image Segmentation: </a:t>
            </a:r>
            <a:r>
              <a:rPr lang="en-US" altLang="zh-CN" sz="2800" b="1" dirty="0" err="1">
                <a:solidFill>
                  <a:srgbClr val="2F5597"/>
                </a:solidFill>
                <a:latin typeface="微软雅黑" panose="020B0503020204020204" charset="-122"/>
                <a:ea typeface="微软雅黑" panose="020B0503020204020204" charset="-122"/>
              </a:rPr>
              <a:t>UNet</a:t>
            </a:r>
            <a:r>
              <a:rPr lang="zh-TW" altLang="en-US" sz="2800" b="1" dirty="0">
                <a:solidFill>
                  <a:srgbClr val="2F5597"/>
                </a:solidFill>
                <a:latin typeface="微软雅黑" panose="020B0503020204020204" charset="-122"/>
                <a:ea typeface="微软雅黑" panose="020B0503020204020204" charset="-122"/>
              </a:rPr>
              <a:t>图像分割：</a:t>
            </a:r>
            <a:r>
              <a:rPr lang="en-US" altLang="zh-CN" sz="2800" b="1" dirty="0" err="1">
                <a:solidFill>
                  <a:srgbClr val="2F5597"/>
                </a:solidFill>
                <a:latin typeface="微软雅黑" panose="020B0503020204020204" charset="-122"/>
                <a:ea typeface="微软雅黑" panose="020B0503020204020204" charset="-122"/>
              </a:rPr>
              <a:t>UNet</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492154" y="1538347"/>
            <a:ext cx="11052000" cy="4877192"/>
          </a:xfrm>
          <a:prstGeom prst="rect">
            <a:avLst/>
          </a:prstGeom>
        </p:spPr>
      </p:pic>
      <p:sp>
        <p:nvSpPr>
          <p:cNvPr id="8" name="文本框 7"/>
          <p:cNvSpPr txBox="1"/>
          <p:nvPr/>
        </p:nvSpPr>
        <p:spPr>
          <a:xfrm>
            <a:off x="2316960" y="1896984"/>
            <a:ext cx="6098958" cy="461665"/>
          </a:xfrm>
          <a:prstGeom prst="rect">
            <a:avLst/>
          </a:prstGeom>
          <a:noFill/>
        </p:spPr>
        <p:txBody>
          <a:bodyPr wrap="square">
            <a:spAutoFit/>
          </a:bodyPr>
          <a:lstStyle/>
          <a:p>
            <a:r>
              <a:rPr lang="en-US" altLang="zh-CN" sz="2400" b="1" dirty="0">
                <a:solidFill>
                  <a:srgbClr val="FF0000"/>
                </a:solidFill>
                <a:latin typeface="Times New Roman" panose="02020603050405020304" pitchFamily="18" charset="0"/>
                <a:ea typeface="微软雅黑" panose="020B0503020204020204" charset="-122"/>
              </a:rPr>
              <a:t>Skip-connection</a:t>
            </a:r>
            <a:endParaRPr lang="zh-CN" altLang="en-US" sz="2400" b="1" dirty="0">
              <a:solidFill>
                <a:srgbClr val="FF0000"/>
              </a:solidFill>
              <a:latin typeface="Times New Roman" panose="02020603050405020304" pitchFamily="18" charset="0"/>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10928636"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Image Segmentation: </a:t>
            </a:r>
            <a:r>
              <a:rPr lang="en-US" altLang="zh-CN" sz="2800" b="1" dirty="0" err="1">
                <a:solidFill>
                  <a:srgbClr val="2F5597"/>
                </a:solidFill>
                <a:latin typeface="微软雅黑" panose="020B0503020204020204" charset="-122"/>
                <a:ea typeface="微软雅黑" panose="020B0503020204020204" charset="-122"/>
              </a:rPr>
              <a:t>SegNet</a:t>
            </a:r>
            <a:r>
              <a:rPr lang="zh-TW" altLang="en-US" sz="2800" b="1" dirty="0">
                <a:solidFill>
                  <a:srgbClr val="2F5597"/>
                </a:solidFill>
                <a:latin typeface="微软雅黑" panose="020B0503020204020204" charset="-122"/>
                <a:ea typeface="微软雅黑" panose="020B0503020204020204" charset="-122"/>
              </a:rPr>
              <a:t>图像分割：</a:t>
            </a:r>
            <a:r>
              <a:rPr lang="en-US" altLang="zh-CN" sz="2800" b="1" dirty="0" err="1">
                <a:solidFill>
                  <a:srgbClr val="2F5597"/>
                </a:solidFill>
                <a:latin typeface="微软雅黑" panose="020B0503020204020204" charset="-122"/>
                <a:ea typeface="微软雅黑" panose="020B0503020204020204" charset="-122"/>
              </a:rPr>
              <a:t>SegNet</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334908" y="1672905"/>
            <a:ext cx="11444744" cy="3636000"/>
          </a:xfrm>
          <a:prstGeom prst="rect">
            <a:avLst/>
          </a:prstGeom>
        </p:spPr>
      </p:pic>
      <p:sp>
        <p:nvSpPr>
          <p:cNvPr id="6" name="文本框 5"/>
          <p:cNvSpPr txBox="1"/>
          <p:nvPr/>
        </p:nvSpPr>
        <p:spPr>
          <a:xfrm>
            <a:off x="5037965" y="1211240"/>
            <a:ext cx="2721118" cy="461665"/>
          </a:xfrm>
          <a:prstGeom prst="rect">
            <a:avLst/>
          </a:prstGeom>
          <a:noFill/>
        </p:spPr>
        <p:txBody>
          <a:bodyPr wrap="square">
            <a:spAutoFit/>
          </a:bodyPr>
          <a:lstStyle/>
          <a:p>
            <a:r>
              <a:rPr lang="en-US" altLang="zh-CN" sz="2400" b="1" dirty="0">
                <a:solidFill>
                  <a:srgbClr val="FF0000"/>
                </a:solidFill>
                <a:latin typeface="Times New Roman" panose="02020603050405020304" pitchFamily="18" charset="0"/>
                <a:ea typeface="微软雅黑" panose="020B0503020204020204" charset="-122"/>
              </a:rPr>
              <a:t>Skip-connection</a:t>
            </a:r>
            <a:endParaRPr lang="zh-CN" altLang="en-US" sz="2400" b="1" dirty="0">
              <a:solidFill>
                <a:srgbClr val="FF0000"/>
              </a:solidFill>
              <a:latin typeface="Times New Roman" panose="02020603050405020304" pitchFamily="18" charset="0"/>
              <a:ea typeface="微软雅黑" panose="020B0503020204020204" charset="-122"/>
            </a:endParaRPr>
          </a:p>
        </p:txBody>
      </p:sp>
      <p:sp>
        <p:nvSpPr>
          <p:cNvPr id="10" name="文本框 9"/>
          <p:cNvSpPr txBox="1"/>
          <p:nvPr/>
        </p:nvSpPr>
        <p:spPr>
          <a:xfrm>
            <a:off x="299566" y="5510696"/>
            <a:ext cx="11072730" cy="1015663"/>
          </a:xfrm>
          <a:prstGeom prst="rect">
            <a:avLst/>
          </a:prstGeom>
          <a:noFill/>
        </p:spPr>
        <p:txBody>
          <a:bodyPr wrap="square">
            <a:spAutoFit/>
          </a:bodyPr>
          <a:lstStyle/>
          <a:p>
            <a:r>
              <a:rPr lang="en-US" altLang="zh-CN" sz="2000" dirty="0">
                <a:latin typeface="Times New Roman" panose="02020603050405020304" pitchFamily="18" charset="0"/>
              </a:rPr>
              <a:t>Skip-connection sends low-level features to	the	decoding process,	which improves the performance for segmenting the detailed pattern.</a:t>
            </a:r>
            <a:r>
              <a:rPr lang="zh-CN" altLang="en-US" sz="2000" dirty="0">
                <a:latin typeface="Times New Roman" panose="02020603050405020304" pitchFamily="18" charset="0"/>
              </a:rPr>
              <a:t>跳过连接将低级特征发送到解码过程，从而提高了分割详细模式的性能。</a:t>
            </a: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不确定性推理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631"/>
          <p:cNvSpPr txBox="1">
            <a:spLocks noChangeArrowheads="1"/>
          </p:cNvSpPr>
          <p:nvPr/>
        </p:nvSpPr>
        <p:spPr>
          <a:xfrm>
            <a:off x="1761515" y="1200558"/>
            <a:ext cx="8241380" cy="3209315"/>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  1. </a:t>
            </a:r>
            <a:r>
              <a:rPr lang="zh-CN" altLang="ru-RU" sz="2605" b="1">
                <a:solidFill>
                  <a:schemeClr val="accent2"/>
                </a:solidFill>
                <a:latin typeface="Times New Roman" panose="02020603050405020304" pitchFamily="18" charset="0"/>
                <a:ea typeface="新宋体" panose="02010609030101010101" pitchFamily="49" charset="-122"/>
              </a:rPr>
              <a:t>不确定性</a:t>
            </a:r>
            <a:r>
              <a:rPr lang="zh-CN" altLang="ru-RU" sz="2605" b="1">
                <a:latin typeface="Times New Roman" panose="02020603050405020304" pitchFamily="18" charset="0"/>
                <a:ea typeface="新宋体" panose="02010609030101010101" pitchFamily="49" charset="-122"/>
              </a:rPr>
              <a:t>的表示与量度</a:t>
            </a:r>
          </a:p>
          <a:p>
            <a:pPr>
              <a:lnSpc>
                <a:spcPct val="110000"/>
              </a:lnSpc>
              <a:spcBef>
                <a:spcPct val="50000"/>
              </a:spcBef>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1</a:t>
            </a:r>
            <a:r>
              <a:rPr lang="zh-CN" altLang="ru-RU" sz="2405" b="1">
                <a:latin typeface="Times New Roman" panose="02020603050405020304" pitchFamily="18" charset="0"/>
                <a:ea typeface="新宋体" panose="02010609030101010101" pitchFamily="49" charset="-122"/>
              </a:rPr>
              <a:t>）</a:t>
            </a:r>
            <a:r>
              <a:rPr lang="zh-CN" altLang="ru-RU" sz="2405" b="1">
                <a:solidFill>
                  <a:schemeClr val="accent2"/>
                </a:solidFill>
                <a:latin typeface="Times New Roman" panose="02020603050405020304" pitchFamily="18" charset="0"/>
                <a:ea typeface="新宋体" panose="02010609030101010101" pitchFamily="49" charset="-122"/>
              </a:rPr>
              <a:t>知识不确定性</a:t>
            </a:r>
            <a:r>
              <a:rPr lang="zh-CN" altLang="ru-RU" sz="2405" b="1">
                <a:latin typeface="Times New Roman" panose="02020603050405020304" pitchFamily="18" charset="0"/>
                <a:ea typeface="新宋体" panose="02010609030101010101" pitchFamily="49" charset="-122"/>
              </a:rPr>
              <a:t>的表示</a:t>
            </a:r>
          </a:p>
          <a:p>
            <a:pPr>
              <a:lnSpc>
                <a:spcPct val="110000"/>
              </a:lnSpc>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2</a:t>
            </a:r>
            <a:r>
              <a:rPr lang="zh-CN" altLang="ru-RU" sz="2405" b="1">
                <a:latin typeface="Times New Roman" panose="02020603050405020304" pitchFamily="18" charset="0"/>
                <a:ea typeface="新宋体" panose="02010609030101010101" pitchFamily="49" charset="-122"/>
              </a:rPr>
              <a:t>）</a:t>
            </a:r>
            <a:r>
              <a:rPr lang="zh-CN" altLang="ru-RU" sz="2405" b="1">
                <a:solidFill>
                  <a:schemeClr val="accent2"/>
                </a:solidFill>
                <a:latin typeface="Times New Roman" panose="02020603050405020304" pitchFamily="18" charset="0"/>
                <a:ea typeface="新宋体" panose="02010609030101010101" pitchFamily="49" charset="-122"/>
              </a:rPr>
              <a:t>证据不确定性</a:t>
            </a:r>
            <a:r>
              <a:rPr lang="zh-CN" altLang="ru-RU" sz="2405" b="1">
                <a:latin typeface="Times New Roman" panose="02020603050405020304" pitchFamily="18" charset="0"/>
                <a:ea typeface="新宋体" panose="02010609030101010101" pitchFamily="49" charset="-122"/>
              </a:rPr>
              <a:t>的表示</a:t>
            </a:r>
            <a:r>
              <a:rPr lang="ru-RU" altLang="zh-CN" sz="2405" b="1">
                <a:latin typeface="Times New Roman" panose="02020603050405020304" pitchFamily="18" charset="0"/>
                <a:ea typeface="新宋体" panose="02010609030101010101" pitchFamily="49" charset="-122"/>
              </a:rPr>
              <a:t>——</a:t>
            </a:r>
            <a:r>
              <a:rPr lang="zh-CN" altLang="ru-RU" sz="2405" b="1">
                <a:latin typeface="Times New Roman" panose="02020603050405020304" pitchFamily="18" charset="0"/>
                <a:ea typeface="新宋体" panose="02010609030101010101" pitchFamily="49" charset="-122"/>
              </a:rPr>
              <a:t>证据的动态强度</a:t>
            </a:r>
          </a:p>
          <a:p>
            <a:pPr>
              <a:lnSpc>
                <a:spcPct val="110000"/>
              </a:lnSpc>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3</a:t>
            </a:r>
            <a:r>
              <a:rPr lang="zh-CN" altLang="ru-RU" sz="2405" b="1">
                <a:latin typeface="Times New Roman" panose="02020603050405020304" pitchFamily="18" charset="0"/>
                <a:ea typeface="新宋体" panose="02010609030101010101" pitchFamily="49" charset="-122"/>
              </a:rPr>
              <a:t>）不确定性的量度</a:t>
            </a:r>
            <a:r>
              <a:rPr lang="zh-CN" altLang="ru-RU" sz="2205">
                <a:latin typeface="Times New Roman" panose="02020603050405020304" pitchFamily="18" charset="0"/>
                <a:ea typeface="新宋体" panose="02010609030101010101" pitchFamily="49" charset="-122"/>
              </a:rPr>
              <a:t>   </a:t>
            </a:r>
          </a:p>
        </p:txBody>
      </p:sp>
      <p:sp>
        <p:nvSpPr>
          <p:cNvPr id="3" name="AutoShape 632"/>
          <p:cNvSpPr>
            <a:spLocks noChangeArrowheads="1"/>
          </p:cNvSpPr>
          <p:nvPr/>
        </p:nvSpPr>
        <p:spPr bwMode="auto">
          <a:xfrm>
            <a:off x="5418159" y="2346742"/>
            <a:ext cx="4847403" cy="1208269"/>
          </a:xfrm>
          <a:prstGeom prst="accentCallout2">
            <a:avLst>
              <a:gd name="adj1" fmla="val 9486"/>
              <a:gd name="adj2" fmla="val -1574"/>
              <a:gd name="adj3" fmla="val 9486"/>
              <a:gd name="adj4" fmla="val -18259"/>
              <a:gd name="adj5" fmla="val -7245"/>
              <a:gd name="adj6" fmla="val -35667"/>
            </a:avLst>
          </a:prstGeom>
          <a:gradFill rotWithShape="0">
            <a:gsLst>
              <a:gs pos="0">
                <a:srgbClr val="FFFF99"/>
              </a:gs>
              <a:gs pos="50000">
                <a:srgbClr val="FFFFFF"/>
              </a:gs>
              <a:gs pos="100000">
                <a:srgbClr val="FFFF99"/>
              </a:gs>
            </a:gsLst>
            <a:lin ang="18900000"/>
          </a:gradFill>
          <a:ln w="9525" cap="flat" algn="ctr">
            <a:solidFill>
              <a:srgbClr val="000000"/>
            </a:solidFill>
            <a:prstDash val="solid"/>
            <a:miter lim="800000"/>
            <a:headEnd type="none" w="med" len="med"/>
            <a:tailEnd type="none" w="med" len="med"/>
          </a:ln>
        </p:spPr>
        <p:txBody>
          <a:bodyPr/>
          <a:lstStyle/>
          <a:p>
            <a:pPr algn="just"/>
            <a:r>
              <a:rPr lang="zh-CN" altLang="ru-RU" sz="2405" b="1">
                <a:latin typeface="宋体" panose="02010600030101010101" pitchFamily="2" charset="-122"/>
                <a:ea typeface="新宋体" panose="02010609030101010101" pitchFamily="49" charset="-122"/>
              </a:rPr>
              <a:t>在专家系统中知识的不确定性一般是由领域专家给出的，通常是一个数值</a:t>
            </a:r>
            <a:r>
              <a:rPr lang="ru-RU" altLang="zh-CN" sz="2405" b="1">
                <a:latin typeface="宋体" panose="02010600030101010101" pitchFamily="2" charset="-122"/>
                <a:ea typeface="新宋体" panose="02010609030101010101" pitchFamily="49" charset="-122"/>
              </a:rPr>
              <a:t>——</a:t>
            </a:r>
            <a:r>
              <a:rPr lang="zh-CN" altLang="ru-RU" sz="2405" b="1">
                <a:latin typeface="宋体" panose="02010600030101010101" pitchFamily="2" charset="-122"/>
                <a:ea typeface="新宋体" panose="02010609030101010101" pitchFamily="49" charset="-122"/>
              </a:rPr>
              <a:t>知识的静态强度</a:t>
            </a:r>
          </a:p>
        </p:txBody>
      </p:sp>
      <p:sp>
        <p:nvSpPr>
          <p:cNvPr id="5" name="AutoShape 633"/>
          <p:cNvSpPr>
            <a:spLocks noChangeArrowheads="1"/>
          </p:cNvSpPr>
          <p:nvPr/>
        </p:nvSpPr>
        <p:spPr bwMode="auto">
          <a:xfrm>
            <a:off x="5341747" y="2958040"/>
            <a:ext cx="4847403" cy="1604657"/>
          </a:xfrm>
          <a:prstGeom prst="accentCallout2">
            <a:avLst>
              <a:gd name="adj1" fmla="val 7144"/>
              <a:gd name="adj2" fmla="val -1574"/>
              <a:gd name="adj3" fmla="val 7144"/>
              <a:gd name="adj4" fmla="val -15009"/>
              <a:gd name="adj5" fmla="val -6250"/>
              <a:gd name="adj6" fmla="val -29000"/>
            </a:avLst>
          </a:prstGeom>
          <a:gradFill rotWithShape="0">
            <a:gsLst>
              <a:gs pos="0">
                <a:srgbClr val="FFFFFF"/>
              </a:gs>
              <a:gs pos="50000">
                <a:srgbClr val="CCFFFF"/>
              </a:gs>
              <a:gs pos="100000">
                <a:srgbClr val="FFFFFF"/>
              </a:gs>
            </a:gsLst>
            <a:lin ang="18900000"/>
          </a:gradFill>
          <a:ln w="9525" cap="flat" algn="ctr">
            <a:solidFill>
              <a:srgbClr val="000000"/>
            </a:solidFill>
            <a:prstDash val="solid"/>
            <a:miter lim="800000"/>
            <a:headEnd type="none" w="med" len="med"/>
            <a:tailEnd type="none" w="med" len="med"/>
          </a:ln>
        </p:spPr>
        <p:txBody>
          <a:bodyPr/>
          <a:lstStyle/>
          <a:p>
            <a:pPr algn="just">
              <a:buFont typeface="Wingdings" panose="05000000000000000000" pitchFamily="2" charset="2"/>
              <a:buChar char="§"/>
            </a:pPr>
            <a:r>
              <a:rPr lang="ru-RU" altLang="zh-CN" sz="2405">
                <a:latin typeface="宋体" panose="02010600030101010101" pitchFamily="2" charset="-122"/>
                <a:ea typeface="新宋体" panose="02010609030101010101" pitchFamily="49" charset="-122"/>
              </a:rPr>
              <a:t>  </a:t>
            </a:r>
            <a:r>
              <a:rPr lang="zh-CN" altLang="ru-RU" sz="2405" b="1">
                <a:latin typeface="宋体" panose="02010600030101010101" pitchFamily="2" charset="-122"/>
                <a:ea typeface="新宋体" panose="02010609030101010101" pitchFamily="49" charset="-122"/>
              </a:rPr>
              <a:t>用户在求解问题时提供的初始证据。</a:t>
            </a:r>
          </a:p>
          <a:p>
            <a:pPr algn="just">
              <a:buFont typeface="Wingdings" panose="05000000000000000000" pitchFamily="2" charset="2"/>
              <a:buChar char="§"/>
            </a:pPr>
            <a:r>
              <a:rPr lang="zh-CN" altLang="ru-RU" sz="2405" b="1">
                <a:latin typeface="宋体" panose="02010600030101010101" pitchFamily="2" charset="-122"/>
                <a:ea typeface="新宋体" panose="02010609030101010101" pitchFamily="49" charset="-122"/>
              </a:rPr>
              <a:t>  在推理中用前面推出的结论作为当前推理的证据。 </a:t>
            </a:r>
          </a:p>
        </p:txBody>
      </p:sp>
      <p:sp>
        <p:nvSpPr>
          <p:cNvPr id="6" name="Rectangle 634"/>
          <p:cNvSpPr>
            <a:spLocks noChangeArrowheads="1"/>
          </p:cNvSpPr>
          <p:nvPr/>
        </p:nvSpPr>
        <p:spPr bwMode="auto">
          <a:xfrm>
            <a:off x="1981200" y="3862251"/>
            <a:ext cx="8391020" cy="2463165"/>
          </a:xfrm>
          <a:prstGeom prst="rect">
            <a:avLst/>
          </a:prstGeom>
          <a:gradFill rotWithShape="0">
            <a:gsLst>
              <a:gs pos="0">
                <a:srgbClr val="CCFFCC"/>
              </a:gs>
              <a:gs pos="100000">
                <a:srgbClr val="FFFFFF"/>
              </a:gs>
            </a:gsLst>
            <a:path path="rect">
              <a:fillToRect l="100000" t="100000"/>
            </a:path>
          </a:gradFill>
          <a:ln w="9525" cap="flat" algn="ctr">
            <a:solidFill>
              <a:srgbClr val="808080"/>
            </a:solidFill>
            <a:prstDash val="solid"/>
            <a:miter lim="800000"/>
            <a:headEnd type="none" w="med" len="med"/>
            <a:tailEnd type="none" w="med" len="med"/>
          </a:ln>
        </p:spPr>
        <p:txBody>
          <a:bodyPr>
            <a:spAutoFit/>
          </a:bodyPr>
          <a:lstStyle/>
          <a:p>
            <a:pPr algn="just">
              <a:lnSpc>
                <a:spcPct val="110000"/>
              </a:lnSpc>
              <a:spcBef>
                <a:spcPct val="30000"/>
              </a:spcBef>
              <a:buClr>
                <a:schemeClr val="accent2"/>
              </a:buClr>
              <a:buSzPct val="65000"/>
              <a:buFont typeface="Wingdings" panose="05000000000000000000" pitchFamily="2" charset="2"/>
              <a:buNone/>
            </a:pPr>
            <a:r>
              <a:rPr lang="ru-RU" altLang="zh-CN" sz="2405" b="1">
                <a:latin typeface="Times New Roman" panose="02020603050405020304" pitchFamily="18" charset="0"/>
                <a:ea typeface="新宋体" panose="02010609030101010101" pitchFamily="49" charset="-122"/>
              </a:rPr>
              <a:t>①</a:t>
            </a:r>
            <a:r>
              <a:rPr lang="ru-RU" altLang="zh-CN" sz="2405" b="1">
                <a:latin typeface="宋体" panose="02010600030101010101" pitchFamily="2" charset="-122"/>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能充分表达相应知识及证据不确定性的程度。</a:t>
            </a:r>
          </a:p>
          <a:p>
            <a:pPr algn="just">
              <a:lnSpc>
                <a:spcPct val="110000"/>
              </a:lnSpc>
              <a:spcBef>
                <a:spcPct val="30000"/>
              </a:spcBef>
              <a:buClr>
                <a:schemeClr val="accent2"/>
              </a:buClr>
              <a:buSzPct val="65000"/>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② 度量范围的指定便于领域专家及用户对不确定性的估计。</a:t>
            </a:r>
          </a:p>
          <a:p>
            <a:pPr algn="just">
              <a:lnSpc>
                <a:spcPct val="110000"/>
              </a:lnSpc>
              <a:spcBef>
                <a:spcPct val="30000"/>
              </a:spcBef>
              <a:buClr>
                <a:schemeClr val="accent2"/>
              </a:buClr>
              <a:buSzPct val="65000"/>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③</a:t>
            </a:r>
            <a:r>
              <a:rPr lang="zh-CN" altLang="ru-RU" sz="2405" b="1">
                <a:latin typeface="宋体" panose="02010600030101010101" pitchFamily="2" charset="-122"/>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便于对不确定性的传递进行计算，而且对结论算出的不确定性量度不能超出量度规定的范围。</a:t>
            </a:r>
          </a:p>
          <a:p>
            <a:pPr algn="just">
              <a:lnSpc>
                <a:spcPct val="110000"/>
              </a:lnSpc>
              <a:spcBef>
                <a:spcPct val="30000"/>
              </a:spcBef>
              <a:buClr>
                <a:schemeClr val="accent2"/>
              </a:buClr>
              <a:buSzPct val="65000"/>
              <a:buFont typeface="Wingdings" panose="05000000000000000000" pitchFamily="2" charset="2"/>
              <a:buNone/>
            </a:pPr>
            <a:r>
              <a:rPr lang="zh-CN" altLang="ru-RU" sz="2405" b="1">
                <a:latin typeface="宋体" panose="02010600030101010101" pitchFamily="2" charset="-122"/>
                <a:ea typeface="新宋体" panose="02010609030101010101" pitchFamily="49" charset="-122"/>
              </a:rPr>
              <a:t>④ </a:t>
            </a:r>
            <a:r>
              <a:rPr lang="zh-CN" altLang="ru-RU" sz="2405" b="1">
                <a:latin typeface="Times New Roman" panose="02020603050405020304" pitchFamily="18" charset="0"/>
                <a:ea typeface="新宋体" panose="02010609030101010101" pitchFamily="49" charset="-122"/>
              </a:rPr>
              <a:t>度量的</a:t>
            </a:r>
            <a:r>
              <a:rPr lang="zh-CN" altLang="ru-RU" sz="2405" b="1">
                <a:latin typeface="宋体" panose="02010600030101010101" pitchFamily="2" charset="-122"/>
                <a:ea typeface="新宋体" panose="02010609030101010101" pitchFamily="49" charset="-122"/>
              </a:rPr>
              <a:t>确定应当是直观的，同时应有相应的理论依据。</a:t>
            </a:r>
            <a:r>
              <a:rPr lang="zh-CN" altLang="ru-RU" sz="2205">
                <a:latin typeface="宋体" panose="02010600030101010101" pitchFamily="2" charset="-122"/>
                <a:ea typeface="新宋体" panose="02010609030101010101" pitchFamily="49" charset="-122"/>
              </a:rPr>
              <a:t> </a:t>
            </a:r>
          </a:p>
        </p:txBody>
      </p:sp>
      <p:pic>
        <p:nvPicPr>
          <p:cNvPr id="8" name="图片 7">
            <a:extLst>
              <a:ext uri="{FF2B5EF4-FFF2-40B4-BE49-F238E27FC236}">
                <a16:creationId xmlns:a16="http://schemas.microsoft.com/office/drawing/2014/main" id="{B8EBACB7-4D50-F259-98F6-5C238E2F5AF1}"/>
              </a:ext>
            </a:extLst>
          </p:cNvPr>
          <p:cNvPicPr>
            <a:picLocks noChangeAspect="1"/>
          </p:cNvPicPr>
          <p:nvPr/>
        </p:nvPicPr>
        <p:blipFill>
          <a:blip r:embed="rId2"/>
          <a:stretch>
            <a:fillRect/>
          </a:stretch>
        </p:blipFill>
        <p:spPr>
          <a:xfrm>
            <a:off x="0" y="0"/>
            <a:ext cx="3857625" cy="7715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childTnLst>
                                    <p:set>
                                      <p:cBhvr additive="base">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childTnLst>
                                    <p:set>
                                      <p:cBhvr additive="base">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childTnLst>
                                    <p:set>
                                      <p:cBhvr additive="base">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ppt_y-#ppt_h/2"/>
                                          </p:val>
                                        </p:tav>
                                        <p:tav tm="100000">
                                          <p:val>
                                            <p:strVal val="#ppt_y"/>
                                          </p:val>
                                        </p:tav>
                                      </p:tavLst>
                                    </p:anim>
                                    <p:anim calcmode="lin" valueType="num">
                                      <p:cBhvr additive="base">
                                        <p:cTn id="17" dur="500" fill="hold"/>
                                        <p:tgtEl>
                                          <p:spTgt spid="6"/>
                                        </p:tgtEl>
                                        <p:attrNameLst>
                                          <p:attrName>ppt_w</p:attrName>
                                        </p:attrNameLst>
                                      </p:cBhvr>
                                      <p:tavLst>
                                        <p:tav tm="0">
                                          <p:val>
                                            <p:strVal val="#ppt_w"/>
                                          </p:val>
                                        </p:tav>
                                        <p:tav tm="100000">
                                          <p:val>
                                            <p:strVal val="#ppt_w"/>
                                          </p:val>
                                        </p:tav>
                                      </p:tavLst>
                                    </p:anim>
                                    <p:anim calcmode="lin" valueType="num">
                                      <p:cBhvr additive="base">
                                        <p:cTn id="1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10928636"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Image Segmentation</a:t>
            </a:r>
            <a:r>
              <a:rPr lang="zh-TW" altLang="en-US" sz="2800" b="1" dirty="0">
                <a:solidFill>
                  <a:srgbClr val="2F5597"/>
                </a:solidFill>
                <a:latin typeface="微软雅黑" panose="020B0503020204020204" charset="-122"/>
                <a:ea typeface="微软雅黑" panose="020B0503020204020204" charset="-122"/>
              </a:rPr>
              <a:t>图像分割</a:t>
            </a:r>
            <a:endParaRPr lang="en-US" altLang="zh-CN" sz="2800" b="1" dirty="0">
              <a:solidFill>
                <a:srgbClr val="2F5597"/>
              </a:solidFill>
              <a:latin typeface="微软雅黑" panose="020B0503020204020204" charset="-122"/>
              <a:ea typeface="微软雅黑" panose="020B0503020204020204" charset="-122"/>
            </a:endParaRP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108012" y="1089337"/>
            <a:ext cx="11975976" cy="5549335"/>
          </a:xfrm>
          <a:prstGeom prst="rect">
            <a:avLst/>
          </a:prstGeom>
        </p:spPr>
      </p:pic>
      <p:sp>
        <p:nvSpPr>
          <p:cNvPr id="8" name="椭圆 7"/>
          <p:cNvSpPr/>
          <p:nvPr/>
        </p:nvSpPr>
        <p:spPr>
          <a:xfrm>
            <a:off x="11070454" y="6039563"/>
            <a:ext cx="355107" cy="2902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10928636"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Instance Segmentation</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70454" y="6039563"/>
            <a:ext cx="355107" cy="2902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732932" y="1536088"/>
            <a:ext cx="9432000" cy="5166302"/>
          </a:xfrm>
          <a:prstGeom prst="rect">
            <a:avLst/>
          </a:prstGeom>
        </p:spPr>
      </p:pic>
      <p:sp>
        <p:nvSpPr>
          <p:cNvPr id="6" name="文本框 5"/>
          <p:cNvSpPr txBox="1"/>
          <p:nvPr/>
        </p:nvSpPr>
        <p:spPr>
          <a:xfrm>
            <a:off x="823404" y="1018163"/>
            <a:ext cx="2687778" cy="430887"/>
          </a:xfrm>
          <a:prstGeom prst="rect">
            <a:avLst/>
          </a:prstGeom>
          <a:noFill/>
        </p:spPr>
        <p:txBody>
          <a:bodyPr wrap="square">
            <a:spAutoFit/>
          </a:bodyPr>
          <a:lstStyle/>
          <a:p>
            <a:r>
              <a:rPr lang="en-US" altLang="zh-CN" sz="2200" dirty="0">
                <a:latin typeface="Times New Roman" panose="02020603050405020304" pitchFamily="18" charset="0"/>
              </a:rPr>
              <a:t>Mask R-CNN</a:t>
            </a:r>
            <a:endParaRPr lang="zh-CN" altLang="en-US" sz="2200" dirty="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47846" y="442461"/>
            <a:ext cx="10928636" cy="523220"/>
          </a:xfrm>
          <a:prstGeom prst="rect">
            <a:avLst/>
          </a:prstGeom>
          <a:noFill/>
        </p:spPr>
        <p:txBody>
          <a:bodyPr wrap="square" rtlCol="0">
            <a:spAutoFit/>
          </a:bodyPr>
          <a:lstStyle/>
          <a:p>
            <a:r>
              <a:rPr lang="en-US" altLang="zh-CN" sz="2800" b="1" dirty="0">
                <a:solidFill>
                  <a:srgbClr val="2F5597"/>
                </a:solidFill>
                <a:latin typeface="微软雅黑" panose="020B0503020204020204" charset="-122"/>
                <a:ea typeface="微软雅黑" panose="020B0503020204020204" charset="-122"/>
              </a:rPr>
              <a:t>Instance Segmentation: Mask R-CNN</a:t>
            </a:r>
          </a:p>
        </p:txBody>
      </p:sp>
      <p:sp>
        <p:nvSpPr>
          <p:cNvPr id="9" name="文本框 8"/>
          <p:cNvSpPr txBox="1"/>
          <p:nvPr/>
        </p:nvSpPr>
        <p:spPr>
          <a:xfrm>
            <a:off x="647846" y="4225771"/>
            <a:ext cx="302065" cy="369332"/>
          </a:xfrm>
          <a:prstGeom prst="rect">
            <a:avLst/>
          </a:prstGeom>
          <a:solidFill>
            <a:schemeClr val="bg1"/>
          </a:solidFill>
        </p:spPr>
        <p:txBody>
          <a:bodyPr wrap="square" rtlCol="0">
            <a:spAutoFit/>
          </a:bodyPr>
          <a:lstStyle/>
          <a:p>
            <a:endParaRPr lang="zh-CN" altLang="en-US" dirty="0"/>
          </a:p>
        </p:txBody>
      </p:sp>
      <p:sp>
        <p:nvSpPr>
          <p:cNvPr id="12" name="文本框 11"/>
          <p:cNvSpPr txBox="1"/>
          <p:nvPr/>
        </p:nvSpPr>
        <p:spPr>
          <a:xfrm>
            <a:off x="334908" y="4119239"/>
            <a:ext cx="488272" cy="369332"/>
          </a:xfrm>
          <a:prstGeom prst="rect">
            <a:avLst/>
          </a:prstGeom>
          <a:solidFill>
            <a:schemeClr val="bg1"/>
          </a:solidFill>
          <a:ln>
            <a:solidFill>
              <a:schemeClr val="bg1"/>
            </a:solidFill>
          </a:ln>
        </p:spPr>
        <p:txBody>
          <a:bodyPr wrap="square" rtlCol="0">
            <a:spAutoFit/>
          </a:bodyPr>
          <a:lstStyle/>
          <a:p>
            <a:endParaRPr lang="zh-CN" altLang="en-US" dirty="0"/>
          </a:p>
        </p:txBody>
      </p:sp>
      <p:sp>
        <p:nvSpPr>
          <p:cNvPr id="4" name="椭圆 3"/>
          <p:cNvSpPr/>
          <p:nvPr/>
        </p:nvSpPr>
        <p:spPr>
          <a:xfrm>
            <a:off x="10164932" y="5905160"/>
            <a:ext cx="230819" cy="13440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070454" y="6039563"/>
            <a:ext cx="355107" cy="2902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029810" y="1099334"/>
            <a:ext cx="8676000" cy="55301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731"/>
    </mc:Choice>
    <mc:Fallback xmlns="">
      <p:transition spd="slow" advTm="3073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不确定性推理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638"/>
          <p:cNvSpPr txBox="1">
            <a:spLocks noChangeArrowheads="1"/>
          </p:cNvSpPr>
          <p:nvPr/>
        </p:nvSpPr>
        <p:spPr>
          <a:xfrm>
            <a:off x="1969738" y="1228541"/>
            <a:ext cx="8398981" cy="5161011"/>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2. </a:t>
            </a:r>
            <a:r>
              <a:rPr lang="zh-CN" altLang="ru-RU" sz="2605" b="1">
                <a:latin typeface="Times New Roman" panose="02020603050405020304" pitchFamily="18" charset="0"/>
                <a:ea typeface="新宋体" panose="02010609030101010101" pitchFamily="49" charset="-122"/>
              </a:rPr>
              <a:t>不确定性匹配算法及阈值的选择</a:t>
            </a:r>
          </a:p>
          <a:p>
            <a:pPr>
              <a:buFont typeface="Wingdings" panose="05000000000000000000" pitchFamily="2" charset="2"/>
              <a:buChar char="§"/>
            </a:pPr>
            <a:r>
              <a:rPr lang="zh-CN" altLang="ru-RU" sz="2405" b="1">
                <a:solidFill>
                  <a:schemeClr val="accent2"/>
                </a:solidFill>
                <a:latin typeface="Times New Roman" panose="02020603050405020304" pitchFamily="18" charset="0"/>
                <a:ea typeface="新宋体" panose="02010609030101010101" pitchFamily="49" charset="-122"/>
              </a:rPr>
              <a:t>不确定性匹配算法</a:t>
            </a:r>
            <a:r>
              <a:rPr lang="zh-CN" altLang="ru-RU" sz="2405" b="1">
                <a:latin typeface="Times New Roman" panose="02020603050405020304" pitchFamily="18" charset="0"/>
                <a:ea typeface="新宋体" panose="02010609030101010101" pitchFamily="49" charset="-122"/>
              </a:rPr>
              <a:t>：用来计算匹配双方相似程度的算法。</a:t>
            </a:r>
          </a:p>
          <a:p>
            <a:pPr>
              <a:buFont typeface="Wingdings" panose="05000000000000000000" pitchFamily="2" charset="2"/>
              <a:buChar char="§"/>
            </a:pPr>
            <a:r>
              <a:rPr lang="zh-CN" altLang="ru-RU" sz="2405" b="1">
                <a:solidFill>
                  <a:schemeClr val="accent2"/>
                </a:solidFill>
                <a:latin typeface="Times New Roman" panose="02020603050405020304" pitchFamily="18" charset="0"/>
                <a:ea typeface="新宋体" panose="02010609030101010101" pitchFamily="49" charset="-122"/>
              </a:rPr>
              <a:t>阈值</a:t>
            </a:r>
            <a:r>
              <a:rPr lang="zh-CN" altLang="ru-RU" sz="2405" b="1">
                <a:latin typeface="Times New Roman" panose="02020603050405020304" pitchFamily="18" charset="0"/>
                <a:ea typeface="新宋体" panose="02010609030101010101" pitchFamily="49" charset="-122"/>
              </a:rPr>
              <a:t>：用来指出相似的“限度”。</a:t>
            </a:r>
          </a:p>
          <a:p>
            <a:pPr>
              <a:spcBef>
                <a:spcPct val="80000"/>
              </a:spcBef>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3. </a:t>
            </a:r>
            <a:r>
              <a:rPr lang="zh-CN" altLang="ru-RU" sz="2605" b="1">
                <a:latin typeface="Times New Roman" panose="02020603050405020304" pitchFamily="18" charset="0"/>
                <a:ea typeface="新宋体" panose="02010609030101010101" pitchFamily="49" charset="-122"/>
              </a:rPr>
              <a:t>组合证据不确定性的算法</a:t>
            </a:r>
            <a:r>
              <a:rPr lang="zh-CN" altLang="ru-RU" sz="2405" b="1">
                <a:latin typeface="Times New Roman" panose="02020603050405020304" pitchFamily="18" charset="0"/>
                <a:ea typeface="新宋体" panose="02010609030101010101" pitchFamily="49" charset="-122"/>
              </a:rPr>
              <a:t>：</a:t>
            </a:r>
          </a:p>
          <a:p>
            <a:pPr>
              <a:buFont typeface="Wingdings" panose="05000000000000000000" pitchFamily="2" charset="2"/>
              <a:buChar char="§"/>
            </a:pPr>
            <a:r>
              <a:rPr lang="zh-CN" altLang="ru-RU" sz="2405" b="1">
                <a:latin typeface="Times New Roman" panose="02020603050405020304" pitchFamily="18" charset="0"/>
                <a:ea typeface="新宋体" panose="02010609030101010101" pitchFamily="49" charset="-122"/>
              </a:rPr>
              <a:t>最大最小方法、</a:t>
            </a:r>
            <a:r>
              <a:rPr lang="ru-RU" altLang="zh-CN" sz="2405" b="1">
                <a:latin typeface="Times New Roman" panose="02020603050405020304" pitchFamily="18" charset="0"/>
                <a:ea typeface="新宋体" panose="02010609030101010101" pitchFamily="49" charset="-122"/>
              </a:rPr>
              <a:t>Hamacher</a:t>
            </a:r>
            <a:r>
              <a:rPr lang="zh-CN" altLang="ru-RU" sz="2405" b="1">
                <a:latin typeface="Times New Roman" panose="02020603050405020304" pitchFamily="18" charset="0"/>
                <a:ea typeface="新宋体" panose="02010609030101010101" pitchFamily="49" charset="-122"/>
              </a:rPr>
              <a:t>方法、概率方法、</a:t>
            </a:r>
          </a:p>
          <a:p>
            <a:pPr>
              <a:spcBef>
                <a:spcPct val="0"/>
              </a:spcBef>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      有界方法、</a:t>
            </a:r>
            <a:r>
              <a:rPr lang="ru-RU" altLang="zh-CN" sz="2405" b="1">
                <a:latin typeface="Times New Roman" panose="02020603050405020304" pitchFamily="18" charset="0"/>
                <a:ea typeface="新宋体" panose="02010609030101010101" pitchFamily="49" charset="-122"/>
              </a:rPr>
              <a:t>Einstein</a:t>
            </a:r>
            <a:r>
              <a:rPr lang="zh-CN" altLang="ru-RU" sz="2405" b="1">
                <a:latin typeface="Times New Roman" panose="02020603050405020304" pitchFamily="18" charset="0"/>
                <a:ea typeface="新宋体" panose="02010609030101010101" pitchFamily="49" charset="-122"/>
              </a:rPr>
              <a:t>方法等。</a:t>
            </a:r>
          </a:p>
          <a:p>
            <a:pPr>
              <a:buFont typeface="Wingdings" panose="05000000000000000000" pitchFamily="2" charset="2"/>
              <a:buNone/>
            </a:pPr>
            <a:endParaRPr lang="ru-RU" altLang="zh-CN" sz="2205" b="1" dirty="0">
              <a:latin typeface="Times New Roman" panose="02020603050405020304" pitchFamily="18" charset="0"/>
              <a:ea typeface="新宋体" panose="02010609030101010101" pitchFamily="49" charset="-122"/>
            </a:endParaRPr>
          </a:p>
        </p:txBody>
      </p:sp>
      <p:pic>
        <p:nvPicPr>
          <p:cNvPr id="3" name="图片 2">
            <a:extLst>
              <a:ext uri="{FF2B5EF4-FFF2-40B4-BE49-F238E27FC236}">
                <a16:creationId xmlns:a16="http://schemas.microsoft.com/office/drawing/2014/main" id="{A92FCE6F-1538-9E1E-8A3B-0F21DBF53061}"/>
              </a:ext>
            </a:extLst>
          </p:cNvPr>
          <p:cNvPicPr>
            <a:picLocks noChangeAspect="1"/>
          </p:cNvPicPr>
          <p:nvPr/>
        </p:nvPicPr>
        <p:blipFill>
          <a:blip r:embed="rId2"/>
          <a:stretch>
            <a:fillRect/>
          </a:stretch>
        </p:blipFill>
        <p:spPr>
          <a:xfrm>
            <a:off x="0" y="0"/>
            <a:ext cx="3857625" cy="7715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childTnLst>
                                    <p:set>
                                      <p:cBhvr additive="base">
                                        <p:cTn id="6" dur="1" fill="hold">
                                          <p:stCondLst>
                                            <p:cond delay="0"/>
                                          </p:stCondLst>
                                        </p:cTn>
                                        <p:tgtEl>
                                          <p:spTgt spid="2">
                                            <p:txEl>
                                              <p:pRg st="0" end="0"/>
                                            </p:txEl>
                                          </p:spTgt>
                                        </p:tgtEl>
                                        <p:attrNameLst>
                                          <p:attrName>style.visibility</p:attrName>
                                        </p:attrNameLst>
                                      </p:cBhvr>
                                      <p:to>
                                        <p:strVal val="visible"/>
                                      </p:to>
                                    </p:set>
                                    <p:animEffect transition="in" filter="dissolve">
                                      <p:cBhvr additive="base">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childTnLst>
                                    <p:set>
                                      <p:cBhvr additive="base">
                                        <p:cTn id="11" dur="1" fill="hold">
                                          <p:stCondLst>
                                            <p:cond delay="0"/>
                                          </p:stCondLst>
                                        </p:cTn>
                                        <p:tgtEl>
                                          <p:spTgt spid="2">
                                            <p:txEl>
                                              <p:pRg st="1" end="1"/>
                                            </p:txEl>
                                          </p:spTgt>
                                        </p:tgtEl>
                                        <p:attrNameLst>
                                          <p:attrName>style.visibility</p:attrName>
                                        </p:attrNameLst>
                                      </p:cBhvr>
                                      <p:to>
                                        <p:strVal val="visible"/>
                                      </p:to>
                                    </p:set>
                                    <p:animEffect transition="in" filter="dissolve">
                                      <p:cBhvr additive="base">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childTnLst>
                                    <p:set>
                                      <p:cBhvr additive="base">
                                        <p:cTn id="16" dur="1" fill="hold">
                                          <p:stCondLst>
                                            <p:cond delay="0"/>
                                          </p:stCondLst>
                                        </p:cTn>
                                        <p:tgtEl>
                                          <p:spTgt spid="2">
                                            <p:txEl>
                                              <p:pRg st="2" end="2"/>
                                            </p:txEl>
                                          </p:spTgt>
                                        </p:tgtEl>
                                        <p:attrNameLst>
                                          <p:attrName>style.visibility</p:attrName>
                                        </p:attrNameLst>
                                      </p:cBhvr>
                                      <p:to>
                                        <p:strVal val="visible"/>
                                      </p:to>
                                    </p:set>
                                    <p:animEffect transition="in" filter="dissolve">
                                      <p:cBhvr additive="base">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childTnLst>
                                    <p:set>
                                      <p:cBhvr additive="base">
                                        <p:cTn id="21" dur="1" fill="hold">
                                          <p:stCondLst>
                                            <p:cond delay="0"/>
                                          </p:stCondLst>
                                        </p:cTn>
                                        <p:tgtEl>
                                          <p:spTgt spid="2">
                                            <p:txEl>
                                              <p:pRg st="3" end="3"/>
                                            </p:txEl>
                                          </p:spTgt>
                                        </p:tgtEl>
                                        <p:attrNameLst>
                                          <p:attrName>style.visibility</p:attrName>
                                        </p:attrNameLst>
                                      </p:cBhvr>
                                      <p:to>
                                        <p:strVal val="visible"/>
                                      </p:to>
                                    </p:set>
                                    <p:animEffect transition="in" filter="dissolve">
                                      <p:cBhvr additive="base">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childTnLst>
                                    <p:set>
                                      <p:cBhvr additive="base">
                                        <p:cTn id="26" dur="1" fill="hold">
                                          <p:stCondLst>
                                            <p:cond delay="0"/>
                                          </p:stCondLst>
                                        </p:cTn>
                                        <p:tgtEl>
                                          <p:spTgt spid="2">
                                            <p:txEl>
                                              <p:pRg st="4" end="4"/>
                                            </p:txEl>
                                          </p:spTgt>
                                        </p:tgtEl>
                                        <p:attrNameLst>
                                          <p:attrName>style.visibility</p:attrName>
                                        </p:attrNameLst>
                                      </p:cBhvr>
                                      <p:to>
                                        <p:strVal val="visible"/>
                                      </p:to>
                                    </p:set>
                                    <p:animEffect transition="in" filter="dissolve">
                                      <p:cBhvr additive="base">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childTnLst>
                                    <p:set>
                                      <p:cBhvr additive="base">
                                        <p:cTn id="31" dur="1" fill="hold">
                                          <p:stCondLst>
                                            <p:cond delay="0"/>
                                          </p:stCondLst>
                                        </p:cTn>
                                        <p:tgtEl>
                                          <p:spTgt spid="2">
                                            <p:txEl>
                                              <p:pRg st="5" end="5"/>
                                            </p:txEl>
                                          </p:spTgt>
                                        </p:tgtEl>
                                        <p:attrNameLst>
                                          <p:attrName>style.visibility</p:attrName>
                                        </p:attrNameLst>
                                      </p:cBhvr>
                                      <p:to>
                                        <p:strVal val="visible"/>
                                      </p:to>
                                    </p:set>
                                    <p:animEffect transition="in" filter="dissolve">
                                      <p:cBhvr additive="base">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不确定性推理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642"/>
          <p:cNvSpPr txBox="1">
            <a:spLocks noChangeArrowheads="1"/>
          </p:cNvSpPr>
          <p:nvPr/>
        </p:nvSpPr>
        <p:spPr>
          <a:xfrm>
            <a:off x="2136890" y="1200309"/>
            <a:ext cx="8176111" cy="5089375"/>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4. </a:t>
            </a:r>
            <a:r>
              <a:rPr lang="zh-CN" altLang="ru-RU" sz="2605" b="1">
                <a:latin typeface="Times New Roman" panose="02020603050405020304" pitchFamily="18" charset="0"/>
                <a:ea typeface="新宋体" panose="02010609030101010101" pitchFamily="49" charset="-122"/>
              </a:rPr>
              <a:t>不确定性的传递算法</a:t>
            </a:r>
          </a:p>
          <a:p>
            <a:pPr>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1</a:t>
            </a:r>
            <a:r>
              <a:rPr lang="zh-CN" altLang="ru-RU" sz="2405" b="1">
                <a:latin typeface="Times New Roman" panose="02020603050405020304" pitchFamily="18" charset="0"/>
                <a:ea typeface="新宋体" panose="02010609030101010101" pitchFamily="49" charset="-122"/>
              </a:rPr>
              <a:t>）在每一步推理中，如何把证据及知识的不确定性 </a:t>
            </a:r>
          </a:p>
          <a:p>
            <a:pPr>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          传递给结论。</a:t>
            </a:r>
          </a:p>
          <a:p>
            <a:pPr>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2</a:t>
            </a:r>
            <a:r>
              <a:rPr lang="zh-CN" altLang="ru-RU" sz="2405" b="1">
                <a:latin typeface="Times New Roman" panose="02020603050405020304" pitchFamily="18" charset="0"/>
                <a:ea typeface="新宋体" panose="02010609030101010101" pitchFamily="49" charset="-122"/>
              </a:rPr>
              <a:t>）在多步推理中，如何把初始证据的不确定性传递</a:t>
            </a:r>
          </a:p>
          <a:p>
            <a:pPr>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           给最终结论。</a:t>
            </a:r>
          </a:p>
          <a:p>
            <a:pPr>
              <a:spcBef>
                <a:spcPct val="80000"/>
              </a:spcBef>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5.  </a:t>
            </a:r>
            <a:r>
              <a:rPr lang="zh-CN" altLang="ru-RU" sz="2605" b="1">
                <a:latin typeface="Times New Roman" panose="02020603050405020304" pitchFamily="18" charset="0"/>
                <a:ea typeface="新宋体" panose="02010609030101010101" pitchFamily="49" charset="-122"/>
              </a:rPr>
              <a:t>结论不确定性的合成</a:t>
            </a:r>
          </a:p>
          <a:p>
            <a:pPr>
              <a:buFont typeface="Wingdings" panose="05000000000000000000" pitchFamily="2" charset="2"/>
              <a:buNone/>
            </a:pPr>
            <a:endParaRPr lang="ru-RU" altLang="zh-CN" sz="2405" b="1" dirty="0">
              <a:latin typeface="Times New Roman" panose="02020603050405020304" pitchFamily="18" charset="0"/>
              <a:ea typeface="新宋体" panose="02010609030101010101" pitchFamily="49" charset="-122"/>
            </a:endParaRPr>
          </a:p>
        </p:txBody>
      </p:sp>
      <p:pic>
        <p:nvPicPr>
          <p:cNvPr id="3" name="图片 2">
            <a:extLst>
              <a:ext uri="{FF2B5EF4-FFF2-40B4-BE49-F238E27FC236}">
                <a16:creationId xmlns:a16="http://schemas.microsoft.com/office/drawing/2014/main" id="{F982E1EE-7C7F-5EC4-AE0B-65131A25F6A9}"/>
              </a:ext>
            </a:extLst>
          </p:cNvPr>
          <p:cNvPicPr>
            <a:picLocks noChangeAspect="1"/>
          </p:cNvPicPr>
          <p:nvPr/>
        </p:nvPicPr>
        <p:blipFill>
          <a:blip r:embed="rId2"/>
          <a:stretch>
            <a:fillRect/>
          </a:stretch>
        </p:blipFill>
        <p:spPr>
          <a:xfrm>
            <a:off x="0" y="0"/>
            <a:ext cx="3857625" cy="771525"/>
          </a:xfrm>
          <a:prstGeom prst="rect">
            <a:avLst/>
          </a:prstGeom>
        </p:spPr>
      </p:pic>
    </p:spTree>
  </p:cSld>
  <p:clrMapOvr>
    <a:masterClrMapping/>
  </p:clrMapOvr>
  <p:transition spd="slow" advTm="18981">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
          <p:cNvSpPr txBox="1"/>
          <p:nvPr/>
        </p:nvSpPr>
        <p:spPr bwMode="auto">
          <a:xfrm>
            <a:off x="8077200" y="6400801"/>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ClrTx/>
              <a:buFontTx/>
              <a:buNone/>
            </a:pPr>
            <a:fld id="{6A401924-777F-9744-AC92-DBA2AC796556}" type="slidenum">
              <a:rPr lang="en-US" altLang="zh-CN" sz="1400">
                <a:ea typeface="宋体" panose="02010600030101010101" pitchFamily="2" charset="-122"/>
              </a:rPr>
              <a:t>4</a:t>
            </a:fld>
            <a:endParaRPr lang="en-US" altLang="zh-CN" sz="1400">
              <a:ea typeface="宋体" panose="02010600030101010101" pitchFamily="2" charset="-122"/>
            </a:endParaRPr>
          </a:p>
        </p:txBody>
      </p:sp>
      <p:sp>
        <p:nvSpPr>
          <p:cNvPr id="4" name="Rectangle 2"/>
          <p:cNvSpPr txBox="1">
            <a:spLocks noChangeArrowheads="1"/>
          </p:cNvSpPr>
          <p:nvPr/>
        </p:nvSpPr>
        <p:spPr>
          <a:xfrm>
            <a:off x="1981200" y="251823"/>
            <a:ext cx="8001000" cy="563562"/>
          </a:xfrm>
          <a:prstGeom prst="rect">
            <a:avLst/>
          </a:prstGeom>
        </p:spPr>
        <p:txBody>
          <a:bodyPr>
            <a:normAutofit fontScale="92500" lnSpcReduction="2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pPr>
            <a:r>
              <a:rPr lang="zh-CN" altLang="en-US" sz="4400" b="1" dirty="0">
                <a:solidFill>
                  <a:prstClr val="white"/>
                </a:solidFill>
                <a:latin typeface="黑体" panose="02010609060101010101" pitchFamily="49" charset="-122"/>
                <a:ea typeface="黑体" panose="02010609060101010101" pitchFamily="49" charset="-122"/>
                <a:cs typeface="+mn-cs"/>
              </a:rPr>
              <a:t>一阶谓词逻辑</a:t>
            </a:r>
            <a:endParaRPr lang="en-US" altLang="zh-CN" sz="4400" b="1" dirty="0">
              <a:solidFill>
                <a:prstClr val="white"/>
              </a:solidFill>
              <a:latin typeface="黑体" panose="02010609060101010101" pitchFamily="49" charset="-122"/>
              <a:ea typeface="黑体" panose="02010609060101010101" pitchFamily="49" charset="-122"/>
              <a:cs typeface="+mn-cs"/>
            </a:endParaRPr>
          </a:p>
        </p:txBody>
      </p:sp>
      <p:graphicFrame>
        <p:nvGraphicFramePr>
          <p:cNvPr id="5" name="Object 319"/>
          <p:cNvGraphicFramePr>
            <a:graphicFrameLocks noChangeAspect="1"/>
          </p:cNvGraphicFramePr>
          <p:nvPr/>
        </p:nvGraphicFramePr>
        <p:xfrm>
          <a:off x="1727766" y="1120713"/>
          <a:ext cx="8674384" cy="5302693"/>
        </p:xfrm>
        <a:graphic>
          <a:graphicData uri="http://schemas.openxmlformats.org/presentationml/2006/ole">
            <mc:AlternateContent xmlns:mc="http://schemas.openxmlformats.org/markup-compatibility/2006">
              <mc:Choice xmlns:v="urn:schemas-microsoft-com:vml" Requires="v">
                <p:oleObj name="位图图像" r:id="rId2" imgW="5295900" imgH="4619625" progId="Paint.Picture">
                  <p:embed/>
                </p:oleObj>
              </mc:Choice>
              <mc:Fallback>
                <p:oleObj name="位图图像" r:id="rId2" imgW="5295900" imgH="4619625" progId="Paint.Picture">
                  <p:embed/>
                  <p:pic>
                    <p:nvPicPr>
                      <p:cNvPr id="0" name="Object 3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766" y="1120713"/>
                        <a:ext cx="8674384" cy="5302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
            <a:extLst>
              <a:ext uri="{FF2B5EF4-FFF2-40B4-BE49-F238E27FC236}">
                <a16:creationId xmlns:a16="http://schemas.microsoft.com/office/drawing/2014/main" id="{999F7493-CE8C-E520-15E1-8DF6D301513D}"/>
              </a:ext>
            </a:extLst>
          </p:cNvPr>
          <p:cNvGrpSpPr/>
          <p:nvPr/>
        </p:nvGrpSpPr>
        <p:grpSpPr>
          <a:xfrm>
            <a:off x="750631" y="158122"/>
            <a:ext cx="5402509" cy="750964"/>
            <a:chOff x="1757779" y="1486730"/>
            <a:chExt cx="5387502" cy="748878"/>
          </a:xfrm>
        </p:grpSpPr>
        <p:sp>
          <p:nvSpPr>
            <p:cNvPr id="3" name="AutoShape 6">
              <a:extLst>
                <a:ext uri="{FF2B5EF4-FFF2-40B4-BE49-F238E27FC236}">
                  <a16:creationId xmlns:a16="http://schemas.microsoft.com/office/drawing/2014/main" id="{CE5C8070-AAE1-73FD-EDD8-10C9C497757B}"/>
                </a:ext>
              </a:extLst>
            </p:cNvPr>
            <p:cNvSpPr>
              <a:spLocks noChangeArrowheads="1"/>
            </p:cNvSpPr>
            <p:nvPr/>
          </p:nvSpPr>
          <p:spPr bwMode="auto">
            <a:xfrm>
              <a:off x="2279109" y="1595371"/>
              <a:ext cx="4866172" cy="561658"/>
            </a:xfrm>
            <a:prstGeom prst="roundRect">
              <a:avLst>
                <a:gd name="adj" fmla="val 7292"/>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zh-CN" altLang="en-US" sz="28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知识表示</a:t>
              </a:r>
            </a:p>
          </p:txBody>
        </p:sp>
        <p:sp>
          <p:nvSpPr>
            <p:cNvPr id="6" name="椭圆 5">
              <a:extLst>
                <a:ext uri="{FF2B5EF4-FFF2-40B4-BE49-F238E27FC236}">
                  <a16:creationId xmlns:a16="http://schemas.microsoft.com/office/drawing/2014/main" id="{E60CC3B7-1DE2-5E3F-0078-64406CCA53BA}"/>
                </a:ext>
              </a:extLst>
            </p:cNvPr>
            <p:cNvSpPr/>
            <p:nvPr/>
          </p:nvSpPr>
          <p:spPr bwMode="auto">
            <a:xfrm>
              <a:off x="1757779" y="1486730"/>
              <a:ext cx="754503" cy="748878"/>
            </a:xfrm>
            <a:prstGeom prst="ellipse">
              <a:avLst/>
            </a:prstGeom>
            <a:gradFill>
              <a:gsLst>
                <a:gs pos="0">
                  <a:srgbClr val="0070C0"/>
                </a:gs>
                <a:gs pos="100000">
                  <a:srgbClr val="0D3482">
                    <a:shade val="100000"/>
                    <a:satMod val="115000"/>
                  </a:srgbClr>
                </a:gs>
              </a:gsLst>
              <a:lin ang="2700000" scaled="1"/>
            </a:gradFill>
            <a:ln w="28575"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1440" tIns="45720" rIns="91440" bIns="45720" numCol="1" rtlCol="0" anchor="ctr" anchorCtr="0" compatLnSpc="1"/>
            <a:lstStyle/>
            <a:p>
              <a:pPr algn="ctr" defTabSz="914393" fontAlgn="base">
                <a:spcBef>
                  <a:spcPct val="0"/>
                </a:spcBef>
                <a:spcAft>
                  <a:spcPct val="0"/>
                </a:spcAft>
              </a:pPr>
              <a:r>
                <a:rPr lang="en-US" altLang="zh-CN" sz="2800"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rPr>
                <a:t>1</a:t>
              </a:r>
              <a:endParaRPr lang="zh-CN" altLang="en-US" sz="2800" b="1" dirty="0">
                <a:solidFill>
                  <a:srgbClr val="FFFFFF"/>
                </a:solidFill>
                <a:latin typeface="Times New Roman" panose="02020603050405020304" pitchFamily="18" charset="0"/>
                <a:ea typeface="黑体" panose="02010609060101010101" pitchFamily="2" charset="-122"/>
                <a:cs typeface="Times New Roman" panose="02020603050405020304" pitchFamily="18" charset="0"/>
              </a:endParaRPr>
            </a:p>
          </p:txBody>
        </p:sp>
      </p:grpSp>
    </p:spTree>
  </p:cSld>
  <p:clrMapOvr>
    <a:masterClrMapping/>
  </p:clrMapOvr>
  <p:transition spd="slow" advTm="18981">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3" name="Rectangle 23"/>
          <p:cNvSpPr txBox="1">
            <a:spLocks noChangeArrowheads="1"/>
          </p:cNvSpPr>
          <p:nvPr/>
        </p:nvSpPr>
        <p:spPr>
          <a:xfrm>
            <a:off x="1826465" y="1667016"/>
            <a:ext cx="8564540" cy="5011370"/>
          </a:xfrm>
          <a:prstGeom prst="rect">
            <a:avLst/>
          </a:prstGeom>
          <a:solidFill>
            <a:srgbClr val="FFFFFF"/>
          </a:solidFill>
          <a:ln cap="flat" algn="ctr">
            <a:solidFill>
              <a:srgbClr val="808080"/>
            </a:solidFill>
            <a:miter lim="800000"/>
            <a:headEnd type="none" w="med" len="med"/>
            <a:tailEnd type="none" w="med" len="med"/>
          </a:ln>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0" indent="0">
              <a:buFont typeface="Wingdings" panose="05000000000000000000" pitchFamily="2" charset="2"/>
              <a:buChar char="§"/>
            </a:pPr>
            <a:r>
              <a:rPr lang="ru-RU" altLang="zh-CN" sz="2205">
                <a:solidFill>
                  <a:schemeClr val="accent2"/>
                </a:solidFill>
                <a:latin typeface="Times New Roman" panose="02020603050405020304" pitchFamily="18" charset="0"/>
                <a:ea typeface="新宋体" panose="02010609030101010101" pitchFamily="49" charset="-122"/>
              </a:rPr>
              <a:t> </a:t>
            </a:r>
            <a:r>
              <a:rPr lang="zh-CN" altLang="ru-RU" sz="2205">
                <a:solidFill>
                  <a:schemeClr val="accent2"/>
                </a:solidFill>
                <a:latin typeface="Times New Roman" panose="02020603050405020304" pitchFamily="18" charset="0"/>
                <a:ea typeface="新宋体" panose="02010609030101010101" pitchFamily="49" charset="-122"/>
              </a:rPr>
              <a:t>论域</a:t>
            </a:r>
            <a:r>
              <a:rPr lang="zh-CN" altLang="ru-RU" sz="2205">
                <a:latin typeface="Times New Roman" panose="02020603050405020304" pitchFamily="18" charset="0"/>
                <a:ea typeface="新宋体" panose="02010609030101010101" pitchFamily="49" charset="-122"/>
              </a:rPr>
              <a:t>：所讨论的全体对象，用 </a:t>
            </a:r>
            <a:r>
              <a:rPr lang="ru-RU" altLang="zh-CN" sz="2205" i="1">
                <a:latin typeface="Times New Roman" panose="02020603050405020304" pitchFamily="18" charset="0"/>
                <a:ea typeface="新宋体" panose="02010609030101010101" pitchFamily="49" charset="-122"/>
              </a:rPr>
              <a:t>U </a:t>
            </a:r>
            <a:r>
              <a:rPr lang="zh-CN" altLang="ru-RU" sz="2205">
                <a:latin typeface="Times New Roman" panose="02020603050405020304" pitchFamily="18" charset="0"/>
                <a:ea typeface="新宋体" panose="02010609030101010101" pitchFamily="49" charset="-122"/>
              </a:rPr>
              <a:t>等表示。</a:t>
            </a:r>
          </a:p>
          <a:p>
            <a:pPr marL="0" indent="0">
              <a:buFont typeface="Wingdings" panose="05000000000000000000" pitchFamily="2" charset="2"/>
              <a:buChar char="§"/>
            </a:pPr>
            <a:r>
              <a:rPr lang="zh-CN" altLang="ru-RU" sz="2205">
                <a:solidFill>
                  <a:schemeClr val="accent2"/>
                </a:solidFill>
                <a:latin typeface="Times New Roman" panose="02020603050405020304" pitchFamily="18" charset="0"/>
                <a:ea typeface="新宋体" panose="02010609030101010101" pitchFamily="49" charset="-122"/>
              </a:rPr>
              <a:t> 元素</a:t>
            </a:r>
            <a:r>
              <a:rPr lang="zh-CN" altLang="ru-RU" sz="2205">
                <a:latin typeface="Times New Roman" panose="02020603050405020304" pitchFamily="18" charset="0"/>
                <a:ea typeface="新宋体" panose="02010609030101010101" pitchFamily="49" charset="-122"/>
              </a:rPr>
              <a:t>：论域中的每个对象，常用</a:t>
            </a:r>
            <a:r>
              <a:rPr lang="ru-RU" altLang="zh-CN" sz="2205" i="1">
                <a:latin typeface="Times New Roman" panose="02020603050405020304" pitchFamily="18" charset="0"/>
                <a:ea typeface="新宋体" panose="02010609030101010101" pitchFamily="49" charset="-122"/>
              </a:rPr>
              <a:t>a</a:t>
            </a:r>
            <a:r>
              <a:rPr lang="ru-RU" altLang="zh-CN" sz="2205">
                <a:latin typeface="Times New Roman" panose="02020603050405020304" pitchFamily="18" charset="0"/>
                <a:ea typeface="新宋体" panose="02010609030101010101" pitchFamily="49" charset="-122"/>
              </a:rPr>
              <a:t>,</a:t>
            </a:r>
            <a:r>
              <a:rPr lang="ru-RU" altLang="zh-CN" sz="2205" i="1">
                <a:latin typeface="Times New Roman" panose="02020603050405020304" pitchFamily="18" charset="0"/>
                <a:ea typeface="新宋体" panose="02010609030101010101" pitchFamily="49" charset="-122"/>
              </a:rPr>
              <a:t>b</a:t>
            </a:r>
            <a:r>
              <a:rPr lang="ru-RU" altLang="zh-CN" sz="2205">
                <a:latin typeface="Times New Roman" panose="02020603050405020304" pitchFamily="18" charset="0"/>
                <a:ea typeface="新宋体" panose="02010609030101010101" pitchFamily="49" charset="-122"/>
              </a:rPr>
              <a:t>,</a:t>
            </a:r>
            <a:r>
              <a:rPr lang="ru-RU" altLang="zh-CN" sz="2205" i="1">
                <a:latin typeface="Times New Roman" panose="02020603050405020304" pitchFamily="18" charset="0"/>
                <a:ea typeface="新宋体" panose="02010609030101010101" pitchFamily="49" charset="-122"/>
              </a:rPr>
              <a:t>c</a:t>
            </a:r>
            <a:r>
              <a:rPr lang="ru-RU" altLang="zh-CN" sz="2205">
                <a:latin typeface="Times New Roman" panose="02020603050405020304" pitchFamily="18" charset="0"/>
                <a:ea typeface="新宋体" panose="02010609030101010101" pitchFamily="49" charset="-122"/>
              </a:rPr>
              <a:t>,</a:t>
            </a:r>
            <a:r>
              <a:rPr lang="ru-RU" altLang="zh-CN" sz="2205" i="1">
                <a:latin typeface="Times New Roman" panose="02020603050405020304" pitchFamily="18" charset="0"/>
                <a:ea typeface="新宋体" panose="02010609030101010101" pitchFamily="49" charset="-122"/>
              </a:rPr>
              <a:t>x</a:t>
            </a:r>
            <a:r>
              <a:rPr lang="ru-RU" altLang="zh-CN" sz="2205">
                <a:latin typeface="Times New Roman" panose="02020603050405020304" pitchFamily="18" charset="0"/>
                <a:ea typeface="新宋体" panose="02010609030101010101" pitchFamily="49" charset="-122"/>
              </a:rPr>
              <a:t>,</a:t>
            </a:r>
            <a:r>
              <a:rPr lang="ru-RU" altLang="zh-CN" sz="2205" i="1">
                <a:latin typeface="Times New Roman" panose="02020603050405020304" pitchFamily="18" charset="0"/>
                <a:ea typeface="新宋体" panose="02010609030101010101" pitchFamily="49" charset="-122"/>
              </a:rPr>
              <a:t>y</a:t>
            </a:r>
            <a:r>
              <a:rPr lang="ru-RU" altLang="zh-CN" sz="2205">
                <a:latin typeface="Times New Roman" panose="02020603050405020304" pitchFamily="18" charset="0"/>
                <a:ea typeface="新宋体" panose="02010609030101010101" pitchFamily="49" charset="-122"/>
              </a:rPr>
              <a:t>,</a:t>
            </a:r>
            <a:r>
              <a:rPr lang="ru-RU" altLang="zh-CN" sz="2205" i="1">
                <a:latin typeface="Times New Roman" panose="02020603050405020304" pitchFamily="18" charset="0"/>
                <a:ea typeface="新宋体" panose="02010609030101010101" pitchFamily="49" charset="-122"/>
              </a:rPr>
              <a:t>z</a:t>
            </a:r>
            <a:r>
              <a:rPr lang="zh-CN" altLang="ru-RU" sz="2205">
                <a:latin typeface="Times New Roman" panose="02020603050405020304" pitchFamily="18" charset="0"/>
                <a:ea typeface="新宋体" panose="02010609030101010101" pitchFamily="49" charset="-122"/>
              </a:rPr>
              <a:t>表示。</a:t>
            </a:r>
          </a:p>
          <a:p>
            <a:pPr marL="0" indent="0">
              <a:buFont typeface="Wingdings" panose="05000000000000000000" pitchFamily="2" charset="2"/>
              <a:buChar char="§"/>
            </a:pPr>
            <a:r>
              <a:rPr lang="zh-CN" altLang="ru-RU" sz="2205">
                <a:solidFill>
                  <a:schemeClr val="accent2"/>
                </a:solidFill>
                <a:latin typeface="Times New Roman" panose="02020603050405020304" pitchFamily="18" charset="0"/>
                <a:ea typeface="新宋体" panose="02010609030101010101" pitchFamily="49" charset="-122"/>
              </a:rPr>
              <a:t> 集合</a:t>
            </a:r>
            <a:r>
              <a:rPr lang="zh-CN" altLang="ru-RU" sz="2205">
                <a:latin typeface="Times New Roman" panose="02020603050405020304" pitchFamily="18" charset="0"/>
                <a:ea typeface="新宋体" panose="02010609030101010101" pitchFamily="49" charset="-122"/>
              </a:rPr>
              <a:t>：论域中具有某种相同属性的确定的、可以彼此区别的元素的全体，常用</a:t>
            </a:r>
            <a:r>
              <a:rPr lang="ru-RU" altLang="zh-CN" sz="2205" i="1">
                <a:latin typeface="Times New Roman" panose="02020603050405020304" pitchFamily="18" charset="0"/>
                <a:ea typeface="新宋体" panose="02010609030101010101" pitchFamily="49" charset="-122"/>
              </a:rPr>
              <a:t>A</a:t>
            </a:r>
            <a:r>
              <a:rPr lang="zh-CN" altLang="ru-RU" sz="2205">
                <a:latin typeface="Times New Roman" panose="02020603050405020304" pitchFamily="18" charset="0"/>
                <a:ea typeface="新宋体" panose="02010609030101010101" pitchFamily="49" charset="-122"/>
              </a:rPr>
              <a:t>，</a:t>
            </a:r>
            <a:r>
              <a:rPr lang="ru-RU" altLang="zh-CN" sz="2205" i="1">
                <a:latin typeface="Times New Roman" panose="02020603050405020304" pitchFamily="18" charset="0"/>
                <a:ea typeface="新宋体" panose="02010609030101010101" pitchFamily="49" charset="-122"/>
              </a:rPr>
              <a:t>B</a:t>
            </a:r>
            <a:r>
              <a:rPr lang="zh-CN" altLang="ru-RU" sz="2205">
                <a:latin typeface="Times New Roman" panose="02020603050405020304" pitchFamily="18" charset="0"/>
                <a:ea typeface="新宋体" panose="02010609030101010101" pitchFamily="49" charset="-122"/>
              </a:rPr>
              <a:t>等表示。</a:t>
            </a:r>
          </a:p>
          <a:p>
            <a:pPr marL="0" indent="0">
              <a:buFont typeface="Wingdings" panose="05000000000000000000" pitchFamily="2" charset="2"/>
              <a:buChar char="§"/>
            </a:pPr>
            <a:r>
              <a:rPr lang="zh-CN" altLang="ru-RU" sz="2205">
                <a:latin typeface="宋体" panose="02010600030101010101" pitchFamily="2" charset="-122"/>
                <a:ea typeface="新宋体" panose="02010609030101010101" pitchFamily="49" charset="-122"/>
              </a:rPr>
              <a:t> 元素</a:t>
            </a:r>
            <a:r>
              <a:rPr lang="ru-RU" altLang="zh-CN" sz="2205" i="1">
                <a:latin typeface="Times New Roman" panose="02020603050405020304" pitchFamily="18" charset="0"/>
                <a:ea typeface="新宋体" panose="02010609030101010101" pitchFamily="49" charset="-122"/>
              </a:rPr>
              <a:t>a</a:t>
            </a:r>
            <a:r>
              <a:rPr lang="zh-CN" altLang="ru-RU" sz="2205">
                <a:latin typeface="宋体" panose="02010600030101010101" pitchFamily="2" charset="-122"/>
                <a:ea typeface="新宋体" panose="02010609030101010101" pitchFamily="49" charset="-122"/>
              </a:rPr>
              <a:t>和集合</a:t>
            </a:r>
            <a:r>
              <a:rPr lang="ru-RU" altLang="zh-CN" sz="2205" i="1">
                <a:latin typeface="Times New Roman" panose="02020603050405020304" pitchFamily="18" charset="0"/>
                <a:ea typeface="新宋体" panose="02010609030101010101" pitchFamily="49" charset="-122"/>
              </a:rPr>
              <a:t>A</a:t>
            </a:r>
            <a:r>
              <a:rPr lang="zh-CN" altLang="ru-RU" sz="2205">
                <a:latin typeface="宋体" panose="02010600030101010101" pitchFamily="2" charset="-122"/>
                <a:ea typeface="新宋体" panose="02010609030101010101" pitchFamily="49" charset="-122"/>
              </a:rPr>
              <a:t>的关系：</a:t>
            </a:r>
            <a:r>
              <a:rPr lang="ru-RU" altLang="zh-CN" sz="2205" i="1">
                <a:latin typeface="Times New Roman" panose="02020603050405020304" pitchFamily="18" charset="0"/>
                <a:ea typeface="新宋体" panose="02010609030101010101" pitchFamily="49" charset="-122"/>
              </a:rPr>
              <a:t>a</a:t>
            </a:r>
            <a:r>
              <a:rPr lang="zh-CN" altLang="ru-RU" sz="2205">
                <a:latin typeface="宋体" panose="02010600030101010101" pitchFamily="2" charset="-122"/>
                <a:ea typeface="新宋体" panose="02010609030101010101" pitchFamily="49" charset="-122"/>
              </a:rPr>
              <a:t>属于</a:t>
            </a:r>
            <a:r>
              <a:rPr lang="ru-RU" altLang="zh-CN" sz="2205" i="1">
                <a:latin typeface="Times New Roman" panose="02020603050405020304" pitchFamily="18" charset="0"/>
                <a:ea typeface="新宋体" panose="02010609030101010101" pitchFamily="49" charset="-122"/>
              </a:rPr>
              <a:t>A</a:t>
            </a:r>
            <a:r>
              <a:rPr lang="zh-CN" altLang="ru-RU" sz="2205">
                <a:latin typeface="宋体" panose="02010600030101010101" pitchFamily="2" charset="-122"/>
                <a:ea typeface="新宋体" panose="02010609030101010101" pitchFamily="49" charset="-122"/>
              </a:rPr>
              <a:t>或</a:t>
            </a:r>
            <a:r>
              <a:rPr lang="ru-RU" altLang="zh-CN" sz="2205" i="1">
                <a:latin typeface="Times New Roman" panose="02020603050405020304" pitchFamily="18" charset="0"/>
                <a:ea typeface="新宋体" panose="02010609030101010101" pitchFamily="49" charset="-122"/>
              </a:rPr>
              <a:t>a</a:t>
            </a:r>
            <a:r>
              <a:rPr lang="zh-CN" altLang="ru-RU" sz="2205">
                <a:latin typeface="宋体" panose="02010600030101010101" pitchFamily="2" charset="-122"/>
                <a:ea typeface="新宋体" panose="02010609030101010101" pitchFamily="49" charset="-122"/>
              </a:rPr>
              <a:t>不属于</a:t>
            </a:r>
            <a:r>
              <a:rPr lang="ru-RU" altLang="zh-CN" sz="2205" i="1">
                <a:latin typeface="Times New Roman" panose="02020603050405020304" pitchFamily="18" charset="0"/>
                <a:ea typeface="新宋体" panose="02010609030101010101" pitchFamily="49" charset="-122"/>
              </a:rPr>
              <a:t>A</a:t>
            </a:r>
            <a:r>
              <a:rPr lang="zh-CN" altLang="ru-RU" sz="2205">
                <a:latin typeface="宋体" panose="02010600030101010101" pitchFamily="2" charset="-122"/>
                <a:ea typeface="新宋体" panose="02010609030101010101" pitchFamily="49" charset="-122"/>
              </a:rPr>
              <a:t>，即只有两个真值</a:t>
            </a:r>
            <a:r>
              <a:rPr lang="zh-CN" altLang="ru-RU" sz="2205">
                <a:ea typeface="新宋体" panose="02010609030101010101" pitchFamily="49" charset="-122"/>
              </a:rPr>
              <a:t>“</a:t>
            </a:r>
            <a:r>
              <a:rPr lang="zh-CN" altLang="ru-RU" sz="2205">
                <a:latin typeface="宋体" panose="02010600030101010101" pitchFamily="2" charset="-122"/>
                <a:ea typeface="新宋体" panose="02010609030101010101" pitchFamily="49" charset="-122"/>
              </a:rPr>
              <a:t>真</a:t>
            </a:r>
            <a:r>
              <a:rPr lang="zh-CN" altLang="ru-RU" sz="2205">
                <a:ea typeface="新宋体" panose="02010609030101010101" pitchFamily="49" charset="-122"/>
              </a:rPr>
              <a:t>”</a:t>
            </a:r>
            <a:r>
              <a:rPr lang="zh-CN" altLang="ru-RU" sz="2205">
                <a:latin typeface="宋体" panose="02010600030101010101" pitchFamily="2" charset="-122"/>
                <a:ea typeface="新宋体" panose="02010609030101010101" pitchFamily="49" charset="-122"/>
              </a:rPr>
              <a:t>和</a:t>
            </a:r>
            <a:r>
              <a:rPr lang="zh-CN" altLang="ru-RU" sz="2205">
                <a:ea typeface="新宋体" panose="02010609030101010101" pitchFamily="49" charset="-122"/>
              </a:rPr>
              <a:t>“</a:t>
            </a:r>
            <a:r>
              <a:rPr lang="zh-CN" altLang="ru-RU" sz="2205">
                <a:latin typeface="宋体" panose="02010600030101010101" pitchFamily="2" charset="-122"/>
                <a:ea typeface="新宋体" panose="02010609030101010101" pitchFamily="49" charset="-122"/>
              </a:rPr>
              <a:t>假</a:t>
            </a:r>
            <a:r>
              <a:rPr lang="zh-CN" altLang="ru-RU" sz="2205">
                <a:ea typeface="新宋体" panose="02010609030101010101" pitchFamily="49" charset="-122"/>
              </a:rPr>
              <a:t>”</a:t>
            </a:r>
            <a:r>
              <a:rPr lang="zh-CN" altLang="ru-RU" sz="2205">
                <a:latin typeface="宋体" panose="02010600030101010101" pitchFamily="2" charset="-122"/>
                <a:ea typeface="新宋体" panose="02010609030101010101" pitchFamily="49" charset="-122"/>
              </a:rPr>
              <a:t>。</a:t>
            </a:r>
          </a:p>
          <a:p>
            <a:pPr marL="0" indent="0">
              <a:buFont typeface="Wingdings" panose="05000000000000000000" pitchFamily="2" charset="2"/>
              <a:buChar char="§"/>
            </a:pPr>
            <a:r>
              <a:rPr lang="zh-CN" altLang="ru-RU" sz="2205">
                <a:latin typeface="Times New Roman" panose="02020603050405020304" pitchFamily="18" charset="0"/>
                <a:ea typeface="新宋体" panose="02010609030101010101" pitchFamily="49" charset="-122"/>
              </a:rPr>
              <a:t> 模糊逻辑给集合中每一个元素赋予一个介于</a:t>
            </a:r>
            <a:r>
              <a:rPr lang="ru-RU" altLang="zh-CN" sz="2205">
                <a:latin typeface="Times New Roman" panose="02020603050405020304" pitchFamily="18" charset="0"/>
                <a:ea typeface="新宋体" panose="02010609030101010101" pitchFamily="49" charset="-122"/>
              </a:rPr>
              <a:t>0</a:t>
            </a:r>
            <a:r>
              <a:rPr lang="zh-CN" altLang="ru-RU" sz="2205">
                <a:latin typeface="Times New Roman" panose="02020603050405020304" pitchFamily="18" charset="0"/>
                <a:ea typeface="新宋体" panose="02010609030101010101" pitchFamily="49" charset="-122"/>
              </a:rPr>
              <a:t>和</a:t>
            </a:r>
            <a:r>
              <a:rPr lang="ru-RU" altLang="zh-CN" sz="2205">
                <a:latin typeface="Times New Roman" panose="02020603050405020304" pitchFamily="18" charset="0"/>
                <a:ea typeface="新宋体" panose="02010609030101010101" pitchFamily="49" charset="-122"/>
              </a:rPr>
              <a:t>1</a:t>
            </a:r>
            <a:r>
              <a:rPr lang="zh-CN" altLang="ru-RU" sz="2205">
                <a:latin typeface="Times New Roman" panose="02020603050405020304" pitchFamily="18" charset="0"/>
                <a:ea typeface="新宋体" panose="02010609030101010101" pitchFamily="49" charset="-122"/>
              </a:rPr>
              <a:t>之间的实数，描述其属于一个集合的强度，该实数称为元素属于一个集合的</a:t>
            </a:r>
            <a:r>
              <a:rPr lang="zh-CN" altLang="ru-RU" sz="2205">
                <a:solidFill>
                  <a:schemeClr val="accent2"/>
                </a:solidFill>
                <a:latin typeface="Times New Roman" panose="02020603050405020304" pitchFamily="18" charset="0"/>
                <a:ea typeface="新宋体" panose="02010609030101010101" pitchFamily="49" charset="-122"/>
              </a:rPr>
              <a:t>隶属度</a:t>
            </a:r>
            <a:r>
              <a:rPr lang="zh-CN" altLang="ru-RU" sz="2205">
                <a:latin typeface="Times New Roman" panose="02020603050405020304" pitchFamily="18" charset="0"/>
                <a:ea typeface="新宋体" panose="02010609030101010101" pitchFamily="49" charset="-122"/>
              </a:rPr>
              <a:t>。集合中所有元素的隶属度全体构成集合的</a:t>
            </a:r>
            <a:r>
              <a:rPr lang="zh-CN" altLang="ru-RU" sz="2205">
                <a:solidFill>
                  <a:schemeClr val="accent2"/>
                </a:solidFill>
                <a:latin typeface="Times New Roman" panose="02020603050405020304" pitchFamily="18" charset="0"/>
                <a:ea typeface="新宋体" panose="02010609030101010101" pitchFamily="49" charset="-122"/>
              </a:rPr>
              <a:t>隶属函数</a:t>
            </a:r>
            <a:r>
              <a:rPr lang="zh-CN" altLang="ru-RU" sz="2205">
                <a:latin typeface="Times New Roman" panose="02020603050405020304" pitchFamily="18" charset="0"/>
                <a:ea typeface="新宋体" panose="02010609030101010101" pitchFamily="49" charset="-122"/>
              </a:rPr>
              <a:t>。</a:t>
            </a:r>
            <a:r>
              <a:rPr lang="zh-CN" altLang="ru-RU" sz="2105">
                <a:latin typeface="Times New Roman" panose="02020603050405020304" pitchFamily="18" charset="0"/>
                <a:ea typeface="新宋体" panose="02010609030101010101" pitchFamily="49" charset="-122"/>
              </a:rPr>
              <a:t> </a:t>
            </a:r>
          </a:p>
        </p:txBody>
      </p:sp>
      <p:sp>
        <p:nvSpPr>
          <p:cNvPr id="5" name="Rectangle 25"/>
          <p:cNvSpPr>
            <a:spLocks noChangeArrowheads="1"/>
          </p:cNvSpPr>
          <p:nvPr/>
        </p:nvSpPr>
        <p:spPr bwMode="auto">
          <a:xfrm>
            <a:off x="1829649" y="1132130"/>
            <a:ext cx="3141345"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30000"/>
              </a:spcBef>
              <a:buClr>
                <a:schemeClr val="accent2"/>
              </a:buClr>
              <a:buSzPct val="65000"/>
              <a:buFont typeface="Wingdings" panose="05000000000000000000" pitchFamily="2" charset="2"/>
              <a:buNone/>
            </a:pPr>
            <a:r>
              <a:rPr lang="ru-RU" altLang="zh-CN" sz="2810" b="1">
                <a:latin typeface="Times New Roman" panose="02020603050405020304" pitchFamily="18" charset="0"/>
                <a:ea typeface="新宋体" panose="02010609030101010101" pitchFamily="49" charset="-122"/>
              </a:rPr>
              <a:t>1.  </a:t>
            </a:r>
            <a:r>
              <a:rPr lang="zh-CN" altLang="ru-RU" sz="2810" b="1">
                <a:latin typeface="Times New Roman" panose="02020603050405020304" pitchFamily="18" charset="0"/>
                <a:ea typeface="新宋体" panose="02010609030101010101" pitchFamily="49" charset="-122"/>
              </a:rPr>
              <a:t>模糊集合的</a:t>
            </a:r>
            <a:r>
              <a:rPr lang="zh-CN" altLang="ru-RU" sz="2810" b="1">
                <a:solidFill>
                  <a:schemeClr val="accent2"/>
                </a:solidFill>
                <a:latin typeface="Times New Roman" panose="02020603050405020304" pitchFamily="18" charset="0"/>
                <a:ea typeface="新宋体" panose="02010609030101010101" pitchFamily="49" charset="-122"/>
              </a:rPr>
              <a:t>定义</a:t>
            </a:r>
          </a:p>
        </p:txBody>
      </p:sp>
      <p:pic>
        <p:nvPicPr>
          <p:cNvPr id="6" name="图片 5">
            <a:extLst>
              <a:ext uri="{FF2B5EF4-FFF2-40B4-BE49-F238E27FC236}">
                <a16:creationId xmlns:a16="http://schemas.microsoft.com/office/drawing/2014/main" id="{1F7D184E-6C61-AE23-A944-1525AA470A02}"/>
              </a:ext>
            </a:extLst>
          </p:cNvPr>
          <p:cNvPicPr>
            <a:picLocks noChangeAspect="1"/>
          </p:cNvPicPr>
          <p:nvPr/>
        </p:nvPicPr>
        <p:blipFill>
          <a:blip r:embed="rId2"/>
          <a:stretch>
            <a:fillRect/>
          </a:stretch>
        </p:blipFill>
        <p:spPr>
          <a:xfrm>
            <a:off x="0" y="-20169"/>
            <a:ext cx="5857875" cy="809625"/>
          </a:xfrm>
          <a:prstGeom prst="rect">
            <a:avLst/>
          </a:prstGeom>
        </p:spPr>
      </p:pic>
    </p:spTree>
  </p:cSld>
  <p:clrMapOvr>
    <a:masterClrMapping/>
  </p:clrMapOvr>
  <p:transition spd="slow" advTm="18981">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42"/>
          <p:cNvSpPr txBox="1">
            <a:spLocks noChangeArrowheads="1"/>
          </p:cNvSpPr>
          <p:nvPr/>
        </p:nvSpPr>
        <p:spPr>
          <a:xfrm>
            <a:off x="1906061" y="2216702"/>
            <a:ext cx="8535886" cy="2512053"/>
          </a:xfrm>
          <a:prstGeom prst="rect">
            <a:avLst/>
          </a:prstGeom>
          <a:solidFill>
            <a:srgbClr val="FFFFFF"/>
          </a:solidFill>
          <a:ln cap="flat" algn="ctr">
            <a:solidFill>
              <a:srgbClr val="808080"/>
            </a:solidFill>
            <a:miter lim="800000"/>
            <a:headEnd type="none" w="med" len="med"/>
            <a:tailEnd type="none" w="med" len="med"/>
          </a:ln>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Char char="§"/>
            </a:pPr>
            <a:r>
              <a:rPr lang="zh-CN" altLang="ru-RU" sz="2405" dirty="0">
                <a:latin typeface="Times New Roman" panose="02020603050405020304" pitchFamily="18" charset="0"/>
                <a:ea typeface="新宋体" panose="02010609030101010101" pitchFamily="49" charset="-122"/>
              </a:rPr>
              <a:t>当论域中元素数目有限时，模糊集合   的数学描述为</a:t>
            </a:r>
          </a:p>
          <a:p>
            <a:pPr>
              <a:buFont typeface="Wingdings" panose="05000000000000000000" pitchFamily="2" charset="2"/>
              <a:buNone/>
            </a:pPr>
            <a:endParaRPr lang="en-US" altLang="zh-CN" sz="2405" dirty="0">
              <a:latin typeface="Times New Roman" panose="02020603050405020304" pitchFamily="18" charset="0"/>
              <a:ea typeface="新宋体" panose="02010609030101010101" pitchFamily="49" charset="-122"/>
            </a:endParaRPr>
          </a:p>
          <a:p>
            <a:pPr>
              <a:buFont typeface="Wingdings" panose="05000000000000000000" pitchFamily="2" charset="2"/>
              <a:buNone/>
            </a:pPr>
            <a:endParaRPr lang="zh-CN" altLang="ru-RU" sz="2405" dirty="0">
              <a:latin typeface="Times New Roman" panose="02020603050405020304" pitchFamily="18" charset="0"/>
              <a:ea typeface="新宋体" panose="02010609030101010101" pitchFamily="49" charset="-122"/>
            </a:endParaRPr>
          </a:p>
          <a:p>
            <a:pPr>
              <a:buFont typeface="Wingdings" panose="05000000000000000000" pitchFamily="2" charset="2"/>
              <a:buNone/>
            </a:pPr>
            <a:r>
              <a:rPr lang="zh-CN" altLang="ru-RU" sz="2405" dirty="0">
                <a:latin typeface="Times New Roman" panose="02020603050405020304" pitchFamily="18" charset="0"/>
                <a:ea typeface="新宋体" panose="02010609030101010101" pitchFamily="49" charset="-122"/>
              </a:rPr>
              <a:t>                ：元素      属于模糊集     的隶属度，    是元素</a:t>
            </a:r>
          </a:p>
          <a:p>
            <a:pPr>
              <a:buFont typeface="Wingdings" panose="05000000000000000000" pitchFamily="2" charset="2"/>
              <a:buNone/>
            </a:pPr>
            <a:r>
              <a:rPr lang="zh-CN" altLang="ru-RU" sz="2405" dirty="0">
                <a:latin typeface="Times New Roman" panose="02020603050405020304" pitchFamily="18" charset="0"/>
                <a:ea typeface="新宋体" panose="02010609030101010101" pitchFamily="49" charset="-122"/>
              </a:rPr>
              <a:t>      的论域。</a:t>
            </a:r>
          </a:p>
        </p:txBody>
      </p:sp>
      <p:graphicFrame>
        <p:nvGraphicFramePr>
          <p:cNvPr id="3" name="Object 43"/>
          <p:cNvGraphicFramePr>
            <a:graphicFrameLocks noChangeAspect="1"/>
          </p:cNvGraphicFramePr>
          <p:nvPr/>
        </p:nvGraphicFramePr>
        <p:xfrm>
          <a:off x="3563104" y="2783427"/>
          <a:ext cx="4529018" cy="568316"/>
        </p:xfrm>
        <a:graphic>
          <a:graphicData uri="http://schemas.openxmlformats.org/presentationml/2006/ole">
            <mc:AlternateContent xmlns:mc="http://schemas.openxmlformats.org/markup-compatibility/2006">
              <mc:Choice xmlns:v="urn:schemas-microsoft-com:vml" Requires="v">
                <p:oleObj name="Equation" r:id="rId2" imgW="39928800" imgH="7010400" progId="Equation.DSMT4">
                  <p:embed/>
                </p:oleObj>
              </mc:Choice>
              <mc:Fallback>
                <p:oleObj name="Equation" r:id="rId2" imgW="39928800" imgH="7010400" progId="Equation.DSMT4">
                  <p:embed/>
                  <p:pic>
                    <p:nvPicPr>
                      <p:cNvPr id="0" name="Object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104" y="2783427"/>
                        <a:ext cx="4529018" cy="56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44"/>
          <p:cNvGraphicFramePr>
            <a:graphicFrameLocks noChangeAspect="1"/>
          </p:cNvGraphicFramePr>
          <p:nvPr/>
        </p:nvGraphicFramePr>
        <p:xfrm>
          <a:off x="2225241" y="3603265"/>
          <a:ext cx="931275" cy="366142"/>
        </p:xfrm>
        <a:graphic>
          <a:graphicData uri="http://schemas.openxmlformats.org/presentationml/2006/ole">
            <mc:AlternateContent xmlns:mc="http://schemas.openxmlformats.org/markup-compatibility/2006">
              <mc:Choice xmlns:v="urn:schemas-microsoft-com:vml" Requires="v">
                <p:oleObj name="Equation" r:id="rId4" imgW="10972800" imgH="5791200" progId="Equation.DSMT4">
                  <p:embed/>
                </p:oleObj>
              </mc:Choice>
              <mc:Fallback>
                <p:oleObj name="Equation" r:id="rId4" imgW="10972800" imgH="5791200" progId="Equation.DSMT4">
                  <p:embed/>
                  <p:pic>
                    <p:nvPicPr>
                      <p:cNvPr id="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5241" y="3603265"/>
                        <a:ext cx="931275" cy="366142"/>
                      </a:xfrm>
                      <a:prstGeom prst="rect">
                        <a:avLst/>
                      </a:prstGeom>
                      <a:noFill/>
                      <a:ln>
                        <a:noFill/>
                      </a:ln>
                    </p:spPr>
                  </p:pic>
                </p:oleObj>
              </mc:Fallback>
            </mc:AlternateContent>
          </a:graphicData>
        </a:graphic>
      </p:graphicFrame>
      <p:graphicFrame>
        <p:nvGraphicFramePr>
          <p:cNvPr id="8" name="Object 45"/>
          <p:cNvGraphicFramePr>
            <a:graphicFrameLocks noChangeAspect="1"/>
          </p:cNvGraphicFramePr>
          <p:nvPr/>
        </p:nvGraphicFramePr>
        <p:xfrm>
          <a:off x="4188876" y="3609634"/>
          <a:ext cx="343855" cy="366142"/>
        </p:xfrm>
        <a:graphic>
          <a:graphicData uri="http://schemas.openxmlformats.org/presentationml/2006/ole">
            <mc:AlternateContent xmlns:mc="http://schemas.openxmlformats.org/markup-compatibility/2006">
              <mc:Choice xmlns:v="urn:schemas-microsoft-com:vml" Requires="v">
                <p:oleObj name="公式" r:id="rId6" imgW="2743200" imgH="3048000" progId="Equation.3">
                  <p:embed/>
                </p:oleObj>
              </mc:Choice>
              <mc:Fallback>
                <p:oleObj name="公式" r:id="rId6" imgW="2743200" imgH="3048000" progId="Equation.3">
                  <p:embed/>
                  <p:pic>
                    <p:nvPicPr>
                      <p:cNvPr id="0" name="Object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8876" y="3609634"/>
                        <a:ext cx="343855" cy="366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46"/>
          <p:cNvGraphicFramePr>
            <a:graphicFrameLocks noChangeAspect="1"/>
          </p:cNvGraphicFramePr>
          <p:nvPr/>
        </p:nvGraphicFramePr>
        <p:xfrm>
          <a:off x="6060233" y="3517302"/>
          <a:ext cx="464841" cy="458474"/>
        </p:xfrm>
        <a:graphic>
          <a:graphicData uri="http://schemas.openxmlformats.org/presentationml/2006/ole">
            <mc:AlternateContent xmlns:mc="http://schemas.openxmlformats.org/markup-compatibility/2006">
              <mc:Choice xmlns:v="urn:schemas-microsoft-com:vml" Requires="v">
                <p:oleObj name="公式" r:id="rId8" imgW="3352800" imgH="3352800" progId="Equation.3">
                  <p:embed/>
                </p:oleObj>
              </mc:Choice>
              <mc:Fallback>
                <p:oleObj name="公式" r:id="rId8" imgW="3352800" imgH="3352800" progId="Equation.3">
                  <p:embed/>
                  <p:pic>
                    <p:nvPicPr>
                      <p:cNvPr id="0" name="Object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0233" y="3517302"/>
                        <a:ext cx="464841" cy="45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7"/>
          <p:cNvGraphicFramePr>
            <a:graphicFrameLocks noChangeAspect="1"/>
          </p:cNvGraphicFramePr>
          <p:nvPr/>
        </p:nvGraphicFramePr>
        <p:xfrm>
          <a:off x="7960722" y="3634257"/>
          <a:ext cx="388429" cy="358183"/>
        </p:xfrm>
        <a:graphic>
          <a:graphicData uri="http://schemas.openxmlformats.org/presentationml/2006/ole">
            <mc:AlternateContent xmlns:mc="http://schemas.openxmlformats.org/markup-compatibility/2006">
              <mc:Choice xmlns:v="urn:schemas-microsoft-com:vml" Requires="v">
                <p:oleObj name="公式" r:id="rId10" imgW="3657600" imgH="3352800" progId="Equation.3">
                  <p:embed/>
                </p:oleObj>
              </mc:Choice>
              <mc:Fallback>
                <p:oleObj name="公式" r:id="rId10" imgW="3657600" imgH="3352800" progId="Equation.3">
                  <p:embed/>
                  <p:pic>
                    <p:nvPicPr>
                      <p:cNvPr id="0"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0722" y="3634257"/>
                        <a:ext cx="388429" cy="35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48"/>
          <p:cNvGraphicFramePr>
            <a:graphicFrameLocks noChangeAspect="1"/>
          </p:cNvGraphicFramePr>
          <p:nvPr/>
        </p:nvGraphicFramePr>
        <p:xfrm>
          <a:off x="9224229" y="3569038"/>
          <a:ext cx="409124" cy="434594"/>
        </p:xfrm>
        <a:graphic>
          <a:graphicData uri="http://schemas.openxmlformats.org/presentationml/2006/ole">
            <mc:AlternateContent xmlns:mc="http://schemas.openxmlformats.org/markup-compatibility/2006">
              <mc:Choice xmlns:v="urn:schemas-microsoft-com:vml" Requires="v">
                <p:oleObj name="公式" r:id="rId12" imgW="2743200" imgH="3048000" progId="Equation.3">
                  <p:embed/>
                </p:oleObj>
              </mc:Choice>
              <mc:Fallback>
                <p:oleObj name="公式" r:id="rId12" imgW="2743200" imgH="3048000" progId="Equation.3">
                  <p:embed/>
                  <p:pic>
                    <p:nvPicPr>
                      <p:cNvPr id="0" name="Object 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4229" y="3569038"/>
                        <a:ext cx="409124" cy="43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56"/>
          <p:cNvGraphicFramePr>
            <a:graphicFrameLocks noChangeAspect="1"/>
          </p:cNvGraphicFramePr>
          <p:nvPr/>
        </p:nvGraphicFramePr>
        <p:xfrm>
          <a:off x="7797765" y="2369526"/>
          <a:ext cx="297689" cy="356591"/>
        </p:xfrm>
        <a:graphic>
          <a:graphicData uri="http://schemas.openxmlformats.org/presentationml/2006/ole">
            <mc:AlternateContent xmlns:mc="http://schemas.openxmlformats.org/markup-compatibility/2006">
              <mc:Choice xmlns:v="urn:schemas-microsoft-com:vml" Requires="v">
                <p:oleObj name="公式" r:id="rId14" imgW="3352800" imgH="3352800" progId="Equation.3">
                  <p:embed/>
                </p:oleObj>
              </mc:Choice>
              <mc:Fallback>
                <p:oleObj name="公式" r:id="rId14" imgW="3352800" imgH="3352800" progId="Equation.3">
                  <p:embed/>
                  <p:pic>
                    <p:nvPicPr>
                      <p:cNvPr id="0" name="Object 5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97765" y="2369526"/>
                        <a:ext cx="297689" cy="35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59"/>
          <p:cNvSpPr>
            <a:spLocks noChangeArrowheads="1"/>
          </p:cNvSpPr>
          <p:nvPr/>
        </p:nvSpPr>
        <p:spPr bwMode="auto">
          <a:xfrm>
            <a:off x="1920389" y="1447804"/>
            <a:ext cx="3949065" cy="56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Bef>
                <a:spcPct val="30000"/>
              </a:spcBef>
              <a:buClr>
                <a:schemeClr val="accent2"/>
              </a:buClr>
              <a:buSzPct val="65000"/>
              <a:buFont typeface="Wingdings" panose="05000000000000000000" pitchFamily="2" charset="2"/>
              <a:buNone/>
            </a:pPr>
            <a:r>
              <a:rPr lang="ru-RU" altLang="zh-CN" sz="2810" b="1">
                <a:latin typeface="Times New Roman" panose="02020603050405020304" pitchFamily="18" charset="0"/>
                <a:ea typeface="新宋体" panose="02010609030101010101" pitchFamily="49" charset="-122"/>
              </a:rPr>
              <a:t>2</a:t>
            </a:r>
            <a:r>
              <a:rPr lang="zh-CN" altLang="ru-RU" sz="2810" b="1">
                <a:latin typeface="Times New Roman" panose="02020603050405020304" pitchFamily="18" charset="0"/>
                <a:ea typeface="新宋体" panose="02010609030101010101" pitchFamily="49" charset="-122"/>
              </a:rPr>
              <a:t>．模糊集合的表示方法</a:t>
            </a:r>
          </a:p>
        </p:txBody>
      </p:sp>
      <p:pic>
        <p:nvPicPr>
          <p:cNvPr id="7" name="图片 6">
            <a:extLst>
              <a:ext uri="{FF2B5EF4-FFF2-40B4-BE49-F238E27FC236}">
                <a16:creationId xmlns:a16="http://schemas.microsoft.com/office/drawing/2014/main" id="{6C2E5C54-BEB6-8127-7BFC-49C60B850792}"/>
              </a:ext>
            </a:extLst>
          </p:cNvPr>
          <p:cNvPicPr>
            <a:picLocks noChangeAspect="1"/>
          </p:cNvPicPr>
          <p:nvPr/>
        </p:nvPicPr>
        <p:blipFill>
          <a:blip r:embed="rId16"/>
          <a:stretch>
            <a:fillRect/>
          </a:stretch>
        </p:blipFill>
        <p:spPr>
          <a:xfrm>
            <a:off x="11579" y="8552"/>
            <a:ext cx="5857875" cy="809625"/>
          </a:xfrm>
          <a:prstGeom prst="rect">
            <a:avLst/>
          </a:prstGeom>
        </p:spPr>
      </p:pic>
    </p:spTree>
  </p:cSld>
  <p:clrMapOvr>
    <a:masterClrMapping/>
  </p:clrMapOvr>
  <p:transition spd="slow" advTm="18981">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grpSp>
        <p:nvGrpSpPr>
          <p:cNvPr id="2" name="Group 74"/>
          <p:cNvGrpSpPr/>
          <p:nvPr/>
        </p:nvGrpSpPr>
        <p:grpSpPr bwMode="auto">
          <a:xfrm>
            <a:off x="1906061" y="2292368"/>
            <a:ext cx="8405348" cy="2215955"/>
            <a:chOff x="240" y="1392"/>
            <a:chExt cx="5280" cy="1392"/>
          </a:xfrm>
        </p:grpSpPr>
        <p:sp>
          <p:nvSpPr>
            <p:cNvPr id="3" name="Rectangle 75"/>
            <p:cNvSpPr>
              <a:spLocks noChangeArrowheads="1"/>
            </p:cNvSpPr>
            <p:nvPr/>
          </p:nvSpPr>
          <p:spPr bwMode="auto">
            <a:xfrm>
              <a:off x="240" y="1392"/>
              <a:ext cx="5280" cy="1392"/>
            </a:xfrm>
            <a:prstGeom prst="rect">
              <a:avLst/>
            </a:prstGeom>
            <a:solidFill>
              <a:srgbClr val="FFFFFF"/>
            </a:solidFill>
            <a:ln w="9525" cap="flat" algn="ctr">
              <a:solidFill>
                <a:srgbClr val="808080"/>
              </a:solidFill>
              <a:prstDash val="solid"/>
              <a:miter lim="800000"/>
              <a:headEnd type="none" w="med" len="med"/>
              <a:tailEnd type="none" w="med" len="med"/>
            </a:ln>
          </p:spPr>
          <p:txBody>
            <a:bodyPr/>
            <a:lstStyle/>
            <a:p>
              <a:pPr marL="469900" indent="-469900" eaLnBrk="0" hangingPunct="0"/>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1</a:t>
              </a:r>
              <a:r>
                <a:rPr lang="zh-CN" altLang="ru-RU" sz="2405" b="1">
                  <a:latin typeface="宋体" panose="02010600030101010101" pitchFamily="2" charset="-122"/>
                  <a:ea typeface="新宋体" panose="02010609030101010101" pitchFamily="49" charset="-122"/>
                </a:rPr>
                <a:t>）论域是离散且元素数目有限</a:t>
              </a:r>
              <a:r>
                <a:rPr lang="ru-RU" altLang="zh-CN" sz="2405" b="1">
                  <a:latin typeface="宋体" panose="02010600030101010101" pitchFamily="2" charset="-122"/>
                  <a:ea typeface="新宋体" panose="02010609030101010101" pitchFamily="49" charset="-122"/>
                </a:rPr>
                <a:t>:</a:t>
              </a:r>
            </a:p>
            <a:p>
              <a:pPr marL="469900" indent="-469900" eaLnBrk="0" hangingPunct="0"/>
              <a:endParaRPr lang="ru-RU" altLang="zh-CN" sz="2405" b="1">
                <a:latin typeface="宋体" panose="02010600030101010101" pitchFamily="2" charset="-122"/>
                <a:ea typeface="新宋体" panose="02010609030101010101" pitchFamily="49" charset="-122"/>
              </a:endParaRPr>
            </a:p>
            <a:p>
              <a:pPr marL="469900" indent="-469900" eaLnBrk="0" hangingPunct="0"/>
              <a:endParaRPr lang="ru-RU" altLang="zh-CN" sz="2405" b="1">
                <a:latin typeface="宋体" panose="02010600030101010101" pitchFamily="2" charset="-122"/>
                <a:ea typeface="新宋体" panose="02010609030101010101" pitchFamily="49" charset="-122"/>
              </a:endParaRPr>
            </a:p>
            <a:p>
              <a:pPr marL="469900" indent="-469900" eaLnBrk="0" hangingPunct="0"/>
              <a:r>
                <a:rPr lang="zh-CN" altLang="ru-RU" sz="2405" b="1">
                  <a:latin typeface="宋体" panose="02010600030101010101" pitchFamily="2" charset="-122"/>
                  <a:ea typeface="新宋体" panose="02010609030101010101" pitchFamily="49" charset="-122"/>
                </a:rPr>
                <a:t>或</a:t>
              </a:r>
              <a:r>
                <a:rPr lang="zh-CN" altLang="ru-RU" sz="2405" b="1">
                  <a:solidFill>
                    <a:schemeClr val="accent2"/>
                  </a:solidFill>
                  <a:latin typeface="Times New Roman" panose="02020603050405020304" pitchFamily="18" charset="0"/>
                  <a:ea typeface="新宋体" panose="02010609030101010101" pitchFamily="49" charset="-122"/>
                </a:rPr>
                <a:t> </a:t>
              </a:r>
            </a:p>
          </p:txBody>
        </p:sp>
        <p:graphicFrame>
          <p:nvGraphicFramePr>
            <p:cNvPr id="5" name="Object 76"/>
            <p:cNvGraphicFramePr>
              <a:graphicFrameLocks noChangeAspect="1"/>
            </p:cNvGraphicFramePr>
            <p:nvPr/>
          </p:nvGraphicFramePr>
          <p:xfrm>
            <a:off x="816" y="1728"/>
            <a:ext cx="4608" cy="533"/>
          </p:xfrm>
          <a:graphic>
            <a:graphicData uri="http://schemas.openxmlformats.org/presentationml/2006/ole">
              <mc:AlternateContent xmlns:mc="http://schemas.openxmlformats.org/markup-compatibility/2006">
                <mc:Choice xmlns:v="urn:schemas-microsoft-com:vml" Requires="v">
                  <p:oleObj r:id="rId2" imgW="88696800" imgH="10363200" progId="Equation.DSMT4">
                    <p:embed/>
                  </p:oleObj>
                </mc:Choice>
                <mc:Fallback>
                  <p:oleObj r:id="rId2" imgW="88696800" imgH="10363200" progId="Equation.DSMT4">
                    <p:embed/>
                    <p:pic>
                      <p:nvPicPr>
                        <p:cNvPr id="0" name="Object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1728"/>
                          <a:ext cx="4608"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77"/>
            <p:cNvGraphicFramePr>
              <a:graphicFrameLocks noChangeAspect="1"/>
            </p:cNvGraphicFramePr>
            <p:nvPr/>
          </p:nvGraphicFramePr>
          <p:xfrm>
            <a:off x="864" y="2400"/>
            <a:ext cx="3360" cy="278"/>
          </p:xfrm>
          <a:graphic>
            <a:graphicData uri="http://schemas.openxmlformats.org/presentationml/2006/ole">
              <mc:AlternateContent xmlns:mc="http://schemas.openxmlformats.org/markup-compatibility/2006">
                <mc:Choice xmlns:v="urn:schemas-microsoft-com:vml" Requires="v">
                  <p:oleObj r:id="rId4" imgW="64922400" imgH="5486400" progId="Equation.DSMT4">
                    <p:embed/>
                  </p:oleObj>
                </mc:Choice>
                <mc:Fallback>
                  <p:oleObj r:id="rId4" imgW="64922400" imgH="5486400" progId="Equation.DSMT4">
                    <p:embed/>
                    <p:pic>
                      <p:nvPicPr>
                        <p:cNvPr id="0" name="Object 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2400"/>
                          <a:ext cx="336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9" name="Group 79"/>
          <p:cNvGrpSpPr/>
          <p:nvPr/>
        </p:nvGrpSpPr>
        <p:grpSpPr bwMode="auto">
          <a:xfrm>
            <a:off x="1906061" y="4737560"/>
            <a:ext cx="8405348" cy="1528245"/>
            <a:chOff x="240" y="2832"/>
            <a:chExt cx="5280" cy="960"/>
          </a:xfrm>
        </p:grpSpPr>
        <p:sp>
          <p:nvSpPr>
            <p:cNvPr id="10" name="Rectangle 80"/>
            <p:cNvSpPr>
              <a:spLocks noChangeArrowheads="1"/>
            </p:cNvSpPr>
            <p:nvPr/>
          </p:nvSpPr>
          <p:spPr bwMode="auto">
            <a:xfrm>
              <a:off x="240" y="2832"/>
              <a:ext cx="5280" cy="960"/>
            </a:xfrm>
            <a:prstGeom prst="rect">
              <a:avLst/>
            </a:prstGeom>
            <a:solidFill>
              <a:srgbClr val="FFFFFF"/>
            </a:solidFill>
            <a:ln w="9525" cap="flat" algn="ctr">
              <a:solidFill>
                <a:srgbClr val="808080"/>
              </a:solidFill>
              <a:prstDash val="solid"/>
              <a:miter lim="800000"/>
              <a:headEnd type="none" w="med" len="med"/>
              <a:tailEnd type="none" w="med" len="med"/>
            </a:ln>
          </p:spPr>
          <p:txBody>
            <a:bodyPr/>
            <a:lstStyle>
              <a:lvl1pPr marL="469900" indent="-469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0" hangingPunct="0"/>
              <a:r>
                <a:rPr lang="zh-CN" altLang="ru-RU" sz="2605" b="1">
                  <a:latin typeface="Times New Roman" panose="02020603050405020304" pitchFamily="18" charset="0"/>
                  <a:ea typeface="新宋体" panose="02010609030101010101" pitchFamily="49" charset="-122"/>
                </a:rPr>
                <a:t>（</a:t>
              </a:r>
              <a:r>
                <a:rPr lang="ru-RU" altLang="zh-CN" sz="2605" b="1">
                  <a:latin typeface="Times New Roman" panose="02020603050405020304" pitchFamily="18" charset="0"/>
                  <a:ea typeface="新宋体" panose="02010609030101010101" pitchFamily="49" charset="-122"/>
                </a:rPr>
                <a:t>2</a:t>
              </a:r>
              <a:r>
                <a:rPr lang="zh-CN" altLang="ru-RU" sz="2605" b="1">
                  <a:latin typeface="宋体" panose="02010600030101010101" pitchFamily="2" charset="-122"/>
                  <a:ea typeface="新宋体" panose="02010609030101010101" pitchFamily="49" charset="-122"/>
                </a:rPr>
                <a:t>）论域是连续的，或者元素数目无限： </a:t>
              </a:r>
            </a:p>
            <a:p>
              <a:pPr eaLnBrk="0" hangingPunct="0"/>
              <a:endParaRPr lang="zh-CN" altLang="ru-RU" sz="2605" b="1">
                <a:latin typeface="宋体" panose="02010600030101010101" pitchFamily="2" charset="-122"/>
                <a:ea typeface="新宋体" panose="02010609030101010101" pitchFamily="49" charset="-122"/>
              </a:endParaRPr>
            </a:p>
            <a:p>
              <a:pPr eaLnBrk="0" hangingPunct="0"/>
              <a:endParaRPr lang="ru-RU" altLang="zh-CN" sz="2605" b="1">
                <a:solidFill>
                  <a:schemeClr val="accent2"/>
                </a:solidFill>
                <a:latin typeface="Times New Roman" panose="02020603050405020304" pitchFamily="18" charset="0"/>
                <a:ea typeface="新宋体" panose="02010609030101010101" pitchFamily="49" charset="-122"/>
              </a:endParaRPr>
            </a:p>
          </p:txBody>
        </p:sp>
        <p:graphicFrame>
          <p:nvGraphicFramePr>
            <p:cNvPr id="11" name="Object 81"/>
            <p:cNvGraphicFramePr>
              <a:graphicFrameLocks noChangeAspect="1"/>
            </p:cNvGraphicFramePr>
            <p:nvPr/>
          </p:nvGraphicFramePr>
          <p:xfrm>
            <a:off x="1632" y="3264"/>
            <a:ext cx="1104" cy="446"/>
          </p:xfrm>
          <a:graphic>
            <a:graphicData uri="http://schemas.openxmlformats.org/presentationml/2006/ole">
              <mc:AlternateContent xmlns:mc="http://schemas.openxmlformats.org/markup-compatibility/2006">
                <mc:Choice xmlns:v="urn:schemas-microsoft-com:vml" Requires="v">
                  <p:oleObj r:id="rId6" imgW="22860000" imgH="9144000" progId="Equation.DSMT4">
                    <p:embed/>
                  </p:oleObj>
                </mc:Choice>
                <mc:Fallback>
                  <p:oleObj r:id="rId6" imgW="22860000" imgH="9144000" progId="Equation.DSMT4">
                    <p:embed/>
                    <p:pic>
                      <p:nvPicPr>
                        <p:cNvPr id="0" name="Object 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2" y="3264"/>
                          <a:ext cx="110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3" name="Rectangle 71"/>
          <p:cNvSpPr>
            <a:spLocks noChangeArrowheads="1"/>
          </p:cNvSpPr>
          <p:nvPr/>
        </p:nvSpPr>
        <p:spPr bwMode="auto">
          <a:xfrm>
            <a:off x="1875815" y="964705"/>
            <a:ext cx="3949065" cy="117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Bef>
                <a:spcPct val="30000"/>
              </a:spcBef>
              <a:buClr>
                <a:schemeClr val="accent2"/>
              </a:buClr>
              <a:buSzPct val="65000"/>
              <a:buFont typeface="Wingdings" panose="05000000000000000000" pitchFamily="2" charset="2"/>
              <a:buNone/>
            </a:pPr>
            <a:r>
              <a:rPr lang="ru-RU" altLang="zh-CN" sz="2810" b="1" dirty="0">
                <a:latin typeface="Times New Roman" panose="02020603050405020304" pitchFamily="18" charset="0"/>
                <a:ea typeface="新宋体" panose="02010609030101010101" pitchFamily="49" charset="-122"/>
              </a:rPr>
              <a:t>2</a:t>
            </a:r>
            <a:r>
              <a:rPr lang="zh-CN" altLang="ru-RU" sz="2810" b="1" dirty="0">
                <a:latin typeface="Times New Roman" panose="02020603050405020304" pitchFamily="18" charset="0"/>
                <a:ea typeface="新宋体" panose="02010609030101010101" pitchFamily="49" charset="-122"/>
              </a:rPr>
              <a:t>．模糊集合的表示方法</a:t>
            </a:r>
          </a:p>
          <a:p>
            <a:pPr>
              <a:lnSpc>
                <a:spcPct val="110000"/>
              </a:lnSpc>
              <a:spcBef>
                <a:spcPct val="30000"/>
              </a:spcBef>
              <a:buClr>
                <a:schemeClr val="accent2"/>
              </a:buClr>
              <a:buSzPct val="65000"/>
              <a:buFont typeface="Wingdings" panose="05000000000000000000" pitchFamily="2" charset="2"/>
              <a:buNone/>
            </a:pPr>
            <a:r>
              <a:rPr lang="zh-CN" altLang="ru-RU" sz="2810" b="1" dirty="0">
                <a:solidFill>
                  <a:schemeClr val="accent2"/>
                </a:solidFill>
                <a:latin typeface="Times New Roman" panose="02020603050405020304" pitchFamily="18" charset="0"/>
                <a:ea typeface="新宋体" panose="02010609030101010101" pitchFamily="49" charset="-122"/>
              </a:rPr>
              <a:t>（</a:t>
            </a:r>
            <a:r>
              <a:rPr lang="ru-RU" altLang="zh-CN" sz="2810" b="1" dirty="0">
                <a:solidFill>
                  <a:schemeClr val="accent2"/>
                </a:solidFill>
                <a:latin typeface="Times New Roman" panose="02020603050405020304" pitchFamily="18" charset="0"/>
                <a:ea typeface="新宋体" panose="02010609030101010101" pitchFamily="49" charset="-122"/>
              </a:rPr>
              <a:t>1</a:t>
            </a:r>
            <a:r>
              <a:rPr lang="zh-CN" altLang="ru-RU" sz="2810" b="1" dirty="0">
                <a:solidFill>
                  <a:schemeClr val="accent2"/>
                </a:solidFill>
                <a:latin typeface="Times New Roman" panose="02020603050405020304" pitchFamily="18" charset="0"/>
                <a:ea typeface="新宋体" panose="02010609030101010101" pitchFamily="49" charset="-122"/>
              </a:rPr>
              <a:t>）</a:t>
            </a:r>
            <a:r>
              <a:rPr lang="ru-RU" altLang="zh-CN" sz="2810" b="1" dirty="0" err="1">
                <a:solidFill>
                  <a:schemeClr val="accent2"/>
                </a:solidFill>
                <a:latin typeface="Times New Roman" panose="02020603050405020304" pitchFamily="18" charset="0"/>
                <a:ea typeface="新宋体" panose="02010609030101010101" pitchFamily="49" charset="-122"/>
              </a:rPr>
              <a:t>Zadeh</a:t>
            </a:r>
            <a:r>
              <a:rPr lang="zh-CN" altLang="ru-RU" sz="2810" b="1" dirty="0">
                <a:solidFill>
                  <a:schemeClr val="accent2"/>
                </a:solidFill>
                <a:latin typeface="Times New Roman" panose="02020603050405020304" pitchFamily="18" charset="0"/>
                <a:ea typeface="新宋体" panose="02010609030101010101" pitchFamily="49" charset="-122"/>
              </a:rPr>
              <a:t>表示法</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2"/>
                                        </p:tgtEl>
                                        <p:attrNameLst>
                                          <p:attrName>style.visibility</p:attrName>
                                        </p:attrNameLst>
                                      </p:cBhvr>
                                      <p:to>
                                        <p:strVal val="visible"/>
                                      </p:to>
                                    </p:set>
                                    <p:animEffect transition="in" filter="blinds(horizontal)">
                                      <p:cBhvr additive="base">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6" name="Rectangle 93"/>
          <p:cNvSpPr>
            <a:spLocks noChangeArrowheads="1"/>
          </p:cNvSpPr>
          <p:nvPr/>
        </p:nvSpPr>
        <p:spPr bwMode="auto">
          <a:xfrm>
            <a:off x="1963183" y="1575605"/>
            <a:ext cx="3949065" cy="117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Bef>
                <a:spcPct val="30000"/>
              </a:spcBef>
              <a:buClr>
                <a:schemeClr val="accent2"/>
              </a:buClr>
              <a:buSzPct val="65000"/>
              <a:buFont typeface="Wingdings" panose="05000000000000000000" pitchFamily="2" charset="2"/>
              <a:buNone/>
            </a:pPr>
            <a:r>
              <a:rPr lang="ru-RU" altLang="zh-CN" sz="2810" b="1">
                <a:latin typeface="Times New Roman" panose="02020603050405020304" pitchFamily="18" charset="0"/>
                <a:ea typeface="新宋体" panose="02010609030101010101" pitchFamily="49" charset="-122"/>
              </a:rPr>
              <a:t>2</a:t>
            </a:r>
            <a:r>
              <a:rPr lang="zh-CN" altLang="ru-RU" sz="2810" b="1">
                <a:latin typeface="Times New Roman" panose="02020603050405020304" pitchFamily="18" charset="0"/>
                <a:ea typeface="新宋体" panose="02010609030101010101" pitchFamily="49" charset="-122"/>
              </a:rPr>
              <a:t>．模糊集合的表示方法</a:t>
            </a:r>
          </a:p>
          <a:p>
            <a:pPr>
              <a:lnSpc>
                <a:spcPct val="110000"/>
              </a:lnSpc>
              <a:spcBef>
                <a:spcPct val="30000"/>
              </a:spcBef>
              <a:buClr>
                <a:schemeClr val="accent2"/>
              </a:buClr>
              <a:buSzPct val="65000"/>
              <a:buFont typeface="Wingdings" panose="05000000000000000000" pitchFamily="2" charset="2"/>
              <a:buNone/>
            </a:pPr>
            <a:r>
              <a:rPr lang="zh-CN" altLang="ru-RU" sz="2810" b="1">
                <a:solidFill>
                  <a:schemeClr val="accent2"/>
                </a:solidFill>
                <a:latin typeface="Times New Roman" panose="02020603050405020304" pitchFamily="18" charset="0"/>
                <a:ea typeface="新宋体" panose="02010609030101010101" pitchFamily="49" charset="-122"/>
              </a:rPr>
              <a:t>（</a:t>
            </a:r>
            <a:r>
              <a:rPr lang="ru-RU" altLang="zh-CN" sz="2810" b="1">
                <a:solidFill>
                  <a:schemeClr val="accent2"/>
                </a:solidFill>
                <a:latin typeface="Times New Roman" panose="02020603050405020304" pitchFamily="18" charset="0"/>
                <a:ea typeface="新宋体" panose="02010609030101010101" pitchFamily="49" charset="-122"/>
              </a:rPr>
              <a:t>2</a:t>
            </a:r>
            <a:r>
              <a:rPr lang="zh-CN" altLang="ru-RU" sz="2810" b="1">
                <a:solidFill>
                  <a:schemeClr val="accent2"/>
                </a:solidFill>
                <a:latin typeface="Times New Roman" panose="02020603050405020304" pitchFamily="18" charset="0"/>
                <a:ea typeface="新宋体" panose="02010609030101010101" pitchFamily="49" charset="-122"/>
              </a:rPr>
              <a:t>）</a:t>
            </a:r>
            <a:r>
              <a:rPr lang="zh-CN" altLang="ru-RU" sz="2810" b="1">
                <a:solidFill>
                  <a:schemeClr val="accent2"/>
                </a:solidFill>
                <a:latin typeface="宋体" panose="02010600030101010101" pitchFamily="2" charset="-122"/>
                <a:ea typeface="新宋体" panose="02010609030101010101" pitchFamily="49" charset="-122"/>
              </a:rPr>
              <a:t>序偶表示法</a:t>
            </a:r>
          </a:p>
        </p:txBody>
      </p:sp>
      <p:graphicFrame>
        <p:nvGraphicFramePr>
          <p:cNvPr id="7" name="Object 98"/>
          <p:cNvGraphicFramePr>
            <a:graphicFrameLocks noChangeAspect="1"/>
          </p:cNvGraphicFramePr>
          <p:nvPr/>
        </p:nvGraphicFramePr>
        <p:xfrm>
          <a:off x="2794166" y="2979680"/>
          <a:ext cx="6590557" cy="496680"/>
        </p:xfrm>
        <a:graphic>
          <a:graphicData uri="http://schemas.openxmlformats.org/presentationml/2006/ole">
            <mc:AlternateContent xmlns:mc="http://schemas.openxmlformats.org/markup-compatibility/2006">
              <mc:Choice xmlns:v="urn:schemas-microsoft-com:vml" Requires="v">
                <p:oleObj r:id="rId2" imgW="71323200" imgH="5486400" progId="Equation.DSMT4">
                  <p:embed/>
                </p:oleObj>
              </mc:Choice>
              <mc:Fallback>
                <p:oleObj r:id="rId2" imgW="71323200" imgH="5486400" progId="Equation.DSMT4">
                  <p:embed/>
                  <p:pic>
                    <p:nvPicPr>
                      <p:cNvPr id="0" name="Object 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166" y="2979680"/>
                        <a:ext cx="6590557" cy="49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99"/>
          <p:cNvSpPr>
            <a:spLocks noChangeArrowheads="1"/>
          </p:cNvSpPr>
          <p:nvPr/>
        </p:nvSpPr>
        <p:spPr bwMode="auto">
          <a:xfrm>
            <a:off x="1963183" y="3788376"/>
            <a:ext cx="3053080"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ru-RU" sz="2810" b="1">
                <a:solidFill>
                  <a:schemeClr val="accent2"/>
                </a:solidFill>
                <a:latin typeface="Times New Roman" panose="02020603050405020304" pitchFamily="18" charset="0"/>
                <a:ea typeface="新宋体" panose="02010609030101010101" pitchFamily="49" charset="-122"/>
              </a:rPr>
              <a:t>（</a:t>
            </a:r>
            <a:r>
              <a:rPr lang="ru-RU" altLang="zh-CN" sz="2810" b="1">
                <a:solidFill>
                  <a:schemeClr val="accent2"/>
                </a:solidFill>
                <a:latin typeface="Times New Roman" panose="02020603050405020304" pitchFamily="18" charset="0"/>
                <a:ea typeface="新宋体" panose="02010609030101010101" pitchFamily="49" charset="-122"/>
              </a:rPr>
              <a:t>3</a:t>
            </a:r>
            <a:r>
              <a:rPr lang="zh-CN" altLang="ru-RU" sz="2810" b="1">
                <a:solidFill>
                  <a:schemeClr val="accent2"/>
                </a:solidFill>
                <a:latin typeface="Times New Roman" panose="02020603050405020304" pitchFamily="18" charset="0"/>
                <a:ea typeface="新宋体" panose="02010609030101010101" pitchFamily="49" charset="-122"/>
              </a:rPr>
              <a:t>）</a:t>
            </a:r>
            <a:r>
              <a:rPr lang="zh-CN" altLang="ru-RU" sz="2810" b="1">
                <a:solidFill>
                  <a:schemeClr val="accent2"/>
                </a:solidFill>
                <a:latin typeface="宋体" panose="02010600030101010101" pitchFamily="2" charset="-122"/>
                <a:ea typeface="新宋体" panose="02010609030101010101" pitchFamily="49" charset="-122"/>
              </a:rPr>
              <a:t>向量表示法 </a:t>
            </a:r>
          </a:p>
        </p:txBody>
      </p:sp>
      <p:graphicFrame>
        <p:nvGraphicFramePr>
          <p:cNvPr id="9" name="Object 101"/>
          <p:cNvGraphicFramePr>
            <a:graphicFrameLocks noChangeAspect="1"/>
          </p:cNvGraphicFramePr>
          <p:nvPr/>
        </p:nvGraphicFramePr>
        <p:xfrm>
          <a:off x="2956542" y="4584337"/>
          <a:ext cx="4966797" cy="544437"/>
        </p:xfrm>
        <a:graphic>
          <a:graphicData uri="http://schemas.openxmlformats.org/presentationml/2006/ole">
            <mc:AlternateContent xmlns:mc="http://schemas.openxmlformats.org/markup-compatibility/2006">
              <mc:Choice xmlns:v="urn:schemas-microsoft-com:vml" Requires="v">
                <p:oleObj r:id="rId4" imgW="49072800" imgH="5486400" progId="Equation.DSMT4">
                  <p:embed/>
                </p:oleObj>
              </mc:Choice>
              <mc:Fallback>
                <p:oleObj r:id="rId4" imgW="49072800" imgH="5486400" progId="Equation.DSMT4">
                  <p:embed/>
                  <p:pic>
                    <p:nvPicPr>
                      <p:cNvPr id="0" name="Object 1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542" y="4584337"/>
                        <a:ext cx="4966797" cy="54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childTnLst>
                                    <p:set>
                                      <p:cBhvr additive="base">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childTnLst>
                                    <p:set>
                                      <p:cBhvr additive="base">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childTnLst>
                                    <p:set>
                                      <p:cBhvr additive="base">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104"/>
          <p:cNvSpPr txBox="1">
            <a:spLocks noChangeArrowheads="1"/>
          </p:cNvSpPr>
          <p:nvPr/>
        </p:nvSpPr>
        <p:spPr>
          <a:xfrm>
            <a:off x="1920389" y="1234709"/>
            <a:ext cx="8419675" cy="5732512"/>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 3. </a:t>
            </a:r>
            <a:r>
              <a:rPr lang="zh-CN" altLang="ru-RU" sz="2605" b="1">
                <a:latin typeface="Times New Roman" panose="02020603050405020304" pitchFamily="18" charset="0"/>
                <a:ea typeface="新宋体" panose="02010609030101010101" pitchFamily="49" charset="-122"/>
              </a:rPr>
              <a:t>隶属函数</a:t>
            </a:r>
          </a:p>
          <a:p>
            <a:pPr>
              <a:buFont typeface="Wingdings" panose="05000000000000000000" pitchFamily="2" charset="2"/>
              <a:buChar char="§"/>
            </a:pPr>
            <a:r>
              <a:rPr lang="zh-CN" altLang="ru-RU" sz="2605" b="1">
                <a:latin typeface="宋体" panose="02010600030101010101" pitchFamily="2" charset="-122"/>
                <a:ea typeface="新宋体" panose="02010609030101010101" pitchFamily="49" charset="-122"/>
              </a:rPr>
              <a:t>常见的隶属函数有</a:t>
            </a:r>
            <a:r>
              <a:rPr lang="zh-CN" altLang="ru-RU" sz="2405" b="1">
                <a:latin typeface="Times New Roman" panose="02020603050405020304" pitchFamily="18" charset="0"/>
                <a:ea typeface="新宋体" panose="02010609030101010101" pitchFamily="49" charset="-122"/>
              </a:rPr>
              <a:t>正态分布</a:t>
            </a:r>
            <a:r>
              <a:rPr lang="zh-CN" altLang="ru-RU" sz="2605" b="1">
                <a:latin typeface="宋体" panose="02010600030101010101" pitchFamily="2" charset="-122"/>
                <a:ea typeface="新宋体" panose="02010609030101010101" pitchFamily="49" charset="-122"/>
              </a:rPr>
              <a:t>、</a:t>
            </a:r>
            <a:r>
              <a:rPr lang="zh-CN" altLang="ru-RU" sz="2405" b="1">
                <a:latin typeface="Times New Roman" panose="02020603050405020304" pitchFamily="18" charset="0"/>
                <a:ea typeface="新宋体" panose="02010609030101010101" pitchFamily="49" charset="-122"/>
              </a:rPr>
              <a:t>三角分布、梯形分布</a:t>
            </a:r>
            <a:r>
              <a:rPr lang="zh-CN" altLang="ru-RU" sz="2605" b="1">
                <a:latin typeface="宋体" panose="02010600030101010101" pitchFamily="2" charset="-122"/>
                <a:ea typeface="新宋体" panose="02010609030101010101" pitchFamily="49" charset="-122"/>
              </a:rPr>
              <a:t>等。</a:t>
            </a:r>
            <a:r>
              <a:rPr lang="zh-CN" altLang="ru-RU" sz="2605" b="1">
                <a:latin typeface="Times New Roman" panose="02020603050405020304" pitchFamily="18" charset="0"/>
                <a:ea typeface="新宋体" panose="02010609030101010101" pitchFamily="49" charset="-122"/>
              </a:rPr>
              <a:t> </a:t>
            </a:r>
          </a:p>
          <a:p>
            <a:pPr>
              <a:buFont typeface="Wingdings" panose="05000000000000000000" pitchFamily="2" charset="2"/>
              <a:buChar char="§"/>
            </a:pPr>
            <a:r>
              <a:rPr lang="zh-CN" altLang="ru-RU" sz="2605" b="1">
                <a:solidFill>
                  <a:schemeClr val="accent2"/>
                </a:solidFill>
                <a:latin typeface="Times New Roman" panose="02020603050405020304" pitchFamily="18" charset="0"/>
                <a:ea typeface="新宋体" panose="02010609030101010101" pitchFamily="49" charset="-122"/>
              </a:rPr>
              <a:t>隶属函数确定方法：</a:t>
            </a:r>
          </a:p>
          <a:p>
            <a:pPr>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1</a:t>
            </a:r>
            <a:r>
              <a:rPr lang="zh-CN" altLang="ru-RU" sz="2405" b="1">
                <a:latin typeface="Times New Roman" panose="02020603050405020304" pitchFamily="18" charset="0"/>
                <a:ea typeface="新宋体" panose="02010609030101010101" pitchFamily="49" charset="-122"/>
              </a:rPr>
              <a:t>）模糊统计法</a:t>
            </a:r>
          </a:p>
          <a:p>
            <a:pPr>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2</a:t>
            </a:r>
            <a:r>
              <a:rPr lang="zh-CN" altLang="ru-RU" sz="2405" b="1">
                <a:latin typeface="Times New Roman" panose="02020603050405020304" pitchFamily="18" charset="0"/>
                <a:ea typeface="新宋体" panose="02010609030101010101" pitchFamily="49" charset="-122"/>
              </a:rPr>
              <a:t>）专家经验法</a:t>
            </a:r>
          </a:p>
          <a:p>
            <a:pPr>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3</a:t>
            </a:r>
            <a:r>
              <a:rPr lang="zh-CN" altLang="ru-RU" sz="2405" b="1">
                <a:latin typeface="Times New Roman" panose="02020603050405020304" pitchFamily="18" charset="0"/>
                <a:ea typeface="新宋体" panose="02010609030101010101" pitchFamily="49" charset="-122"/>
              </a:rPr>
              <a:t>）二元对比排序法</a:t>
            </a:r>
          </a:p>
          <a:p>
            <a:pPr>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4</a:t>
            </a:r>
            <a:r>
              <a:rPr lang="zh-CN" altLang="ru-RU" sz="2405" b="1">
                <a:latin typeface="Times New Roman" panose="02020603050405020304" pitchFamily="18" charset="0"/>
                <a:ea typeface="新宋体" panose="02010609030101010101" pitchFamily="49" charset="-122"/>
              </a:rPr>
              <a:t>）基本概念扩充法</a:t>
            </a:r>
            <a:endParaRPr lang="zh-CN" altLang="ru-RU" sz="2405" b="1" dirty="0">
              <a:latin typeface="Times New Roman" panose="02020603050405020304" pitchFamily="18" charset="0"/>
              <a:ea typeface="新宋体" panose="02010609030101010101" pitchFamily="49" charset="-122"/>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childTnLst>
                                    <p:set>
                                      <p:cBhvr additive="base">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childTnLst>
                                    <p:set>
                                      <p:cBhvr additive="base">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childTnLst>
                                    <p:set>
                                      <p:cBhvr additive="base">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childTnLst>
                                    <p:set>
                                      <p:cBhvr additive="base">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childTnLst>
                                    <p:set>
                                      <p:cBhvr additive="base">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childTnLst>
                                    <p:set>
                                      <p:cBhvr additive="base">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childTnLst>
                                    <p:set>
                                      <p:cBhvr additive="base">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grpSp>
        <p:nvGrpSpPr>
          <p:cNvPr id="2" name="Group 111"/>
          <p:cNvGrpSpPr/>
          <p:nvPr/>
        </p:nvGrpSpPr>
        <p:grpSpPr bwMode="auto">
          <a:xfrm>
            <a:off x="1829649" y="1604657"/>
            <a:ext cx="8650504" cy="4465342"/>
            <a:chOff x="192" y="1008"/>
            <a:chExt cx="5434" cy="2805"/>
          </a:xfrm>
        </p:grpSpPr>
        <p:grpSp>
          <p:nvGrpSpPr>
            <p:cNvPr id="3" name="Group 112"/>
            <p:cNvGrpSpPr/>
            <p:nvPr/>
          </p:nvGrpSpPr>
          <p:grpSpPr bwMode="auto">
            <a:xfrm>
              <a:off x="192" y="1008"/>
              <a:ext cx="5434" cy="2805"/>
              <a:chOff x="192" y="1008"/>
              <a:chExt cx="5434" cy="2805"/>
            </a:xfrm>
          </p:grpSpPr>
          <p:sp>
            <p:nvSpPr>
              <p:cNvPr id="6" name="Rectangle 113"/>
              <p:cNvSpPr>
                <a:spLocks noChangeArrowheads="1"/>
              </p:cNvSpPr>
              <p:nvPr/>
            </p:nvSpPr>
            <p:spPr bwMode="auto">
              <a:xfrm>
                <a:off x="192" y="1008"/>
                <a:ext cx="5434" cy="2805"/>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lnSpc>
                    <a:spcPct val="120000"/>
                  </a:lnSpc>
                  <a:spcBef>
                    <a:spcPct val="50000"/>
                  </a:spcBef>
                  <a:buClr>
                    <a:schemeClr val="accent2"/>
                  </a:buClr>
                  <a:buFont typeface="Wingdings" panose="05000000000000000000" pitchFamily="2" charset="2"/>
                  <a:buChar char="§"/>
                </a:pPr>
                <a:r>
                  <a:rPr lang="ru-RU" altLang="zh-CN" sz="1805" b="1">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例如：以年龄作论域，取                   ，扎德给出了“年老”</a:t>
                </a:r>
                <a:r>
                  <a:rPr lang="ru-RU" altLang="zh-CN" sz="2605" b="1" i="1">
                    <a:latin typeface="Times New Roman" panose="02020603050405020304" pitchFamily="18" charset="0"/>
                    <a:ea typeface="新宋体" panose="02010609030101010101" pitchFamily="49" charset="-122"/>
                  </a:rPr>
                  <a:t>O </a:t>
                </a:r>
                <a:r>
                  <a:rPr lang="zh-CN" altLang="ru-RU" sz="2605" b="1">
                    <a:latin typeface="Times New Roman" panose="02020603050405020304" pitchFamily="18" charset="0"/>
                    <a:ea typeface="新宋体" panose="02010609030101010101" pitchFamily="49" charset="-122"/>
                  </a:rPr>
                  <a:t>与“年青”</a:t>
                </a:r>
                <a:r>
                  <a:rPr lang="ru-RU" altLang="zh-CN" sz="2605" b="1" i="1">
                    <a:latin typeface="Times New Roman" panose="02020603050405020304" pitchFamily="18" charset="0"/>
                    <a:ea typeface="新宋体" panose="02010609030101010101" pitchFamily="49" charset="-122"/>
                  </a:rPr>
                  <a:t>Y </a:t>
                </a:r>
                <a:r>
                  <a:rPr lang="zh-CN" altLang="ru-RU" sz="2605" b="1">
                    <a:latin typeface="Times New Roman" panose="02020603050405020304" pitchFamily="18" charset="0"/>
                    <a:ea typeface="新宋体" panose="02010609030101010101" pitchFamily="49" charset="-122"/>
                  </a:rPr>
                  <a:t>两个模糊集合的隶属函数为</a:t>
                </a:r>
              </a:p>
              <a:p>
                <a:pPr>
                  <a:lnSpc>
                    <a:spcPct val="120000"/>
                  </a:lnSpc>
                  <a:spcBef>
                    <a:spcPct val="50000"/>
                  </a:spcBef>
                  <a:buClr>
                    <a:schemeClr val="accent2"/>
                  </a:buClr>
                  <a:buFont typeface="Wingdings" panose="05000000000000000000" pitchFamily="2" charset="2"/>
                  <a:buChar char="§"/>
                </a:pPr>
                <a:endParaRPr lang="zh-CN" altLang="ru-RU" sz="2605" b="1">
                  <a:latin typeface="Times New Roman" panose="02020603050405020304" pitchFamily="18" charset="0"/>
                  <a:ea typeface="新宋体" panose="02010609030101010101" pitchFamily="49" charset="-122"/>
                </a:endParaRPr>
              </a:p>
              <a:p>
                <a:pPr>
                  <a:lnSpc>
                    <a:spcPct val="120000"/>
                  </a:lnSpc>
                  <a:spcBef>
                    <a:spcPct val="50000"/>
                  </a:spcBef>
                  <a:buClr>
                    <a:schemeClr val="accent2"/>
                  </a:buClr>
                  <a:buFont typeface="Wingdings" panose="05000000000000000000" pitchFamily="2" charset="2"/>
                  <a:buChar char="§"/>
                </a:pPr>
                <a:endParaRPr lang="zh-CN" altLang="ru-RU" sz="2605" b="1">
                  <a:latin typeface="Times New Roman" panose="02020603050405020304" pitchFamily="18" charset="0"/>
                  <a:ea typeface="新宋体" panose="02010609030101010101" pitchFamily="49" charset="-122"/>
                </a:endParaRPr>
              </a:p>
              <a:p>
                <a:pPr>
                  <a:lnSpc>
                    <a:spcPct val="120000"/>
                  </a:lnSpc>
                  <a:spcBef>
                    <a:spcPct val="50000"/>
                  </a:spcBef>
                  <a:buClr>
                    <a:schemeClr val="accent2"/>
                  </a:buClr>
                  <a:buFont typeface="Wingdings" panose="05000000000000000000" pitchFamily="2" charset="2"/>
                  <a:buNone/>
                </a:pPr>
                <a:r>
                  <a:rPr lang="zh-CN" altLang="ru-RU" sz="2605" b="1">
                    <a:latin typeface="Times New Roman" panose="02020603050405020304" pitchFamily="18" charset="0"/>
                    <a:ea typeface="新宋体" panose="02010609030101010101" pitchFamily="49" charset="-122"/>
                  </a:rPr>
                  <a:t> </a:t>
                </a:r>
                <a:r>
                  <a:rPr lang="zh-CN" altLang="ru-RU" sz="2605" b="1">
                    <a:latin typeface="Arial" panose="020B0604020202020204" pitchFamily="34" charset="0"/>
                    <a:ea typeface="新宋体" panose="02010609030101010101" pitchFamily="49" charset="-122"/>
                  </a:rPr>
                  <a:t> </a:t>
                </a:r>
              </a:p>
              <a:p>
                <a:pPr>
                  <a:lnSpc>
                    <a:spcPct val="120000"/>
                  </a:lnSpc>
                  <a:spcBef>
                    <a:spcPct val="50000"/>
                  </a:spcBef>
                  <a:buClr>
                    <a:schemeClr val="accent2"/>
                  </a:buClr>
                  <a:buFont typeface="Wingdings" panose="05000000000000000000" pitchFamily="2" charset="2"/>
                  <a:buChar char="§"/>
                </a:pPr>
                <a:endParaRPr lang="zh-CN" altLang="ru-RU" sz="2605" b="1">
                  <a:latin typeface="Arial" panose="020B0604020202020204" pitchFamily="34" charset="0"/>
                  <a:ea typeface="新宋体" panose="02010609030101010101" pitchFamily="49" charset="-122"/>
                </a:endParaRPr>
              </a:p>
              <a:p>
                <a:pPr>
                  <a:lnSpc>
                    <a:spcPct val="120000"/>
                  </a:lnSpc>
                  <a:spcBef>
                    <a:spcPct val="50000"/>
                  </a:spcBef>
                  <a:buClr>
                    <a:schemeClr val="accent2"/>
                  </a:buClr>
                  <a:buFont typeface="Wingdings" panose="05000000000000000000" pitchFamily="2" charset="2"/>
                  <a:buChar char="§"/>
                </a:pPr>
                <a:endParaRPr lang="ru-RU" altLang="zh-CN" sz="2605" b="1">
                  <a:latin typeface="Arial" panose="020B0604020202020204" pitchFamily="34" charset="0"/>
                  <a:ea typeface="新宋体" panose="02010609030101010101" pitchFamily="49" charset="-122"/>
                </a:endParaRPr>
              </a:p>
            </p:txBody>
          </p:sp>
          <p:graphicFrame>
            <p:nvGraphicFramePr>
              <p:cNvPr id="7" name="Object 114"/>
              <p:cNvGraphicFramePr>
                <a:graphicFrameLocks noChangeAspect="1"/>
              </p:cNvGraphicFramePr>
              <p:nvPr/>
            </p:nvGraphicFramePr>
            <p:xfrm>
              <a:off x="192" y="1824"/>
              <a:ext cx="2544" cy="720"/>
            </p:xfrm>
            <a:graphic>
              <a:graphicData uri="http://schemas.openxmlformats.org/presentationml/2006/ole">
                <mc:AlternateContent xmlns:mc="http://schemas.openxmlformats.org/markup-compatibility/2006">
                  <mc:Choice xmlns:v="urn:schemas-microsoft-com:vml" Requires="v">
                    <p:oleObj r:id="rId2" imgW="63398400" imgH="17068800" progId="Equation.3">
                      <p:embed/>
                    </p:oleObj>
                  </mc:Choice>
                  <mc:Fallback>
                    <p:oleObj r:id="rId2" imgW="63398400" imgH="17068800" progId="Equation.3">
                      <p:embed/>
                      <p:pic>
                        <p:nvPicPr>
                          <p:cNvPr id="0" name="Object 1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824"/>
                            <a:ext cx="254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15"/>
              <p:cNvGraphicFramePr>
                <a:graphicFrameLocks noChangeAspect="1"/>
              </p:cNvGraphicFramePr>
              <p:nvPr/>
            </p:nvGraphicFramePr>
            <p:xfrm>
              <a:off x="2880" y="1824"/>
              <a:ext cx="2640" cy="720"/>
            </p:xfrm>
            <a:graphic>
              <a:graphicData uri="http://schemas.openxmlformats.org/presentationml/2006/ole">
                <mc:AlternateContent xmlns:mc="http://schemas.openxmlformats.org/markup-compatibility/2006">
                  <mc:Choice xmlns:v="urn:schemas-microsoft-com:vml" Requires="v">
                    <p:oleObj r:id="rId4" imgW="63398400" imgH="17068800" progId="Equation.3">
                      <p:embed/>
                    </p:oleObj>
                  </mc:Choice>
                  <mc:Fallback>
                    <p:oleObj r:id="rId4" imgW="63398400" imgH="17068800" progId="Equation.3">
                      <p:embed/>
                      <p:pic>
                        <p:nvPicPr>
                          <p:cNvPr id="0" name="Object 1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1824"/>
                            <a:ext cx="264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 name="Object 116"/>
            <p:cNvGraphicFramePr>
              <a:graphicFrameLocks noChangeAspect="1"/>
            </p:cNvGraphicFramePr>
            <p:nvPr/>
          </p:nvGraphicFramePr>
          <p:xfrm>
            <a:off x="2784" y="1075"/>
            <a:ext cx="864" cy="269"/>
          </p:xfrm>
          <a:graphic>
            <a:graphicData uri="http://schemas.openxmlformats.org/presentationml/2006/ole">
              <mc:AlternateContent xmlns:mc="http://schemas.openxmlformats.org/markup-compatibility/2006">
                <mc:Choice xmlns:v="urn:schemas-microsoft-com:vml" Requires="v">
                  <p:oleObj r:id="rId6" imgW="14935200" imgH="4267200" progId="Equation.DSMT4">
                    <p:embed/>
                  </p:oleObj>
                </mc:Choice>
                <mc:Fallback>
                  <p:oleObj r:id="rId6" imgW="14935200" imgH="4267200" progId="Equation.DSMT4">
                    <p:embed/>
                    <p:pic>
                      <p:nvPicPr>
                        <p:cNvPr id="0" name="Object 1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4" y="1075"/>
                          <a:ext cx="86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 name="Rectangle 117"/>
          <p:cNvSpPr>
            <a:spLocks noChangeArrowheads="1"/>
          </p:cNvSpPr>
          <p:nvPr/>
        </p:nvSpPr>
        <p:spPr bwMode="auto">
          <a:xfrm>
            <a:off x="1524000" y="3075593"/>
            <a:ext cx="9188574" cy="24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zh-CN" sz="1005">
                <a:latin typeface="Times New Roman" panose="02020603050405020304" pitchFamily="18" charset="0"/>
                <a:ea typeface="新宋体" panose="02010609030101010101" pitchFamily="49" charset="-122"/>
              </a:rPr>
              <a:t>              </a:t>
            </a:r>
          </a:p>
        </p:txBody>
      </p:sp>
      <p:sp>
        <p:nvSpPr>
          <p:cNvPr id="13" name="Rectangle 118"/>
          <p:cNvSpPr>
            <a:spLocks noChangeArrowheads="1"/>
          </p:cNvSpPr>
          <p:nvPr/>
        </p:nvSpPr>
        <p:spPr bwMode="auto">
          <a:xfrm>
            <a:off x="1524000" y="3214091"/>
            <a:ext cx="9188574" cy="24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zh-CN" sz="1005">
                <a:latin typeface="Times New Roman" panose="02020603050405020304" pitchFamily="18" charset="0"/>
                <a:ea typeface="新宋体" panose="02010609030101010101" pitchFamily="49" charset="-122"/>
              </a:rPr>
              <a:t>              </a:t>
            </a:r>
          </a:p>
        </p:txBody>
      </p:sp>
      <p:grpSp>
        <p:nvGrpSpPr>
          <p:cNvPr id="14" name="Group 119"/>
          <p:cNvGrpSpPr/>
          <p:nvPr/>
        </p:nvGrpSpPr>
        <p:grpSpPr bwMode="auto">
          <a:xfrm>
            <a:off x="1829649" y="4473301"/>
            <a:ext cx="8328936" cy="1474120"/>
            <a:chOff x="192" y="2810"/>
            <a:chExt cx="5232" cy="926"/>
          </a:xfrm>
        </p:grpSpPr>
        <p:graphicFrame>
          <p:nvGraphicFramePr>
            <p:cNvPr id="15" name="Object 120"/>
            <p:cNvGraphicFramePr>
              <a:graphicFrameLocks noChangeAspect="1"/>
            </p:cNvGraphicFramePr>
            <p:nvPr/>
          </p:nvGraphicFramePr>
          <p:xfrm>
            <a:off x="432" y="3264"/>
            <a:ext cx="1968" cy="472"/>
          </p:xfrm>
          <a:graphic>
            <a:graphicData uri="http://schemas.openxmlformats.org/presentationml/2006/ole">
              <mc:AlternateContent xmlns:mc="http://schemas.openxmlformats.org/markup-compatibility/2006">
                <mc:Choice xmlns:v="urn:schemas-microsoft-com:vml" Requires="v">
                  <p:oleObj r:id="rId8" imgW="46329600" imgH="10972800" progId="Equation.3">
                    <p:embed/>
                  </p:oleObj>
                </mc:Choice>
                <mc:Fallback>
                  <p:oleObj r:id="rId8" imgW="46329600" imgH="10972800" progId="Equation.3">
                    <p:embed/>
                    <p:pic>
                      <p:nvPicPr>
                        <p:cNvPr id="0" name="Object 1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 y="3264"/>
                          <a:ext cx="1968"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21"/>
            <p:cNvGraphicFramePr>
              <a:graphicFrameLocks noChangeAspect="1"/>
            </p:cNvGraphicFramePr>
            <p:nvPr/>
          </p:nvGraphicFramePr>
          <p:xfrm>
            <a:off x="2880" y="3203"/>
            <a:ext cx="2544" cy="493"/>
          </p:xfrm>
          <a:graphic>
            <a:graphicData uri="http://schemas.openxmlformats.org/presentationml/2006/ole">
              <mc:AlternateContent xmlns:mc="http://schemas.openxmlformats.org/markup-compatibility/2006">
                <mc:Choice xmlns:v="urn:schemas-microsoft-com:vml" Requires="v">
                  <p:oleObj r:id="rId10" imgW="57302400" imgH="10972800" progId="Equation.3">
                    <p:embed/>
                  </p:oleObj>
                </mc:Choice>
                <mc:Fallback>
                  <p:oleObj r:id="rId10" imgW="57302400" imgH="10972800" progId="Equation.3">
                    <p:embed/>
                    <p:pic>
                      <p:nvPicPr>
                        <p:cNvPr id="0" name="Object 1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0" y="3203"/>
                          <a:ext cx="2544"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Rectangle 122"/>
            <p:cNvSpPr>
              <a:spLocks noChangeArrowheads="1"/>
            </p:cNvSpPr>
            <p:nvPr/>
          </p:nvSpPr>
          <p:spPr bwMode="auto">
            <a:xfrm>
              <a:off x="192" y="2810"/>
              <a:ext cx="2145"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spcBef>
                  <a:spcPct val="50000"/>
                </a:spcBef>
                <a:buClr>
                  <a:schemeClr val="accent2"/>
                </a:buClr>
                <a:buFont typeface="Wingdings" panose="05000000000000000000" pitchFamily="2" charset="2"/>
                <a:buChar char="§"/>
              </a:pPr>
              <a:r>
                <a:rPr lang="ru-RU" altLang="zh-CN" sz="2605" b="1">
                  <a:latin typeface="宋体" panose="02010600030101010101" pitchFamily="2" charset="-122"/>
                  <a:ea typeface="新宋体" panose="02010609030101010101" pitchFamily="49" charset="-122"/>
                </a:rPr>
                <a:t> </a:t>
              </a:r>
              <a:r>
                <a:rPr lang="zh-CN" altLang="ru-RU" sz="2605" b="1">
                  <a:latin typeface="宋体" panose="02010600030101010101" pitchFamily="2" charset="-122"/>
                  <a:ea typeface="新宋体" panose="02010609030101010101" pitchFamily="49" charset="-122"/>
                </a:rPr>
                <a:t>采用</a:t>
              </a:r>
              <a:r>
                <a:rPr lang="ru-RU" altLang="zh-CN" sz="2605" b="1">
                  <a:latin typeface="Times New Roman" panose="02020603050405020304" pitchFamily="18" charset="0"/>
                  <a:ea typeface="新宋体" panose="02010609030101010101" pitchFamily="49" charset="-122"/>
                </a:rPr>
                <a:t>Zadeh</a:t>
              </a:r>
              <a:r>
                <a:rPr lang="zh-CN" altLang="ru-RU" sz="2605" b="1">
                  <a:latin typeface="宋体" panose="02010600030101010101" pitchFamily="2" charset="-122"/>
                  <a:ea typeface="新宋体" panose="02010609030101010101" pitchFamily="49" charset="-122"/>
                </a:rPr>
                <a:t>表示法</a:t>
              </a:r>
              <a:r>
                <a:rPr lang="ru-RU" altLang="zh-CN" sz="2605" b="1">
                  <a:latin typeface="宋体" panose="02010600030101010101" pitchFamily="2" charset="-122"/>
                  <a:ea typeface="新宋体" panose="02010609030101010101" pitchFamily="49" charset="-122"/>
                </a:rPr>
                <a:t>:</a:t>
              </a:r>
              <a:r>
                <a:rPr lang="ru-RU" altLang="zh-CN" sz="2605" b="1">
                  <a:latin typeface="Times New Roman" panose="02020603050405020304" pitchFamily="18" charset="0"/>
                  <a:ea typeface="新宋体" panose="02010609030101010101" pitchFamily="49" charset="-122"/>
                </a:rPr>
                <a:t> </a:t>
              </a:r>
              <a:r>
                <a:rPr lang="ru-RU" altLang="zh-CN" sz="2605" b="1">
                  <a:latin typeface="Arial" panose="020B0604020202020204" pitchFamily="34" charset="0"/>
                  <a:ea typeface="新宋体" panose="02010609030101010101" pitchFamily="49" charset="-122"/>
                </a:rPr>
                <a:t> </a:t>
              </a:r>
            </a:p>
          </p:txBody>
        </p:sp>
      </p:grpSp>
      <p:sp>
        <p:nvSpPr>
          <p:cNvPr id="20" name="Rectangle 108"/>
          <p:cNvSpPr txBox="1">
            <a:spLocks noChangeArrowheads="1"/>
          </p:cNvSpPr>
          <p:nvPr/>
        </p:nvSpPr>
        <p:spPr>
          <a:xfrm>
            <a:off x="1775524" y="1046117"/>
            <a:ext cx="8564540" cy="725916"/>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 3</a:t>
            </a:r>
            <a:r>
              <a:rPr lang="zh-CN" altLang="ru-RU" sz="2605" b="1">
                <a:latin typeface="Times New Roman" panose="02020603050405020304" pitchFamily="18" charset="0"/>
                <a:ea typeface="新宋体" panose="02010609030101010101" pitchFamily="49" charset="-122"/>
              </a:rPr>
              <a:t>．隶属函数</a:t>
            </a:r>
            <a:endParaRPr lang="zh-CN" altLang="ru-RU" sz="2605" b="1" dirty="0">
              <a:latin typeface="Times New Roman" panose="02020603050405020304" pitchFamily="18" charset="0"/>
              <a:ea typeface="新宋体" panose="02010609030101010101" pitchFamily="49" charset="-122"/>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childTnLst>
                                    <p:set>
                                      <p:cBhvr additive="base">
                                        <p:cTn id="6" dur="1" fill="hold">
                                          <p:stCondLst>
                                            <p:cond delay="0"/>
                                          </p:stCondLst>
                                        </p:cTn>
                                        <p:tgtEl>
                                          <p:spTgt spid="2"/>
                                        </p:tgtEl>
                                        <p:attrNameLst>
                                          <p:attrName>style.visibility</p:attrName>
                                        </p:attrNameLst>
                                      </p:cBhvr>
                                      <p:to>
                                        <p:strVal val="visible"/>
                                      </p:to>
                                    </p:set>
                                    <p:animEffect transition="in" filter="checkerboard(across)">
                                      <p:cBhvr additive="base">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childTnLst>
                                    <p:set>
                                      <p:cBhvr additive="base">
                                        <p:cTn id="11" dur="1" fill="hold">
                                          <p:stCondLst>
                                            <p:cond delay="0"/>
                                          </p:stCondLst>
                                        </p:cTn>
                                        <p:tgtEl>
                                          <p:spTgt spid="12"/>
                                        </p:tgtEl>
                                        <p:attrNameLst>
                                          <p:attrName>style.visibility</p:attrName>
                                        </p:attrNameLst>
                                      </p:cBhvr>
                                      <p:to>
                                        <p:strVal val="visible"/>
                                      </p:to>
                                    </p:set>
                                    <p:animEffect transition="in" filter="slide(fromBottom)">
                                      <p:cBhvr additive="base">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125"/>
          <p:cNvSpPr txBox="1">
            <a:spLocks noChangeArrowheads="1"/>
          </p:cNvSpPr>
          <p:nvPr/>
        </p:nvSpPr>
        <p:spPr>
          <a:xfrm>
            <a:off x="1982474" y="1270502"/>
            <a:ext cx="8176111" cy="1381788"/>
          </a:xfrm>
          <a:prstGeom prst="rect">
            <a:avLst/>
          </a:prstGeom>
          <a:gradFill rotWithShape="0">
            <a:gsLst>
              <a:gs pos="0">
                <a:srgbClr val="CCFFFF"/>
              </a:gs>
              <a:gs pos="100000">
                <a:srgbClr val="FFFFFF"/>
              </a:gs>
            </a:gsLst>
            <a:path path="rect">
              <a:fillToRect t="100000" r="100000"/>
            </a:path>
          </a:gradFill>
          <a:ln cap="flat" algn="ctr">
            <a:solidFill>
              <a:srgbClr val="808080"/>
            </a:solidFill>
            <a:miter lim="800000"/>
            <a:headEnd type="none" w="med" len="med"/>
            <a:tailEnd type="none" w="med" len="med"/>
          </a:ln>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196850" indent="-196850">
              <a:buFont typeface="Wingdings" panose="05000000000000000000" pitchFamily="2" charset="2"/>
              <a:buNone/>
            </a:pPr>
            <a:r>
              <a:rPr lang="zh-CN" altLang="ru-RU" sz="2605" b="1">
                <a:latin typeface="Times New Roman" panose="02020603050405020304" pitchFamily="18" charset="0"/>
                <a:ea typeface="新宋体" panose="02010609030101010101" pitchFamily="49" charset="-122"/>
              </a:rPr>
              <a:t>（</a:t>
            </a:r>
            <a:r>
              <a:rPr lang="ru-RU" altLang="zh-CN" sz="2605" b="1">
                <a:latin typeface="Times New Roman" panose="02020603050405020304" pitchFamily="18" charset="0"/>
                <a:ea typeface="新宋体" panose="02010609030101010101" pitchFamily="49" charset="-122"/>
              </a:rPr>
              <a:t>1</a:t>
            </a:r>
            <a:r>
              <a:rPr lang="zh-CN" altLang="ru-RU" sz="2605" b="1">
                <a:latin typeface="Times New Roman" panose="02020603050405020304" pitchFamily="18" charset="0"/>
                <a:ea typeface="新宋体" panose="02010609030101010101" pitchFamily="49" charset="-122"/>
              </a:rPr>
              <a:t>）模糊集合的</a:t>
            </a:r>
            <a:r>
              <a:rPr lang="zh-CN" altLang="ru-RU" sz="2605" b="1">
                <a:solidFill>
                  <a:schemeClr val="accent2"/>
                </a:solidFill>
                <a:latin typeface="Times New Roman" panose="02020603050405020304" pitchFamily="18" charset="0"/>
                <a:ea typeface="新宋体" panose="02010609030101010101" pitchFamily="49" charset="-122"/>
              </a:rPr>
              <a:t>包含</a:t>
            </a:r>
            <a:r>
              <a:rPr lang="zh-CN" altLang="ru-RU" sz="2605" b="1">
                <a:latin typeface="Times New Roman" panose="02020603050405020304" pitchFamily="18" charset="0"/>
                <a:ea typeface="新宋体" panose="02010609030101010101" pitchFamily="49" charset="-122"/>
              </a:rPr>
              <a:t>关系</a:t>
            </a:r>
          </a:p>
          <a:p>
            <a:pPr marL="196850" indent="-196850">
              <a:buFont typeface="Wingdings" panose="05000000000000000000" pitchFamily="2" charset="2"/>
              <a:buChar char="§"/>
            </a:pPr>
            <a:r>
              <a:rPr lang="zh-CN" altLang="ru-RU" sz="2405">
                <a:latin typeface="Times New Roman" panose="02020603050405020304" pitchFamily="18" charset="0"/>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若                          ，则</a:t>
            </a:r>
            <a:endParaRPr lang="zh-CN" altLang="ru-RU" sz="2605" b="1">
              <a:latin typeface="Times New Roman" panose="02020603050405020304" pitchFamily="18" charset="0"/>
              <a:ea typeface="新宋体" panose="02010609030101010101" pitchFamily="49" charset="-122"/>
            </a:endParaRPr>
          </a:p>
        </p:txBody>
      </p:sp>
      <p:graphicFrame>
        <p:nvGraphicFramePr>
          <p:cNvPr id="3" name="Object 127"/>
          <p:cNvGraphicFramePr>
            <a:graphicFrameLocks noChangeAspect="1"/>
          </p:cNvGraphicFramePr>
          <p:nvPr/>
        </p:nvGraphicFramePr>
        <p:xfrm>
          <a:off x="2765699" y="2005970"/>
          <a:ext cx="2044028" cy="501456"/>
        </p:xfrm>
        <a:graphic>
          <a:graphicData uri="http://schemas.openxmlformats.org/presentationml/2006/ole">
            <mc:AlternateContent xmlns:mc="http://schemas.openxmlformats.org/markup-compatibility/2006">
              <mc:Choice xmlns:v="urn:schemas-microsoft-com:vml" Requires="v">
                <p:oleObj name="Equation" r:id="rId2" imgW="16459200" imgH="4267200" progId="Equation.DSMT4">
                  <p:embed/>
                </p:oleObj>
              </mc:Choice>
              <mc:Fallback>
                <p:oleObj name="Equation" r:id="rId2" imgW="16459200" imgH="4267200" progId="Equation.DSMT4">
                  <p:embed/>
                  <p:pic>
                    <p:nvPicPr>
                      <p:cNvPr id="0" name="Object 1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5699" y="2005970"/>
                        <a:ext cx="2044028" cy="50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29"/>
          <p:cNvGraphicFramePr>
            <a:graphicFrameLocks noChangeAspect="1"/>
          </p:cNvGraphicFramePr>
          <p:nvPr/>
        </p:nvGraphicFramePr>
        <p:xfrm>
          <a:off x="5632751" y="2033033"/>
          <a:ext cx="1010870" cy="390020"/>
        </p:xfrm>
        <a:graphic>
          <a:graphicData uri="http://schemas.openxmlformats.org/presentationml/2006/ole">
            <mc:AlternateContent xmlns:mc="http://schemas.openxmlformats.org/markup-compatibility/2006">
              <mc:Choice xmlns:v="urn:schemas-microsoft-com:vml" Requires="v">
                <p:oleObj name="公式" r:id="rId4" imgW="9753600" imgH="3962400" progId="Equation.3">
                  <p:embed/>
                </p:oleObj>
              </mc:Choice>
              <mc:Fallback>
                <p:oleObj name="公式" r:id="rId4" imgW="9753600" imgH="3962400" progId="Equation.3">
                  <p:embed/>
                  <p:pic>
                    <p:nvPicPr>
                      <p:cNvPr id="0" name="Object 1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2751" y="2033033"/>
                        <a:ext cx="1010870" cy="39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132"/>
          <p:cNvSpPr>
            <a:spLocks noChangeArrowheads="1"/>
          </p:cNvSpPr>
          <p:nvPr/>
        </p:nvSpPr>
        <p:spPr bwMode="auto">
          <a:xfrm>
            <a:off x="1982474" y="2997738"/>
            <a:ext cx="8192031" cy="1257935"/>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lnSpc>
                <a:spcPct val="120000"/>
              </a:lnSpc>
              <a:spcBef>
                <a:spcPct val="30000"/>
              </a:spcBef>
              <a:buClr>
                <a:schemeClr val="accent2"/>
              </a:buClr>
              <a:buSzPct val="65000"/>
              <a:buFont typeface="Wingdings" panose="05000000000000000000" pitchFamily="2" charset="2"/>
              <a:buNone/>
            </a:pPr>
            <a:r>
              <a:rPr lang="zh-CN" altLang="ru-RU" sz="2810">
                <a:latin typeface="Times New Roman" panose="02020603050405020304" pitchFamily="18" charset="0"/>
                <a:ea typeface="新宋体" panose="02010609030101010101" pitchFamily="49" charset="-122"/>
              </a:rPr>
              <a:t>（</a:t>
            </a:r>
            <a:r>
              <a:rPr lang="ru-RU" altLang="zh-CN" sz="2810" b="1">
                <a:latin typeface="Times New Roman" panose="02020603050405020304" pitchFamily="18" charset="0"/>
                <a:ea typeface="新宋体" panose="02010609030101010101" pitchFamily="49" charset="-122"/>
              </a:rPr>
              <a:t>2</a:t>
            </a:r>
            <a:r>
              <a:rPr lang="zh-CN" altLang="ru-RU" sz="2810" b="1">
                <a:latin typeface="Times New Roman" panose="02020603050405020304" pitchFamily="18" charset="0"/>
                <a:ea typeface="新宋体" panose="02010609030101010101" pitchFamily="49" charset="-122"/>
              </a:rPr>
              <a:t>）模糊集合的</a:t>
            </a:r>
            <a:r>
              <a:rPr lang="zh-CN" altLang="ru-RU" sz="2810" b="1">
                <a:solidFill>
                  <a:schemeClr val="accent2"/>
                </a:solidFill>
                <a:latin typeface="Times New Roman" panose="02020603050405020304" pitchFamily="18" charset="0"/>
                <a:ea typeface="新宋体" panose="02010609030101010101" pitchFamily="49" charset="-122"/>
              </a:rPr>
              <a:t>相等</a:t>
            </a:r>
            <a:r>
              <a:rPr lang="zh-CN" altLang="ru-RU" sz="2810" b="1">
                <a:latin typeface="Times New Roman" panose="02020603050405020304" pitchFamily="18" charset="0"/>
                <a:ea typeface="新宋体" panose="02010609030101010101" pitchFamily="49" charset="-122"/>
              </a:rPr>
              <a:t>关系</a:t>
            </a:r>
          </a:p>
          <a:p>
            <a:pPr>
              <a:lnSpc>
                <a:spcPct val="120000"/>
              </a:lnSpc>
              <a:spcBef>
                <a:spcPct val="30000"/>
              </a:spcBef>
              <a:buClr>
                <a:schemeClr val="accent2"/>
              </a:buClr>
              <a:buSzPct val="65000"/>
              <a:buFont typeface="Wingdings" panose="05000000000000000000" pitchFamily="2" charset="2"/>
              <a:buChar char="§"/>
            </a:pPr>
            <a:r>
              <a:rPr lang="zh-CN" altLang="ru-RU" sz="2810">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若                       ，则</a:t>
            </a:r>
          </a:p>
        </p:txBody>
      </p:sp>
      <p:graphicFrame>
        <p:nvGraphicFramePr>
          <p:cNvPr id="9" name="Object 133"/>
          <p:cNvGraphicFramePr>
            <a:graphicFrameLocks noChangeAspect="1"/>
          </p:cNvGraphicFramePr>
          <p:nvPr/>
        </p:nvGraphicFramePr>
        <p:xfrm>
          <a:off x="2823008" y="3801658"/>
          <a:ext cx="1954880" cy="466434"/>
        </p:xfrm>
        <a:graphic>
          <a:graphicData uri="http://schemas.openxmlformats.org/presentationml/2006/ole">
            <mc:AlternateContent xmlns:mc="http://schemas.openxmlformats.org/markup-compatibility/2006">
              <mc:Choice xmlns:v="urn:schemas-microsoft-com:vml" Requires="v">
                <p:oleObj name="Equation" r:id="rId6" imgW="16459200" imgH="4267200" progId="Equation.DSMT4">
                  <p:embed/>
                </p:oleObj>
              </mc:Choice>
              <mc:Fallback>
                <p:oleObj name="Equation" r:id="rId6" imgW="16459200" imgH="4267200" progId="Equation.DSMT4">
                  <p:embed/>
                  <p:pic>
                    <p:nvPicPr>
                      <p:cNvPr id="0" name="Object 1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3008" y="3801658"/>
                        <a:ext cx="1954880" cy="466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34"/>
          <p:cNvGraphicFramePr>
            <a:graphicFrameLocks noChangeAspect="1"/>
          </p:cNvGraphicFramePr>
          <p:nvPr/>
        </p:nvGraphicFramePr>
        <p:xfrm>
          <a:off x="5373267" y="3761861"/>
          <a:ext cx="888292" cy="390020"/>
        </p:xfrm>
        <a:graphic>
          <a:graphicData uri="http://schemas.openxmlformats.org/presentationml/2006/ole">
            <mc:AlternateContent xmlns:mc="http://schemas.openxmlformats.org/markup-compatibility/2006">
              <mc:Choice xmlns:v="urn:schemas-microsoft-com:vml" Requires="v">
                <p:oleObj name="公式" r:id="rId8" imgW="8839200" imgH="3962400" progId="Equation.3">
                  <p:embed/>
                </p:oleObj>
              </mc:Choice>
              <mc:Fallback>
                <p:oleObj name="公式" r:id="rId8" imgW="8839200" imgH="3962400" progId="Equation.3">
                  <p:embed/>
                  <p:pic>
                    <p:nvPicPr>
                      <p:cNvPr id="0" name="Object 1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3267" y="3761861"/>
                        <a:ext cx="888292" cy="39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39"/>
          <p:cNvSpPr>
            <a:spLocks noChangeArrowheads="1"/>
          </p:cNvSpPr>
          <p:nvPr/>
        </p:nvSpPr>
        <p:spPr bwMode="auto">
          <a:xfrm>
            <a:off x="1982474" y="4616722"/>
            <a:ext cx="8192031" cy="1859915"/>
          </a:xfrm>
          <a:prstGeom prst="rect">
            <a:avLst/>
          </a:prstGeom>
          <a:gradFill rotWithShape="0">
            <a:gsLst>
              <a:gs pos="0">
                <a:srgbClr val="99CCFF"/>
              </a:gs>
              <a:gs pos="100000">
                <a:srgbClr val="FFFFFF"/>
              </a:gs>
            </a:gsLst>
            <a:path path="rect">
              <a:fillToRect l="100000" t="100000"/>
            </a:path>
          </a:gradFill>
          <a:ln w="9525" cap="flat" algn="ctr">
            <a:solidFill>
              <a:srgbClr val="808080"/>
            </a:solidFill>
            <a:prstDash val="solid"/>
            <a:miter lim="800000"/>
            <a:headEnd type="none" w="med" len="med"/>
            <a:tailEnd type="none" w="med" len="med"/>
          </a:ln>
        </p:spPr>
        <p:txBody>
          <a:bodyPr>
            <a:spAutoFit/>
          </a:bodyPr>
          <a:lstStyle/>
          <a:p>
            <a:pPr>
              <a:lnSpc>
                <a:spcPct val="120000"/>
              </a:lnSpc>
              <a:spcBef>
                <a:spcPct val="50000"/>
              </a:spcBef>
              <a:buClr>
                <a:schemeClr val="accent2"/>
              </a:buClr>
              <a:buSzPct val="65000"/>
              <a:buFont typeface="Wingdings" panose="05000000000000000000" pitchFamily="2" charset="2"/>
              <a:buNone/>
            </a:pPr>
            <a:r>
              <a:rPr lang="zh-CN" altLang="ru-RU" sz="2810" b="1">
                <a:latin typeface="Times New Roman" panose="02020603050405020304" pitchFamily="18" charset="0"/>
                <a:ea typeface="新宋体" panose="02010609030101010101" pitchFamily="49" charset="-122"/>
              </a:rPr>
              <a:t>（</a:t>
            </a:r>
            <a:r>
              <a:rPr lang="ru-RU" altLang="zh-CN" sz="2810" b="1">
                <a:latin typeface="Times New Roman" panose="02020603050405020304" pitchFamily="18" charset="0"/>
                <a:ea typeface="新宋体" panose="02010609030101010101" pitchFamily="49" charset="-122"/>
              </a:rPr>
              <a:t>3</a:t>
            </a:r>
            <a:r>
              <a:rPr lang="zh-CN" altLang="ru-RU" sz="2810" b="1">
                <a:latin typeface="Times New Roman" panose="02020603050405020304" pitchFamily="18" charset="0"/>
                <a:ea typeface="新宋体" panose="02010609030101010101" pitchFamily="49" charset="-122"/>
              </a:rPr>
              <a:t>）模糊集合的</a:t>
            </a:r>
            <a:r>
              <a:rPr lang="zh-CN" altLang="ru-RU" sz="2810" b="1">
                <a:solidFill>
                  <a:schemeClr val="accent2"/>
                </a:solidFill>
                <a:latin typeface="Times New Roman" panose="02020603050405020304" pitchFamily="18" charset="0"/>
                <a:ea typeface="新宋体" panose="02010609030101010101" pitchFamily="49" charset="-122"/>
              </a:rPr>
              <a:t>交并补</a:t>
            </a:r>
            <a:r>
              <a:rPr lang="zh-CN" altLang="ru-RU" sz="2810" b="1">
                <a:latin typeface="Times New Roman" panose="02020603050405020304" pitchFamily="18" charset="0"/>
                <a:ea typeface="新宋体" panose="02010609030101010101" pitchFamily="49" charset="-122"/>
              </a:rPr>
              <a:t>运算</a:t>
            </a:r>
          </a:p>
          <a:p>
            <a:pPr>
              <a:lnSpc>
                <a:spcPct val="120000"/>
              </a:lnSpc>
              <a:spcBef>
                <a:spcPct val="30000"/>
              </a:spcBef>
              <a:buClr>
                <a:schemeClr val="accent2"/>
              </a:buClr>
              <a:buSzPct val="65000"/>
              <a:buFont typeface="Wingdings" panose="05000000000000000000" pitchFamily="2" charset="2"/>
              <a:buNone/>
            </a:pPr>
            <a:r>
              <a:rPr lang="zh-CN" altLang="ru-RU" sz="2605">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①  交运算</a:t>
            </a:r>
            <a:r>
              <a:rPr lang="ru-RU" altLang="zh-CN" sz="2605" b="1">
                <a:latin typeface="Times New Roman" panose="02020603050405020304" pitchFamily="18" charset="0"/>
                <a:ea typeface="新宋体" panose="02010609030101010101" pitchFamily="49" charset="-122"/>
              </a:rPr>
              <a:t>(intersection)</a:t>
            </a:r>
          </a:p>
          <a:p>
            <a:pPr>
              <a:lnSpc>
                <a:spcPct val="120000"/>
              </a:lnSpc>
              <a:spcBef>
                <a:spcPct val="30000"/>
              </a:spcBef>
              <a:spcAft>
                <a:spcPct val="55000"/>
              </a:spcAft>
              <a:buClr>
                <a:schemeClr val="accent2"/>
              </a:buClr>
              <a:buSzPct val="65000"/>
              <a:buFont typeface="Wingdings" panose="05000000000000000000" pitchFamily="2" charset="2"/>
              <a:buNone/>
            </a:pPr>
            <a:r>
              <a:rPr lang="ru-RU" altLang="zh-CN" sz="2810">
                <a:latin typeface="Times New Roman" panose="02020603050405020304" pitchFamily="18" charset="0"/>
                <a:ea typeface="新宋体" panose="02010609030101010101" pitchFamily="49" charset="-122"/>
              </a:rPr>
              <a:t> </a:t>
            </a:r>
          </a:p>
        </p:txBody>
      </p:sp>
      <p:graphicFrame>
        <p:nvGraphicFramePr>
          <p:cNvPr id="14" name="Object 140"/>
          <p:cNvGraphicFramePr>
            <a:graphicFrameLocks noChangeAspect="1"/>
          </p:cNvGraphicFramePr>
          <p:nvPr/>
        </p:nvGraphicFramePr>
        <p:xfrm>
          <a:off x="5779208" y="5380845"/>
          <a:ext cx="864413" cy="401164"/>
        </p:xfrm>
        <a:graphic>
          <a:graphicData uri="http://schemas.openxmlformats.org/presentationml/2006/ole">
            <mc:AlternateContent xmlns:mc="http://schemas.openxmlformats.org/markup-compatibility/2006">
              <mc:Choice xmlns:v="urn:schemas-microsoft-com:vml" Requires="v">
                <p:oleObj name="公式" r:id="rId10" imgW="9753600" imgH="4572000" progId="Equation.3">
                  <p:embed/>
                </p:oleObj>
              </mc:Choice>
              <mc:Fallback>
                <p:oleObj name="公式" r:id="rId10" imgW="9753600" imgH="4572000" progId="Equation.3">
                  <p:embed/>
                  <p:pic>
                    <p:nvPicPr>
                      <p:cNvPr id="0" name="Object 1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9208" y="5380845"/>
                        <a:ext cx="864413" cy="40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41"/>
          <p:cNvGraphicFramePr>
            <a:graphicFrameLocks noChangeAspect="1"/>
          </p:cNvGraphicFramePr>
          <p:nvPr/>
        </p:nvGraphicFramePr>
        <p:xfrm>
          <a:off x="2899421" y="5945978"/>
          <a:ext cx="6046120" cy="506231"/>
        </p:xfrm>
        <a:graphic>
          <a:graphicData uri="http://schemas.openxmlformats.org/presentationml/2006/ole">
            <mc:AlternateContent xmlns:mc="http://schemas.openxmlformats.org/markup-compatibility/2006">
              <mc:Choice xmlns:v="urn:schemas-microsoft-com:vml" Requires="v">
                <p:oleObj name="Equation" r:id="rId12" imgW="50292000" imgH="4876800" progId="Equation.DSMT4">
                  <p:embed/>
                </p:oleObj>
              </mc:Choice>
              <mc:Fallback>
                <p:oleObj name="Equation" r:id="rId12" imgW="50292000" imgH="4876800" progId="Equation.DSMT4">
                  <p:embed/>
                  <p:pic>
                    <p:nvPicPr>
                      <p:cNvPr id="0" name="Object 1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9421" y="5945978"/>
                        <a:ext cx="6046120" cy="50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145"/>
          <p:cNvSpPr txBox="1">
            <a:spLocks noChangeArrowheads="1"/>
          </p:cNvSpPr>
          <p:nvPr/>
        </p:nvSpPr>
        <p:spPr>
          <a:xfrm>
            <a:off x="1982474" y="1262743"/>
            <a:ext cx="8176111" cy="2383107"/>
          </a:xfrm>
          <a:prstGeom prst="rect">
            <a:avLst/>
          </a:prstGeom>
          <a:gradFill rotWithShape="0">
            <a:gsLst>
              <a:gs pos="0">
                <a:srgbClr val="99CCFF"/>
              </a:gs>
              <a:gs pos="100000">
                <a:srgbClr val="FFFFFF"/>
              </a:gs>
            </a:gsLst>
            <a:path path="rect">
              <a:fillToRect l="100000" t="100000"/>
            </a:path>
          </a:gradFill>
          <a:ln cap="flat" algn="ctr">
            <a:solidFill>
              <a:srgbClr val="808080"/>
            </a:solidFill>
            <a:miter lim="800000"/>
            <a:headEnd type="none" w="med" len="med"/>
            <a:tailEnd type="none" w="med" len="med"/>
          </a:ln>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00000"/>
              </a:lnSpc>
              <a:spcBef>
                <a:spcPct val="0"/>
              </a:spcBef>
              <a:buFont typeface="Wingdings" panose="05000000000000000000" pitchFamily="2" charset="2"/>
              <a:buNone/>
            </a:pPr>
            <a:r>
              <a:rPr lang="ru-RU" altLang="zh-CN" sz="2405" b="1">
                <a:latin typeface="Times New Roman" panose="02020603050405020304" pitchFamily="18" charset="0"/>
                <a:ea typeface="新宋体" panose="02010609030101010101" pitchFamily="49" charset="-122"/>
              </a:rPr>
              <a:t>   ②  </a:t>
            </a:r>
            <a:r>
              <a:rPr lang="zh-CN" altLang="ru-RU" sz="2405" b="1">
                <a:latin typeface="Times New Roman" panose="02020603050405020304" pitchFamily="18" charset="0"/>
                <a:ea typeface="新宋体" panose="02010609030101010101" pitchFamily="49" charset="-122"/>
              </a:rPr>
              <a:t>并运算</a:t>
            </a:r>
            <a:r>
              <a:rPr lang="ru-RU" altLang="zh-CN" sz="2405" b="1">
                <a:latin typeface="Times New Roman" panose="02020603050405020304" pitchFamily="18" charset="0"/>
                <a:ea typeface="新宋体" panose="02010609030101010101" pitchFamily="49" charset="-122"/>
              </a:rPr>
              <a:t>(union) </a:t>
            </a:r>
          </a:p>
          <a:p>
            <a:pPr>
              <a:lnSpc>
                <a:spcPct val="100000"/>
              </a:lnSpc>
              <a:spcBef>
                <a:spcPct val="0"/>
              </a:spcBef>
              <a:buFont typeface="Wingdings" panose="05000000000000000000" pitchFamily="2" charset="2"/>
              <a:buNone/>
            </a:pPr>
            <a:r>
              <a:rPr lang="ru-RU" altLang="zh-CN" sz="2405" b="1">
                <a:latin typeface="Times New Roman" panose="02020603050405020304" pitchFamily="18" charset="0"/>
                <a:ea typeface="新宋体" panose="02010609030101010101" pitchFamily="49" charset="-122"/>
              </a:rPr>
              <a:t>                                       </a:t>
            </a:r>
          </a:p>
          <a:p>
            <a:pPr>
              <a:lnSpc>
                <a:spcPct val="100000"/>
              </a:lnSpc>
              <a:spcBef>
                <a:spcPct val="0"/>
              </a:spcBef>
              <a:buFont typeface="Wingdings" panose="05000000000000000000" pitchFamily="2" charset="2"/>
              <a:buNone/>
            </a:pPr>
            <a:endParaRPr lang="ru-RU" altLang="zh-CN" sz="2405" b="1">
              <a:latin typeface="Times New Roman" panose="02020603050405020304" pitchFamily="18" charset="0"/>
              <a:ea typeface="新宋体" panose="02010609030101010101" pitchFamily="49" charset="-122"/>
            </a:endParaRPr>
          </a:p>
          <a:p>
            <a:pPr>
              <a:lnSpc>
                <a:spcPct val="100000"/>
              </a:lnSpc>
              <a:spcBef>
                <a:spcPct val="0"/>
              </a:spcBef>
              <a:buFont typeface="Wingdings" panose="05000000000000000000" pitchFamily="2" charset="2"/>
              <a:buNone/>
            </a:pPr>
            <a:r>
              <a:rPr lang="ru-RU" altLang="zh-CN" sz="2405" b="1">
                <a:latin typeface="Times New Roman" panose="02020603050405020304" pitchFamily="18" charset="0"/>
                <a:ea typeface="新宋体" panose="02010609030101010101" pitchFamily="49" charset="-122"/>
              </a:rPr>
              <a:t>   ③  </a:t>
            </a:r>
            <a:r>
              <a:rPr lang="zh-CN" altLang="ru-RU" sz="2405" b="1">
                <a:latin typeface="Times New Roman" panose="02020603050405020304" pitchFamily="18" charset="0"/>
                <a:ea typeface="新宋体" panose="02010609030101010101" pitchFamily="49" charset="-122"/>
              </a:rPr>
              <a:t>补运算</a:t>
            </a:r>
            <a:r>
              <a:rPr lang="ru-RU" altLang="zh-CN" sz="2405" b="1">
                <a:latin typeface="Times New Roman" panose="02020603050405020304" pitchFamily="18" charset="0"/>
                <a:ea typeface="新宋体" panose="02010609030101010101" pitchFamily="49" charset="-122"/>
              </a:rPr>
              <a:t>(complement)         </a:t>
            </a:r>
            <a:r>
              <a:rPr lang="zh-CN" altLang="ru-RU" sz="2405" b="1">
                <a:latin typeface="Times New Roman" panose="02020603050405020304" pitchFamily="18" charset="0"/>
                <a:ea typeface="新宋体" panose="02010609030101010101" pitchFamily="49" charset="-122"/>
              </a:rPr>
              <a:t>或者</a:t>
            </a:r>
            <a:r>
              <a:rPr lang="zh-CN" altLang="ru-RU" sz="2605" b="1">
                <a:latin typeface="Times New Roman" panose="02020603050405020304" pitchFamily="18" charset="0"/>
                <a:ea typeface="新宋体" panose="02010609030101010101" pitchFamily="49" charset="-122"/>
              </a:rPr>
              <a:t> </a:t>
            </a:r>
          </a:p>
          <a:p>
            <a:pPr>
              <a:buFont typeface="Wingdings" panose="05000000000000000000" pitchFamily="2" charset="2"/>
              <a:buNone/>
            </a:pPr>
            <a:endParaRPr lang="ru-RU" altLang="zh-CN" sz="2605">
              <a:latin typeface="Times New Roman" panose="02020603050405020304" pitchFamily="18" charset="0"/>
              <a:ea typeface="新宋体" panose="02010609030101010101" pitchFamily="49" charset="-122"/>
            </a:endParaRPr>
          </a:p>
        </p:txBody>
      </p:sp>
      <p:graphicFrame>
        <p:nvGraphicFramePr>
          <p:cNvPr id="3" name="Object 147"/>
          <p:cNvGraphicFramePr>
            <a:graphicFrameLocks noChangeAspect="1"/>
          </p:cNvGraphicFramePr>
          <p:nvPr/>
        </p:nvGraphicFramePr>
        <p:xfrm>
          <a:off x="4940265" y="1353482"/>
          <a:ext cx="1010871" cy="370918"/>
        </p:xfrm>
        <a:graphic>
          <a:graphicData uri="http://schemas.openxmlformats.org/presentationml/2006/ole">
            <mc:AlternateContent xmlns:mc="http://schemas.openxmlformats.org/markup-compatibility/2006">
              <mc:Choice xmlns:v="urn:schemas-microsoft-com:vml" Requires="v">
                <p:oleObj name="公式" r:id="rId2" imgW="9753600" imgH="4572000" progId="Equation.3">
                  <p:embed/>
                </p:oleObj>
              </mc:Choice>
              <mc:Fallback>
                <p:oleObj name="公式" r:id="rId2" imgW="9753600" imgH="4572000" progId="Equation.3">
                  <p:embed/>
                  <p:pic>
                    <p:nvPicPr>
                      <p:cNvPr id="0" name="Object 1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265" y="1353482"/>
                        <a:ext cx="1010871" cy="37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49"/>
          <p:cNvGraphicFramePr>
            <a:graphicFrameLocks noChangeAspect="1"/>
          </p:cNvGraphicFramePr>
          <p:nvPr/>
        </p:nvGraphicFramePr>
        <p:xfrm>
          <a:off x="2835744" y="1917022"/>
          <a:ext cx="4355499" cy="509415"/>
        </p:xfrm>
        <a:graphic>
          <a:graphicData uri="http://schemas.openxmlformats.org/presentationml/2006/ole">
            <mc:AlternateContent xmlns:mc="http://schemas.openxmlformats.org/markup-compatibility/2006">
              <mc:Choice xmlns:v="urn:schemas-microsoft-com:vml" Requires="v">
                <p:oleObj name="Equation" r:id="rId4" imgW="35052000" imgH="4876800" progId="Equation.DSMT4">
                  <p:embed/>
                </p:oleObj>
              </mc:Choice>
              <mc:Fallback>
                <p:oleObj name="Equation" r:id="rId4" imgW="35052000" imgH="4876800" progId="Equation.DSMT4">
                  <p:embed/>
                  <p:pic>
                    <p:nvPicPr>
                      <p:cNvPr id="0" name="Object 1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744" y="1917022"/>
                        <a:ext cx="4355499" cy="50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51"/>
          <p:cNvGraphicFramePr>
            <a:graphicFrameLocks noChangeAspect="1"/>
          </p:cNvGraphicFramePr>
          <p:nvPr/>
        </p:nvGraphicFramePr>
        <p:xfrm>
          <a:off x="7102095" y="1912247"/>
          <a:ext cx="1833894" cy="487128"/>
        </p:xfrm>
        <a:graphic>
          <a:graphicData uri="http://schemas.openxmlformats.org/presentationml/2006/ole">
            <mc:AlternateContent xmlns:mc="http://schemas.openxmlformats.org/markup-compatibility/2006">
              <mc:Choice xmlns:v="urn:schemas-microsoft-com:vml" Requires="v">
                <p:oleObj name="Equation" r:id="rId6" imgW="16459200" imgH="4267200" progId="Equation.DSMT4">
                  <p:embed/>
                </p:oleObj>
              </mc:Choice>
              <mc:Fallback>
                <p:oleObj name="Equation" r:id="rId6" imgW="16459200" imgH="4267200" progId="Equation.DSMT4">
                  <p:embed/>
                  <p:pic>
                    <p:nvPicPr>
                      <p:cNvPr id="0" name="Object 1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2095" y="1912247"/>
                        <a:ext cx="1833894" cy="48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53"/>
          <p:cNvGraphicFramePr>
            <a:graphicFrameLocks noChangeAspect="1"/>
          </p:cNvGraphicFramePr>
          <p:nvPr/>
        </p:nvGraphicFramePr>
        <p:xfrm>
          <a:off x="5990933" y="2499666"/>
          <a:ext cx="429819" cy="458474"/>
        </p:xfrm>
        <a:graphic>
          <a:graphicData uri="http://schemas.openxmlformats.org/presentationml/2006/ole">
            <mc:AlternateContent xmlns:mc="http://schemas.openxmlformats.org/markup-compatibility/2006">
              <mc:Choice xmlns:v="urn:schemas-microsoft-com:vml" Requires="v">
                <p:oleObj name="公式" r:id="rId8" imgW="3962400" imgH="4572000" progId="Equation.3">
                  <p:embed/>
                </p:oleObj>
              </mc:Choice>
              <mc:Fallback>
                <p:oleObj name="公式" r:id="rId8" imgW="3962400" imgH="4572000" progId="Equation.3">
                  <p:embed/>
                  <p:pic>
                    <p:nvPicPr>
                      <p:cNvPr id="0" name="Object 1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0933" y="2499666"/>
                        <a:ext cx="429819" cy="45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55"/>
          <p:cNvGraphicFramePr>
            <a:graphicFrameLocks noChangeAspect="1"/>
          </p:cNvGraphicFramePr>
          <p:nvPr/>
        </p:nvGraphicFramePr>
        <p:xfrm>
          <a:off x="7232632" y="2499666"/>
          <a:ext cx="534886" cy="425044"/>
        </p:xfrm>
        <a:graphic>
          <a:graphicData uri="http://schemas.openxmlformats.org/presentationml/2006/ole">
            <mc:AlternateContent xmlns:mc="http://schemas.openxmlformats.org/markup-compatibility/2006">
              <mc:Choice xmlns:v="urn:schemas-microsoft-com:vml" Requires="v">
                <p:oleObj name="公式" r:id="rId10" imgW="5486400" imgH="4572000" progId="Equation.3">
                  <p:embed/>
                </p:oleObj>
              </mc:Choice>
              <mc:Fallback>
                <p:oleObj name="公式" r:id="rId10" imgW="5486400" imgH="4572000" progId="Equation.3">
                  <p:embed/>
                  <p:pic>
                    <p:nvPicPr>
                      <p:cNvPr id="0" name="Object 1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2632" y="2499666"/>
                        <a:ext cx="534886" cy="42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57"/>
          <p:cNvGraphicFramePr>
            <a:graphicFrameLocks noChangeAspect="1"/>
          </p:cNvGraphicFramePr>
          <p:nvPr/>
        </p:nvGraphicFramePr>
        <p:xfrm>
          <a:off x="4020134" y="3160314"/>
          <a:ext cx="3132903" cy="445738"/>
        </p:xfrm>
        <a:graphic>
          <a:graphicData uri="http://schemas.openxmlformats.org/presentationml/2006/ole">
            <mc:AlternateContent xmlns:mc="http://schemas.openxmlformats.org/markup-compatibility/2006">
              <mc:Choice xmlns:v="urn:schemas-microsoft-com:vml" Requires="v">
                <p:oleObj name="Equation" r:id="rId12" imgW="30480000" imgH="6096000" progId="Equation.DSMT4">
                  <p:embed/>
                </p:oleObj>
              </mc:Choice>
              <mc:Fallback>
                <p:oleObj name="Equation" r:id="rId12" imgW="30480000" imgH="6096000" progId="Equation.DSMT4">
                  <p:embed/>
                  <p:pic>
                    <p:nvPicPr>
                      <p:cNvPr id="0" name="Object 15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20134" y="3160314"/>
                        <a:ext cx="3132903" cy="44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163"/>
          <p:cNvSpPr>
            <a:spLocks noChangeArrowheads="1"/>
          </p:cNvSpPr>
          <p:nvPr/>
        </p:nvSpPr>
        <p:spPr bwMode="auto">
          <a:xfrm>
            <a:off x="1972922" y="4027911"/>
            <a:ext cx="8192031" cy="2418715"/>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lgn="just">
              <a:lnSpc>
                <a:spcPct val="120000"/>
              </a:lnSpc>
              <a:spcBef>
                <a:spcPct val="50000"/>
              </a:spcBef>
              <a:buClr>
                <a:schemeClr val="accent2"/>
              </a:buClr>
              <a:buFont typeface="Wingdings" panose="05000000000000000000" pitchFamily="2" charset="2"/>
              <a:buChar char="§"/>
            </a:pPr>
            <a:r>
              <a:rPr lang="zh-CN" altLang="ru-RU" sz="2605" b="1">
                <a:latin typeface="Times New Roman" panose="02020603050405020304" pitchFamily="18" charset="0"/>
                <a:ea typeface="新宋体" panose="02010609030101010101" pitchFamily="49" charset="-122"/>
              </a:rPr>
              <a:t>例</a:t>
            </a:r>
            <a:r>
              <a:rPr lang="ru-RU" altLang="zh-CN" sz="2605" b="1">
                <a:latin typeface="Times New Roman" panose="02020603050405020304" pitchFamily="18" charset="0"/>
                <a:ea typeface="新宋体" panose="02010609030101010101" pitchFamily="49" charset="-122"/>
              </a:rPr>
              <a:t>4.4   </a:t>
            </a:r>
            <a:r>
              <a:rPr lang="zh-CN" altLang="ru-RU" sz="2605">
                <a:latin typeface="Times New Roman" panose="02020603050405020304" pitchFamily="18" charset="0"/>
                <a:ea typeface="新宋体" panose="02010609030101010101" pitchFamily="49" charset="-122"/>
              </a:rPr>
              <a:t>设论域                         ，</a:t>
            </a:r>
            <a:r>
              <a:rPr lang="ru-RU" altLang="zh-CN" sz="2605" i="1">
                <a:latin typeface="Times New Roman" panose="02020603050405020304" pitchFamily="18" charset="0"/>
                <a:ea typeface="新宋体" panose="02010609030101010101" pitchFamily="49" charset="-122"/>
              </a:rPr>
              <a:t>A</a:t>
            </a:r>
            <a:r>
              <a:rPr lang="zh-CN" altLang="ru-RU" sz="2605">
                <a:latin typeface="Times New Roman" panose="02020603050405020304" pitchFamily="18" charset="0"/>
                <a:ea typeface="新宋体" panose="02010609030101010101" pitchFamily="49" charset="-122"/>
              </a:rPr>
              <a:t>及</a:t>
            </a:r>
            <a:r>
              <a:rPr lang="ru-RU" altLang="zh-CN" sz="2605" i="1">
                <a:latin typeface="Times New Roman" panose="02020603050405020304" pitchFamily="18" charset="0"/>
                <a:ea typeface="新宋体" panose="02010609030101010101" pitchFamily="49" charset="-122"/>
              </a:rPr>
              <a:t>B</a:t>
            </a:r>
            <a:r>
              <a:rPr lang="zh-CN" altLang="ru-RU" sz="2605">
                <a:latin typeface="Times New Roman" panose="02020603050405020304" pitchFamily="18" charset="0"/>
                <a:ea typeface="新宋体" panose="02010609030101010101" pitchFamily="49" charset="-122"/>
              </a:rPr>
              <a:t>是论域上的两个模糊集合，已知：</a:t>
            </a:r>
          </a:p>
          <a:p>
            <a:pPr>
              <a:lnSpc>
                <a:spcPct val="120000"/>
              </a:lnSpc>
              <a:spcBef>
                <a:spcPct val="50000"/>
              </a:spcBef>
            </a:pPr>
            <a:endParaRPr lang="zh-CN" altLang="ru-RU" sz="2605">
              <a:latin typeface="Times New Roman" panose="02020603050405020304" pitchFamily="18" charset="0"/>
              <a:ea typeface="新宋体" panose="02010609030101010101" pitchFamily="49" charset="-122"/>
            </a:endParaRPr>
          </a:p>
          <a:p>
            <a:pPr>
              <a:lnSpc>
                <a:spcPct val="120000"/>
              </a:lnSpc>
              <a:spcBef>
                <a:spcPct val="50000"/>
              </a:spcBef>
            </a:pPr>
            <a:endParaRPr lang="ru-RU" altLang="zh-CN" sz="2605">
              <a:latin typeface="Times New Roman" panose="02020603050405020304" pitchFamily="18" charset="0"/>
              <a:ea typeface="新宋体" panose="02010609030101010101" pitchFamily="49" charset="-122"/>
            </a:endParaRPr>
          </a:p>
        </p:txBody>
      </p:sp>
      <p:graphicFrame>
        <p:nvGraphicFramePr>
          <p:cNvPr id="17" name="Object 164"/>
          <p:cNvGraphicFramePr>
            <a:graphicFrameLocks noChangeAspect="1"/>
          </p:cNvGraphicFramePr>
          <p:nvPr/>
        </p:nvGraphicFramePr>
        <p:xfrm>
          <a:off x="4274841" y="4180735"/>
          <a:ext cx="2063131" cy="382061"/>
        </p:xfrm>
        <a:graphic>
          <a:graphicData uri="http://schemas.openxmlformats.org/presentationml/2006/ole">
            <mc:AlternateContent xmlns:mc="http://schemas.openxmlformats.org/markup-compatibility/2006">
              <mc:Choice xmlns:v="urn:schemas-microsoft-com:vml" Requires="v">
                <p:oleObj r:id="rId14" imgW="24993600" imgH="4572000" progId="Equation.DSMT4">
                  <p:embed/>
                </p:oleObj>
              </mc:Choice>
              <mc:Fallback>
                <p:oleObj r:id="rId14" imgW="24993600" imgH="4572000" progId="Equation.DSMT4">
                  <p:embed/>
                  <p:pic>
                    <p:nvPicPr>
                      <p:cNvPr id="0" name="Object 16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74841" y="4180735"/>
                        <a:ext cx="2063131" cy="382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65"/>
          <p:cNvGraphicFramePr>
            <a:graphicFrameLocks noChangeAspect="1"/>
          </p:cNvGraphicFramePr>
          <p:nvPr/>
        </p:nvGraphicFramePr>
        <p:xfrm>
          <a:off x="4274841" y="4868445"/>
          <a:ext cx="5119621" cy="916947"/>
        </p:xfrm>
        <a:graphic>
          <a:graphicData uri="http://schemas.openxmlformats.org/presentationml/2006/ole">
            <mc:AlternateContent xmlns:mc="http://schemas.openxmlformats.org/markup-compatibility/2006">
              <mc:Choice xmlns:v="urn:schemas-microsoft-com:vml" Requires="v">
                <p:oleObj name="Equation" r:id="rId16" imgW="47244000" imgH="9448800" progId="Equation.DSMT4">
                  <p:embed/>
                </p:oleObj>
              </mc:Choice>
              <mc:Fallback>
                <p:oleObj name="Equation" r:id="rId16" imgW="47244000" imgH="9448800" progId="Equation.DSMT4">
                  <p:embed/>
                  <p:pic>
                    <p:nvPicPr>
                      <p:cNvPr id="0" name="Object 16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74841" y="4868445"/>
                        <a:ext cx="5119621" cy="91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 name="Group 166"/>
          <p:cNvGrpSpPr/>
          <p:nvPr/>
        </p:nvGrpSpPr>
        <p:grpSpPr bwMode="auto">
          <a:xfrm>
            <a:off x="2058886" y="5861805"/>
            <a:ext cx="4355499" cy="464841"/>
            <a:chOff x="336" y="3552"/>
            <a:chExt cx="2736" cy="292"/>
          </a:xfrm>
        </p:grpSpPr>
        <p:sp>
          <p:nvSpPr>
            <p:cNvPr id="22" name="AutoShape 167"/>
            <p:cNvSpPr>
              <a:spLocks noChangeAspect="1" noChangeArrowheads="1"/>
            </p:cNvSpPr>
            <p:nvPr/>
          </p:nvSpPr>
          <p:spPr bwMode="auto">
            <a:xfrm>
              <a:off x="336" y="3552"/>
              <a:ext cx="27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23" name="Line 168"/>
            <p:cNvSpPr>
              <a:spLocks noChangeShapeType="1"/>
            </p:cNvSpPr>
            <p:nvPr/>
          </p:nvSpPr>
          <p:spPr bwMode="auto">
            <a:xfrm>
              <a:off x="673" y="3597"/>
              <a:ext cx="179" cy="1"/>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4" name="Line 169"/>
            <p:cNvSpPr>
              <a:spLocks noChangeShapeType="1"/>
            </p:cNvSpPr>
            <p:nvPr/>
          </p:nvSpPr>
          <p:spPr bwMode="auto">
            <a:xfrm>
              <a:off x="944" y="3597"/>
              <a:ext cx="178" cy="1"/>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5" name="Rectangle 170"/>
            <p:cNvSpPr>
              <a:spLocks noChangeArrowheads="1"/>
            </p:cNvSpPr>
            <p:nvPr/>
          </p:nvSpPr>
          <p:spPr bwMode="auto">
            <a:xfrm>
              <a:off x="2845" y="3605"/>
              <a:ext cx="11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i="1">
                  <a:solidFill>
                    <a:srgbClr val="000000"/>
                  </a:solidFill>
                  <a:latin typeface="Times New Roman" panose="02020603050405020304" pitchFamily="18" charset="0"/>
                  <a:ea typeface="新宋体" panose="02010609030101010101" pitchFamily="49" charset="-122"/>
                </a:rPr>
                <a:t>B</a:t>
              </a:r>
            </a:p>
          </p:txBody>
        </p:sp>
        <p:sp>
          <p:nvSpPr>
            <p:cNvPr id="26" name="Rectangle 171"/>
            <p:cNvSpPr>
              <a:spLocks noChangeArrowheads="1"/>
            </p:cNvSpPr>
            <p:nvPr/>
          </p:nvSpPr>
          <p:spPr bwMode="auto">
            <a:xfrm>
              <a:off x="2350" y="3605"/>
              <a:ext cx="11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i="1">
                  <a:solidFill>
                    <a:srgbClr val="000000"/>
                  </a:solidFill>
                  <a:latin typeface="Times New Roman" panose="02020603050405020304" pitchFamily="18" charset="0"/>
                  <a:ea typeface="新宋体" panose="02010609030101010101" pitchFamily="49" charset="-122"/>
                </a:rPr>
                <a:t>A</a:t>
              </a:r>
            </a:p>
          </p:txBody>
        </p:sp>
        <p:sp>
          <p:nvSpPr>
            <p:cNvPr id="27" name="Rectangle 172"/>
            <p:cNvSpPr>
              <a:spLocks noChangeArrowheads="1"/>
            </p:cNvSpPr>
            <p:nvPr/>
          </p:nvSpPr>
          <p:spPr bwMode="auto">
            <a:xfrm>
              <a:off x="1878" y="3605"/>
              <a:ext cx="11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i="1">
                  <a:solidFill>
                    <a:srgbClr val="000000"/>
                  </a:solidFill>
                  <a:latin typeface="Times New Roman" panose="02020603050405020304" pitchFamily="18" charset="0"/>
                  <a:ea typeface="新宋体" panose="02010609030101010101" pitchFamily="49" charset="-122"/>
                </a:rPr>
                <a:t>B</a:t>
              </a:r>
            </a:p>
          </p:txBody>
        </p:sp>
        <p:sp>
          <p:nvSpPr>
            <p:cNvPr id="28" name="Rectangle 173"/>
            <p:cNvSpPr>
              <a:spLocks noChangeArrowheads="1"/>
            </p:cNvSpPr>
            <p:nvPr/>
          </p:nvSpPr>
          <p:spPr bwMode="auto">
            <a:xfrm>
              <a:off x="1383" y="3605"/>
              <a:ext cx="11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i="1">
                  <a:solidFill>
                    <a:srgbClr val="000000"/>
                  </a:solidFill>
                  <a:latin typeface="Times New Roman" panose="02020603050405020304" pitchFamily="18" charset="0"/>
                  <a:ea typeface="新宋体" panose="02010609030101010101" pitchFamily="49" charset="-122"/>
                </a:rPr>
                <a:t>A</a:t>
              </a:r>
            </a:p>
          </p:txBody>
        </p:sp>
        <p:sp>
          <p:nvSpPr>
            <p:cNvPr id="29" name="Rectangle 174"/>
            <p:cNvSpPr>
              <a:spLocks noChangeArrowheads="1"/>
            </p:cNvSpPr>
            <p:nvPr/>
          </p:nvSpPr>
          <p:spPr bwMode="auto">
            <a:xfrm>
              <a:off x="948" y="3605"/>
              <a:ext cx="11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i="1">
                  <a:solidFill>
                    <a:srgbClr val="000000"/>
                  </a:solidFill>
                  <a:latin typeface="Times New Roman" panose="02020603050405020304" pitchFamily="18" charset="0"/>
                  <a:ea typeface="新宋体" panose="02010609030101010101" pitchFamily="49" charset="-122"/>
                </a:rPr>
                <a:t>B</a:t>
              </a:r>
            </a:p>
          </p:txBody>
        </p:sp>
        <p:sp>
          <p:nvSpPr>
            <p:cNvPr id="30" name="Rectangle 175"/>
            <p:cNvSpPr>
              <a:spLocks noChangeArrowheads="1"/>
            </p:cNvSpPr>
            <p:nvPr/>
          </p:nvSpPr>
          <p:spPr bwMode="auto">
            <a:xfrm>
              <a:off x="692" y="3605"/>
              <a:ext cx="11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i="1">
                  <a:solidFill>
                    <a:srgbClr val="000000"/>
                  </a:solidFill>
                  <a:latin typeface="Times New Roman" panose="02020603050405020304" pitchFamily="18" charset="0"/>
                  <a:ea typeface="新宋体" panose="02010609030101010101" pitchFamily="49" charset="-122"/>
                </a:rPr>
                <a:t>A</a:t>
              </a:r>
            </a:p>
          </p:txBody>
        </p:sp>
        <p:sp>
          <p:nvSpPr>
            <p:cNvPr id="31" name="Rectangle 176"/>
            <p:cNvSpPr>
              <a:spLocks noChangeArrowheads="1"/>
            </p:cNvSpPr>
            <p:nvPr/>
          </p:nvSpPr>
          <p:spPr bwMode="auto">
            <a:xfrm>
              <a:off x="2565" y="3583"/>
              <a:ext cx="14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È</a:t>
              </a:r>
            </a:p>
          </p:txBody>
        </p:sp>
        <p:sp>
          <p:nvSpPr>
            <p:cNvPr id="32" name="Rectangle 177"/>
            <p:cNvSpPr>
              <a:spLocks noChangeArrowheads="1"/>
            </p:cNvSpPr>
            <p:nvPr/>
          </p:nvSpPr>
          <p:spPr bwMode="auto">
            <a:xfrm>
              <a:off x="1599" y="3583"/>
              <a:ext cx="14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Ç</a:t>
              </a:r>
            </a:p>
          </p:txBody>
        </p:sp>
        <p:sp>
          <p:nvSpPr>
            <p:cNvPr id="33" name="Rectangle 178"/>
            <p:cNvSpPr>
              <a:spLocks noChangeArrowheads="1"/>
            </p:cNvSpPr>
            <p:nvPr/>
          </p:nvSpPr>
          <p:spPr bwMode="auto">
            <a:xfrm>
              <a:off x="2057" y="3611"/>
              <a:ext cx="19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ru-RU" sz="2405">
                  <a:solidFill>
                    <a:srgbClr val="000000"/>
                  </a:solidFill>
                  <a:latin typeface="宋体" panose="02010600030101010101" pitchFamily="2" charset="-122"/>
                  <a:ea typeface="新宋体" panose="02010609030101010101" pitchFamily="49" charset="-122"/>
                </a:rPr>
                <a:t>、</a:t>
              </a:r>
            </a:p>
          </p:txBody>
        </p:sp>
        <p:sp>
          <p:nvSpPr>
            <p:cNvPr id="34" name="Rectangle 179"/>
            <p:cNvSpPr>
              <a:spLocks noChangeArrowheads="1"/>
            </p:cNvSpPr>
            <p:nvPr/>
          </p:nvSpPr>
          <p:spPr bwMode="auto">
            <a:xfrm>
              <a:off x="1090" y="3611"/>
              <a:ext cx="19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ru-RU" sz="2405">
                  <a:solidFill>
                    <a:srgbClr val="000000"/>
                  </a:solidFill>
                  <a:latin typeface="宋体" panose="02010600030101010101" pitchFamily="2" charset="-122"/>
                  <a:ea typeface="新宋体" panose="02010609030101010101" pitchFamily="49" charset="-122"/>
                </a:rPr>
                <a:t>、</a:t>
              </a:r>
            </a:p>
          </p:txBody>
        </p:sp>
        <p:sp>
          <p:nvSpPr>
            <p:cNvPr id="35" name="Rectangle 180"/>
            <p:cNvSpPr>
              <a:spLocks noChangeArrowheads="1"/>
            </p:cNvSpPr>
            <p:nvPr/>
          </p:nvSpPr>
          <p:spPr bwMode="auto">
            <a:xfrm>
              <a:off x="820" y="3611"/>
              <a:ext cx="19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ru-RU" sz="2405">
                  <a:solidFill>
                    <a:srgbClr val="000000"/>
                  </a:solidFill>
                  <a:latin typeface="宋体" panose="02010600030101010101" pitchFamily="2" charset="-122"/>
                  <a:ea typeface="新宋体" panose="02010609030101010101" pitchFamily="49" charset="-122"/>
                </a:rPr>
                <a:t>、</a:t>
              </a:r>
            </a:p>
          </p:txBody>
        </p:sp>
        <p:sp>
          <p:nvSpPr>
            <p:cNvPr id="36" name="Rectangle 181"/>
            <p:cNvSpPr>
              <a:spLocks noChangeArrowheads="1"/>
            </p:cNvSpPr>
            <p:nvPr/>
          </p:nvSpPr>
          <p:spPr bwMode="auto">
            <a:xfrm>
              <a:off x="371" y="3611"/>
              <a:ext cx="192"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ru-RU" sz="2405">
                  <a:solidFill>
                    <a:srgbClr val="000000"/>
                  </a:solidFill>
                  <a:latin typeface="宋体" panose="02010600030101010101" pitchFamily="2" charset="-122"/>
                  <a:ea typeface="新宋体" panose="02010609030101010101" pitchFamily="49" charset="-122"/>
                </a:rPr>
                <a:t>求</a:t>
              </a:r>
            </a:p>
          </p:txBody>
        </p:sp>
      </p:grpSp>
      <p:sp>
        <p:nvSpPr>
          <p:cNvPr id="37" name="Rectangle 182"/>
          <p:cNvSpPr>
            <a:spLocks noChangeArrowheads="1"/>
          </p:cNvSpPr>
          <p:nvPr/>
        </p:nvSpPr>
        <p:spPr bwMode="auto">
          <a:xfrm>
            <a:off x="3052245" y="1608189"/>
            <a:ext cx="6112981" cy="4075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Tree>
  </p:cSld>
  <p:clrMapOvr>
    <a:masterClrMapping/>
  </p:clrMapOvr>
  <p:transition spd="slow" advTm="18981">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186"/>
          <p:cNvSpPr txBox="1">
            <a:spLocks noChangeArrowheads="1"/>
          </p:cNvSpPr>
          <p:nvPr/>
        </p:nvSpPr>
        <p:spPr>
          <a:xfrm>
            <a:off x="2058886" y="1139816"/>
            <a:ext cx="8176111" cy="4667515"/>
          </a:xfrm>
          <a:prstGeom prst="rect">
            <a:avLst/>
          </a:prstGeom>
          <a:solidFill>
            <a:srgbClr val="FFFFFF"/>
          </a:solidFill>
          <a:ln cap="flat" algn="ctr">
            <a:solidFill>
              <a:srgbClr val="808080"/>
            </a:solidFill>
            <a:miter lim="800000"/>
            <a:headEnd type="none" w="med" len="med"/>
            <a:tailEnd type="none" w="med" len="med"/>
          </a:ln>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None/>
            </a:pPr>
            <a:r>
              <a:rPr lang="zh-CN" altLang="ru-RU" sz="2405" b="1">
                <a:latin typeface="宋体" panose="02010600030101010101" pitchFamily="2" charset="-122"/>
                <a:ea typeface="新宋体" panose="02010609030101010101" pitchFamily="49" charset="-122"/>
              </a:rPr>
              <a:t>解</a:t>
            </a:r>
            <a:r>
              <a:rPr lang="zh-CN" altLang="ru-RU" sz="2405">
                <a:latin typeface="宋体" panose="02010600030101010101" pitchFamily="2" charset="-122"/>
                <a:ea typeface="新宋体" panose="02010609030101010101" pitchFamily="49" charset="-122"/>
              </a:rPr>
              <a:t>：</a:t>
            </a:r>
            <a:r>
              <a:rPr lang="zh-CN" altLang="ru-RU" sz="2800">
                <a:ea typeface="新宋体" panose="02010609030101010101" pitchFamily="49" charset="-122"/>
              </a:rPr>
              <a:t> </a:t>
            </a:r>
          </a:p>
        </p:txBody>
      </p:sp>
      <p:graphicFrame>
        <p:nvGraphicFramePr>
          <p:cNvPr id="3" name="Object 188"/>
          <p:cNvGraphicFramePr>
            <a:graphicFrameLocks noChangeAspect="1"/>
          </p:cNvGraphicFramePr>
          <p:nvPr/>
        </p:nvGraphicFramePr>
        <p:xfrm>
          <a:off x="2899421" y="1935777"/>
          <a:ext cx="6571454" cy="3642318"/>
        </p:xfrm>
        <a:graphic>
          <a:graphicData uri="http://schemas.openxmlformats.org/presentationml/2006/ole">
            <mc:AlternateContent xmlns:mc="http://schemas.openxmlformats.org/markup-compatibility/2006">
              <mc:Choice xmlns:v="urn:schemas-microsoft-com:vml" Requires="v">
                <p:oleObj r:id="rId2" imgW="70104000" imgH="43891200" progId="Equation.DSMT4">
                  <p:embed/>
                </p:oleObj>
              </mc:Choice>
              <mc:Fallback>
                <p:oleObj r:id="rId2" imgW="70104000" imgH="43891200" progId="Equation.DSMT4">
                  <p:embed/>
                  <p:pic>
                    <p:nvPicPr>
                      <p:cNvPr id="0" name="Object 1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421" y="1935777"/>
                        <a:ext cx="6571454" cy="364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3"/>
                                        </p:tgtEl>
                                        <p:attrNameLst>
                                          <p:attrName>style.visibility</p:attrName>
                                        </p:attrNameLst>
                                      </p:cBhvr>
                                      <p:to>
                                        <p:strVal val="visible"/>
                                      </p:to>
                                    </p:set>
                                    <p:animEffect transition="in" filter="blinds(horizontal)">
                                      <p:cBhvr additive="base">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3" name="Rectangle 191"/>
          <p:cNvSpPr txBox="1">
            <a:spLocks noChangeArrowheads="1"/>
          </p:cNvSpPr>
          <p:nvPr/>
        </p:nvSpPr>
        <p:spPr>
          <a:xfrm>
            <a:off x="1775524" y="1175311"/>
            <a:ext cx="8564540" cy="773674"/>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buFont typeface="Wingdings" panose="05000000000000000000" pitchFamily="2" charset="2"/>
              <a:buNone/>
            </a:pPr>
            <a:r>
              <a:rPr lang="zh-CN" altLang="ru-RU" sz="2605" b="1">
                <a:latin typeface="Times New Roman" panose="02020603050405020304" pitchFamily="18" charset="0"/>
                <a:ea typeface="新宋体" panose="02010609030101010101" pitchFamily="49" charset="-122"/>
              </a:rPr>
              <a:t>（</a:t>
            </a:r>
            <a:r>
              <a:rPr lang="ru-RU" altLang="zh-CN" sz="2605" b="1">
                <a:latin typeface="Times New Roman" panose="02020603050405020304" pitchFamily="18" charset="0"/>
                <a:ea typeface="新宋体" panose="02010609030101010101" pitchFamily="49" charset="-122"/>
              </a:rPr>
              <a:t>4</a:t>
            </a:r>
            <a:r>
              <a:rPr lang="zh-CN" altLang="ru-RU" sz="2605" b="1">
                <a:latin typeface="Times New Roman" panose="02020603050405020304" pitchFamily="18" charset="0"/>
                <a:ea typeface="新宋体" panose="02010609030101010101" pitchFamily="49" charset="-122"/>
              </a:rPr>
              <a:t>）模糊集合的代数运算</a:t>
            </a:r>
          </a:p>
          <a:p>
            <a:pPr>
              <a:lnSpc>
                <a:spcPct val="110000"/>
              </a:lnSpc>
              <a:buFont typeface="Wingdings" panose="05000000000000000000" pitchFamily="2" charset="2"/>
              <a:buNone/>
            </a:pPr>
            <a:endParaRPr lang="zh-CN" altLang="ru-RU" sz="2405">
              <a:latin typeface="Times New Roman" panose="02020603050405020304" pitchFamily="18" charset="0"/>
              <a:ea typeface="新宋体" panose="02010609030101010101" pitchFamily="49" charset="-122"/>
            </a:endParaRPr>
          </a:p>
          <a:p>
            <a:pPr>
              <a:lnSpc>
                <a:spcPct val="110000"/>
              </a:lnSpc>
              <a:buFont typeface="Wingdings" panose="05000000000000000000" pitchFamily="2" charset="2"/>
              <a:buNone/>
            </a:pPr>
            <a:r>
              <a:rPr lang="zh-CN" altLang="ru-RU" sz="2405">
                <a:latin typeface="Times New Roman" panose="02020603050405020304" pitchFamily="18" charset="0"/>
                <a:ea typeface="新宋体" panose="02010609030101010101" pitchFamily="49" charset="-122"/>
              </a:rPr>
              <a:t> </a:t>
            </a:r>
            <a:endParaRPr lang="zh-CN" altLang="ru-RU" sz="2405" dirty="0">
              <a:latin typeface="Times New Roman" panose="02020603050405020304" pitchFamily="18" charset="0"/>
              <a:ea typeface="新宋体" panose="02010609030101010101" pitchFamily="49" charset="-122"/>
            </a:endParaRPr>
          </a:p>
        </p:txBody>
      </p:sp>
      <p:sp>
        <p:nvSpPr>
          <p:cNvPr id="5" name="Rectangle 199"/>
          <p:cNvSpPr>
            <a:spLocks noChangeArrowheads="1"/>
          </p:cNvSpPr>
          <p:nvPr/>
        </p:nvSpPr>
        <p:spPr bwMode="auto">
          <a:xfrm>
            <a:off x="1982474" y="1872573"/>
            <a:ext cx="8268443" cy="4262755"/>
          </a:xfrm>
          <a:prstGeom prst="rect">
            <a:avLst/>
          </a:prstGeom>
          <a:gradFill rotWithShape="0">
            <a:gsLst>
              <a:gs pos="0">
                <a:srgbClr val="FFFF99"/>
              </a:gs>
              <a:gs pos="100000">
                <a:srgbClr val="FFFFFF"/>
              </a:gs>
            </a:gsLst>
            <a:path path="rect">
              <a:fillToRect t="100000" r="100000"/>
            </a:path>
          </a:gradFill>
          <a:ln w="9525" cap="flat" algn="ctr">
            <a:solidFill>
              <a:srgbClr val="808080"/>
            </a:solidFill>
            <a:prstDash val="solid"/>
            <a:miter lim="800000"/>
            <a:headEnd type="none" w="med" len="med"/>
            <a:tailEnd type="none" w="med" len="med"/>
          </a:ln>
        </p:spPr>
        <p:txBody>
          <a:bodyPr>
            <a:spAutoFit/>
          </a:bodyPr>
          <a:lstStyle/>
          <a:p>
            <a:pPr>
              <a:lnSpc>
                <a:spcPct val="140000"/>
              </a:lnSpc>
              <a:spcBef>
                <a:spcPct val="40000"/>
              </a:spcBef>
              <a:buClr>
                <a:schemeClr val="accent2"/>
              </a:buClr>
              <a:buSzPct val="65000"/>
              <a:buFont typeface="Wingdings" panose="05000000000000000000" pitchFamily="2" charset="2"/>
              <a:buNone/>
            </a:pPr>
            <a:r>
              <a:rPr lang="ru-RU" altLang="zh-CN" sz="2605" b="1" dirty="0">
                <a:latin typeface="Times New Roman" panose="02020603050405020304" pitchFamily="18" charset="0"/>
                <a:ea typeface="新宋体" panose="02010609030101010101" pitchFamily="49" charset="-122"/>
              </a:rPr>
              <a:t> ①  </a:t>
            </a:r>
            <a:r>
              <a:rPr lang="zh-CN" altLang="ru-RU" sz="2605" b="1" dirty="0">
                <a:latin typeface="Times New Roman" panose="02020603050405020304" pitchFamily="18" charset="0"/>
                <a:ea typeface="新宋体" panose="02010609030101010101" pitchFamily="49" charset="-122"/>
              </a:rPr>
              <a:t>代数积：</a:t>
            </a:r>
          </a:p>
          <a:p>
            <a:pPr>
              <a:lnSpc>
                <a:spcPct val="140000"/>
              </a:lnSpc>
              <a:spcBef>
                <a:spcPct val="40000"/>
              </a:spcBef>
              <a:buClr>
                <a:schemeClr val="accent2"/>
              </a:buClr>
              <a:buSzPct val="65000"/>
              <a:buFont typeface="Wingdings" panose="05000000000000000000" pitchFamily="2" charset="2"/>
              <a:buNone/>
            </a:pPr>
            <a:r>
              <a:rPr lang="zh-CN" altLang="ru-RU" sz="2605" b="1" dirty="0">
                <a:latin typeface="Times New Roman" panose="02020603050405020304" pitchFamily="18" charset="0"/>
                <a:ea typeface="新宋体" panose="02010609030101010101" pitchFamily="49" charset="-122"/>
              </a:rPr>
              <a:t> ②  代数和：</a:t>
            </a:r>
          </a:p>
          <a:p>
            <a:pPr>
              <a:lnSpc>
                <a:spcPct val="140000"/>
              </a:lnSpc>
              <a:spcBef>
                <a:spcPct val="40000"/>
              </a:spcBef>
              <a:buClr>
                <a:schemeClr val="accent2"/>
              </a:buClr>
              <a:buSzPct val="65000"/>
              <a:buFont typeface="Wingdings" panose="05000000000000000000" pitchFamily="2" charset="2"/>
              <a:buNone/>
            </a:pPr>
            <a:r>
              <a:rPr lang="zh-CN" altLang="ru-RU" sz="2605" b="1" dirty="0">
                <a:latin typeface="Times New Roman" panose="02020603050405020304" pitchFamily="18" charset="0"/>
                <a:ea typeface="新宋体" panose="02010609030101010101" pitchFamily="49" charset="-122"/>
              </a:rPr>
              <a:t> ③  有界和：</a:t>
            </a:r>
          </a:p>
          <a:p>
            <a:pPr>
              <a:lnSpc>
                <a:spcPct val="140000"/>
              </a:lnSpc>
              <a:spcBef>
                <a:spcPct val="40000"/>
              </a:spcBef>
              <a:buClr>
                <a:schemeClr val="accent2"/>
              </a:buClr>
              <a:buSzPct val="65000"/>
              <a:buFont typeface="Wingdings" panose="05000000000000000000" pitchFamily="2" charset="2"/>
              <a:buNone/>
            </a:pPr>
            <a:endParaRPr lang="zh-CN" altLang="ru-RU" sz="2605" b="1" dirty="0">
              <a:latin typeface="Times New Roman" panose="02020603050405020304" pitchFamily="18" charset="0"/>
              <a:ea typeface="新宋体" panose="02010609030101010101" pitchFamily="49" charset="-122"/>
            </a:endParaRPr>
          </a:p>
          <a:p>
            <a:pPr>
              <a:lnSpc>
                <a:spcPct val="140000"/>
              </a:lnSpc>
              <a:spcBef>
                <a:spcPct val="40000"/>
              </a:spcBef>
              <a:buClr>
                <a:schemeClr val="accent2"/>
              </a:buClr>
              <a:buSzPct val="65000"/>
              <a:buFont typeface="Wingdings" panose="05000000000000000000" pitchFamily="2" charset="2"/>
              <a:buNone/>
            </a:pPr>
            <a:r>
              <a:rPr lang="zh-CN" altLang="ru-RU" sz="2605" b="1" dirty="0">
                <a:latin typeface="Times New Roman" panose="02020603050405020304" pitchFamily="18" charset="0"/>
                <a:ea typeface="新宋体" panose="02010609030101010101" pitchFamily="49" charset="-122"/>
              </a:rPr>
              <a:t> ④  有界积：</a:t>
            </a:r>
          </a:p>
          <a:p>
            <a:pPr>
              <a:lnSpc>
                <a:spcPct val="140000"/>
              </a:lnSpc>
              <a:spcBef>
                <a:spcPct val="40000"/>
              </a:spcBef>
              <a:buClr>
                <a:schemeClr val="accent2"/>
              </a:buClr>
              <a:buSzPct val="65000"/>
              <a:buFont typeface="Wingdings" panose="05000000000000000000" pitchFamily="2" charset="2"/>
              <a:buNone/>
            </a:pPr>
            <a:endParaRPr lang="ru-RU" altLang="zh-CN" sz="2605" b="1" dirty="0">
              <a:latin typeface="Times New Roman" panose="02020603050405020304" pitchFamily="18" charset="0"/>
              <a:ea typeface="新宋体" panose="02010609030101010101" pitchFamily="49" charset="-122"/>
            </a:endParaRPr>
          </a:p>
        </p:txBody>
      </p:sp>
      <p:graphicFrame>
        <p:nvGraphicFramePr>
          <p:cNvPr id="10" name="Object 200"/>
          <p:cNvGraphicFramePr>
            <a:graphicFrameLocks noChangeAspect="1"/>
          </p:cNvGraphicFramePr>
          <p:nvPr/>
        </p:nvGraphicFramePr>
        <p:xfrm>
          <a:off x="4122017" y="2066787"/>
          <a:ext cx="2750841" cy="433003"/>
        </p:xfrm>
        <a:graphic>
          <a:graphicData uri="http://schemas.openxmlformats.org/presentationml/2006/ole">
            <mc:AlternateContent xmlns:mc="http://schemas.openxmlformats.org/markup-compatibility/2006">
              <mc:Choice xmlns:v="urn:schemas-microsoft-com:vml" Requires="v">
                <p:oleObj name="Equation" r:id="rId2" imgW="23469600" imgH="4267200" progId="Equation.DSMT4">
                  <p:embed/>
                </p:oleObj>
              </mc:Choice>
              <mc:Fallback>
                <p:oleObj name="Equation" r:id="rId2" imgW="23469600" imgH="4267200" progId="Equation.DSMT4">
                  <p:embed/>
                  <p:pic>
                    <p:nvPicPr>
                      <p:cNvPr id="0" name="Object 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017" y="2066787"/>
                        <a:ext cx="2750841" cy="433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01"/>
          <p:cNvGraphicFramePr>
            <a:graphicFrameLocks noChangeAspect="1"/>
          </p:cNvGraphicFramePr>
          <p:nvPr/>
        </p:nvGraphicFramePr>
        <p:xfrm>
          <a:off x="4198429" y="2789520"/>
          <a:ext cx="4661148" cy="434595"/>
        </p:xfrm>
        <a:graphic>
          <a:graphicData uri="http://schemas.openxmlformats.org/presentationml/2006/ole">
            <mc:AlternateContent xmlns:mc="http://schemas.openxmlformats.org/markup-compatibility/2006">
              <mc:Choice xmlns:v="urn:schemas-microsoft-com:vml" Requires="v">
                <p:oleObj name="Equation" r:id="rId4" imgW="57607200" imgH="5791200" progId="Equation.DSMT4">
                  <p:embed/>
                </p:oleObj>
              </mc:Choice>
              <mc:Fallback>
                <p:oleObj name="Equation" r:id="rId4" imgW="57607200" imgH="5791200" progId="Equation.DSMT4">
                  <p:embed/>
                  <p:pic>
                    <p:nvPicPr>
                      <p:cNvPr id="0" name="Object 2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8429" y="2789520"/>
                        <a:ext cx="4661148" cy="43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02"/>
          <p:cNvGraphicFramePr>
            <a:graphicFrameLocks noChangeAspect="1"/>
          </p:cNvGraphicFramePr>
          <p:nvPr/>
        </p:nvGraphicFramePr>
        <p:xfrm>
          <a:off x="3144577" y="4101263"/>
          <a:ext cx="6708359" cy="512599"/>
        </p:xfrm>
        <a:graphic>
          <a:graphicData uri="http://schemas.openxmlformats.org/presentationml/2006/ole">
            <mc:AlternateContent xmlns:mc="http://schemas.openxmlformats.org/markup-compatibility/2006">
              <mc:Choice xmlns:v="urn:schemas-microsoft-com:vml" Requires="v">
                <p:oleObj name="Equation" r:id="rId6" imgW="60045600" imgH="4876800" progId="Equation.DSMT4">
                  <p:embed/>
                </p:oleObj>
              </mc:Choice>
              <mc:Fallback>
                <p:oleObj name="Equation" r:id="rId6" imgW="60045600" imgH="4876800" progId="Equation.DSMT4">
                  <p:embed/>
                  <p:pic>
                    <p:nvPicPr>
                      <p:cNvPr id="0" name="Object 2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4577" y="4101263"/>
                        <a:ext cx="6708359" cy="51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203"/>
          <p:cNvGraphicFramePr>
            <a:graphicFrameLocks noChangeAspect="1"/>
          </p:cNvGraphicFramePr>
          <p:nvPr/>
        </p:nvGraphicFramePr>
        <p:xfrm>
          <a:off x="3205070" y="5527626"/>
          <a:ext cx="6647866" cy="409124"/>
        </p:xfrm>
        <a:graphic>
          <a:graphicData uri="http://schemas.openxmlformats.org/presentationml/2006/ole">
            <mc:AlternateContent xmlns:mc="http://schemas.openxmlformats.org/markup-compatibility/2006">
              <mc:Choice xmlns:v="urn:schemas-microsoft-com:vml" Requires="v">
                <p:oleObj name="Equation" r:id="rId8" imgW="66751200" imgH="4267200" progId="Equation.DSMT4">
                  <p:embed/>
                </p:oleObj>
              </mc:Choice>
              <mc:Fallback>
                <p:oleObj name="Equation" r:id="rId8" imgW="66751200" imgH="4267200" progId="Equation.DSMT4">
                  <p:embed/>
                  <p:pic>
                    <p:nvPicPr>
                      <p:cNvPr id="0" name="Object 20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5070" y="5527626"/>
                        <a:ext cx="6647866" cy="40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995"/>
              </a:spcBef>
              <a:buFont typeface="ZapfDingbatsITC"/>
              <a:buChar char="❖"/>
              <a:defRPr sz="2790">
                <a:solidFill>
                  <a:schemeClr val="tx1"/>
                </a:solidFill>
                <a:latin typeface="黑体" panose="02010609060101010101" pitchFamily="49" charset="-122"/>
                <a:ea typeface="黑体" panose="02010609060101010101" pitchFamily="49" charset="-122"/>
              </a:defRPr>
            </a:lvl1pPr>
            <a:lvl2pPr marL="741045" indent="-285115">
              <a:lnSpc>
                <a:spcPct val="90000"/>
              </a:lnSpc>
              <a:spcBef>
                <a:spcPts val="500"/>
              </a:spcBef>
              <a:buFont typeface="ZapfDingbatsITC"/>
              <a:buChar char="✤"/>
              <a:defRPr sz="2395">
                <a:solidFill>
                  <a:schemeClr val="tx1"/>
                </a:solidFill>
                <a:latin typeface="黑体" panose="02010609060101010101" pitchFamily="49" charset="-122"/>
                <a:ea typeface="黑体" panose="02010609060101010101" pitchFamily="49" charset="-122"/>
              </a:defRPr>
            </a:lvl2pPr>
            <a:lvl3pPr marL="1139825" indent="-227965">
              <a:lnSpc>
                <a:spcPct val="90000"/>
              </a:lnSpc>
              <a:spcBef>
                <a:spcPts val="500"/>
              </a:spcBef>
              <a:buFont typeface="LucidaGrande"/>
              <a:buChar char="•"/>
              <a:defRPr sz="1995">
                <a:solidFill>
                  <a:schemeClr val="tx1"/>
                </a:solidFill>
                <a:latin typeface="黑体" panose="02010609060101010101" pitchFamily="49" charset="-122"/>
                <a:ea typeface="黑体" panose="02010609060101010101" pitchFamily="49" charset="-122"/>
              </a:defRPr>
            </a:lvl3pPr>
            <a:lvl4pPr marL="1595755" indent="-227965">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1685" indent="-227965">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0761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6354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1947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7540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nSpc>
                <a:spcPct val="100000"/>
              </a:lnSpc>
              <a:spcBef>
                <a:spcPct val="0"/>
              </a:spcBef>
              <a:buFontTx/>
              <a:buNone/>
            </a:pPr>
            <a:fld id="{E4A7F2A1-A795-44C8-821B-E379EF874534}" type="slidenum">
              <a:rPr lang="zh-CN" altLang="en-US" sz="1200">
                <a:solidFill>
                  <a:srgbClr val="7F7F7F"/>
                </a:solidFill>
                <a:latin typeface="Bell MT" panose="02020503060305020303" pitchFamily="18" charset="0"/>
                <a:ea typeface="宋体" panose="02010600030101010101" pitchFamily="2" charset="-122"/>
              </a:rPr>
              <a:t>5</a:t>
            </a:fld>
            <a:endParaRPr lang="zh-CN" altLang="en-US" sz="1200">
              <a:solidFill>
                <a:srgbClr val="7F7F7F"/>
              </a:solidFill>
              <a:latin typeface="Bell MT" panose="02020503060305020303" pitchFamily="18" charset="0"/>
              <a:ea typeface="宋体" panose="02010600030101010101" pitchFamily="2" charset="-122"/>
            </a:endParaRPr>
          </a:p>
        </p:txBody>
      </p:sp>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产生式系统</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2" name="Rectangle 570"/>
          <p:cNvSpPr>
            <a:spLocks noChangeArrowheads="1"/>
          </p:cNvSpPr>
          <p:nvPr/>
        </p:nvSpPr>
        <p:spPr bwMode="auto">
          <a:xfrm>
            <a:off x="4733315" y="1677886"/>
            <a:ext cx="1846630" cy="571501"/>
          </a:xfrm>
          <a:prstGeom prst="rect">
            <a:avLst/>
          </a:prstGeom>
          <a:noFill/>
          <a:ln w="22225"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4" name="Rectangle 571"/>
          <p:cNvSpPr>
            <a:spLocks noChangeArrowheads="1"/>
          </p:cNvSpPr>
          <p:nvPr/>
        </p:nvSpPr>
        <p:spPr bwMode="auto">
          <a:xfrm>
            <a:off x="4917978" y="1677886"/>
            <a:ext cx="1478896" cy="686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5" name="Rectangle 572"/>
          <p:cNvSpPr>
            <a:spLocks noChangeArrowheads="1"/>
          </p:cNvSpPr>
          <p:nvPr/>
        </p:nvSpPr>
        <p:spPr bwMode="auto">
          <a:xfrm>
            <a:off x="5140847" y="1728827"/>
            <a:ext cx="382270" cy="4629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ru-RU" sz="3010">
                <a:solidFill>
                  <a:srgbClr val="000000"/>
                </a:solidFill>
                <a:latin typeface="宋体" panose="02010600030101010101" pitchFamily="2" charset="-122"/>
                <a:ea typeface="新宋体" panose="02010609030101010101" pitchFamily="49" charset="-122"/>
              </a:rPr>
              <a:t>控</a:t>
            </a:r>
          </a:p>
        </p:txBody>
      </p:sp>
      <p:sp>
        <p:nvSpPr>
          <p:cNvPr id="6" name="Rectangle 573"/>
          <p:cNvSpPr>
            <a:spLocks noChangeArrowheads="1"/>
          </p:cNvSpPr>
          <p:nvPr/>
        </p:nvSpPr>
        <p:spPr bwMode="auto">
          <a:xfrm>
            <a:off x="5785576" y="1714501"/>
            <a:ext cx="382270" cy="4629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ru-RU" sz="3010">
                <a:solidFill>
                  <a:srgbClr val="000000"/>
                </a:solidFill>
                <a:latin typeface="宋体" panose="02010600030101010101" pitchFamily="2" charset="-122"/>
                <a:ea typeface="新宋体" panose="02010609030101010101" pitchFamily="49" charset="-122"/>
              </a:rPr>
              <a:t>制</a:t>
            </a:r>
          </a:p>
        </p:txBody>
      </p:sp>
      <p:grpSp>
        <p:nvGrpSpPr>
          <p:cNvPr id="8" name="Group 574"/>
          <p:cNvGrpSpPr/>
          <p:nvPr/>
        </p:nvGrpSpPr>
        <p:grpSpPr bwMode="auto">
          <a:xfrm>
            <a:off x="5535643" y="2244610"/>
            <a:ext cx="241972" cy="945602"/>
            <a:chOff x="2520" y="1419"/>
            <a:chExt cx="152" cy="594"/>
          </a:xfrm>
        </p:grpSpPr>
        <p:sp>
          <p:nvSpPr>
            <p:cNvPr id="9" name="Line 575"/>
            <p:cNvSpPr>
              <a:spLocks noChangeShapeType="1"/>
            </p:cNvSpPr>
            <p:nvPr/>
          </p:nvSpPr>
          <p:spPr bwMode="auto">
            <a:xfrm>
              <a:off x="2595" y="1419"/>
              <a:ext cx="1" cy="445"/>
            </a:xfrm>
            <a:prstGeom prst="line">
              <a:avLst/>
            </a:prstGeom>
            <a:noFill/>
            <a:ln w="222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0" name="Freeform 576"/>
            <p:cNvSpPr/>
            <p:nvPr/>
          </p:nvSpPr>
          <p:spPr bwMode="auto">
            <a:xfrm>
              <a:off x="2520" y="1859"/>
              <a:ext cx="152" cy="154"/>
            </a:xfrm>
            <a:custGeom>
              <a:avLst/>
              <a:gdLst>
                <a:gd name="T0" fmla="*/ 0 w 152"/>
                <a:gd name="T1" fmla="*/ 0 h 154"/>
                <a:gd name="T2" fmla="*/ 75 w 152"/>
                <a:gd name="T3" fmla="*/ 154 h 154"/>
                <a:gd name="T4" fmla="*/ 152 w 152"/>
                <a:gd name="T5" fmla="*/ 0 h 154"/>
                <a:gd name="T6" fmla="*/ 0 w 152"/>
                <a:gd name="T7" fmla="*/ 0 h 154"/>
              </a:gdLst>
              <a:ahLst/>
              <a:cxnLst>
                <a:cxn ang="0">
                  <a:pos x="T0" y="T1"/>
                </a:cxn>
                <a:cxn ang="0">
                  <a:pos x="T2" y="T3"/>
                </a:cxn>
                <a:cxn ang="0">
                  <a:pos x="T4" y="T5"/>
                </a:cxn>
                <a:cxn ang="0">
                  <a:pos x="T6" y="T7"/>
                </a:cxn>
              </a:cxnLst>
              <a:rect l="0" t="0" r="r" b="b"/>
              <a:pathLst>
                <a:path w="152" h="154">
                  <a:moveTo>
                    <a:pt x="0" y="0"/>
                  </a:moveTo>
                  <a:lnTo>
                    <a:pt x="75" y="154"/>
                  </a:lnTo>
                  <a:lnTo>
                    <a:pt x="152" y="0"/>
                  </a:lnTo>
                  <a:lnTo>
                    <a:pt x="0" y="0"/>
                  </a:lnTo>
                  <a:close/>
                </a:path>
              </a:pathLst>
            </a:custGeom>
            <a:solidFill>
              <a:srgbClr val="00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grpSp>
      <p:grpSp>
        <p:nvGrpSpPr>
          <p:cNvPr id="11" name="Group 577"/>
          <p:cNvGrpSpPr/>
          <p:nvPr/>
        </p:nvGrpSpPr>
        <p:grpSpPr bwMode="auto">
          <a:xfrm>
            <a:off x="3076124" y="2056763"/>
            <a:ext cx="1657190" cy="1133448"/>
            <a:chOff x="975" y="1301"/>
            <a:chExt cx="1041" cy="712"/>
          </a:xfrm>
        </p:grpSpPr>
        <p:sp>
          <p:nvSpPr>
            <p:cNvPr id="12" name="Line 578"/>
            <p:cNvSpPr>
              <a:spLocks noChangeShapeType="1"/>
            </p:cNvSpPr>
            <p:nvPr/>
          </p:nvSpPr>
          <p:spPr bwMode="auto">
            <a:xfrm flipH="1">
              <a:off x="1095" y="1301"/>
              <a:ext cx="921" cy="633"/>
            </a:xfrm>
            <a:prstGeom prst="line">
              <a:avLst/>
            </a:prstGeom>
            <a:noFill/>
            <a:ln w="222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3" name="Freeform 579"/>
            <p:cNvSpPr/>
            <p:nvPr/>
          </p:nvSpPr>
          <p:spPr bwMode="auto">
            <a:xfrm>
              <a:off x="975" y="1864"/>
              <a:ext cx="169" cy="149"/>
            </a:xfrm>
            <a:custGeom>
              <a:avLst/>
              <a:gdLst>
                <a:gd name="T0" fmla="*/ 87 w 169"/>
                <a:gd name="T1" fmla="*/ 0 h 149"/>
                <a:gd name="T2" fmla="*/ 0 w 169"/>
                <a:gd name="T3" fmla="*/ 149 h 149"/>
                <a:gd name="T4" fmla="*/ 169 w 169"/>
                <a:gd name="T5" fmla="*/ 129 h 149"/>
                <a:gd name="T6" fmla="*/ 87 w 169"/>
                <a:gd name="T7" fmla="*/ 0 h 149"/>
              </a:gdLst>
              <a:ahLst/>
              <a:cxnLst>
                <a:cxn ang="0">
                  <a:pos x="T0" y="T1"/>
                </a:cxn>
                <a:cxn ang="0">
                  <a:pos x="T2" y="T3"/>
                </a:cxn>
                <a:cxn ang="0">
                  <a:pos x="T4" y="T5"/>
                </a:cxn>
                <a:cxn ang="0">
                  <a:pos x="T6" y="T7"/>
                </a:cxn>
              </a:cxnLst>
              <a:rect l="0" t="0" r="r" b="b"/>
              <a:pathLst>
                <a:path w="169" h="149">
                  <a:moveTo>
                    <a:pt x="87" y="0"/>
                  </a:moveTo>
                  <a:lnTo>
                    <a:pt x="0" y="149"/>
                  </a:lnTo>
                  <a:lnTo>
                    <a:pt x="169" y="129"/>
                  </a:lnTo>
                  <a:lnTo>
                    <a:pt x="87" y="0"/>
                  </a:lnTo>
                  <a:close/>
                </a:path>
              </a:pathLst>
            </a:custGeom>
            <a:solidFill>
              <a:srgbClr val="00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grpSp>
      <p:grpSp>
        <p:nvGrpSpPr>
          <p:cNvPr id="14" name="Group 580"/>
          <p:cNvGrpSpPr/>
          <p:nvPr/>
        </p:nvGrpSpPr>
        <p:grpSpPr bwMode="auto">
          <a:xfrm>
            <a:off x="6576760" y="2056763"/>
            <a:ext cx="2026517" cy="1133448"/>
            <a:chOff x="3174" y="1301"/>
            <a:chExt cx="1273" cy="712"/>
          </a:xfrm>
        </p:grpSpPr>
        <p:sp>
          <p:nvSpPr>
            <p:cNvPr id="15" name="Line 581"/>
            <p:cNvSpPr>
              <a:spLocks noChangeShapeType="1"/>
            </p:cNvSpPr>
            <p:nvPr/>
          </p:nvSpPr>
          <p:spPr bwMode="auto">
            <a:xfrm>
              <a:off x="3174" y="1301"/>
              <a:ext cx="1148" cy="642"/>
            </a:xfrm>
            <a:prstGeom prst="line">
              <a:avLst/>
            </a:prstGeom>
            <a:noFill/>
            <a:ln w="222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16" name="Freeform 582"/>
            <p:cNvSpPr/>
            <p:nvPr/>
          </p:nvSpPr>
          <p:spPr bwMode="auto">
            <a:xfrm>
              <a:off x="4278" y="1869"/>
              <a:ext cx="169" cy="144"/>
            </a:xfrm>
            <a:custGeom>
              <a:avLst/>
              <a:gdLst>
                <a:gd name="T0" fmla="*/ 0 w 169"/>
                <a:gd name="T1" fmla="*/ 136 h 144"/>
                <a:gd name="T2" fmla="*/ 169 w 169"/>
                <a:gd name="T3" fmla="*/ 144 h 144"/>
                <a:gd name="T4" fmla="*/ 75 w 169"/>
                <a:gd name="T5" fmla="*/ 0 h 144"/>
                <a:gd name="T6" fmla="*/ 0 w 169"/>
                <a:gd name="T7" fmla="*/ 136 h 144"/>
              </a:gdLst>
              <a:ahLst/>
              <a:cxnLst>
                <a:cxn ang="0">
                  <a:pos x="T0" y="T1"/>
                </a:cxn>
                <a:cxn ang="0">
                  <a:pos x="T2" y="T3"/>
                </a:cxn>
                <a:cxn ang="0">
                  <a:pos x="T4" y="T5"/>
                </a:cxn>
                <a:cxn ang="0">
                  <a:pos x="T6" y="T7"/>
                </a:cxn>
              </a:cxnLst>
              <a:rect l="0" t="0" r="r" b="b"/>
              <a:pathLst>
                <a:path w="169" h="144">
                  <a:moveTo>
                    <a:pt x="0" y="136"/>
                  </a:moveTo>
                  <a:lnTo>
                    <a:pt x="169" y="144"/>
                  </a:lnTo>
                  <a:lnTo>
                    <a:pt x="75" y="0"/>
                  </a:lnTo>
                  <a:lnTo>
                    <a:pt x="0" y="136"/>
                  </a:lnTo>
                  <a:close/>
                </a:path>
              </a:pathLst>
            </a:custGeom>
            <a:solidFill>
              <a:srgbClr val="00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grpSp>
      <p:sp>
        <p:nvSpPr>
          <p:cNvPr id="17" name="Rectangle 583"/>
          <p:cNvSpPr>
            <a:spLocks noChangeArrowheads="1"/>
          </p:cNvSpPr>
          <p:nvPr/>
        </p:nvSpPr>
        <p:spPr bwMode="auto">
          <a:xfrm>
            <a:off x="2192607" y="3194988"/>
            <a:ext cx="1661967" cy="759346"/>
          </a:xfrm>
          <a:prstGeom prst="rect">
            <a:avLst/>
          </a:prstGeom>
          <a:noFill/>
          <a:ln w="22225"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18" name="Rectangle 584"/>
          <p:cNvSpPr>
            <a:spLocks noChangeArrowheads="1"/>
          </p:cNvSpPr>
          <p:nvPr/>
        </p:nvSpPr>
        <p:spPr bwMode="auto">
          <a:xfrm>
            <a:off x="2154401" y="3233194"/>
            <a:ext cx="1700173" cy="684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19" name="Rectangle 585"/>
          <p:cNvSpPr>
            <a:spLocks noChangeArrowheads="1"/>
          </p:cNvSpPr>
          <p:nvPr/>
        </p:nvSpPr>
        <p:spPr bwMode="auto">
          <a:xfrm>
            <a:off x="2377270" y="3306423"/>
            <a:ext cx="1146810" cy="4629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ru-RU" sz="3010">
                <a:solidFill>
                  <a:srgbClr val="000000"/>
                </a:solidFill>
                <a:latin typeface="宋体" panose="02010600030101010101" pitchFamily="2" charset="-122"/>
                <a:ea typeface="新宋体" panose="02010609030101010101" pitchFamily="49" charset="-122"/>
              </a:rPr>
              <a:t>规则库</a:t>
            </a:r>
          </a:p>
        </p:txBody>
      </p:sp>
      <p:sp>
        <p:nvSpPr>
          <p:cNvPr id="20" name="Rectangle 586"/>
          <p:cNvSpPr>
            <a:spLocks noChangeArrowheads="1"/>
          </p:cNvSpPr>
          <p:nvPr/>
        </p:nvSpPr>
        <p:spPr bwMode="auto">
          <a:xfrm>
            <a:off x="4773113" y="3180660"/>
            <a:ext cx="1661967" cy="759347"/>
          </a:xfrm>
          <a:prstGeom prst="rect">
            <a:avLst/>
          </a:prstGeom>
          <a:noFill/>
          <a:ln w="22225"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21" name="Rectangle 587"/>
          <p:cNvSpPr>
            <a:spLocks noChangeArrowheads="1"/>
          </p:cNvSpPr>
          <p:nvPr/>
        </p:nvSpPr>
        <p:spPr bwMode="auto">
          <a:xfrm>
            <a:off x="4733315" y="3247521"/>
            <a:ext cx="1701765" cy="684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22" name="Rectangle 588"/>
          <p:cNvSpPr>
            <a:spLocks noChangeArrowheads="1"/>
          </p:cNvSpPr>
          <p:nvPr/>
        </p:nvSpPr>
        <p:spPr bwMode="auto">
          <a:xfrm>
            <a:off x="5042148" y="3320749"/>
            <a:ext cx="1146810" cy="4629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ru-RU" sz="3010">
                <a:solidFill>
                  <a:srgbClr val="000000"/>
                </a:solidFill>
                <a:latin typeface="宋体" panose="02010600030101010101" pitchFamily="2" charset="-122"/>
                <a:ea typeface="新宋体" panose="02010609030101010101" pitchFamily="49" charset="-122"/>
              </a:rPr>
              <a:t>推理机</a:t>
            </a:r>
          </a:p>
        </p:txBody>
      </p:sp>
      <p:sp>
        <p:nvSpPr>
          <p:cNvPr id="23" name="Rectangle 589"/>
          <p:cNvSpPr>
            <a:spLocks noChangeArrowheads="1"/>
          </p:cNvSpPr>
          <p:nvPr/>
        </p:nvSpPr>
        <p:spPr bwMode="auto">
          <a:xfrm>
            <a:off x="7313821" y="3190212"/>
            <a:ext cx="2029700" cy="759347"/>
          </a:xfrm>
          <a:prstGeom prst="rect">
            <a:avLst/>
          </a:prstGeom>
          <a:noFill/>
          <a:ln w="22225"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24" name="Rectangle 590"/>
          <p:cNvSpPr>
            <a:spLocks noChangeArrowheads="1"/>
          </p:cNvSpPr>
          <p:nvPr/>
        </p:nvSpPr>
        <p:spPr bwMode="auto">
          <a:xfrm>
            <a:off x="7129158" y="3190212"/>
            <a:ext cx="3136086" cy="684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25" name="Rectangle 591"/>
          <p:cNvSpPr>
            <a:spLocks noChangeArrowheads="1"/>
          </p:cNvSpPr>
          <p:nvPr/>
        </p:nvSpPr>
        <p:spPr bwMode="auto">
          <a:xfrm>
            <a:off x="7409336" y="3320749"/>
            <a:ext cx="1911350" cy="4629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ru-RU" sz="3010">
                <a:solidFill>
                  <a:srgbClr val="000000"/>
                </a:solidFill>
                <a:latin typeface="宋体" panose="02010600030101010101" pitchFamily="2" charset="-122"/>
                <a:ea typeface="新宋体" panose="02010609030101010101" pitchFamily="49" charset="-122"/>
              </a:rPr>
              <a:t>综合数据库</a:t>
            </a:r>
          </a:p>
        </p:txBody>
      </p:sp>
      <p:grpSp>
        <p:nvGrpSpPr>
          <p:cNvPr id="26" name="Group 592"/>
          <p:cNvGrpSpPr/>
          <p:nvPr/>
        </p:nvGrpSpPr>
        <p:grpSpPr bwMode="auto">
          <a:xfrm>
            <a:off x="3856166" y="3444919"/>
            <a:ext cx="920131" cy="248340"/>
            <a:chOff x="1438" y="2173"/>
            <a:chExt cx="578" cy="156"/>
          </a:xfrm>
        </p:grpSpPr>
        <p:sp>
          <p:nvSpPr>
            <p:cNvPr id="27" name="Line 593"/>
            <p:cNvSpPr>
              <a:spLocks noChangeShapeType="1"/>
            </p:cNvSpPr>
            <p:nvPr/>
          </p:nvSpPr>
          <p:spPr bwMode="auto">
            <a:xfrm>
              <a:off x="1438" y="2250"/>
              <a:ext cx="434" cy="1"/>
            </a:xfrm>
            <a:prstGeom prst="line">
              <a:avLst/>
            </a:prstGeom>
            <a:noFill/>
            <a:ln w="222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28" name="Freeform 594"/>
            <p:cNvSpPr/>
            <p:nvPr/>
          </p:nvSpPr>
          <p:spPr bwMode="auto">
            <a:xfrm>
              <a:off x="1867" y="2173"/>
              <a:ext cx="149" cy="156"/>
            </a:xfrm>
            <a:custGeom>
              <a:avLst/>
              <a:gdLst>
                <a:gd name="T0" fmla="*/ 0 w 149"/>
                <a:gd name="T1" fmla="*/ 156 h 156"/>
                <a:gd name="T2" fmla="*/ 149 w 149"/>
                <a:gd name="T3" fmla="*/ 77 h 156"/>
                <a:gd name="T4" fmla="*/ 0 w 149"/>
                <a:gd name="T5" fmla="*/ 0 h 156"/>
                <a:gd name="T6" fmla="*/ 0 w 149"/>
                <a:gd name="T7" fmla="*/ 156 h 156"/>
              </a:gdLst>
              <a:ahLst/>
              <a:cxnLst>
                <a:cxn ang="0">
                  <a:pos x="T0" y="T1"/>
                </a:cxn>
                <a:cxn ang="0">
                  <a:pos x="T2" y="T3"/>
                </a:cxn>
                <a:cxn ang="0">
                  <a:pos x="T4" y="T5"/>
                </a:cxn>
                <a:cxn ang="0">
                  <a:pos x="T6" y="T7"/>
                </a:cxn>
              </a:cxnLst>
              <a:rect l="0" t="0" r="r" b="b"/>
              <a:pathLst>
                <a:path w="149" h="156">
                  <a:moveTo>
                    <a:pt x="0" y="156"/>
                  </a:moveTo>
                  <a:lnTo>
                    <a:pt x="149" y="77"/>
                  </a:lnTo>
                  <a:lnTo>
                    <a:pt x="0" y="0"/>
                  </a:lnTo>
                  <a:lnTo>
                    <a:pt x="0" y="156"/>
                  </a:lnTo>
                  <a:close/>
                </a:path>
              </a:pathLst>
            </a:custGeom>
            <a:solidFill>
              <a:srgbClr val="00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grpSp>
      <p:sp>
        <p:nvSpPr>
          <p:cNvPr id="29" name="Line 595"/>
          <p:cNvSpPr>
            <a:spLocks noChangeShapeType="1"/>
          </p:cNvSpPr>
          <p:nvPr/>
        </p:nvSpPr>
        <p:spPr bwMode="auto">
          <a:xfrm>
            <a:off x="5655038" y="3944783"/>
            <a:ext cx="1591" cy="566724"/>
          </a:xfrm>
          <a:prstGeom prst="line">
            <a:avLst/>
          </a:prstGeom>
          <a:noFill/>
          <a:ln w="222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0" name="Line 596"/>
          <p:cNvSpPr>
            <a:spLocks noChangeShapeType="1"/>
          </p:cNvSpPr>
          <p:nvPr/>
        </p:nvSpPr>
        <p:spPr bwMode="auto">
          <a:xfrm>
            <a:off x="5655038" y="4511507"/>
            <a:ext cx="2580505" cy="1592"/>
          </a:xfrm>
          <a:prstGeom prst="line">
            <a:avLst/>
          </a:prstGeom>
          <a:noFill/>
          <a:ln w="222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grpSp>
        <p:nvGrpSpPr>
          <p:cNvPr id="31" name="Group 597"/>
          <p:cNvGrpSpPr/>
          <p:nvPr/>
        </p:nvGrpSpPr>
        <p:grpSpPr bwMode="auto">
          <a:xfrm>
            <a:off x="8116150" y="3944783"/>
            <a:ext cx="241972" cy="566724"/>
            <a:chOff x="4141" y="2487"/>
            <a:chExt cx="152" cy="356"/>
          </a:xfrm>
        </p:grpSpPr>
        <p:sp>
          <p:nvSpPr>
            <p:cNvPr id="32" name="Line 598"/>
            <p:cNvSpPr>
              <a:spLocks noChangeShapeType="1"/>
            </p:cNvSpPr>
            <p:nvPr/>
          </p:nvSpPr>
          <p:spPr bwMode="auto">
            <a:xfrm flipV="1">
              <a:off x="4216" y="2636"/>
              <a:ext cx="1" cy="207"/>
            </a:xfrm>
            <a:prstGeom prst="line">
              <a:avLst/>
            </a:prstGeom>
            <a:noFill/>
            <a:ln w="222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3" name="Freeform 599"/>
            <p:cNvSpPr/>
            <p:nvPr/>
          </p:nvSpPr>
          <p:spPr bwMode="auto">
            <a:xfrm>
              <a:off x="4141" y="2487"/>
              <a:ext cx="152" cy="156"/>
            </a:xfrm>
            <a:custGeom>
              <a:avLst/>
              <a:gdLst>
                <a:gd name="T0" fmla="*/ 152 w 152"/>
                <a:gd name="T1" fmla="*/ 156 h 156"/>
                <a:gd name="T2" fmla="*/ 75 w 152"/>
                <a:gd name="T3" fmla="*/ 0 h 156"/>
                <a:gd name="T4" fmla="*/ 0 w 152"/>
                <a:gd name="T5" fmla="*/ 156 h 156"/>
                <a:gd name="T6" fmla="*/ 152 w 152"/>
                <a:gd name="T7" fmla="*/ 156 h 156"/>
              </a:gdLst>
              <a:ahLst/>
              <a:cxnLst>
                <a:cxn ang="0">
                  <a:pos x="T0" y="T1"/>
                </a:cxn>
                <a:cxn ang="0">
                  <a:pos x="T2" y="T3"/>
                </a:cxn>
                <a:cxn ang="0">
                  <a:pos x="T4" y="T5"/>
                </a:cxn>
                <a:cxn ang="0">
                  <a:pos x="T6" y="T7"/>
                </a:cxn>
              </a:cxnLst>
              <a:rect l="0" t="0" r="r" b="b"/>
              <a:pathLst>
                <a:path w="152" h="156">
                  <a:moveTo>
                    <a:pt x="152" y="156"/>
                  </a:moveTo>
                  <a:lnTo>
                    <a:pt x="75" y="0"/>
                  </a:lnTo>
                  <a:lnTo>
                    <a:pt x="0" y="156"/>
                  </a:lnTo>
                  <a:lnTo>
                    <a:pt x="152" y="156"/>
                  </a:lnTo>
                  <a:close/>
                </a:path>
              </a:pathLst>
            </a:custGeom>
            <a:solidFill>
              <a:srgbClr val="00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grpSp>
      <p:grpSp>
        <p:nvGrpSpPr>
          <p:cNvPr id="34" name="Group 600"/>
          <p:cNvGrpSpPr/>
          <p:nvPr/>
        </p:nvGrpSpPr>
        <p:grpSpPr bwMode="auto">
          <a:xfrm>
            <a:off x="6406425" y="3444919"/>
            <a:ext cx="921722" cy="248340"/>
            <a:chOff x="3058" y="2173"/>
            <a:chExt cx="579" cy="156"/>
          </a:xfrm>
        </p:grpSpPr>
        <p:sp>
          <p:nvSpPr>
            <p:cNvPr id="35" name="Line 601"/>
            <p:cNvSpPr>
              <a:spLocks noChangeShapeType="1"/>
            </p:cNvSpPr>
            <p:nvPr/>
          </p:nvSpPr>
          <p:spPr bwMode="auto">
            <a:xfrm flipH="1">
              <a:off x="3203" y="2250"/>
              <a:ext cx="434" cy="1"/>
            </a:xfrm>
            <a:prstGeom prst="line">
              <a:avLst/>
            </a:prstGeom>
            <a:noFill/>
            <a:ln w="22225"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1805"/>
            </a:p>
          </p:txBody>
        </p:sp>
        <p:sp>
          <p:nvSpPr>
            <p:cNvPr id="36" name="Freeform 602"/>
            <p:cNvSpPr/>
            <p:nvPr/>
          </p:nvSpPr>
          <p:spPr bwMode="auto">
            <a:xfrm>
              <a:off x="3058" y="2173"/>
              <a:ext cx="152" cy="156"/>
            </a:xfrm>
            <a:custGeom>
              <a:avLst/>
              <a:gdLst>
                <a:gd name="T0" fmla="*/ 152 w 152"/>
                <a:gd name="T1" fmla="*/ 0 h 156"/>
                <a:gd name="T2" fmla="*/ 0 w 152"/>
                <a:gd name="T3" fmla="*/ 77 h 156"/>
                <a:gd name="T4" fmla="*/ 152 w 152"/>
                <a:gd name="T5" fmla="*/ 156 h 156"/>
                <a:gd name="T6" fmla="*/ 152 w 152"/>
                <a:gd name="T7" fmla="*/ 0 h 156"/>
              </a:gdLst>
              <a:ahLst/>
              <a:cxnLst>
                <a:cxn ang="0">
                  <a:pos x="T0" y="T1"/>
                </a:cxn>
                <a:cxn ang="0">
                  <a:pos x="T2" y="T3"/>
                </a:cxn>
                <a:cxn ang="0">
                  <a:pos x="T4" y="T5"/>
                </a:cxn>
                <a:cxn ang="0">
                  <a:pos x="T6" y="T7"/>
                </a:cxn>
              </a:cxnLst>
              <a:rect l="0" t="0" r="r" b="b"/>
              <a:pathLst>
                <a:path w="152" h="156">
                  <a:moveTo>
                    <a:pt x="152" y="0"/>
                  </a:moveTo>
                  <a:lnTo>
                    <a:pt x="0" y="77"/>
                  </a:lnTo>
                  <a:lnTo>
                    <a:pt x="152" y="156"/>
                  </a:lnTo>
                  <a:lnTo>
                    <a:pt x="152" y="0"/>
                  </a:lnTo>
                  <a:close/>
                </a:path>
              </a:pathLst>
            </a:custGeom>
            <a:solidFill>
              <a:srgbClr val="000000"/>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grpSp>
      <p:sp>
        <p:nvSpPr>
          <p:cNvPr id="37" name="Rectangle 603"/>
          <p:cNvSpPr>
            <a:spLocks noChangeArrowheads="1"/>
          </p:cNvSpPr>
          <p:nvPr/>
        </p:nvSpPr>
        <p:spPr bwMode="auto">
          <a:xfrm>
            <a:off x="2154401" y="5078231"/>
            <a:ext cx="448922" cy="11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38" name="Rectangle 604"/>
          <p:cNvSpPr>
            <a:spLocks noChangeArrowheads="1"/>
          </p:cNvSpPr>
          <p:nvPr/>
        </p:nvSpPr>
        <p:spPr bwMode="auto">
          <a:xfrm>
            <a:off x="3259195" y="5457109"/>
            <a:ext cx="4995451" cy="684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39" name="Rectangle 605"/>
          <p:cNvSpPr>
            <a:spLocks noChangeArrowheads="1"/>
          </p:cNvSpPr>
          <p:nvPr/>
        </p:nvSpPr>
        <p:spPr bwMode="auto">
          <a:xfrm>
            <a:off x="3482064" y="5606749"/>
            <a:ext cx="127000" cy="2781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zh-CN" altLang="zh-CN" sz="1805">
              <a:latin typeface="Arial" panose="020B0604020202020204" pitchFamily="34" charset="0"/>
              <a:ea typeface="新宋体" panose="02010609030101010101" pitchFamily="49" charset="-122"/>
            </a:endParaRPr>
          </a:p>
        </p:txBody>
      </p:sp>
      <p:sp>
        <p:nvSpPr>
          <p:cNvPr id="40" name="Rectangle 606"/>
          <p:cNvSpPr>
            <a:spLocks noChangeArrowheads="1"/>
          </p:cNvSpPr>
          <p:nvPr/>
        </p:nvSpPr>
        <p:spPr bwMode="auto">
          <a:xfrm>
            <a:off x="3851390" y="5594014"/>
            <a:ext cx="127000" cy="2781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zh-CN" altLang="zh-CN" sz="1805">
              <a:latin typeface="Arial" panose="020B0604020202020204" pitchFamily="34" charset="0"/>
              <a:ea typeface="新宋体" panose="02010609030101010101" pitchFamily="49" charset="-122"/>
            </a:endParaRPr>
          </a:p>
        </p:txBody>
      </p:sp>
      <p:sp>
        <p:nvSpPr>
          <p:cNvPr id="41" name="Rectangle 607"/>
          <p:cNvSpPr>
            <a:spLocks noChangeArrowheads="1"/>
          </p:cNvSpPr>
          <p:nvPr/>
        </p:nvSpPr>
        <p:spPr bwMode="auto">
          <a:xfrm>
            <a:off x="4036053" y="5594014"/>
            <a:ext cx="127000" cy="2781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zh-CN" altLang="zh-CN" sz="1805">
              <a:latin typeface="Arial" panose="020B0604020202020204" pitchFamily="34" charset="0"/>
              <a:ea typeface="新宋体" panose="02010609030101010101" pitchFamily="49" charset="-122"/>
            </a:endParaRPr>
          </a:p>
        </p:txBody>
      </p:sp>
      <p:sp>
        <p:nvSpPr>
          <p:cNvPr id="42" name="Rectangle 608"/>
          <p:cNvSpPr>
            <a:spLocks noChangeArrowheads="1"/>
          </p:cNvSpPr>
          <p:nvPr/>
        </p:nvSpPr>
        <p:spPr bwMode="auto">
          <a:xfrm>
            <a:off x="4158631" y="5594014"/>
            <a:ext cx="127000" cy="2781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zh-CN" altLang="zh-CN" sz="1805">
              <a:latin typeface="Arial" panose="020B0604020202020204" pitchFamily="34" charset="0"/>
              <a:ea typeface="新宋体" panose="02010609030101010101" pitchFamily="49" charset="-122"/>
            </a:endParaRPr>
          </a:p>
        </p:txBody>
      </p:sp>
      <p:sp>
        <p:nvSpPr>
          <p:cNvPr id="43" name="Rectangle 609"/>
          <p:cNvSpPr>
            <a:spLocks noChangeArrowheads="1"/>
          </p:cNvSpPr>
          <p:nvPr/>
        </p:nvSpPr>
        <p:spPr bwMode="auto">
          <a:xfrm>
            <a:off x="4112465" y="5047985"/>
            <a:ext cx="3822700" cy="4629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ru-RU" sz="3010">
                <a:solidFill>
                  <a:srgbClr val="000000"/>
                </a:solidFill>
                <a:latin typeface="宋体" panose="02010600030101010101" pitchFamily="2" charset="-122"/>
                <a:ea typeface="新宋体" panose="02010609030101010101" pitchFamily="49" charset="-122"/>
              </a:rPr>
              <a:t>产生式系统的基本结构</a:t>
            </a:r>
          </a:p>
        </p:txBody>
      </p:sp>
      <p:sp>
        <p:nvSpPr>
          <p:cNvPr id="46" name="文本框 45">
            <a:extLst>
              <a:ext uri="{FF2B5EF4-FFF2-40B4-BE49-F238E27FC236}">
                <a16:creationId xmlns:a16="http://schemas.microsoft.com/office/drawing/2014/main" id="{345AADB9-7883-BEA4-9F93-25F70FF0CC1C}"/>
              </a:ext>
            </a:extLst>
          </p:cNvPr>
          <p:cNvSpPr txBox="1"/>
          <p:nvPr/>
        </p:nvSpPr>
        <p:spPr>
          <a:xfrm>
            <a:off x="560582" y="291305"/>
            <a:ext cx="6096964" cy="584775"/>
          </a:xfrm>
          <a:prstGeom prst="rect">
            <a:avLst/>
          </a:prstGeom>
          <a:noFill/>
        </p:spPr>
        <p:txBody>
          <a:bodyPr wrap="square">
            <a:spAutoFit/>
          </a:bodyPr>
          <a:lstStyle/>
          <a:p>
            <a:r>
              <a:rPr lang="zh-CN" altLang="en-US" sz="3200" b="1" dirty="0">
                <a:latin typeface="黑体" panose="02010609060101010101" pitchFamily="49" charset="-122"/>
                <a:ea typeface="黑体" panose="02010609060101010101" pitchFamily="49" charset="-122"/>
                <a:cs typeface="+mn-cs"/>
              </a:rPr>
              <a:t>产生式系统</a:t>
            </a:r>
            <a:endParaRPr lang="zh-TW" altLang="en-US" sz="3200" dirty="0"/>
          </a:p>
        </p:txBody>
      </p:sp>
    </p:spTree>
  </p:cSld>
  <p:clrMapOvr>
    <a:masterClrMapping/>
  </p:clrMapOvr>
  <p:transition spd="slow" advTm="18981">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50</a:t>
            </a:fld>
            <a:endParaRPr lang="zh-CN" altLang="en-US" sz="1205"/>
          </a:p>
        </p:txBody>
      </p:sp>
      <p:grpSp>
        <p:nvGrpSpPr>
          <p:cNvPr id="7" name="Group 232"/>
          <p:cNvGrpSpPr/>
          <p:nvPr/>
        </p:nvGrpSpPr>
        <p:grpSpPr bwMode="auto">
          <a:xfrm>
            <a:off x="1753237" y="3056490"/>
            <a:ext cx="5119621" cy="3132903"/>
            <a:chOff x="144" y="1920"/>
            <a:chExt cx="3216" cy="1968"/>
          </a:xfrm>
        </p:grpSpPr>
        <p:graphicFrame>
          <p:nvGraphicFramePr>
            <p:cNvPr id="8" name="Object 233"/>
            <p:cNvGraphicFramePr>
              <a:graphicFrameLocks noChangeAspect="1"/>
            </p:cNvGraphicFramePr>
            <p:nvPr/>
          </p:nvGraphicFramePr>
          <p:xfrm>
            <a:off x="144" y="2160"/>
            <a:ext cx="3216" cy="1728"/>
          </p:xfrm>
          <a:graphic>
            <a:graphicData uri="http://schemas.openxmlformats.org/presentationml/2006/ole">
              <mc:AlternateContent xmlns:mc="http://schemas.openxmlformats.org/markup-compatibility/2006">
                <mc:Choice xmlns:v="urn:schemas-microsoft-com:vml" Requires="v">
                  <p:oleObj name="位图图像" r:id="rId2" imgW="3467100" imgH="1609725" progId="Paint.Picture">
                    <p:embed/>
                  </p:oleObj>
                </mc:Choice>
                <mc:Fallback>
                  <p:oleObj name="位图图像" r:id="rId2" imgW="3467100" imgH="1609725" progId="Paint.Picture">
                    <p:embed/>
                    <p:pic>
                      <p:nvPicPr>
                        <p:cNvPr id="0" name="Object 2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2160"/>
                          <a:ext cx="3216" cy="1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34"/>
            <p:cNvSpPr>
              <a:spLocks noChangeArrowheads="1"/>
            </p:cNvSpPr>
            <p:nvPr/>
          </p:nvSpPr>
          <p:spPr bwMode="auto">
            <a:xfrm>
              <a:off x="382" y="1920"/>
              <a:ext cx="2694"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ru-RU" sz="2005" b="1">
                  <a:latin typeface="宋体" panose="02010600030101010101" pitchFamily="2" charset="-122"/>
                  <a:ea typeface="新宋体" panose="02010609030101010101" pitchFamily="49" charset="-122"/>
                </a:rPr>
                <a:t>身高与体重的模糊关系表</a:t>
              </a:r>
              <a:r>
                <a:rPr lang="zh-CN" altLang="ru-RU" sz="2005" b="1">
                  <a:latin typeface="Arial" panose="020B0604020202020204" pitchFamily="34" charset="0"/>
                  <a:ea typeface="新宋体" panose="02010609030101010101" pitchFamily="49" charset="-122"/>
                </a:rPr>
                <a:t> </a:t>
              </a:r>
            </a:p>
          </p:txBody>
        </p:sp>
      </p:grpSp>
      <p:grpSp>
        <p:nvGrpSpPr>
          <p:cNvPr id="10" name="Group 235"/>
          <p:cNvGrpSpPr/>
          <p:nvPr/>
        </p:nvGrpSpPr>
        <p:grpSpPr bwMode="auto">
          <a:xfrm>
            <a:off x="7254919" y="3116983"/>
            <a:ext cx="3285727" cy="2843173"/>
            <a:chOff x="3600" y="1958"/>
            <a:chExt cx="2064" cy="1786"/>
          </a:xfrm>
        </p:grpSpPr>
        <p:graphicFrame>
          <p:nvGraphicFramePr>
            <p:cNvPr id="11" name="Object 236"/>
            <p:cNvGraphicFramePr>
              <a:graphicFrameLocks noChangeAspect="1"/>
            </p:cNvGraphicFramePr>
            <p:nvPr/>
          </p:nvGraphicFramePr>
          <p:xfrm>
            <a:off x="3600" y="2546"/>
            <a:ext cx="2064" cy="1198"/>
          </p:xfrm>
          <a:graphic>
            <a:graphicData uri="http://schemas.openxmlformats.org/presentationml/2006/ole">
              <mc:AlternateContent xmlns:mc="http://schemas.openxmlformats.org/markup-compatibility/2006">
                <mc:Choice xmlns:v="urn:schemas-microsoft-com:vml" Requires="v">
                  <p:oleObj r:id="rId4" imgW="39319200" imgH="23469600" progId="Equation.DSMT4">
                    <p:embed/>
                  </p:oleObj>
                </mc:Choice>
                <mc:Fallback>
                  <p:oleObj r:id="rId4" imgW="39319200" imgH="23469600" progId="Equation.DSMT4">
                    <p:embed/>
                    <p:pic>
                      <p:nvPicPr>
                        <p:cNvPr id="0" name="Object 2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 y="2546"/>
                          <a:ext cx="2064"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237"/>
            <p:cNvSpPr>
              <a:spLocks noChangeArrowheads="1"/>
            </p:cNvSpPr>
            <p:nvPr/>
          </p:nvSpPr>
          <p:spPr bwMode="auto">
            <a:xfrm>
              <a:off x="3600" y="1958"/>
              <a:ext cx="202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accent2"/>
                </a:buClr>
                <a:buFont typeface="Wingdings" panose="05000000000000000000" pitchFamily="2" charset="2"/>
                <a:buChar char="§"/>
              </a:pPr>
              <a:r>
                <a:rPr lang="ru-RU" altLang="zh-CN" sz="2005" b="1">
                  <a:latin typeface="Times New Roman" panose="02020603050405020304" pitchFamily="18" charset="0"/>
                  <a:ea typeface="新宋体" panose="02010609030101010101" pitchFamily="49" charset="-122"/>
                </a:rPr>
                <a:t> </a:t>
              </a:r>
              <a:r>
                <a:rPr lang="zh-CN" altLang="ru-RU" sz="2005" b="1">
                  <a:latin typeface="Times New Roman" panose="02020603050405020304" pitchFamily="18" charset="0"/>
                  <a:ea typeface="新宋体" panose="02010609030101010101" pitchFamily="49" charset="-122"/>
                </a:rPr>
                <a:t>从</a:t>
              </a:r>
              <a:r>
                <a:rPr lang="ru-RU" altLang="zh-CN" sz="2005" b="1" i="1">
                  <a:latin typeface="Times New Roman" panose="02020603050405020304" pitchFamily="18" charset="0"/>
                  <a:ea typeface="新宋体" panose="02010609030101010101" pitchFamily="49" charset="-122"/>
                </a:rPr>
                <a:t>X</a:t>
              </a:r>
              <a:r>
                <a:rPr lang="zh-CN" altLang="ru-RU" sz="2005" b="1">
                  <a:latin typeface="Times New Roman" panose="02020603050405020304" pitchFamily="18" charset="0"/>
                  <a:ea typeface="新宋体" panose="02010609030101010101" pitchFamily="49" charset="-122"/>
                </a:rPr>
                <a:t>到</a:t>
              </a:r>
              <a:r>
                <a:rPr lang="ru-RU" altLang="zh-CN" sz="2005" b="1" i="1">
                  <a:latin typeface="Times New Roman" panose="02020603050405020304" pitchFamily="18" charset="0"/>
                  <a:ea typeface="新宋体" panose="02010609030101010101" pitchFamily="49" charset="-122"/>
                </a:rPr>
                <a:t>Y</a:t>
              </a:r>
              <a:r>
                <a:rPr lang="zh-CN" altLang="ru-RU" sz="2005" b="1">
                  <a:latin typeface="Times New Roman" panose="02020603050405020304" pitchFamily="18" charset="0"/>
                  <a:ea typeface="新宋体" panose="02010609030101010101" pitchFamily="49" charset="-122"/>
                </a:rPr>
                <a:t>的一个模糊关系</a:t>
              </a:r>
              <a:r>
                <a:rPr lang="ru-RU" altLang="zh-CN" sz="2005" b="1" i="1">
                  <a:latin typeface="Times New Roman" panose="02020603050405020304" pitchFamily="18" charset="0"/>
                  <a:ea typeface="新宋体" panose="02010609030101010101" pitchFamily="49" charset="-122"/>
                </a:rPr>
                <a:t>R</a:t>
              </a:r>
              <a:r>
                <a:rPr lang="zh-CN" altLang="ru-RU" sz="2005" b="1">
                  <a:latin typeface="Times New Roman" panose="02020603050405020304" pitchFamily="18" charset="0"/>
                  <a:ea typeface="新宋体" panose="02010609030101010101" pitchFamily="49" charset="-122"/>
                </a:rPr>
                <a:t>，用模糊矩阵表示</a:t>
              </a:r>
              <a:r>
                <a:rPr lang="zh-CN" altLang="ru-RU" sz="2005" b="1">
                  <a:latin typeface="宋体" panose="02010600030101010101" pitchFamily="2" charset="-122"/>
                  <a:ea typeface="新宋体" panose="02010609030101010101" pitchFamily="49" charset="-122"/>
                </a:rPr>
                <a:t>：</a:t>
              </a:r>
              <a:r>
                <a:rPr lang="zh-CN" altLang="ru-RU" sz="2005" b="1">
                  <a:latin typeface="Arial" panose="020B0604020202020204" pitchFamily="34" charset="0"/>
                  <a:ea typeface="新宋体" panose="02010609030101010101" pitchFamily="49" charset="-122"/>
                </a:rPr>
                <a:t> </a:t>
              </a:r>
            </a:p>
          </p:txBody>
        </p:sp>
      </p:grpSp>
      <p:sp>
        <p:nvSpPr>
          <p:cNvPr id="13" name="Rectangle 238"/>
          <p:cNvSpPr>
            <a:spLocks noChangeArrowheads="1"/>
          </p:cNvSpPr>
          <p:nvPr/>
        </p:nvSpPr>
        <p:spPr bwMode="auto">
          <a:xfrm>
            <a:off x="1765972" y="1528245"/>
            <a:ext cx="8753980" cy="1313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30000"/>
              </a:spcBef>
              <a:buClr>
                <a:schemeClr val="accent2"/>
              </a:buClr>
              <a:buSzPct val="65000"/>
              <a:buFont typeface="Wingdings" panose="05000000000000000000" pitchFamily="2" charset="2"/>
              <a:buBlip>
                <a:blip r:embed="rId6"/>
              </a:buBlip>
            </a:pPr>
            <a:r>
              <a:rPr lang="ru-RU" altLang="zh-CN" sz="2605" b="1">
                <a:latin typeface="宋体" panose="02010600030101010101" pitchFamily="2" charset="-122"/>
                <a:ea typeface="新宋体" panose="02010609030101010101" pitchFamily="49" charset="-122"/>
              </a:rPr>
              <a:t> </a:t>
            </a:r>
            <a:r>
              <a:rPr lang="zh-CN" altLang="ru-RU" sz="2605" b="1">
                <a:latin typeface="宋体" panose="02010600030101010101" pitchFamily="2" charset="-122"/>
                <a:ea typeface="新宋体" panose="02010609030101010101" pitchFamily="49" charset="-122"/>
              </a:rPr>
              <a:t>普通关系</a:t>
            </a:r>
            <a:r>
              <a:rPr lang="ru-RU" altLang="zh-CN" sz="2605" b="1">
                <a:latin typeface="宋体" panose="02010600030101010101" pitchFamily="2" charset="-122"/>
                <a:ea typeface="新宋体" panose="02010609030101010101" pitchFamily="49" charset="-122"/>
              </a:rPr>
              <a:t>:</a:t>
            </a:r>
            <a:r>
              <a:rPr lang="zh-CN" altLang="ru-RU" sz="2605" b="1">
                <a:latin typeface="宋体" panose="02010600030101010101" pitchFamily="2" charset="-122"/>
                <a:ea typeface="新宋体" panose="02010609030101010101" pitchFamily="49" charset="-122"/>
              </a:rPr>
              <a:t>两个集合中的元素之间是否有关联，</a:t>
            </a:r>
          </a:p>
          <a:p>
            <a:pPr algn="just">
              <a:lnSpc>
                <a:spcPct val="120000"/>
              </a:lnSpc>
              <a:spcBef>
                <a:spcPct val="30000"/>
              </a:spcBef>
              <a:buClr>
                <a:schemeClr val="accent2"/>
              </a:buClr>
              <a:buSzPct val="65000"/>
              <a:buFont typeface="Wingdings" panose="05000000000000000000" pitchFamily="2" charset="2"/>
              <a:buBlip>
                <a:blip r:embed="rId6"/>
              </a:buBlip>
            </a:pPr>
            <a:r>
              <a:rPr lang="zh-CN" altLang="ru-RU" sz="2605" b="1">
                <a:latin typeface="宋体" panose="02010600030101010101" pitchFamily="2" charset="-122"/>
                <a:ea typeface="新宋体" panose="02010609030101010101" pitchFamily="49" charset="-122"/>
              </a:rPr>
              <a:t> 模糊关系</a:t>
            </a:r>
            <a:r>
              <a:rPr lang="ru-RU" altLang="zh-CN" sz="2605" b="1">
                <a:latin typeface="宋体" panose="02010600030101010101" pitchFamily="2" charset="-122"/>
                <a:ea typeface="新宋体" panose="02010609030101010101" pitchFamily="49" charset="-122"/>
              </a:rPr>
              <a:t>:</a:t>
            </a:r>
            <a:r>
              <a:rPr lang="zh-CN" altLang="ru-RU" sz="2605" b="1">
                <a:latin typeface="宋体" panose="02010600030101010101" pitchFamily="2" charset="-122"/>
                <a:ea typeface="新宋体" panose="02010609030101010101" pitchFamily="49" charset="-122"/>
              </a:rPr>
              <a:t>两个模糊集合中的元素之间关联程度的多少。</a:t>
            </a:r>
            <a:r>
              <a:rPr lang="zh-CN" altLang="ru-RU" sz="3210" b="1">
                <a:latin typeface="Times New Roman" panose="02020603050405020304" pitchFamily="18" charset="0"/>
                <a:ea typeface="新宋体" panose="02010609030101010101" pitchFamily="49" charset="-122"/>
              </a:rPr>
              <a:t> </a:t>
            </a:r>
          </a:p>
        </p:txBody>
      </p:sp>
      <p:sp>
        <p:nvSpPr>
          <p:cNvPr id="14" name="Rectangle 239"/>
          <p:cNvSpPr>
            <a:spLocks noChangeArrowheads="1"/>
          </p:cNvSpPr>
          <p:nvPr/>
        </p:nvSpPr>
        <p:spPr bwMode="auto">
          <a:xfrm>
            <a:off x="1810546" y="1681070"/>
            <a:ext cx="8612298" cy="1054100"/>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lnSpc>
                <a:spcPct val="130000"/>
              </a:lnSpc>
              <a:spcBef>
                <a:spcPct val="50000"/>
              </a:spcBef>
              <a:buClr>
                <a:schemeClr val="accent2"/>
              </a:buClr>
              <a:buFont typeface="Wingdings" panose="05000000000000000000" pitchFamily="2" charset="2"/>
              <a:buChar char="§"/>
            </a:pPr>
            <a:r>
              <a:rPr lang="ru-RU" altLang="zh-CN" sz="2405" b="1">
                <a:latin typeface="Times New Roman" panose="02020603050405020304" pitchFamily="18" charset="0"/>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例</a:t>
            </a:r>
            <a:r>
              <a:rPr lang="ru-RU" altLang="zh-CN" sz="2405" b="1">
                <a:latin typeface="Times New Roman" panose="02020603050405020304" pitchFamily="18" charset="0"/>
                <a:ea typeface="新宋体" panose="02010609030101010101" pitchFamily="49" charset="-122"/>
              </a:rPr>
              <a:t>4.6   </a:t>
            </a:r>
            <a:r>
              <a:rPr lang="zh-CN" altLang="ru-RU" sz="2405" b="1">
                <a:latin typeface="Times New Roman" panose="02020603050405020304" pitchFamily="18" charset="0"/>
                <a:ea typeface="新宋体" panose="02010609030101010101" pitchFamily="49" charset="-122"/>
              </a:rPr>
              <a:t>某地区人的身高论域</a:t>
            </a:r>
            <a:r>
              <a:rPr lang="ru-RU" altLang="zh-CN" sz="2405" b="1" i="1">
                <a:latin typeface="Times New Roman" panose="02020603050405020304" pitchFamily="18" charset="0"/>
                <a:ea typeface="新宋体" panose="02010609030101010101" pitchFamily="49" charset="-122"/>
              </a:rPr>
              <a:t>X</a:t>
            </a:r>
            <a:r>
              <a:rPr lang="ru-RU" altLang="zh-CN" sz="2405" b="1">
                <a:latin typeface="Times New Roman" panose="02020603050405020304" pitchFamily="18" charset="0"/>
                <a:ea typeface="新宋体" panose="02010609030101010101" pitchFamily="49" charset="-122"/>
              </a:rPr>
              <a:t>={140,150,160,170,180}</a:t>
            </a:r>
            <a:r>
              <a:rPr lang="zh-CN" altLang="ru-RU" sz="2405" b="1">
                <a:latin typeface="Times New Roman" panose="02020603050405020304" pitchFamily="18" charset="0"/>
                <a:ea typeface="新宋体" panose="02010609030101010101" pitchFamily="49" charset="-122"/>
              </a:rPr>
              <a:t>（单位：</a:t>
            </a:r>
            <a:r>
              <a:rPr lang="ru-RU" altLang="zh-CN" sz="2405" b="1">
                <a:latin typeface="Times New Roman" panose="02020603050405020304" pitchFamily="18" charset="0"/>
                <a:ea typeface="新宋体" panose="02010609030101010101" pitchFamily="49" charset="-122"/>
              </a:rPr>
              <a:t>cm</a:t>
            </a:r>
            <a:r>
              <a:rPr lang="zh-CN" altLang="ru-RU" sz="2405" b="1">
                <a:latin typeface="Times New Roman" panose="02020603050405020304" pitchFamily="18" charset="0"/>
                <a:ea typeface="新宋体" panose="02010609030101010101" pitchFamily="49" charset="-122"/>
              </a:rPr>
              <a:t>），体重论域 </a:t>
            </a:r>
            <a:r>
              <a:rPr lang="ru-RU" altLang="zh-CN" sz="2405" b="1" i="1">
                <a:latin typeface="Times New Roman" panose="02020603050405020304" pitchFamily="18" charset="0"/>
                <a:ea typeface="新宋体" panose="02010609030101010101" pitchFamily="49" charset="-122"/>
              </a:rPr>
              <a:t>Y</a:t>
            </a:r>
            <a:r>
              <a:rPr lang="ru-RU" altLang="zh-CN" sz="2405" b="1">
                <a:latin typeface="Times New Roman" panose="02020603050405020304" pitchFamily="18" charset="0"/>
                <a:ea typeface="新宋体" panose="02010609030101010101" pitchFamily="49" charset="-122"/>
              </a:rPr>
              <a:t>={40,50,60,70,80}</a:t>
            </a:r>
            <a:r>
              <a:rPr lang="zh-CN" altLang="ru-RU" sz="2405" b="1">
                <a:latin typeface="Times New Roman" panose="02020603050405020304" pitchFamily="18" charset="0"/>
                <a:ea typeface="新宋体" panose="02010609030101010101" pitchFamily="49" charset="-122"/>
              </a:rPr>
              <a:t>。</a:t>
            </a:r>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16" name="Rectangle 191"/>
          <p:cNvSpPr txBox="1">
            <a:spLocks noChangeArrowheads="1"/>
          </p:cNvSpPr>
          <p:nvPr/>
        </p:nvSpPr>
        <p:spPr>
          <a:xfrm>
            <a:off x="1775524" y="1175311"/>
            <a:ext cx="8564540" cy="773674"/>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buFont typeface="Wingdings" panose="05000000000000000000" pitchFamily="2" charset="2"/>
              <a:buNone/>
            </a:pPr>
            <a:r>
              <a:rPr lang="zh-CN" altLang="ru-RU" sz="2605" b="1" dirty="0">
                <a:latin typeface="Times New Roman" panose="02020603050405020304" pitchFamily="18" charset="0"/>
                <a:ea typeface="新宋体" panose="02010609030101010101" pitchFamily="49" charset="-122"/>
              </a:rPr>
              <a:t>模糊</a:t>
            </a:r>
            <a:r>
              <a:rPr lang="zh-CN" altLang="en-US" sz="2605" b="1" dirty="0">
                <a:latin typeface="Times New Roman" panose="02020603050405020304" pitchFamily="18" charset="0"/>
                <a:ea typeface="新宋体" panose="02010609030101010101" pitchFamily="49" charset="-122"/>
              </a:rPr>
              <a:t>关系  </a:t>
            </a:r>
            <a:endParaRPr lang="zh-CN" altLang="ru-RU" sz="2405" dirty="0">
              <a:latin typeface="Times New Roman" panose="02020603050405020304" pitchFamily="18" charset="0"/>
              <a:ea typeface="新宋体" panose="02010609030101010101" pitchFamily="49" charset="-122"/>
            </a:endParaRPr>
          </a:p>
          <a:p>
            <a:pPr>
              <a:lnSpc>
                <a:spcPct val="110000"/>
              </a:lnSpc>
              <a:buFont typeface="Wingdings" panose="05000000000000000000" pitchFamily="2" charset="2"/>
              <a:buNone/>
            </a:pPr>
            <a:r>
              <a:rPr lang="zh-CN" altLang="ru-RU" sz="2405" dirty="0">
                <a:latin typeface="Times New Roman" panose="02020603050405020304" pitchFamily="18" charset="0"/>
                <a:ea typeface="新宋体" panose="02010609030101010101" pitchFamily="49" charset="-122"/>
              </a:rPr>
              <a:t> </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childTnLst>
                                    <p:set>
                                      <p:cBhvr additive="base">
                                        <p:cTn id="6" dur="1" fill="hold">
                                          <p:stCondLst>
                                            <p:cond delay="0"/>
                                          </p:stCondLst>
                                        </p:cTn>
                                        <p:tgtEl>
                                          <p:spTgt spid="14"/>
                                        </p:tgtEl>
                                        <p:attrNameLst>
                                          <p:attrName>style.visibility</p:attrName>
                                        </p:attrNameLst>
                                      </p:cBhvr>
                                      <p:to>
                                        <p:strVal val="visible"/>
                                      </p:to>
                                    </p:set>
                                    <p:animEffect transition="in" filter="slide(fromTop)">
                                      <p:cBhvr additive="base">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childTnLst>
                                    <p:set>
                                      <p:cBhvr additive="base">
                                        <p:cTn id="11" dur="1" fill="hold">
                                          <p:stCondLst>
                                            <p:cond delay="0"/>
                                          </p:stCondLst>
                                        </p:cTn>
                                        <p:tgtEl>
                                          <p:spTgt spid="7"/>
                                        </p:tgtEl>
                                        <p:attrNameLst>
                                          <p:attrName>style.visibility</p:attrName>
                                        </p:attrNameLst>
                                      </p:cBhvr>
                                      <p:to>
                                        <p:strVal val="visible"/>
                                      </p:to>
                                    </p:set>
                                    <p:animEffect transition="in" filter="slide(fromBottom)">
                                      <p:cBhvr additive="base">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childTnLst>
                                    <p:set>
                                      <p:cBhvr additive="base">
                                        <p:cTn id="16" dur="1" fill="hold">
                                          <p:stCondLst>
                                            <p:cond delay="0"/>
                                          </p:stCondLst>
                                        </p:cTn>
                                        <p:tgtEl>
                                          <p:spTgt spid="10"/>
                                        </p:tgtEl>
                                        <p:attrNameLst>
                                          <p:attrName>style.visibility</p:attrName>
                                        </p:attrNameLst>
                                      </p:cBhvr>
                                      <p:to>
                                        <p:strVal val="visible"/>
                                      </p:to>
                                    </p:set>
                                    <p:animEffect transition="in" filter="slide(fromRight)">
                                      <p:cBhvr additive="base">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51</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16" name="Rectangle 191"/>
          <p:cNvSpPr txBox="1">
            <a:spLocks noChangeArrowheads="1"/>
          </p:cNvSpPr>
          <p:nvPr/>
        </p:nvSpPr>
        <p:spPr>
          <a:xfrm>
            <a:off x="1699429" y="1002911"/>
            <a:ext cx="8564540" cy="773674"/>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buFont typeface="Wingdings" panose="05000000000000000000" pitchFamily="2" charset="2"/>
              <a:buNone/>
            </a:pPr>
            <a:r>
              <a:rPr lang="zh-CN" altLang="ru-RU" sz="2605" b="1" dirty="0">
                <a:latin typeface="Times New Roman" panose="02020603050405020304" pitchFamily="18" charset="0"/>
                <a:ea typeface="新宋体" panose="02010609030101010101" pitchFamily="49" charset="-122"/>
              </a:rPr>
              <a:t>模糊</a:t>
            </a:r>
            <a:r>
              <a:rPr lang="zh-CN" altLang="en-US" sz="2605" b="1" dirty="0">
                <a:latin typeface="Times New Roman" panose="02020603050405020304" pitchFamily="18" charset="0"/>
                <a:ea typeface="新宋体" panose="02010609030101010101" pitchFamily="49" charset="-122"/>
              </a:rPr>
              <a:t>关系  </a:t>
            </a:r>
            <a:endParaRPr lang="zh-CN" altLang="ru-RU" sz="2405" dirty="0">
              <a:latin typeface="Times New Roman" panose="02020603050405020304" pitchFamily="18" charset="0"/>
              <a:ea typeface="新宋体" panose="02010609030101010101" pitchFamily="49" charset="-122"/>
            </a:endParaRPr>
          </a:p>
          <a:p>
            <a:pPr>
              <a:lnSpc>
                <a:spcPct val="110000"/>
              </a:lnSpc>
              <a:buFont typeface="Wingdings" panose="05000000000000000000" pitchFamily="2" charset="2"/>
              <a:buNone/>
            </a:pPr>
            <a:r>
              <a:rPr lang="zh-CN" altLang="ru-RU" sz="2405" dirty="0">
                <a:latin typeface="Times New Roman" panose="02020603050405020304" pitchFamily="18" charset="0"/>
                <a:ea typeface="新宋体" panose="02010609030101010101" pitchFamily="49" charset="-122"/>
              </a:rPr>
              <a:t> </a:t>
            </a:r>
          </a:p>
        </p:txBody>
      </p:sp>
      <p:grpSp>
        <p:nvGrpSpPr>
          <p:cNvPr id="2" name="Group 249"/>
          <p:cNvGrpSpPr/>
          <p:nvPr/>
        </p:nvGrpSpPr>
        <p:grpSpPr bwMode="auto">
          <a:xfrm>
            <a:off x="1965767" y="1596697"/>
            <a:ext cx="8738293" cy="4458974"/>
            <a:chOff x="162" y="1021"/>
            <a:chExt cx="5410" cy="2801"/>
          </a:xfrm>
        </p:grpSpPr>
        <p:sp>
          <p:nvSpPr>
            <p:cNvPr id="3" name="Rectangle 250"/>
            <p:cNvSpPr>
              <a:spLocks noChangeArrowheads="1"/>
            </p:cNvSpPr>
            <p:nvPr/>
          </p:nvSpPr>
          <p:spPr bwMode="auto">
            <a:xfrm>
              <a:off x="162" y="1021"/>
              <a:ext cx="5410" cy="2801"/>
            </a:xfrm>
            <a:prstGeom prst="rect">
              <a:avLst/>
            </a:prstGeom>
            <a:solidFill>
              <a:srgbClr val="FFFFFF"/>
            </a:solidFill>
            <a:ln w="9525" cap="flat" algn="ctr">
              <a:solidFill>
                <a:srgbClr val="808080"/>
              </a:solidFill>
              <a:prstDash val="solid"/>
              <a:miter lim="800000"/>
              <a:headEnd type="none" w="med" len="med"/>
              <a:tailEnd type="none" w="med" len="med"/>
            </a:ln>
          </p:spPr>
          <p:txBody>
            <a:bodyPr anchor="ctr">
              <a:spAutoFit/>
            </a:bodyPr>
            <a:lstStyle/>
            <a:p>
              <a:pPr algn="just">
                <a:lnSpc>
                  <a:spcPct val="130000"/>
                </a:lnSpc>
                <a:spcBef>
                  <a:spcPct val="20000"/>
                </a:spcBef>
                <a:buClr>
                  <a:schemeClr val="accent2"/>
                </a:buClr>
                <a:buFont typeface="Wingdings" panose="05000000000000000000" pitchFamily="2" charset="2"/>
                <a:buChar char="§"/>
              </a:pPr>
              <a:r>
                <a:rPr lang="ru-RU" altLang="zh-CN" sz="2405" b="1">
                  <a:latin typeface="Times New Roman" panose="02020603050405020304" pitchFamily="18" charset="0"/>
                  <a:ea typeface="新宋体" panose="02010609030101010101" pitchFamily="49" charset="-122"/>
                </a:rPr>
                <a:t> </a:t>
              </a:r>
              <a:r>
                <a:rPr lang="zh-CN" altLang="ru-RU" sz="2405" b="1">
                  <a:latin typeface="Times New Roman" panose="02020603050405020304" pitchFamily="18" charset="0"/>
                  <a:ea typeface="新宋体" panose="02010609030101010101" pitchFamily="49" charset="-122"/>
                </a:rPr>
                <a:t>模糊关系的定义</a:t>
              </a:r>
              <a:r>
                <a:rPr lang="zh-CN" altLang="ru-RU" sz="2405">
                  <a:latin typeface="Times New Roman" panose="02020603050405020304" pitchFamily="18" charset="0"/>
                  <a:ea typeface="新宋体" panose="02010609030101010101" pitchFamily="49" charset="-122"/>
                </a:rPr>
                <a:t> ：</a:t>
              </a:r>
            </a:p>
            <a:p>
              <a:pPr algn="just">
                <a:lnSpc>
                  <a:spcPct val="130000"/>
                </a:lnSpc>
                <a:spcBef>
                  <a:spcPct val="20000"/>
                </a:spcBef>
                <a:buClr>
                  <a:srgbClr val="0000FF"/>
                </a:buClr>
                <a:buFont typeface="Wingdings" panose="05000000000000000000" pitchFamily="2" charset="2"/>
                <a:buChar char="§"/>
              </a:pPr>
              <a:r>
                <a:rPr lang="zh-CN" altLang="ru-RU" sz="2405" b="1" i="1">
                  <a:latin typeface="Times New Roman" panose="02020603050405020304" pitchFamily="18" charset="0"/>
                  <a:ea typeface="新宋体" panose="02010609030101010101" pitchFamily="49" charset="-122"/>
                </a:rPr>
                <a:t> </a:t>
              </a:r>
              <a:r>
                <a:rPr lang="ru-RU" altLang="zh-CN" sz="2405" b="1" i="1">
                  <a:latin typeface="Times New Roman" panose="02020603050405020304" pitchFamily="18" charset="0"/>
                  <a:ea typeface="新宋体" panose="02010609030101010101" pitchFamily="49" charset="-122"/>
                </a:rPr>
                <a:t>A</a:t>
              </a:r>
              <a:r>
                <a:rPr lang="zh-CN" altLang="ru-RU" sz="2405" b="1">
                  <a:latin typeface="Times New Roman" panose="02020603050405020304" pitchFamily="18" charset="0"/>
                  <a:ea typeface="新宋体" panose="02010609030101010101" pitchFamily="49" charset="-122"/>
                </a:rPr>
                <a:t>、</a:t>
              </a:r>
              <a:r>
                <a:rPr lang="ru-RU" altLang="zh-CN" sz="2405" b="1" i="1">
                  <a:latin typeface="Times New Roman" panose="02020603050405020304" pitchFamily="18" charset="0"/>
                  <a:ea typeface="新宋体" panose="02010609030101010101" pitchFamily="49" charset="-122"/>
                </a:rPr>
                <a:t>B</a:t>
              </a:r>
              <a:r>
                <a:rPr lang="zh-CN" altLang="ru-RU" sz="2405" b="1">
                  <a:latin typeface="Times New Roman" panose="02020603050405020304" pitchFamily="18" charset="0"/>
                  <a:ea typeface="新宋体" panose="02010609030101010101" pitchFamily="49" charset="-122"/>
                </a:rPr>
                <a:t>：模糊集合，模糊关系用叉积</a:t>
              </a:r>
              <a:r>
                <a:rPr lang="ru-RU" altLang="zh-CN" sz="2405" b="1">
                  <a:latin typeface="Times New Roman" panose="02020603050405020304" pitchFamily="18" charset="0"/>
                  <a:ea typeface="新宋体" panose="02010609030101010101" pitchFamily="49" charset="-122"/>
                </a:rPr>
                <a:t>(cartesian product)</a:t>
              </a:r>
              <a:r>
                <a:rPr lang="zh-CN" altLang="ru-RU" sz="2405" b="1">
                  <a:latin typeface="Times New Roman" panose="02020603050405020304" pitchFamily="18" charset="0"/>
                  <a:ea typeface="新宋体" panose="02010609030101010101" pitchFamily="49" charset="-122"/>
                </a:rPr>
                <a:t>表示：</a:t>
              </a:r>
            </a:p>
            <a:p>
              <a:pPr algn="just">
                <a:lnSpc>
                  <a:spcPct val="130000"/>
                </a:lnSpc>
                <a:spcBef>
                  <a:spcPct val="20000"/>
                </a:spcBef>
                <a:buClr>
                  <a:srgbClr val="0000FF"/>
                </a:buClr>
                <a:buFont typeface="Wingdings" panose="05000000000000000000" pitchFamily="2" charset="2"/>
                <a:buNone/>
              </a:pPr>
              <a:endParaRPr lang="zh-CN" altLang="ru-RU" sz="2405" b="1">
                <a:latin typeface="Times New Roman" panose="02020603050405020304" pitchFamily="18" charset="0"/>
                <a:ea typeface="新宋体" panose="02010609030101010101" pitchFamily="49" charset="-122"/>
              </a:endParaRPr>
            </a:p>
            <a:p>
              <a:pPr algn="just">
                <a:lnSpc>
                  <a:spcPct val="130000"/>
                </a:lnSpc>
                <a:spcBef>
                  <a:spcPct val="20000"/>
                </a:spcBef>
                <a:buClr>
                  <a:srgbClr val="0000FF"/>
                </a:buClr>
                <a:buFont typeface="Wingdings" panose="05000000000000000000" pitchFamily="2" charset="2"/>
                <a:buChar char="§"/>
              </a:pPr>
              <a:r>
                <a:rPr lang="zh-CN" altLang="ru-RU" sz="2405" b="1">
                  <a:latin typeface="Times New Roman" panose="02020603050405020304" pitchFamily="18" charset="0"/>
                  <a:ea typeface="新宋体" panose="02010609030101010101" pitchFamily="49" charset="-122"/>
                </a:rPr>
                <a:t> 叉积常用最小算子运算： </a:t>
              </a:r>
            </a:p>
            <a:p>
              <a:pPr algn="just">
                <a:lnSpc>
                  <a:spcPct val="130000"/>
                </a:lnSpc>
                <a:spcBef>
                  <a:spcPct val="20000"/>
                </a:spcBef>
                <a:buClr>
                  <a:srgbClr val="0000FF"/>
                </a:buClr>
                <a:buFont typeface="Wingdings" panose="05000000000000000000" pitchFamily="2" charset="2"/>
                <a:buChar char="§"/>
              </a:pPr>
              <a:endParaRPr lang="zh-CN" altLang="ru-RU" sz="2405" b="1">
                <a:latin typeface="Times New Roman" panose="02020603050405020304" pitchFamily="18" charset="0"/>
                <a:ea typeface="新宋体" panose="02010609030101010101" pitchFamily="49" charset="-122"/>
              </a:endParaRPr>
            </a:p>
            <a:p>
              <a:pPr algn="just">
                <a:lnSpc>
                  <a:spcPct val="130000"/>
                </a:lnSpc>
                <a:spcBef>
                  <a:spcPct val="20000"/>
                </a:spcBef>
                <a:buClr>
                  <a:srgbClr val="0000FF"/>
                </a:buClr>
                <a:buFont typeface="Wingdings" panose="05000000000000000000" pitchFamily="2" charset="2"/>
                <a:buChar char="§"/>
              </a:pPr>
              <a:r>
                <a:rPr lang="zh-CN" altLang="ru-RU" sz="2405" b="1" i="1">
                  <a:latin typeface="Times New Roman" panose="02020603050405020304" pitchFamily="18" charset="0"/>
                  <a:ea typeface="新宋体" panose="02010609030101010101" pitchFamily="49" charset="-122"/>
                </a:rPr>
                <a:t> </a:t>
              </a:r>
              <a:r>
                <a:rPr lang="ru-RU" altLang="zh-CN" sz="2405" b="1" i="1">
                  <a:latin typeface="Times New Roman" panose="02020603050405020304" pitchFamily="18" charset="0"/>
                  <a:ea typeface="新宋体" panose="02010609030101010101" pitchFamily="49" charset="-122"/>
                </a:rPr>
                <a:t>A</a:t>
              </a:r>
              <a:r>
                <a:rPr lang="zh-CN" altLang="ru-RU" sz="2405" b="1">
                  <a:latin typeface="Times New Roman" panose="02020603050405020304" pitchFamily="18" charset="0"/>
                  <a:ea typeface="新宋体" panose="02010609030101010101" pitchFamily="49" charset="-122"/>
                </a:rPr>
                <a:t>、</a:t>
              </a:r>
              <a:r>
                <a:rPr lang="ru-RU" altLang="zh-CN" sz="2405" b="1" i="1">
                  <a:latin typeface="Times New Roman" panose="02020603050405020304" pitchFamily="18" charset="0"/>
                  <a:ea typeface="新宋体" panose="02010609030101010101" pitchFamily="49" charset="-122"/>
                </a:rPr>
                <a:t>B</a:t>
              </a:r>
              <a:r>
                <a:rPr lang="zh-CN" altLang="ru-RU" sz="2405" b="1">
                  <a:latin typeface="Times New Roman" panose="02020603050405020304" pitchFamily="18" charset="0"/>
                  <a:ea typeface="新宋体" panose="02010609030101010101" pitchFamily="49" charset="-122"/>
                </a:rPr>
                <a:t>：离散模糊集，其隶属函数分别为：</a:t>
              </a:r>
            </a:p>
            <a:p>
              <a:pPr algn="just">
                <a:lnSpc>
                  <a:spcPct val="130000"/>
                </a:lnSpc>
                <a:spcBef>
                  <a:spcPct val="20000"/>
                </a:spcBef>
                <a:buClr>
                  <a:srgbClr val="0000FF"/>
                </a:buClr>
                <a:buFont typeface="Wingdings" panose="05000000000000000000" pitchFamily="2" charset="2"/>
                <a:buChar char="§"/>
              </a:pPr>
              <a:endParaRPr lang="zh-CN" altLang="ru-RU" sz="2405" b="1">
                <a:latin typeface="Times New Roman" panose="02020603050405020304" pitchFamily="18" charset="0"/>
                <a:ea typeface="新宋体" panose="02010609030101010101" pitchFamily="49" charset="-122"/>
              </a:endParaRPr>
            </a:p>
            <a:p>
              <a:pPr algn="just">
                <a:lnSpc>
                  <a:spcPct val="130000"/>
                </a:lnSpc>
                <a:spcBef>
                  <a:spcPct val="20000"/>
                </a:spcBef>
                <a:spcAft>
                  <a:spcPct val="40000"/>
                </a:spcAft>
                <a:buClr>
                  <a:srgbClr val="0000FF"/>
                </a:buClr>
                <a:buFont typeface="Wingdings" panose="05000000000000000000" pitchFamily="2" charset="2"/>
                <a:buNone/>
              </a:pPr>
              <a:r>
                <a:rPr lang="zh-CN" altLang="ru-RU" sz="2405" b="1">
                  <a:latin typeface="Times New Roman" panose="02020603050405020304" pitchFamily="18" charset="0"/>
                  <a:ea typeface="新宋体" panose="02010609030101010101" pitchFamily="49" charset="-122"/>
                </a:rPr>
                <a:t>则其叉积运算：   </a:t>
              </a:r>
            </a:p>
          </p:txBody>
        </p:sp>
        <p:graphicFrame>
          <p:nvGraphicFramePr>
            <p:cNvPr id="17" name="Object 251"/>
            <p:cNvGraphicFramePr>
              <a:graphicFrameLocks noChangeAspect="1"/>
            </p:cNvGraphicFramePr>
            <p:nvPr/>
          </p:nvGraphicFramePr>
          <p:xfrm>
            <a:off x="1732" y="1776"/>
            <a:ext cx="1772" cy="288"/>
          </p:xfrm>
          <a:graphic>
            <a:graphicData uri="http://schemas.openxmlformats.org/presentationml/2006/ole">
              <mc:AlternateContent xmlns:mc="http://schemas.openxmlformats.org/markup-compatibility/2006">
                <mc:Choice xmlns:v="urn:schemas-microsoft-com:vml" Requires="v">
                  <p:oleObj name="Equation" r:id="rId2" imgW="28956000" imgH="6400800" progId="Equation.DSMT4">
                    <p:embed/>
                  </p:oleObj>
                </mc:Choice>
                <mc:Fallback>
                  <p:oleObj name="Equation" r:id="rId2" imgW="28956000" imgH="6400800" progId="Equation.DSMT4">
                    <p:embed/>
                    <p:pic>
                      <p:nvPicPr>
                        <p:cNvPr id="0" name="Object 2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 y="1776"/>
                          <a:ext cx="17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252"/>
            <p:cNvGraphicFramePr>
              <a:graphicFrameLocks noChangeAspect="1"/>
            </p:cNvGraphicFramePr>
            <p:nvPr/>
          </p:nvGraphicFramePr>
          <p:xfrm>
            <a:off x="1248" y="2445"/>
            <a:ext cx="3264" cy="291"/>
          </p:xfrm>
          <a:graphic>
            <a:graphicData uri="http://schemas.openxmlformats.org/presentationml/2006/ole">
              <mc:AlternateContent xmlns:mc="http://schemas.openxmlformats.org/markup-compatibility/2006">
                <mc:Choice xmlns:v="urn:schemas-microsoft-com:vml" Requires="v">
                  <p:oleObj r:id="rId4" imgW="41757600" imgH="4572000" progId="Equation.DSMT4">
                    <p:embed/>
                  </p:oleObj>
                </mc:Choice>
                <mc:Fallback>
                  <p:oleObj r:id="rId4" imgW="41757600" imgH="4572000" progId="Equation.DSMT4">
                    <p:embed/>
                    <p:pic>
                      <p:nvPicPr>
                        <p:cNvPr id="0" name="Object 2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 y="2445"/>
                          <a:ext cx="32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253"/>
            <p:cNvGraphicFramePr>
              <a:graphicFrameLocks noChangeAspect="1"/>
            </p:cNvGraphicFramePr>
            <p:nvPr/>
          </p:nvGraphicFramePr>
          <p:xfrm>
            <a:off x="290" y="3168"/>
            <a:ext cx="2734" cy="249"/>
          </p:xfrm>
          <a:graphic>
            <a:graphicData uri="http://schemas.openxmlformats.org/presentationml/2006/ole">
              <mc:AlternateContent xmlns:mc="http://schemas.openxmlformats.org/markup-compatibility/2006">
                <mc:Choice xmlns:v="urn:schemas-microsoft-com:vml" Requires="v">
                  <p:oleObj name="Equation" r:id="rId6" imgW="56388000" imgH="6400800" progId="Equation.DSMT4">
                    <p:embed/>
                  </p:oleObj>
                </mc:Choice>
                <mc:Fallback>
                  <p:oleObj name="Equation" r:id="rId6" imgW="56388000" imgH="6400800" progId="Equation.DSMT4">
                    <p:embed/>
                    <p:pic>
                      <p:nvPicPr>
                        <p:cNvPr id="0" name="Object 2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 y="3168"/>
                          <a:ext cx="273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254"/>
            <p:cNvGraphicFramePr>
              <a:graphicFrameLocks noChangeAspect="1"/>
            </p:cNvGraphicFramePr>
            <p:nvPr/>
          </p:nvGraphicFramePr>
          <p:xfrm>
            <a:off x="3120" y="3168"/>
            <a:ext cx="2352" cy="255"/>
          </p:xfrm>
          <a:graphic>
            <a:graphicData uri="http://schemas.openxmlformats.org/presentationml/2006/ole">
              <mc:AlternateContent xmlns:mc="http://schemas.openxmlformats.org/markup-compatibility/2006">
                <mc:Choice xmlns:v="urn:schemas-microsoft-com:vml" Requires="v">
                  <p:oleObj r:id="rId8" imgW="44805600" imgH="4572000" progId="Equation.3">
                    <p:embed/>
                  </p:oleObj>
                </mc:Choice>
                <mc:Fallback>
                  <p:oleObj r:id="rId8" imgW="44805600" imgH="4572000" progId="Equation.3">
                    <p:embed/>
                    <p:pic>
                      <p:nvPicPr>
                        <p:cNvPr id="0" name="Object 2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3168"/>
                          <a:ext cx="235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55"/>
            <p:cNvGraphicFramePr>
              <a:graphicFrameLocks noChangeAspect="1"/>
            </p:cNvGraphicFramePr>
            <p:nvPr/>
          </p:nvGraphicFramePr>
          <p:xfrm>
            <a:off x="1680" y="3456"/>
            <a:ext cx="1632" cy="314"/>
          </p:xfrm>
          <a:graphic>
            <a:graphicData uri="http://schemas.openxmlformats.org/presentationml/2006/ole">
              <mc:AlternateContent xmlns:mc="http://schemas.openxmlformats.org/markup-compatibility/2006">
                <mc:Choice xmlns:v="urn:schemas-microsoft-com:vml" Requires="v">
                  <p:oleObj r:id="rId10" imgW="28346400" imgH="5486400" progId="Equation.DSMT4">
                    <p:embed/>
                  </p:oleObj>
                </mc:Choice>
                <mc:Fallback>
                  <p:oleObj r:id="rId10" imgW="28346400" imgH="5486400" progId="Equation.DSMT4">
                    <p:embed/>
                    <p:pic>
                      <p:nvPicPr>
                        <p:cNvPr id="0" name="Object 2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80" y="3456"/>
                          <a:ext cx="163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childTnLst>
                                    <p:set>
                                      <p:cBhvr additive="base">
                                        <p:cTn id="6" dur="1" fill="hold">
                                          <p:stCondLst>
                                            <p:cond delay="0"/>
                                          </p:stCondLst>
                                        </p:cTn>
                                        <p:tgtEl>
                                          <p:spTgt spid="2"/>
                                        </p:tgtEl>
                                        <p:attrNameLst>
                                          <p:attrName>style.visibility</p:attrName>
                                        </p:attrNameLst>
                                      </p:cBhvr>
                                      <p:to>
                                        <p:strVal val="visible"/>
                                      </p:to>
                                    </p:set>
                                    <p:animEffect transition="in" filter="slide(fromTop)">
                                      <p:cBhvr additive="base">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52</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16" name="Rectangle 191"/>
          <p:cNvSpPr txBox="1">
            <a:spLocks noChangeArrowheads="1"/>
          </p:cNvSpPr>
          <p:nvPr/>
        </p:nvSpPr>
        <p:spPr>
          <a:xfrm>
            <a:off x="1699429" y="1002911"/>
            <a:ext cx="8564540" cy="773674"/>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buFont typeface="Wingdings" panose="05000000000000000000" pitchFamily="2" charset="2"/>
              <a:buNone/>
            </a:pPr>
            <a:r>
              <a:rPr lang="zh-CN" altLang="ru-RU" sz="2605" b="1" dirty="0">
                <a:latin typeface="Times New Roman" panose="02020603050405020304" pitchFamily="18" charset="0"/>
                <a:ea typeface="新宋体" panose="02010609030101010101" pitchFamily="49" charset="-122"/>
              </a:rPr>
              <a:t>模糊</a:t>
            </a:r>
            <a:r>
              <a:rPr lang="zh-CN" altLang="en-US" sz="2605" b="1" dirty="0">
                <a:latin typeface="Times New Roman" panose="02020603050405020304" pitchFamily="18" charset="0"/>
                <a:ea typeface="新宋体" panose="02010609030101010101" pitchFamily="49" charset="-122"/>
              </a:rPr>
              <a:t>关系  </a:t>
            </a:r>
            <a:endParaRPr lang="zh-CN" altLang="ru-RU" sz="2405" dirty="0">
              <a:latin typeface="Times New Roman" panose="02020603050405020304" pitchFamily="18" charset="0"/>
              <a:ea typeface="新宋体" panose="02010609030101010101" pitchFamily="49" charset="-122"/>
            </a:endParaRPr>
          </a:p>
          <a:p>
            <a:pPr>
              <a:lnSpc>
                <a:spcPct val="110000"/>
              </a:lnSpc>
              <a:buFont typeface="Wingdings" panose="05000000000000000000" pitchFamily="2" charset="2"/>
              <a:buNone/>
            </a:pPr>
            <a:r>
              <a:rPr lang="zh-CN" altLang="ru-RU" sz="2405" dirty="0">
                <a:latin typeface="Times New Roman" panose="02020603050405020304" pitchFamily="18" charset="0"/>
                <a:ea typeface="新宋体" panose="02010609030101010101" pitchFamily="49" charset="-122"/>
              </a:rPr>
              <a:t> </a:t>
            </a:r>
          </a:p>
        </p:txBody>
      </p:sp>
      <p:sp>
        <p:nvSpPr>
          <p:cNvPr id="8" name="Rectangle 258"/>
          <p:cNvSpPr>
            <a:spLocks noChangeArrowheads="1"/>
          </p:cNvSpPr>
          <p:nvPr/>
        </p:nvSpPr>
        <p:spPr bwMode="auto">
          <a:xfrm>
            <a:off x="1858304" y="1681070"/>
            <a:ext cx="8661648" cy="4584700"/>
          </a:xfrm>
          <a:prstGeom prst="rect">
            <a:avLst/>
          </a:prstGeom>
          <a:gradFill rotWithShape="0">
            <a:gsLst>
              <a:gs pos="0">
                <a:srgbClr val="FFFFFF"/>
              </a:gs>
              <a:gs pos="100000">
                <a:srgbClr val="FFFF99"/>
              </a:gs>
            </a:gsLst>
            <a:lin ang="5400000"/>
          </a:gradFill>
          <a:ln w="9525" cap="flat" algn="ctr">
            <a:solidFill>
              <a:srgbClr val="808080"/>
            </a:solidFill>
            <a:prstDash val="solid"/>
            <a:miter lim="800000"/>
            <a:headEnd type="none" w="med" len="med"/>
            <a:tailEnd type="none" w="med" len="med"/>
          </a:ln>
        </p:spPr>
        <p:txBody>
          <a:bodyPr>
            <a:spAutoFit/>
          </a:bodyPr>
          <a:lstStyle/>
          <a:p>
            <a:pPr algn="just">
              <a:lnSpc>
                <a:spcPct val="140000"/>
              </a:lnSpc>
              <a:buClr>
                <a:schemeClr val="accent2"/>
              </a:buClr>
              <a:buSzPct val="65000"/>
              <a:buFont typeface="Wingdings" panose="05000000000000000000" pitchFamily="2" charset="2"/>
              <a:buChar char="§"/>
            </a:pPr>
            <a:r>
              <a:rPr lang="ru-RU" altLang="zh-CN" sz="2605" b="1" dirty="0">
                <a:latin typeface="Times New Roman" panose="02020603050405020304" pitchFamily="18" charset="0"/>
                <a:ea typeface="新宋体" panose="02010609030101010101" pitchFamily="49" charset="-122"/>
              </a:rPr>
              <a:t> </a:t>
            </a:r>
            <a:r>
              <a:rPr lang="zh-CN" altLang="ru-RU" sz="2605" b="1" dirty="0">
                <a:latin typeface="Times New Roman" panose="02020603050405020304" pitchFamily="18" charset="0"/>
                <a:ea typeface="新宋体" panose="02010609030101010101" pitchFamily="49" charset="-122"/>
              </a:rPr>
              <a:t>例</a:t>
            </a:r>
            <a:r>
              <a:rPr lang="ru-RU" altLang="zh-CN" sz="2605" b="1" dirty="0">
                <a:latin typeface="Times New Roman" panose="02020603050405020304" pitchFamily="18" charset="0"/>
                <a:ea typeface="新宋体" panose="02010609030101010101" pitchFamily="49" charset="-122"/>
              </a:rPr>
              <a:t>4.7</a:t>
            </a:r>
            <a:r>
              <a:rPr lang="ru-RU" altLang="zh-CN" sz="2605" b="1" dirty="0">
                <a:latin typeface="宋体" panose="02010600030101010101" pitchFamily="2" charset="-122"/>
                <a:ea typeface="新宋体" panose="02010609030101010101" pitchFamily="49" charset="-122"/>
              </a:rPr>
              <a:t> </a:t>
            </a:r>
            <a:r>
              <a:rPr lang="zh-CN" altLang="ru-RU" sz="2605" b="1" dirty="0">
                <a:latin typeface="宋体" panose="02010600030101010101" pitchFamily="2" charset="-122"/>
                <a:ea typeface="新宋体" panose="02010609030101010101" pitchFamily="49" charset="-122"/>
              </a:rPr>
              <a:t>已知输入的模糊集合</a:t>
            </a:r>
            <a:r>
              <a:rPr lang="ru-RU" altLang="zh-CN" sz="2605" b="1" i="1" dirty="0" err="1">
                <a:latin typeface="Times New Roman" panose="02020603050405020304" pitchFamily="18" charset="0"/>
                <a:ea typeface="新宋体" panose="02010609030101010101" pitchFamily="49" charset="-122"/>
              </a:rPr>
              <a:t>A</a:t>
            </a:r>
            <a:r>
              <a:rPr lang="zh-CN" altLang="ru-RU" sz="2605" b="1" dirty="0">
                <a:latin typeface="宋体" panose="02010600030101010101" pitchFamily="2" charset="-122"/>
                <a:ea typeface="新宋体" panose="02010609030101010101" pitchFamily="49" charset="-122"/>
              </a:rPr>
              <a:t>和输出的模糊集合</a:t>
            </a:r>
            <a:r>
              <a:rPr lang="ru-RU" altLang="zh-CN" sz="2605" b="1" i="1" dirty="0" err="1">
                <a:latin typeface="Times New Roman" panose="02020603050405020304" pitchFamily="18" charset="0"/>
                <a:ea typeface="新宋体" panose="02010609030101010101" pitchFamily="49" charset="-122"/>
              </a:rPr>
              <a:t>B</a:t>
            </a:r>
            <a:r>
              <a:rPr lang="zh-CN" altLang="ru-RU" sz="2605" b="1" dirty="0">
                <a:latin typeface="Times New Roman" panose="02020603050405020304" pitchFamily="18" charset="0"/>
                <a:ea typeface="新宋体" panose="02010609030101010101" pitchFamily="49" charset="-122"/>
              </a:rPr>
              <a:t>：</a:t>
            </a:r>
          </a:p>
          <a:p>
            <a:pPr algn="just">
              <a:lnSpc>
                <a:spcPct val="140000"/>
              </a:lnSpc>
              <a:buClr>
                <a:schemeClr val="accent2"/>
              </a:buClr>
              <a:buSzPct val="65000"/>
              <a:buFont typeface="Wingdings" panose="05000000000000000000" pitchFamily="2" charset="2"/>
              <a:buChar char="§"/>
            </a:pPr>
            <a:endParaRPr lang="zh-CN" altLang="ru-RU" sz="2605" b="1" dirty="0">
              <a:latin typeface="Times New Roman" panose="02020603050405020304" pitchFamily="18" charset="0"/>
              <a:ea typeface="新宋体" panose="02010609030101010101" pitchFamily="49" charset="-122"/>
            </a:endParaRPr>
          </a:p>
          <a:p>
            <a:pPr algn="just">
              <a:lnSpc>
                <a:spcPct val="140000"/>
              </a:lnSpc>
              <a:buClr>
                <a:schemeClr val="accent2"/>
              </a:buClr>
              <a:buSzPct val="65000"/>
              <a:buFont typeface="Wingdings" panose="05000000000000000000" pitchFamily="2" charset="2"/>
              <a:buChar char="§"/>
            </a:pPr>
            <a:endParaRPr lang="zh-CN" altLang="ru-RU" sz="2605" b="1" dirty="0">
              <a:latin typeface="Times New Roman" panose="02020603050405020304" pitchFamily="18" charset="0"/>
              <a:ea typeface="新宋体" panose="02010609030101010101" pitchFamily="49" charset="-122"/>
            </a:endParaRPr>
          </a:p>
          <a:p>
            <a:pPr algn="just">
              <a:lnSpc>
                <a:spcPct val="140000"/>
              </a:lnSpc>
              <a:buClr>
                <a:schemeClr val="accent2"/>
              </a:buClr>
              <a:buSzPct val="65000"/>
              <a:buFont typeface="Wingdings" panose="05000000000000000000" pitchFamily="2" charset="2"/>
              <a:buChar char="§"/>
            </a:pPr>
            <a:endParaRPr lang="zh-CN" altLang="ru-RU" sz="2605" b="1" dirty="0">
              <a:latin typeface="Times New Roman" panose="02020603050405020304" pitchFamily="18" charset="0"/>
              <a:ea typeface="新宋体" panose="02010609030101010101" pitchFamily="49" charset="-122"/>
            </a:endParaRPr>
          </a:p>
          <a:p>
            <a:pPr algn="just">
              <a:lnSpc>
                <a:spcPct val="140000"/>
              </a:lnSpc>
              <a:buClr>
                <a:schemeClr val="accent2"/>
              </a:buClr>
              <a:buSzPct val="65000"/>
              <a:buFont typeface="Wingdings" panose="05000000000000000000" pitchFamily="2" charset="2"/>
              <a:buChar char="§"/>
            </a:pPr>
            <a:endParaRPr lang="zh-CN" altLang="ru-RU" sz="2605" b="1" dirty="0">
              <a:latin typeface="Times New Roman" panose="02020603050405020304" pitchFamily="18" charset="0"/>
              <a:ea typeface="新宋体" panose="02010609030101010101" pitchFamily="49" charset="-122"/>
            </a:endParaRPr>
          </a:p>
          <a:p>
            <a:pPr algn="just">
              <a:lnSpc>
                <a:spcPct val="140000"/>
              </a:lnSpc>
              <a:buClr>
                <a:schemeClr val="accent2"/>
              </a:buClr>
              <a:buSzPct val="65000"/>
              <a:buFont typeface="Wingdings" panose="05000000000000000000" pitchFamily="2" charset="2"/>
              <a:buChar char="§"/>
            </a:pPr>
            <a:endParaRPr lang="zh-CN" altLang="ru-RU" sz="2605" b="1" dirty="0">
              <a:latin typeface="Times New Roman" panose="02020603050405020304" pitchFamily="18" charset="0"/>
              <a:ea typeface="新宋体" panose="02010609030101010101" pitchFamily="49" charset="-122"/>
            </a:endParaRPr>
          </a:p>
          <a:p>
            <a:pPr algn="just">
              <a:lnSpc>
                <a:spcPct val="140000"/>
              </a:lnSpc>
              <a:buClr>
                <a:schemeClr val="accent2"/>
              </a:buClr>
              <a:buSzPct val="65000"/>
              <a:buFont typeface="Wingdings" panose="05000000000000000000" pitchFamily="2" charset="2"/>
              <a:buChar char="§"/>
            </a:pPr>
            <a:endParaRPr lang="zh-CN" altLang="ru-RU" sz="2605" b="1" dirty="0">
              <a:latin typeface="Times New Roman" panose="02020603050405020304" pitchFamily="18" charset="0"/>
              <a:ea typeface="新宋体" panose="02010609030101010101" pitchFamily="49" charset="-122"/>
            </a:endParaRPr>
          </a:p>
          <a:p>
            <a:pPr algn="just">
              <a:lnSpc>
                <a:spcPct val="140000"/>
              </a:lnSpc>
              <a:buClr>
                <a:schemeClr val="accent2"/>
              </a:buClr>
              <a:buSzPct val="65000"/>
              <a:buFont typeface="Wingdings" panose="05000000000000000000" pitchFamily="2" charset="2"/>
              <a:buChar char="§"/>
            </a:pPr>
            <a:endParaRPr lang="ru-RU" altLang="zh-CN" sz="2605" b="1" dirty="0">
              <a:latin typeface="Times New Roman" panose="02020603050405020304" pitchFamily="18" charset="0"/>
              <a:ea typeface="新宋体" panose="02010609030101010101" pitchFamily="49" charset="-122"/>
            </a:endParaRPr>
          </a:p>
        </p:txBody>
      </p:sp>
      <p:graphicFrame>
        <p:nvGraphicFramePr>
          <p:cNvPr id="9" name="Object 259"/>
          <p:cNvGraphicFramePr>
            <a:graphicFrameLocks noChangeAspect="1"/>
          </p:cNvGraphicFramePr>
          <p:nvPr/>
        </p:nvGraphicFramePr>
        <p:xfrm>
          <a:off x="2975833" y="2445192"/>
          <a:ext cx="6630356" cy="458474"/>
        </p:xfrm>
        <a:graphic>
          <a:graphicData uri="http://schemas.openxmlformats.org/presentationml/2006/ole">
            <mc:AlternateContent xmlns:mc="http://schemas.openxmlformats.org/markup-compatibility/2006">
              <mc:Choice xmlns:v="urn:schemas-microsoft-com:vml" Requires="v">
                <p:oleObj name="Equation" r:id="rId2" imgW="71628000" imgH="4876800" progId="Equation.DSMT4">
                  <p:embed/>
                </p:oleObj>
              </mc:Choice>
              <mc:Fallback>
                <p:oleObj name="Equation" r:id="rId2" imgW="71628000" imgH="4876800" progId="Equation.DSMT4">
                  <p:embed/>
                  <p:pic>
                    <p:nvPicPr>
                      <p:cNvPr id="0" name="Object 2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833" y="2445192"/>
                        <a:ext cx="6630356" cy="45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60"/>
          <p:cNvGraphicFramePr>
            <a:graphicFrameLocks noChangeAspect="1"/>
          </p:cNvGraphicFramePr>
          <p:nvPr/>
        </p:nvGraphicFramePr>
        <p:xfrm>
          <a:off x="2985384" y="2980078"/>
          <a:ext cx="5251751" cy="458474"/>
        </p:xfrm>
        <a:graphic>
          <a:graphicData uri="http://schemas.openxmlformats.org/presentationml/2006/ole">
            <mc:AlternateContent xmlns:mc="http://schemas.openxmlformats.org/markup-compatibility/2006">
              <mc:Choice xmlns:v="urn:schemas-microsoft-com:vml" Requires="v">
                <p:oleObj name="Equation" r:id="rId4" imgW="56692800" imgH="4876800" progId="Equation.DSMT4">
                  <p:embed/>
                </p:oleObj>
              </mc:Choice>
              <mc:Fallback>
                <p:oleObj name="Equation" r:id="rId4" imgW="56692800" imgH="4876800" progId="Equation.DSMT4">
                  <p:embed/>
                  <p:pic>
                    <p:nvPicPr>
                      <p:cNvPr id="0" name="Object 2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5384" y="2980078"/>
                        <a:ext cx="5251751" cy="45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261"/>
          <p:cNvSpPr>
            <a:spLocks noChangeArrowheads="1"/>
          </p:cNvSpPr>
          <p:nvPr/>
        </p:nvSpPr>
        <p:spPr bwMode="auto">
          <a:xfrm>
            <a:off x="1906061" y="3438552"/>
            <a:ext cx="3747770" cy="111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50000"/>
              </a:spcAft>
              <a:buClr>
                <a:srgbClr val="0000FF"/>
              </a:buClr>
              <a:buFont typeface="Wingdings" panose="05000000000000000000" pitchFamily="2" charset="2"/>
              <a:buChar char="§"/>
            </a:pPr>
            <a:r>
              <a:rPr lang="ru-RU" altLang="zh-CN" sz="2605" b="1">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求</a:t>
            </a:r>
            <a:r>
              <a:rPr lang="ru-RU" altLang="zh-CN" sz="2605" b="1" i="1">
                <a:latin typeface="Times New Roman" panose="02020603050405020304" pitchFamily="18" charset="0"/>
                <a:ea typeface="新宋体" panose="02010609030101010101" pitchFamily="49" charset="-122"/>
              </a:rPr>
              <a:t>A</a:t>
            </a:r>
            <a:r>
              <a:rPr lang="zh-CN" altLang="ru-RU" sz="2605" b="1">
                <a:latin typeface="Times New Roman" panose="02020603050405020304" pitchFamily="18" charset="0"/>
                <a:ea typeface="新宋体" panose="02010609030101010101" pitchFamily="49" charset="-122"/>
              </a:rPr>
              <a:t>到</a:t>
            </a:r>
            <a:r>
              <a:rPr lang="ru-RU" altLang="zh-CN" sz="2605" b="1" i="1">
                <a:latin typeface="Times New Roman" panose="02020603050405020304" pitchFamily="18" charset="0"/>
                <a:ea typeface="新宋体" panose="02010609030101010101" pitchFamily="49" charset="-122"/>
              </a:rPr>
              <a:t>B</a:t>
            </a:r>
            <a:r>
              <a:rPr lang="zh-CN" altLang="ru-RU" sz="2605" b="1">
                <a:latin typeface="Times New Roman" panose="02020603050405020304" pitchFamily="18" charset="0"/>
                <a:ea typeface="新宋体" panose="02010609030101010101" pitchFamily="49" charset="-122"/>
              </a:rPr>
              <a:t>的模糊关系</a:t>
            </a:r>
            <a:r>
              <a:rPr lang="ru-RU" altLang="zh-CN" sz="2605" b="1" i="1">
                <a:latin typeface="Times New Roman" panose="02020603050405020304" pitchFamily="18" charset="0"/>
                <a:ea typeface="新宋体" panose="02010609030101010101" pitchFamily="49" charset="-122"/>
              </a:rPr>
              <a:t>R</a:t>
            </a:r>
            <a:r>
              <a:rPr lang="zh-CN" altLang="ru-RU" sz="2605" b="1">
                <a:latin typeface="Times New Roman" panose="02020603050405020304" pitchFamily="18" charset="0"/>
                <a:ea typeface="新宋体" panose="02010609030101010101" pitchFamily="49" charset="-122"/>
              </a:rPr>
              <a:t>。</a:t>
            </a:r>
          </a:p>
          <a:p>
            <a:pPr>
              <a:buClr>
                <a:srgbClr val="0000FF"/>
              </a:buClr>
              <a:buFont typeface="Wingdings" panose="05000000000000000000" pitchFamily="2" charset="2"/>
              <a:buChar char="§"/>
            </a:pPr>
            <a:r>
              <a:rPr lang="zh-CN" altLang="ru-RU" sz="2605" b="1">
                <a:latin typeface="Times New Roman" panose="02020603050405020304" pitchFamily="18" charset="0"/>
                <a:ea typeface="新宋体" panose="02010609030101010101" pitchFamily="49" charset="-122"/>
              </a:rPr>
              <a:t> 解：</a:t>
            </a:r>
          </a:p>
        </p:txBody>
      </p:sp>
      <p:grpSp>
        <p:nvGrpSpPr>
          <p:cNvPr id="12" name="Group 264"/>
          <p:cNvGrpSpPr/>
          <p:nvPr/>
        </p:nvGrpSpPr>
        <p:grpSpPr bwMode="auto">
          <a:xfrm>
            <a:off x="3076124" y="3871554"/>
            <a:ext cx="6210087" cy="2292368"/>
            <a:chOff x="975" y="2432"/>
            <a:chExt cx="3901" cy="1440"/>
          </a:xfrm>
        </p:grpSpPr>
        <p:sp>
          <p:nvSpPr>
            <p:cNvPr id="13" name="AutoShape 265"/>
            <p:cNvSpPr>
              <a:spLocks noChangeAspect="1" noChangeArrowheads="1"/>
            </p:cNvSpPr>
            <p:nvPr/>
          </p:nvSpPr>
          <p:spPr bwMode="auto">
            <a:xfrm>
              <a:off x="975" y="2432"/>
              <a:ext cx="3672" cy="1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14" name="Rectangle 266"/>
            <p:cNvSpPr>
              <a:spLocks noChangeArrowheads="1"/>
            </p:cNvSpPr>
            <p:nvPr/>
          </p:nvSpPr>
          <p:spPr bwMode="auto">
            <a:xfrm>
              <a:off x="2858" y="3608"/>
              <a:ext cx="9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0</a:t>
              </a:r>
            </a:p>
          </p:txBody>
        </p:sp>
        <p:sp>
          <p:nvSpPr>
            <p:cNvPr id="22" name="Rectangle 267"/>
            <p:cNvSpPr>
              <a:spLocks noChangeArrowheads="1"/>
            </p:cNvSpPr>
            <p:nvPr/>
          </p:nvSpPr>
          <p:spPr bwMode="auto">
            <a:xfrm>
              <a:off x="2813" y="3608"/>
              <a:ext cx="4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a:t>
              </a:r>
            </a:p>
          </p:txBody>
        </p:sp>
        <p:sp>
          <p:nvSpPr>
            <p:cNvPr id="23" name="Rectangle 268"/>
            <p:cNvSpPr>
              <a:spLocks noChangeArrowheads="1"/>
            </p:cNvSpPr>
            <p:nvPr/>
          </p:nvSpPr>
          <p:spPr bwMode="auto">
            <a:xfrm>
              <a:off x="2724" y="3608"/>
              <a:ext cx="9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0</a:t>
              </a:r>
            </a:p>
          </p:txBody>
        </p:sp>
        <p:sp>
          <p:nvSpPr>
            <p:cNvPr id="24" name="Rectangle 269"/>
            <p:cNvSpPr>
              <a:spLocks noChangeArrowheads="1"/>
            </p:cNvSpPr>
            <p:nvPr/>
          </p:nvSpPr>
          <p:spPr bwMode="auto">
            <a:xfrm>
              <a:off x="2858" y="3320"/>
              <a:ext cx="9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2</a:t>
              </a:r>
            </a:p>
          </p:txBody>
        </p:sp>
        <p:sp>
          <p:nvSpPr>
            <p:cNvPr id="25" name="Rectangle 270"/>
            <p:cNvSpPr>
              <a:spLocks noChangeArrowheads="1"/>
            </p:cNvSpPr>
            <p:nvPr/>
          </p:nvSpPr>
          <p:spPr bwMode="auto">
            <a:xfrm>
              <a:off x="2813" y="3320"/>
              <a:ext cx="4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a:t>
              </a:r>
            </a:p>
          </p:txBody>
        </p:sp>
        <p:sp>
          <p:nvSpPr>
            <p:cNvPr id="26" name="Rectangle 271"/>
            <p:cNvSpPr>
              <a:spLocks noChangeArrowheads="1"/>
            </p:cNvSpPr>
            <p:nvPr/>
          </p:nvSpPr>
          <p:spPr bwMode="auto">
            <a:xfrm>
              <a:off x="2724" y="3320"/>
              <a:ext cx="9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0</a:t>
              </a:r>
            </a:p>
          </p:txBody>
        </p:sp>
        <p:sp>
          <p:nvSpPr>
            <p:cNvPr id="27" name="Rectangle 272"/>
            <p:cNvSpPr>
              <a:spLocks noChangeArrowheads="1"/>
            </p:cNvSpPr>
            <p:nvPr/>
          </p:nvSpPr>
          <p:spPr bwMode="auto">
            <a:xfrm>
              <a:off x="2859" y="3032"/>
              <a:ext cx="9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5</a:t>
              </a:r>
            </a:p>
          </p:txBody>
        </p:sp>
        <p:sp>
          <p:nvSpPr>
            <p:cNvPr id="28" name="Rectangle 273"/>
            <p:cNvSpPr>
              <a:spLocks noChangeArrowheads="1"/>
            </p:cNvSpPr>
            <p:nvPr/>
          </p:nvSpPr>
          <p:spPr bwMode="auto">
            <a:xfrm>
              <a:off x="2815" y="3032"/>
              <a:ext cx="4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a:t>
              </a:r>
            </a:p>
          </p:txBody>
        </p:sp>
        <p:sp>
          <p:nvSpPr>
            <p:cNvPr id="29" name="Rectangle 274"/>
            <p:cNvSpPr>
              <a:spLocks noChangeArrowheads="1"/>
            </p:cNvSpPr>
            <p:nvPr/>
          </p:nvSpPr>
          <p:spPr bwMode="auto">
            <a:xfrm>
              <a:off x="2726" y="3032"/>
              <a:ext cx="9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0</a:t>
              </a:r>
            </a:p>
          </p:txBody>
        </p:sp>
        <p:sp>
          <p:nvSpPr>
            <p:cNvPr id="30" name="Rectangle 275"/>
            <p:cNvSpPr>
              <a:spLocks noChangeArrowheads="1"/>
            </p:cNvSpPr>
            <p:nvPr/>
          </p:nvSpPr>
          <p:spPr bwMode="auto">
            <a:xfrm>
              <a:off x="2859" y="2744"/>
              <a:ext cx="9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8</a:t>
              </a:r>
            </a:p>
          </p:txBody>
        </p:sp>
        <p:sp>
          <p:nvSpPr>
            <p:cNvPr id="31" name="Rectangle 276"/>
            <p:cNvSpPr>
              <a:spLocks noChangeArrowheads="1"/>
            </p:cNvSpPr>
            <p:nvPr/>
          </p:nvSpPr>
          <p:spPr bwMode="auto">
            <a:xfrm>
              <a:off x="2815" y="2744"/>
              <a:ext cx="4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a:t>
              </a:r>
            </a:p>
          </p:txBody>
        </p:sp>
        <p:sp>
          <p:nvSpPr>
            <p:cNvPr id="32" name="Rectangle 277"/>
            <p:cNvSpPr>
              <a:spLocks noChangeArrowheads="1"/>
            </p:cNvSpPr>
            <p:nvPr/>
          </p:nvSpPr>
          <p:spPr bwMode="auto">
            <a:xfrm>
              <a:off x="2726" y="2744"/>
              <a:ext cx="9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0</a:t>
              </a:r>
            </a:p>
          </p:txBody>
        </p:sp>
        <p:sp>
          <p:nvSpPr>
            <p:cNvPr id="33" name="Rectangle 278"/>
            <p:cNvSpPr>
              <a:spLocks noChangeArrowheads="1"/>
            </p:cNvSpPr>
            <p:nvPr/>
          </p:nvSpPr>
          <p:spPr bwMode="auto">
            <a:xfrm>
              <a:off x="2850" y="2456"/>
              <a:ext cx="9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0</a:t>
              </a:r>
            </a:p>
          </p:txBody>
        </p:sp>
        <p:sp>
          <p:nvSpPr>
            <p:cNvPr id="34" name="Rectangle 279"/>
            <p:cNvSpPr>
              <a:spLocks noChangeArrowheads="1"/>
            </p:cNvSpPr>
            <p:nvPr/>
          </p:nvSpPr>
          <p:spPr bwMode="auto">
            <a:xfrm>
              <a:off x="2805" y="2456"/>
              <a:ext cx="4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a:t>
              </a:r>
            </a:p>
          </p:txBody>
        </p:sp>
        <p:sp>
          <p:nvSpPr>
            <p:cNvPr id="35" name="Rectangle 280"/>
            <p:cNvSpPr>
              <a:spLocks noChangeArrowheads="1"/>
            </p:cNvSpPr>
            <p:nvPr/>
          </p:nvSpPr>
          <p:spPr bwMode="auto">
            <a:xfrm>
              <a:off x="2716" y="2456"/>
              <a:ext cx="9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Times New Roman" panose="02020603050405020304" pitchFamily="18" charset="0"/>
                  <a:ea typeface="新宋体" panose="02010609030101010101" pitchFamily="49" charset="-122"/>
                </a:rPr>
                <a:t>1</a:t>
              </a:r>
            </a:p>
          </p:txBody>
        </p:sp>
        <p:sp>
          <p:nvSpPr>
            <p:cNvPr id="36" name="Rectangle 281"/>
            <p:cNvSpPr>
              <a:spLocks noChangeArrowheads="1"/>
            </p:cNvSpPr>
            <p:nvPr/>
          </p:nvSpPr>
          <p:spPr bwMode="auto">
            <a:xfrm>
              <a:off x="3053" y="3047"/>
              <a:ext cx="7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MT Extra" panose="05050102010205020202" pitchFamily="2" charset="0"/>
                  <a:ea typeface="新宋体" panose="02010609030101010101" pitchFamily="49" charset="-122"/>
                </a:rPr>
                <a:t>o</a:t>
              </a:r>
            </a:p>
          </p:txBody>
        </p:sp>
        <p:sp>
          <p:nvSpPr>
            <p:cNvPr id="37" name="Rectangle 282"/>
            <p:cNvSpPr>
              <a:spLocks noChangeArrowheads="1"/>
            </p:cNvSpPr>
            <p:nvPr/>
          </p:nvSpPr>
          <p:spPr bwMode="auto">
            <a:xfrm>
              <a:off x="2142" y="3047"/>
              <a:ext cx="7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MT Extra" panose="05050102010205020202" pitchFamily="2" charset="0"/>
                  <a:ea typeface="新宋体" panose="02010609030101010101" pitchFamily="49" charset="-122"/>
                </a:rPr>
                <a:t>o</a:t>
              </a:r>
            </a:p>
          </p:txBody>
        </p:sp>
        <p:sp>
          <p:nvSpPr>
            <p:cNvPr id="38" name="Rectangle 283"/>
            <p:cNvSpPr>
              <a:spLocks noChangeArrowheads="1"/>
            </p:cNvSpPr>
            <p:nvPr/>
          </p:nvSpPr>
          <p:spPr bwMode="auto">
            <a:xfrm>
              <a:off x="2950" y="3552"/>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ú</a:t>
              </a:r>
            </a:p>
          </p:txBody>
        </p:sp>
        <p:sp>
          <p:nvSpPr>
            <p:cNvPr id="39" name="Rectangle 284"/>
            <p:cNvSpPr>
              <a:spLocks noChangeArrowheads="1"/>
            </p:cNvSpPr>
            <p:nvPr/>
          </p:nvSpPr>
          <p:spPr bwMode="auto">
            <a:xfrm>
              <a:off x="2950" y="3368"/>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ú</a:t>
              </a:r>
            </a:p>
          </p:txBody>
        </p:sp>
        <p:sp>
          <p:nvSpPr>
            <p:cNvPr id="40" name="Rectangle 285"/>
            <p:cNvSpPr>
              <a:spLocks noChangeArrowheads="1"/>
            </p:cNvSpPr>
            <p:nvPr/>
          </p:nvSpPr>
          <p:spPr bwMode="auto">
            <a:xfrm>
              <a:off x="2950" y="3184"/>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ú</a:t>
              </a:r>
            </a:p>
          </p:txBody>
        </p:sp>
        <p:sp>
          <p:nvSpPr>
            <p:cNvPr id="41" name="Rectangle 286"/>
            <p:cNvSpPr>
              <a:spLocks noChangeArrowheads="1"/>
            </p:cNvSpPr>
            <p:nvPr/>
          </p:nvSpPr>
          <p:spPr bwMode="auto">
            <a:xfrm>
              <a:off x="2950" y="3000"/>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ú</a:t>
              </a:r>
            </a:p>
          </p:txBody>
        </p:sp>
        <p:sp>
          <p:nvSpPr>
            <p:cNvPr id="42" name="Rectangle 287"/>
            <p:cNvSpPr>
              <a:spLocks noChangeArrowheads="1"/>
            </p:cNvSpPr>
            <p:nvPr/>
          </p:nvSpPr>
          <p:spPr bwMode="auto">
            <a:xfrm>
              <a:off x="2950" y="2816"/>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ú</a:t>
              </a:r>
            </a:p>
          </p:txBody>
        </p:sp>
        <p:sp>
          <p:nvSpPr>
            <p:cNvPr id="43" name="Rectangle 288"/>
            <p:cNvSpPr>
              <a:spLocks noChangeArrowheads="1"/>
            </p:cNvSpPr>
            <p:nvPr/>
          </p:nvSpPr>
          <p:spPr bwMode="auto">
            <a:xfrm>
              <a:off x="2950" y="2632"/>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ú</a:t>
              </a:r>
            </a:p>
          </p:txBody>
        </p:sp>
        <p:sp>
          <p:nvSpPr>
            <p:cNvPr id="44" name="Rectangle 289"/>
            <p:cNvSpPr>
              <a:spLocks noChangeArrowheads="1"/>
            </p:cNvSpPr>
            <p:nvPr/>
          </p:nvSpPr>
          <p:spPr bwMode="auto">
            <a:xfrm>
              <a:off x="2950" y="3632"/>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û</a:t>
              </a:r>
            </a:p>
          </p:txBody>
        </p:sp>
        <p:sp>
          <p:nvSpPr>
            <p:cNvPr id="45" name="Rectangle 290"/>
            <p:cNvSpPr>
              <a:spLocks noChangeArrowheads="1"/>
            </p:cNvSpPr>
            <p:nvPr/>
          </p:nvSpPr>
          <p:spPr bwMode="auto">
            <a:xfrm>
              <a:off x="2950" y="2448"/>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ù</a:t>
              </a:r>
            </a:p>
          </p:txBody>
        </p:sp>
        <p:sp>
          <p:nvSpPr>
            <p:cNvPr id="46" name="Rectangle 291"/>
            <p:cNvSpPr>
              <a:spLocks noChangeArrowheads="1"/>
            </p:cNvSpPr>
            <p:nvPr/>
          </p:nvSpPr>
          <p:spPr bwMode="auto">
            <a:xfrm>
              <a:off x="2654" y="3552"/>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ê</a:t>
              </a:r>
            </a:p>
          </p:txBody>
        </p:sp>
        <p:sp>
          <p:nvSpPr>
            <p:cNvPr id="47" name="Rectangle 292"/>
            <p:cNvSpPr>
              <a:spLocks noChangeArrowheads="1"/>
            </p:cNvSpPr>
            <p:nvPr/>
          </p:nvSpPr>
          <p:spPr bwMode="auto">
            <a:xfrm>
              <a:off x="2654" y="3368"/>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ê</a:t>
              </a:r>
            </a:p>
          </p:txBody>
        </p:sp>
        <p:sp>
          <p:nvSpPr>
            <p:cNvPr id="48" name="Rectangle 293"/>
            <p:cNvSpPr>
              <a:spLocks noChangeArrowheads="1"/>
            </p:cNvSpPr>
            <p:nvPr/>
          </p:nvSpPr>
          <p:spPr bwMode="auto">
            <a:xfrm>
              <a:off x="2654" y="3184"/>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ê</a:t>
              </a:r>
            </a:p>
          </p:txBody>
        </p:sp>
        <p:sp>
          <p:nvSpPr>
            <p:cNvPr id="49" name="Rectangle 294"/>
            <p:cNvSpPr>
              <a:spLocks noChangeArrowheads="1"/>
            </p:cNvSpPr>
            <p:nvPr/>
          </p:nvSpPr>
          <p:spPr bwMode="auto">
            <a:xfrm>
              <a:off x="2654" y="3000"/>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ê</a:t>
              </a:r>
            </a:p>
          </p:txBody>
        </p:sp>
        <p:sp>
          <p:nvSpPr>
            <p:cNvPr id="50" name="Rectangle 295"/>
            <p:cNvSpPr>
              <a:spLocks noChangeArrowheads="1"/>
            </p:cNvSpPr>
            <p:nvPr/>
          </p:nvSpPr>
          <p:spPr bwMode="auto">
            <a:xfrm>
              <a:off x="2654" y="2816"/>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ê</a:t>
              </a:r>
            </a:p>
          </p:txBody>
        </p:sp>
        <p:sp>
          <p:nvSpPr>
            <p:cNvPr id="51" name="Rectangle 296"/>
            <p:cNvSpPr>
              <a:spLocks noChangeArrowheads="1"/>
            </p:cNvSpPr>
            <p:nvPr/>
          </p:nvSpPr>
          <p:spPr bwMode="auto">
            <a:xfrm>
              <a:off x="2654" y="2632"/>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ê</a:t>
              </a:r>
            </a:p>
          </p:txBody>
        </p:sp>
        <p:sp>
          <p:nvSpPr>
            <p:cNvPr id="52" name="Rectangle 297"/>
            <p:cNvSpPr>
              <a:spLocks noChangeArrowheads="1"/>
            </p:cNvSpPr>
            <p:nvPr/>
          </p:nvSpPr>
          <p:spPr bwMode="auto">
            <a:xfrm>
              <a:off x="2654" y="3632"/>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ë</a:t>
              </a:r>
            </a:p>
          </p:txBody>
        </p:sp>
        <p:sp>
          <p:nvSpPr>
            <p:cNvPr id="53" name="Rectangle 298"/>
            <p:cNvSpPr>
              <a:spLocks noChangeArrowheads="1"/>
            </p:cNvSpPr>
            <p:nvPr/>
          </p:nvSpPr>
          <p:spPr bwMode="auto">
            <a:xfrm>
              <a:off x="2654" y="2448"/>
              <a:ext cx="7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é</a:t>
              </a:r>
            </a:p>
          </p:txBody>
        </p:sp>
        <p:sp>
          <p:nvSpPr>
            <p:cNvPr id="54" name="Rectangle 299"/>
            <p:cNvSpPr>
              <a:spLocks noChangeArrowheads="1"/>
            </p:cNvSpPr>
            <p:nvPr/>
          </p:nvSpPr>
          <p:spPr bwMode="auto">
            <a:xfrm>
              <a:off x="2507" y="3007"/>
              <a:ext cx="10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a:t>
              </a:r>
            </a:p>
          </p:txBody>
        </p:sp>
        <p:sp>
          <p:nvSpPr>
            <p:cNvPr id="55" name="Rectangle 300"/>
            <p:cNvSpPr>
              <a:spLocks noChangeArrowheads="1"/>
            </p:cNvSpPr>
            <p:nvPr/>
          </p:nvSpPr>
          <p:spPr bwMode="auto">
            <a:xfrm>
              <a:off x="1746" y="3007"/>
              <a:ext cx="10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a:t>
              </a:r>
            </a:p>
          </p:txBody>
        </p:sp>
        <p:sp>
          <p:nvSpPr>
            <p:cNvPr id="56" name="Rectangle 301"/>
            <p:cNvSpPr>
              <a:spLocks noChangeArrowheads="1"/>
            </p:cNvSpPr>
            <p:nvPr/>
          </p:nvSpPr>
          <p:spPr bwMode="auto">
            <a:xfrm>
              <a:off x="1454" y="3007"/>
              <a:ext cx="9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a:t>
              </a:r>
            </a:p>
          </p:txBody>
        </p:sp>
        <p:sp>
          <p:nvSpPr>
            <p:cNvPr id="57" name="Rectangle 302"/>
            <p:cNvSpPr>
              <a:spLocks noChangeArrowheads="1"/>
            </p:cNvSpPr>
            <p:nvPr/>
          </p:nvSpPr>
          <p:spPr bwMode="auto">
            <a:xfrm>
              <a:off x="1166" y="3007"/>
              <a:ext cx="10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a:solidFill>
                    <a:srgbClr val="000000"/>
                  </a:solidFill>
                  <a:latin typeface="Symbol" panose="05050102010706020507" pitchFamily="2" charset="2"/>
                  <a:ea typeface="新宋体" panose="02010609030101010101" pitchFamily="49" charset="-122"/>
                </a:rPr>
                <a:t>=</a:t>
              </a:r>
            </a:p>
          </p:txBody>
        </p:sp>
        <p:sp>
          <p:nvSpPr>
            <p:cNvPr id="58" name="Rectangle 303"/>
            <p:cNvSpPr>
              <a:spLocks noChangeArrowheads="1"/>
            </p:cNvSpPr>
            <p:nvPr/>
          </p:nvSpPr>
          <p:spPr bwMode="auto">
            <a:xfrm>
              <a:off x="2370" y="3148"/>
              <a:ext cx="69"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1405" i="1">
                  <a:solidFill>
                    <a:srgbClr val="000000"/>
                  </a:solidFill>
                  <a:latin typeface="Times New Roman" panose="02020603050405020304" pitchFamily="18" charset="0"/>
                  <a:ea typeface="新宋体" panose="02010609030101010101" pitchFamily="49" charset="-122"/>
                </a:rPr>
                <a:t>B</a:t>
              </a:r>
            </a:p>
          </p:txBody>
        </p:sp>
        <p:sp>
          <p:nvSpPr>
            <p:cNvPr id="59" name="Rectangle 304"/>
            <p:cNvSpPr>
              <a:spLocks noChangeArrowheads="1"/>
            </p:cNvSpPr>
            <p:nvPr/>
          </p:nvSpPr>
          <p:spPr bwMode="auto">
            <a:xfrm>
              <a:off x="2017" y="3014"/>
              <a:ext cx="69"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1405">
                  <a:solidFill>
                    <a:srgbClr val="000000"/>
                  </a:solidFill>
                  <a:latin typeface="Times New Roman" panose="02020603050405020304" pitchFamily="18" charset="0"/>
                  <a:ea typeface="新宋体" panose="02010609030101010101" pitchFamily="49" charset="-122"/>
                </a:rPr>
                <a:t>T</a:t>
              </a:r>
            </a:p>
          </p:txBody>
        </p:sp>
        <p:sp>
          <p:nvSpPr>
            <p:cNvPr id="60" name="Rectangle 305"/>
            <p:cNvSpPr>
              <a:spLocks noChangeArrowheads="1"/>
            </p:cNvSpPr>
            <p:nvPr/>
          </p:nvSpPr>
          <p:spPr bwMode="auto">
            <a:xfrm>
              <a:off x="2018" y="3148"/>
              <a:ext cx="69"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1405" i="1">
                  <a:solidFill>
                    <a:srgbClr val="000000"/>
                  </a:solidFill>
                  <a:latin typeface="Times New Roman" panose="02020603050405020304" pitchFamily="18" charset="0"/>
                  <a:ea typeface="新宋体" panose="02010609030101010101" pitchFamily="49" charset="-122"/>
                </a:rPr>
                <a:t>A</a:t>
              </a:r>
            </a:p>
          </p:txBody>
        </p:sp>
        <p:sp>
          <p:nvSpPr>
            <p:cNvPr id="61" name="Rectangle 306"/>
            <p:cNvSpPr>
              <a:spLocks noChangeArrowheads="1"/>
            </p:cNvSpPr>
            <p:nvPr/>
          </p:nvSpPr>
          <p:spPr bwMode="auto">
            <a:xfrm>
              <a:off x="1587" y="3029"/>
              <a:ext cx="11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i="1">
                  <a:solidFill>
                    <a:srgbClr val="000000"/>
                  </a:solidFill>
                  <a:latin typeface="Times New Roman" panose="02020603050405020304" pitchFamily="18" charset="0"/>
                  <a:ea typeface="新宋体" panose="02010609030101010101" pitchFamily="49" charset="-122"/>
                </a:rPr>
                <a:t>B</a:t>
              </a:r>
            </a:p>
          </p:txBody>
        </p:sp>
        <p:sp>
          <p:nvSpPr>
            <p:cNvPr id="62" name="Rectangle 307"/>
            <p:cNvSpPr>
              <a:spLocks noChangeArrowheads="1"/>
            </p:cNvSpPr>
            <p:nvPr/>
          </p:nvSpPr>
          <p:spPr bwMode="auto">
            <a:xfrm>
              <a:off x="1325" y="3029"/>
              <a:ext cx="11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i="1">
                  <a:solidFill>
                    <a:srgbClr val="000000"/>
                  </a:solidFill>
                  <a:latin typeface="Times New Roman" panose="02020603050405020304" pitchFamily="18" charset="0"/>
                  <a:ea typeface="新宋体" panose="02010609030101010101" pitchFamily="49" charset="-122"/>
                </a:rPr>
                <a:t>A</a:t>
              </a:r>
            </a:p>
          </p:txBody>
        </p:sp>
        <p:sp>
          <p:nvSpPr>
            <p:cNvPr id="63" name="Rectangle 308"/>
            <p:cNvSpPr>
              <a:spLocks noChangeArrowheads="1"/>
            </p:cNvSpPr>
            <p:nvPr/>
          </p:nvSpPr>
          <p:spPr bwMode="auto">
            <a:xfrm>
              <a:off x="1008" y="3029"/>
              <a:ext cx="11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i="1">
                  <a:solidFill>
                    <a:srgbClr val="000000"/>
                  </a:solidFill>
                  <a:latin typeface="Times New Roman" panose="02020603050405020304" pitchFamily="18" charset="0"/>
                  <a:ea typeface="新宋体" panose="02010609030101010101" pitchFamily="49" charset="-122"/>
                </a:rPr>
                <a:t>R</a:t>
              </a:r>
            </a:p>
          </p:txBody>
        </p:sp>
        <p:sp>
          <p:nvSpPr>
            <p:cNvPr id="64" name="Rectangle 309"/>
            <p:cNvSpPr>
              <a:spLocks noChangeArrowheads="1"/>
            </p:cNvSpPr>
            <p:nvPr/>
          </p:nvSpPr>
          <p:spPr bwMode="auto">
            <a:xfrm>
              <a:off x="2251" y="3007"/>
              <a:ext cx="11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i="1">
                  <a:solidFill>
                    <a:srgbClr val="000000"/>
                  </a:solidFill>
                  <a:latin typeface="Symbol" panose="05050102010706020507" pitchFamily="2" charset="2"/>
                  <a:ea typeface="新宋体" panose="02010609030101010101" pitchFamily="49" charset="-122"/>
                </a:rPr>
                <a:t>m</a:t>
              </a:r>
            </a:p>
          </p:txBody>
        </p:sp>
        <p:sp>
          <p:nvSpPr>
            <p:cNvPr id="65" name="Rectangle 310"/>
            <p:cNvSpPr>
              <a:spLocks noChangeArrowheads="1"/>
            </p:cNvSpPr>
            <p:nvPr/>
          </p:nvSpPr>
          <p:spPr bwMode="auto">
            <a:xfrm>
              <a:off x="1894" y="3007"/>
              <a:ext cx="11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405" i="1">
                  <a:solidFill>
                    <a:srgbClr val="000000"/>
                  </a:solidFill>
                  <a:latin typeface="Symbol" panose="05050102010706020507" pitchFamily="2" charset="2"/>
                  <a:ea typeface="新宋体" panose="02010609030101010101" pitchFamily="49" charset="-122"/>
                </a:rPr>
                <a:t>m</a:t>
              </a:r>
            </a:p>
          </p:txBody>
        </p:sp>
        <p:graphicFrame>
          <p:nvGraphicFramePr>
            <p:cNvPr id="66" name="Object 311"/>
            <p:cNvGraphicFramePr>
              <a:graphicFrameLocks noChangeAspect="1"/>
            </p:cNvGraphicFramePr>
            <p:nvPr/>
          </p:nvGraphicFramePr>
          <p:xfrm>
            <a:off x="3107" y="3041"/>
            <a:ext cx="1769" cy="253"/>
          </p:xfrm>
          <a:graphic>
            <a:graphicData uri="http://schemas.openxmlformats.org/presentationml/2006/ole">
              <mc:AlternateContent xmlns:mc="http://schemas.openxmlformats.org/markup-compatibility/2006">
                <mc:Choice xmlns:v="urn:schemas-microsoft-com:vml" Requires="v">
                  <p:oleObj name="公式" r:id="rId6" imgW="34137600" imgH="4876800" progId="Equation.3">
                    <p:embed/>
                  </p:oleObj>
                </mc:Choice>
                <mc:Fallback>
                  <p:oleObj name="公式" r:id="rId6" imgW="34137600" imgH="4876800" progId="Equation.3">
                    <p:embed/>
                    <p:pic>
                      <p:nvPicPr>
                        <p:cNvPr id="0" name="Object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7" y="3041"/>
                          <a:ext cx="176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childTnLst>
                                    <p:set>
                                      <p:cBhvr additive="base">
                                        <p:cTn id="6" dur="1" fill="hold">
                                          <p:stCondLst>
                                            <p:cond delay="0"/>
                                          </p:stCondLst>
                                        </p:cTn>
                                        <p:tgtEl>
                                          <p:spTgt spid="12"/>
                                        </p:tgtEl>
                                        <p:attrNameLst>
                                          <p:attrName>style.visibility</p:attrName>
                                        </p:attrNameLst>
                                      </p:cBhvr>
                                      <p:to>
                                        <p:strVal val="visible"/>
                                      </p:to>
                                    </p:set>
                                    <p:animEffect transition="in" filter="checkerboard(across)">
                                      <p:cBhvr additive="base">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53</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16" name="Rectangle 191"/>
          <p:cNvSpPr txBox="1">
            <a:spLocks noChangeArrowheads="1"/>
          </p:cNvSpPr>
          <p:nvPr/>
        </p:nvSpPr>
        <p:spPr>
          <a:xfrm>
            <a:off x="1699429" y="1002911"/>
            <a:ext cx="8564540" cy="773674"/>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buFont typeface="Wingdings" panose="05000000000000000000" pitchFamily="2" charset="2"/>
              <a:buNone/>
            </a:pPr>
            <a:r>
              <a:rPr lang="zh-CN" altLang="ru-RU" sz="2605" b="1" dirty="0">
                <a:latin typeface="Times New Roman" panose="02020603050405020304" pitchFamily="18" charset="0"/>
                <a:ea typeface="新宋体" panose="02010609030101010101" pitchFamily="49" charset="-122"/>
              </a:rPr>
              <a:t>模糊</a:t>
            </a:r>
            <a:r>
              <a:rPr lang="zh-CN" altLang="en-US" sz="2605" b="1" dirty="0">
                <a:latin typeface="Times New Roman" panose="02020603050405020304" pitchFamily="18" charset="0"/>
                <a:ea typeface="新宋体" panose="02010609030101010101" pitchFamily="49" charset="-122"/>
              </a:rPr>
              <a:t>关系  </a:t>
            </a:r>
            <a:endParaRPr lang="zh-CN" altLang="ru-RU" sz="2405" dirty="0">
              <a:latin typeface="Times New Roman" panose="02020603050405020304" pitchFamily="18" charset="0"/>
              <a:ea typeface="新宋体" panose="02010609030101010101" pitchFamily="49" charset="-122"/>
            </a:endParaRPr>
          </a:p>
          <a:p>
            <a:pPr>
              <a:lnSpc>
                <a:spcPct val="110000"/>
              </a:lnSpc>
              <a:buFont typeface="Wingdings" panose="05000000000000000000" pitchFamily="2" charset="2"/>
              <a:buNone/>
            </a:pPr>
            <a:r>
              <a:rPr lang="zh-CN" altLang="ru-RU" sz="2405" dirty="0">
                <a:latin typeface="Times New Roman" panose="02020603050405020304" pitchFamily="18" charset="0"/>
                <a:ea typeface="新宋体" panose="02010609030101010101" pitchFamily="49" charset="-122"/>
              </a:rPr>
              <a:t> </a:t>
            </a:r>
          </a:p>
        </p:txBody>
      </p:sp>
      <p:sp>
        <p:nvSpPr>
          <p:cNvPr id="3" name="Rectangle 314"/>
          <p:cNvSpPr>
            <a:spLocks noChangeArrowheads="1"/>
          </p:cNvSpPr>
          <p:nvPr/>
        </p:nvSpPr>
        <p:spPr bwMode="auto">
          <a:xfrm>
            <a:off x="1781891" y="1681070"/>
            <a:ext cx="8497680" cy="3461385"/>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lgn="just">
              <a:lnSpc>
                <a:spcPct val="140000"/>
              </a:lnSpc>
              <a:buClr>
                <a:schemeClr val="accent2"/>
              </a:buClr>
              <a:buSzPct val="65000"/>
              <a:buFont typeface="Wingdings" panose="05000000000000000000" pitchFamily="2" charset="2"/>
              <a:buChar char="§"/>
            </a:pPr>
            <a:endParaRPr lang="ru-RU" altLang="zh-CN" sz="2605" b="1">
              <a:latin typeface="Times New Roman" panose="02020603050405020304" pitchFamily="18" charset="0"/>
              <a:ea typeface="新宋体" panose="02010609030101010101" pitchFamily="49" charset="-122"/>
            </a:endParaRPr>
          </a:p>
          <a:p>
            <a:pPr algn="just">
              <a:lnSpc>
                <a:spcPct val="140000"/>
              </a:lnSpc>
              <a:buClr>
                <a:schemeClr val="accent2"/>
              </a:buClr>
              <a:buSzPct val="65000"/>
              <a:buFont typeface="Wingdings" panose="05000000000000000000" pitchFamily="2" charset="2"/>
              <a:buChar char="§"/>
            </a:pPr>
            <a:endParaRPr lang="ru-RU" altLang="zh-CN" sz="2605" b="1">
              <a:latin typeface="Times New Roman" panose="02020603050405020304" pitchFamily="18" charset="0"/>
              <a:ea typeface="新宋体" panose="02010609030101010101" pitchFamily="49" charset="-122"/>
            </a:endParaRPr>
          </a:p>
          <a:p>
            <a:pPr algn="just">
              <a:lnSpc>
                <a:spcPct val="140000"/>
              </a:lnSpc>
              <a:buClr>
                <a:schemeClr val="accent2"/>
              </a:buClr>
              <a:buSzPct val="65000"/>
              <a:buFont typeface="Wingdings" panose="05000000000000000000" pitchFamily="2" charset="2"/>
              <a:buChar char="§"/>
            </a:pPr>
            <a:endParaRPr lang="ru-RU" altLang="zh-CN" sz="2605" b="1">
              <a:latin typeface="Times New Roman" panose="02020603050405020304" pitchFamily="18" charset="0"/>
              <a:ea typeface="新宋体" panose="02010609030101010101" pitchFamily="49" charset="-122"/>
            </a:endParaRPr>
          </a:p>
          <a:p>
            <a:pPr algn="just">
              <a:lnSpc>
                <a:spcPct val="140000"/>
              </a:lnSpc>
              <a:buClr>
                <a:schemeClr val="accent2"/>
              </a:buClr>
              <a:buSzPct val="65000"/>
              <a:buFont typeface="Wingdings" panose="05000000000000000000" pitchFamily="2" charset="2"/>
              <a:buChar char="§"/>
            </a:pPr>
            <a:endParaRPr lang="ru-RU" altLang="zh-CN" sz="2605" b="1">
              <a:latin typeface="Times New Roman" panose="02020603050405020304" pitchFamily="18" charset="0"/>
              <a:ea typeface="新宋体" panose="02010609030101010101" pitchFamily="49" charset="-122"/>
            </a:endParaRPr>
          </a:p>
          <a:p>
            <a:pPr algn="just">
              <a:lnSpc>
                <a:spcPct val="140000"/>
              </a:lnSpc>
              <a:buClr>
                <a:schemeClr val="accent2"/>
              </a:buClr>
              <a:buSzPct val="65000"/>
              <a:buFont typeface="Wingdings" panose="05000000000000000000" pitchFamily="2" charset="2"/>
              <a:buChar char="§"/>
            </a:pPr>
            <a:endParaRPr lang="ru-RU" altLang="zh-CN" sz="2605" b="1">
              <a:latin typeface="Times New Roman" panose="02020603050405020304" pitchFamily="18" charset="0"/>
              <a:ea typeface="新宋体" panose="02010609030101010101" pitchFamily="49" charset="-122"/>
            </a:endParaRPr>
          </a:p>
          <a:p>
            <a:pPr algn="just">
              <a:lnSpc>
                <a:spcPct val="140000"/>
              </a:lnSpc>
              <a:buClr>
                <a:schemeClr val="accent2"/>
              </a:buClr>
              <a:buSzPct val="65000"/>
              <a:buFont typeface="Wingdings" panose="05000000000000000000" pitchFamily="2" charset="2"/>
              <a:buChar char="§"/>
            </a:pPr>
            <a:endParaRPr lang="ru-RU" altLang="zh-CN" sz="2605" b="1">
              <a:latin typeface="Times New Roman" panose="02020603050405020304" pitchFamily="18" charset="0"/>
              <a:ea typeface="新宋体" panose="02010609030101010101" pitchFamily="49" charset="-122"/>
            </a:endParaRPr>
          </a:p>
        </p:txBody>
      </p:sp>
      <p:graphicFrame>
        <p:nvGraphicFramePr>
          <p:cNvPr id="7" name="Object 315"/>
          <p:cNvGraphicFramePr>
            <a:graphicFrameLocks noChangeAspect="1"/>
          </p:cNvGraphicFramePr>
          <p:nvPr/>
        </p:nvGraphicFramePr>
        <p:xfrm>
          <a:off x="2135298" y="2445192"/>
          <a:ext cx="5043209" cy="2314655"/>
        </p:xfrm>
        <a:graphic>
          <a:graphicData uri="http://schemas.openxmlformats.org/presentationml/2006/ole">
            <mc:AlternateContent xmlns:mc="http://schemas.openxmlformats.org/markup-compatibility/2006">
              <mc:Choice xmlns:v="urn:schemas-microsoft-com:vml" Requires="v">
                <p:oleObj name="Equation" r:id="rId2" imgW="53949600" imgH="21031200" progId="Equation.DSMT4">
                  <p:embed/>
                </p:oleObj>
              </mc:Choice>
              <mc:Fallback>
                <p:oleObj name="Equation" r:id="rId2" imgW="53949600" imgH="21031200" progId="Equation.DSMT4">
                  <p:embed/>
                  <p:pic>
                    <p:nvPicPr>
                      <p:cNvPr id="0" name="Object 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298" y="2445192"/>
                        <a:ext cx="5043209" cy="231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316"/>
          <p:cNvGraphicFramePr>
            <a:graphicFrameLocks noChangeAspect="1"/>
          </p:cNvGraphicFramePr>
          <p:nvPr/>
        </p:nvGraphicFramePr>
        <p:xfrm>
          <a:off x="7254919" y="2445192"/>
          <a:ext cx="2368780" cy="2368780"/>
        </p:xfrm>
        <a:graphic>
          <a:graphicData uri="http://schemas.openxmlformats.org/presentationml/2006/ole">
            <mc:AlternateContent xmlns:mc="http://schemas.openxmlformats.org/markup-compatibility/2006">
              <mc:Choice xmlns:v="urn:schemas-microsoft-com:vml" Requires="v">
                <p:oleObj name="Equation" r:id="rId4" imgW="34442400" imgH="27736800" progId="Equation.DSMT4">
                  <p:embed/>
                </p:oleObj>
              </mc:Choice>
              <mc:Fallback>
                <p:oleObj name="Equation" r:id="rId4" imgW="34442400" imgH="27736800" progId="Equation.DSMT4">
                  <p:embed/>
                  <p:pic>
                    <p:nvPicPr>
                      <p:cNvPr id="0" name="Object 3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4919" y="2445192"/>
                        <a:ext cx="2368780" cy="236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childTnLst>
                                    <p:set>
                                      <p:cBhvr additive="base">
                                        <p:cTn id="6" dur="1" fill="hold">
                                          <p:stCondLst>
                                            <p:cond delay="0"/>
                                          </p:stCondLst>
                                        </p:cTn>
                                        <p:tgtEl>
                                          <p:spTgt spid="3"/>
                                        </p:tgtEl>
                                        <p:attrNameLst>
                                          <p:attrName>style.visibility</p:attrName>
                                        </p:attrNameLst>
                                      </p:cBhvr>
                                      <p:to>
                                        <p:strVal val="visible"/>
                                      </p:to>
                                    </p:set>
                                    <p:animEffect transition="in" filter="blinds(horizontal)">
                                      <p:cBhvr additive="base">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childTnLst>
                                    <p:set>
                                      <p:cBhvr additive="base">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nodeType="afterEffect">
                                  <p:childTnLst>
                                    <p:set>
                                      <p:cBhvr additive="base">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54</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16" name="Rectangle 191"/>
          <p:cNvSpPr txBox="1">
            <a:spLocks noChangeArrowheads="1"/>
          </p:cNvSpPr>
          <p:nvPr/>
        </p:nvSpPr>
        <p:spPr>
          <a:xfrm>
            <a:off x="1699429" y="1002911"/>
            <a:ext cx="8564540" cy="773674"/>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buFont typeface="Wingdings" panose="05000000000000000000" pitchFamily="2" charset="2"/>
              <a:buNone/>
            </a:pPr>
            <a:r>
              <a:rPr lang="zh-CN" altLang="ru-RU" sz="2605" b="1" dirty="0">
                <a:latin typeface="Times New Roman" panose="02020603050405020304" pitchFamily="18" charset="0"/>
                <a:ea typeface="新宋体" panose="02010609030101010101" pitchFamily="49" charset="-122"/>
              </a:rPr>
              <a:t>模糊</a:t>
            </a:r>
            <a:r>
              <a:rPr lang="zh-CN" altLang="en-US" sz="2605" b="1" dirty="0">
                <a:latin typeface="Times New Roman" panose="02020603050405020304" pitchFamily="18" charset="0"/>
                <a:ea typeface="新宋体" panose="02010609030101010101" pitchFamily="49" charset="-122"/>
              </a:rPr>
              <a:t>关系合成  </a:t>
            </a:r>
            <a:endParaRPr lang="zh-CN" altLang="ru-RU" sz="2405" dirty="0">
              <a:latin typeface="Times New Roman" panose="02020603050405020304" pitchFamily="18" charset="0"/>
              <a:ea typeface="新宋体" panose="02010609030101010101" pitchFamily="49" charset="-122"/>
            </a:endParaRPr>
          </a:p>
          <a:p>
            <a:pPr>
              <a:lnSpc>
                <a:spcPct val="110000"/>
              </a:lnSpc>
              <a:buFont typeface="Wingdings" panose="05000000000000000000" pitchFamily="2" charset="2"/>
              <a:buNone/>
            </a:pPr>
            <a:r>
              <a:rPr lang="zh-CN" altLang="ru-RU" sz="2405" dirty="0">
                <a:latin typeface="Times New Roman" panose="02020603050405020304" pitchFamily="18" charset="0"/>
                <a:ea typeface="新宋体" panose="02010609030101010101" pitchFamily="49" charset="-122"/>
              </a:rPr>
              <a:t> </a:t>
            </a:r>
          </a:p>
        </p:txBody>
      </p:sp>
      <p:grpSp>
        <p:nvGrpSpPr>
          <p:cNvPr id="2" name="Group 333"/>
          <p:cNvGrpSpPr/>
          <p:nvPr/>
        </p:nvGrpSpPr>
        <p:grpSpPr bwMode="auto">
          <a:xfrm>
            <a:off x="1810546" y="1821159"/>
            <a:ext cx="8612298" cy="3349404"/>
            <a:chOff x="180" y="1240"/>
            <a:chExt cx="5410" cy="2104"/>
          </a:xfrm>
        </p:grpSpPr>
        <p:sp>
          <p:nvSpPr>
            <p:cNvPr id="8" name="Rectangle 334"/>
            <p:cNvSpPr>
              <a:spLocks noChangeArrowheads="1"/>
            </p:cNvSpPr>
            <p:nvPr/>
          </p:nvSpPr>
          <p:spPr bwMode="auto">
            <a:xfrm>
              <a:off x="180" y="1240"/>
              <a:ext cx="5410" cy="2104"/>
            </a:xfrm>
            <a:prstGeom prst="rect">
              <a:avLst/>
            </a:prstGeom>
            <a:solidFill>
              <a:srgbClr val="FFFFFF"/>
            </a:solidFill>
            <a:ln w="9525" cap="flat" algn="ctr">
              <a:solidFill>
                <a:srgbClr val="808080"/>
              </a:solidFill>
              <a:prstDash val="solid"/>
              <a:miter lim="800000"/>
              <a:headEnd type="none" w="med" len="med"/>
              <a:tailEnd type="none" w="med" len="med"/>
            </a:ln>
          </p:spPr>
          <p:txBody>
            <a:bodyPr anchor="ctr">
              <a:spAutoFit/>
            </a:bodyPr>
            <a:lstStyle/>
            <a:p>
              <a:pPr>
                <a:lnSpc>
                  <a:spcPct val="130000"/>
                </a:lnSpc>
                <a:spcBef>
                  <a:spcPct val="20000"/>
                </a:spcBef>
                <a:buClr>
                  <a:schemeClr val="accent2"/>
                </a:buClr>
                <a:buFont typeface="Wingdings" panose="05000000000000000000" pitchFamily="2" charset="2"/>
                <a:buChar char="§"/>
              </a:pPr>
              <a:r>
                <a:rPr lang="zh-CN" altLang="ru-RU" sz="2405" b="1">
                  <a:latin typeface="宋体" panose="02010600030101010101" pitchFamily="2" charset="-122"/>
                  <a:ea typeface="新宋体" panose="02010609030101010101" pitchFamily="49" charset="-122"/>
                </a:rPr>
                <a:t>例</a:t>
              </a:r>
              <a:r>
                <a:rPr lang="ru-RU" altLang="zh-CN" sz="2405" b="1">
                  <a:latin typeface="宋体" panose="02010600030101010101" pitchFamily="2" charset="-122"/>
                  <a:ea typeface="新宋体" panose="02010609030101010101" pitchFamily="49" charset="-122"/>
                </a:rPr>
                <a:t>8</a:t>
              </a:r>
              <a:r>
                <a:rPr lang="ru-RU" altLang="zh-CN" sz="2405" b="1">
                  <a:latin typeface="Times New Roman" panose="02020603050405020304" pitchFamily="18" charset="0"/>
                  <a:ea typeface="新宋体" panose="02010609030101010101" pitchFamily="49" charset="-122"/>
                </a:rPr>
                <a:t>  </a:t>
              </a:r>
              <a:r>
                <a:rPr lang="zh-CN" altLang="ru-RU" sz="2405" b="1">
                  <a:latin typeface="宋体" panose="02010600030101010101" pitchFamily="2" charset="-122"/>
                  <a:ea typeface="新宋体" panose="02010609030101010101" pitchFamily="49" charset="-122"/>
                </a:rPr>
                <a:t>设模糊集合</a:t>
              </a:r>
            </a:p>
            <a:p>
              <a:pPr>
                <a:lnSpc>
                  <a:spcPct val="130000"/>
                </a:lnSpc>
                <a:spcBef>
                  <a:spcPct val="20000"/>
                </a:spcBef>
                <a:buClr>
                  <a:schemeClr val="accent2"/>
                </a:buClr>
                <a:buFont typeface="Wingdings" panose="05000000000000000000" pitchFamily="2" charset="2"/>
                <a:buChar char="§"/>
              </a:pPr>
              <a:endParaRPr lang="zh-CN" altLang="ru-RU" sz="2405" b="1">
                <a:latin typeface="宋体" panose="02010600030101010101" pitchFamily="2" charset="-122"/>
                <a:ea typeface="新宋体" panose="02010609030101010101" pitchFamily="49" charset="-122"/>
              </a:endParaRPr>
            </a:p>
            <a:p>
              <a:pPr>
                <a:lnSpc>
                  <a:spcPct val="130000"/>
                </a:lnSpc>
                <a:spcBef>
                  <a:spcPct val="20000"/>
                </a:spcBef>
                <a:buClr>
                  <a:schemeClr val="accent2"/>
                </a:buClr>
                <a:buFont typeface="Wingdings" panose="05000000000000000000" pitchFamily="2" charset="2"/>
                <a:buChar char="§"/>
              </a:pPr>
              <a:endParaRPr lang="zh-CN" altLang="ru-RU" sz="2405" b="1">
                <a:latin typeface="宋体" panose="02010600030101010101" pitchFamily="2" charset="-122"/>
                <a:ea typeface="新宋体" panose="02010609030101010101" pitchFamily="49" charset="-122"/>
              </a:endParaRPr>
            </a:p>
            <a:p>
              <a:pPr>
                <a:lnSpc>
                  <a:spcPct val="130000"/>
                </a:lnSpc>
                <a:spcBef>
                  <a:spcPct val="20000"/>
                </a:spcBef>
                <a:buClr>
                  <a:schemeClr val="accent2"/>
                </a:buClr>
                <a:buFont typeface="Wingdings" panose="05000000000000000000" pitchFamily="2" charset="2"/>
                <a:buChar char="§"/>
              </a:pPr>
              <a:endParaRPr lang="zh-CN" altLang="ru-RU" sz="2405">
                <a:latin typeface="Times New Roman" panose="02020603050405020304" pitchFamily="18" charset="0"/>
                <a:ea typeface="新宋体" panose="02010609030101010101" pitchFamily="49" charset="-122"/>
              </a:endParaRPr>
            </a:p>
            <a:p>
              <a:pPr>
                <a:lnSpc>
                  <a:spcPct val="130000"/>
                </a:lnSpc>
                <a:spcBef>
                  <a:spcPct val="20000"/>
                </a:spcBef>
                <a:buClr>
                  <a:schemeClr val="accent2"/>
                </a:buClr>
                <a:buFont typeface="Wingdings" panose="05000000000000000000" pitchFamily="2" charset="2"/>
                <a:buNone/>
              </a:pPr>
              <a:endParaRPr lang="zh-CN" altLang="ru-RU" sz="2405">
                <a:latin typeface="Times New Roman" panose="02020603050405020304" pitchFamily="18" charset="0"/>
                <a:ea typeface="新宋体" panose="02010609030101010101" pitchFamily="49" charset="-122"/>
              </a:endParaRPr>
            </a:p>
            <a:p>
              <a:pPr>
                <a:lnSpc>
                  <a:spcPct val="130000"/>
                </a:lnSpc>
                <a:spcBef>
                  <a:spcPct val="20000"/>
                </a:spcBef>
                <a:buClr>
                  <a:schemeClr val="accent2"/>
                </a:buClr>
                <a:buFont typeface="Wingdings" panose="05000000000000000000" pitchFamily="2" charset="2"/>
                <a:buNone/>
              </a:pPr>
              <a:endParaRPr lang="ru-RU" altLang="zh-CN" sz="2405">
                <a:latin typeface="Times New Roman" panose="02020603050405020304" pitchFamily="18" charset="0"/>
                <a:ea typeface="新宋体" panose="02010609030101010101" pitchFamily="49" charset="-122"/>
              </a:endParaRPr>
            </a:p>
          </p:txBody>
        </p:sp>
        <p:graphicFrame>
          <p:nvGraphicFramePr>
            <p:cNvPr id="9" name="Object 335"/>
            <p:cNvGraphicFramePr>
              <a:graphicFrameLocks noChangeAspect="1"/>
            </p:cNvGraphicFramePr>
            <p:nvPr/>
          </p:nvGraphicFramePr>
          <p:xfrm>
            <a:off x="1815" y="1344"/>
            <a:ext cx="3753" cy="284"/>
          </p:xfrm>
          <a:graphic>
            <a:graphicData uri="http://schemas.openxmlformats.org/presentationml/2006/ole">
              <mc:AlternateContent xmlns:mc="http://schemas.openxmlformats.org/markup-compatibility/2006">
                <mc:Choice xmlns:v="urn:schemas-microsoft-com:vml" Requires="v">
                  <p:oleObj name="Equation" r:id="rId2" imgW="66141600" imgH="5486400" progId="Equation.3">
                    <p:embed/>
                  </p:oleObj>
                </mc:Choice>
                <mc:Fallback>
                  <p:oleObj name="Equation" r:id="rId2" imgW="66141600" imgH="5486400" progId="Equation.3">
                    <p:embed/>
                    <p:pic>
                      <p:nvPicPr>
                        <p:cNvPr id="0" name="Object 3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 y="1344"/>
                          <a:ext cx="375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336"/>
            <p:cNvGraphicFramePr>
              <a:graphicFrameLocks noChangeAspect="1"/>
            </p:cNvGraphicFramePr>
            <p:nvPr/>
          </p:nvGraphicFramePr>
          <p:xfrm>
            <a:off x="251" y="1680"/>
            <a:ext cx="3205" cy="279"/>
          </p:xfrm>
          <a:graphic>
            <a:graphicData uri="http://schemas.openxmlformats.org/presentationml/2006/ole">
              <mc:AlternateContent xmlns:mc="http://schemas.openxmlformats.org/markup-compatibility/2006">
                <mc:Choice xmlns:v="urn:schemas-microsoft-com:vml" Requires="v">
                  <p:oleObj name="Equation" r:id="rId4" imgW="62484000" imgH="6096000" progId="Equation.DSMT4">
                    <p:embed/>
                  </p:oleObj>
                </mc:Choice>
                <mc:Fallback>
                  <p:oleObj name="Equation" r:id="rId4" imgW="62484000" imgH="6096000" progId="Equation.DSMT4">
                    <p:embed/>
                    <p:pic>
                      <p:nvPicPr>
                        <p:cNvPr id="0" name="Object 3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 y="1680"/>
                          <a:ext cx="3205"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37"/>
            <p:cNvGraphicFramePr>
              <a:graphicFrameLocks noChangeAspect="1"/>
            </p:cNvGraphicFramePr>
            <p:nvPr/>
          </p:nvGraphicFramePr>
          <p:xfrm>
            <a:off x="960" y="2064"/>
            <a:ext cx="1536" cy="1152"/>
          </p:xfrm>
          <a:graphic>
            <a:graphicData uri="http://schemas.openxmlformats.org/presentationml/2006/ole">
              <mc:AlternateContent xmlns:mc="http://schemas.openxmlformats.org/markup-compatibility/2006">
                <mc:Choice xmlns:v="urn:schemas-microsoft-com:vml" Requires="v">
                  <p:oleObj r:id="rId6" imgW="26212800" imgH="18592800" progId="Equation.3">
                    <p:embed/>
                  </p:oleObj>
                </mc:Choice>
                <mc:Fallback>
                  <p:oleObj r:id="rId6" imgW="26212800" imgH="18592800" progId="Equation.3">
                    <p:embed/>
                    <p:pic>
                      <p:nvPicPr>
                        <p:cNvPr id="0" name="Object 3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2064"/>
                          <a:ext cx="1536"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38"/>
            <p:cNvGraphicFramePr>
              <a:graphicFrameLocks noChangeAspect="1"/>
            </p:cNvGraphicFramePr>
            <p:nvPr/>
          </p:nvGraphicFramePr>
          <p:xfrm>
            <a:off x="3456" y="2160"/>
            <a:ext cx="1152" cy="864"/>
          </p:xfrm>
          <a:graphic>
            <a:graphicData uri="http://schemas.openxmlformats.org/presentationml/2006/ole">
              <mc:AlternateContent xmlns:mc="http://schemas.openxmlformats.org/markup-compatibility/2006">
                <mc:Choice xmlns:v="urn:schemas-microsoft-com:vml" Requires="v">
                  <p:oleObj r:id="rId8" imgW="19507200" imgH="14325600" progId="Equation.3">
                    <p:embed/>
                  </p:oleObj>
                </mc:Choice>
                <mc:Fallback>
                  <p:oleObj r:id="rId8" imgW="19507200" imgH="14325600" progId="Equation.3">
                    <p:embed/>
                    <p:pic>
                      <p:nvPicPr>
                        <p:cNvPr id="0" name="Object 3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2160"/>
                          <a:ext cx="1152"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2"/>
                                        </p:tgtEl>
                                        <p:attrNameLst>
                                          <p:attrName>style.visibility</p:attrName>
                                        </p:attrNameLst>
                                      </p:cBhvr>
                                      <p:to>
                                        <p:strVal val="visible"/>
                                      </p:to>
                                    </p:set>
                                    <p:animEffect transition="in" filter="blinds(horizontal)">
                                      <p:cBhvr additive="base">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55</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16" name="Rectangle 191"/>
          <p:cNvSpPr txBox="1">
            <a:spLocks noChangeArrowheads="1"/>
          </p:cNvSpPr>
          <p:nvPr/>
        </p:nvSpPr>
        <p:spPr>
          <a:xfrm>
            <a:off x="1699429" y="1002911"/>
            <a:ext cx="8564540" cy="773674"/>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buFont typeface="Wingdings" panose="05000000000000000000" pitchFamily="2" charset="2"/>
              <a:buNone/>
            </a:pPr>
            <a:r>
              <a:rPr lang="zh-CN" altLang="ru-RU" sz="2605" b="1" dirty="0">
                <a:latin typeface="Times New Roman" panose="02020603050405020304" pitchFamily="18" charset="0"/>
                <a:ea typeface="新宋体" panose="02010609030101010101" pitchFamily="49" charset="-122"/>
              </a:rPr>
              <a:t>模糊</a:t>
            </a:r>
            <a:r>
              <a:rPr lang="zh-CN" altLang="en-US" sz="2605" b="1" dirty="0">
                <a:latin typeface="Times New Roman" panose="02020603050405020304" pitchFamily="18" charset="0"/>
                <a:ea typeface="新宋体" panose="02010609030101010101" pitchFamily="49" charset="-122"/>
              </a:rPr>
              <a:t>关系合成  </a:t>
            </a:r>
            <a:endParaRPr lang="zh-CN" altLang="ru-RU" sz="2405" dirty="0">
              <a:latin typeface="Times New Roman" panose="02020603050405020304" pitchFamily="18" charset="0"/>
              <a:ea typeface="新宋体" panose="02010609030101010101" pitchFamily="49" charset="-122"/>
            </a:endParaRPr>
          </a:p>
          <a:p>
            <a:pPr>
              <a:lnSpc>
                <a:spcPct val="110000"/>
              </a:lnSpc>
              <a:buFont typeface="Wingdings" panose="05000000000000000000" pitchFamily="2" charset="2"/>
              <a:buNone/>
            </a:pPr>
            <a:r>
              <a:rPr lang="zh-CN" altLang="ru-RU" sz="2405" dirty="0">
                <a:latin typeface="Times New Roman" panose="02020603050405020304" pitchFamily="18" charset="0"/>
                <a:ea typeface="新宋体" panose="02010609030101010101" pitchFamily="49" charset="-122"/>
              </a:rPr>
              <a:t> </a:t>
            </a:r>
          </a:p>
        </p:txBody>
      </p:sp>
      <p:sp>
        <p:nvSpPr>
          <p:cNvPr id="3" name="Rectangle 353"/>
          <p:cNvSpPr>
            <a:spLocks noChangeArrowheads="1"/>
          </p:cNvSpPr>
          <p:nvPr/>
        </p:nvSpPr>
        <p:spPr bwMode="auto">
          <a:xfrm>
            <a:off x="1810546" y="1501641"/>
            <a:ext cx="8612298" cy="5015230"/>
          </a:xfrm>
          <a:prstGeom prst="rect">
            <a:avLst/>
          </a:prstGeom>
          <a:solidFill>
            <a:srgbClr val="FFFFFF"/>
          </a:solidFill>
          <a:ln w="9525" cap="flat" algn="ctr">
            <a:solidFill>
              <a:srgbClr val="808080"/>
            </a:solidFill>
            <a:prstDash val="solid"/>
            <a:miter lim="800000"/>
            <a:headEnd type="none" w="med" len="med"/>
            <a:tailEnd type="none" w="med" len="med"/>
          </a:ln>
        </p:spPr>
        <p:txBody>
          <a:bodyPr anchor="ctr">
            <a:spAutoFit/>
          </a:bodyPr>
          <a:lstStyle/>
          <a:p>
            <a:pPr>
              <a:lnSpc>
                <a:spcPct val="130000"/>
              </a:lnSpc>
              <a:spcBef>
                <a:spcPct val="20000"/>
              </a:spcBef>
              <a:buClr>
                <a:schemeClr val="accent2"/>
              </a:buClr>
              <a:buFont typeface="Wingdings" panose="05000000000000000000" pitchFamily="2" charset="2"/>
              <a:buChar char="§"/>
            </a:pPr>
            <a:r>
              <a:rPr lang="ru-RU" altLang="zh-CN" sz="2405" b="1">
                <a:latin typeface="宋体" panose="02010600030101010101" pitchFamily="2" charset="-122"/>
                <a:ea typeface="新宋体" panose="02010609030101010101" pitchFamily="49" charset="-122"/>
              </a:rPr>
              <a:t> </a:t>
            </a:r>
            <a:r>
              <a:rPr lang="zh-CN" altLang="ru-RU" sz="2405" b="1">
                <a:latin typeface="宋体" panose="02010600030101010101" pitchFamily="2" charset="-122"/>
                <a:ea typeface="新宋体" panose="02010609030101010101" pitchFamily="49" charset="-122"/>
              </a:rPr>
              <a:t>解：</a:t>
            </a:r>
          </a:p>
          <a:p>
            <a:pPr>
              <a:lnSpc>
                <a:spcPct val="130000"/>
              </a:lnSpc>
              <a:spcBef>
                <a:spcPct val="20000"/>
              </a:spcBef>
              <a:buClr>
                <a:schemeClr val="accent2"/>
              </a:buClr>
              <a:buFont typeface="Wingdings" panose="05000000000000000000" pitchFamily="2" charset="2"/>
              <a:buChar char="§"/>
            </a:pPr>
            <a:endParaRPr lang="zh-CN" altLang="ru-RU" sz="2405">
              <a:latin typeface="宋体" panose="02010600030101010101" pitchFamily="2" charset="-122"/>
              <a:ea typeface="新宋体" panose="02010609030101010101" pitchFamily="49" charset="-122"/>
            </a:endParaRPr>
          </a:p>
          <a:p>
            <a:pPr>
              <a:lnSpc>
                <a:spcPct val="130000"/>
              </a:lnSpc>
              <a:spcBef>
                <a:spcPct val="20000"/>
              </a:spcBef>
              <a:buClr>
                <a:schemeClr val="accent2"/>
              </a:buClr>
              <a:buFont typeface="Wingdings" panose="05000000000000000000" pitchFamily="2" charset="2"/>
              <a:buChar char="§"/>
            </a:pPr>
            <a:endParaRPr lang="zh-CN" altLang="ru-RU" sz="2405">
              <a:latin typeface="宋体" panose="02010600030101010101" pitchFamily="2" charset="-122"/>
              <a:ea typeface="新宋体" panose="02010609030101010101" pitchFamily="49" charset="-122"/>
            </a:endParaRPr>
          </a:p>
          <a:p>
            <a:pPr>
              <a:lnSpc>
                <a:spcPct val="130000"/>
              </a:lnSpc>
              <a:spcBef>
                <a:spcPct val="20000"/>
              </a:spcBef>
              <a:buClr>
                <a:schemeClr val="accent2"/>
              </a:buClr>
              <a:buFont typeface="Wingdings" panose="05000000000000000000" pitchFamily="2" charset="2"/>
              <a:buChar char="§"/>
            </a:pPr>
            <a:endParaRPr lang="zh-CN" altLang="ru-RU" sz="2405">
              <a:latin typeface="Times New Roman" panose="02020603050405020304" pitchFamily="18" charset="0"/>
              <a:ea typeface="新宋体" panose="02010609030101010101" pitchFamily="49" charset="-122"/>
            </a:endParaRPr>
          </a:p>
          <a:p>
            <a:pPr>
              <a:lnSpc>
                <a:spcPct val="130000"/>
              </a:lnSpc>
              <a:spcBef>
                <a:spcPct val="20000"/>
              </a:spcBef>
              <a:buClr>
                <a:schemeClr val="accent2"/>
              </a:buClr>
              <a:buFont typeface="Wingdings" panose="05000000000000000000" pitchFamily="2" charset="2"/>
              <a:buNone/>
            </a:pPr>
            <a:endParaRPr lang="zh-CN" altLang="ru-RU" sz="2405">
              <a:latin typeface="Times New Roman" panose="02020603050405020304" pitchFamily="18" charset="0"/>
              <a:ea typeface="新宋体" panose="02010609030101010101" pitchFamily="49" charset="-122"/>
            </a:endParaRPr>
          </a:p>
          <a:p>
            <a:pPr>
              <a:lnSpc>
                <a:spcPct val="130000"/>
              </a:lnSpc>
              <a:spcBef>
                <a:spcPct val="20000"/>
              </a:spcBef>
              <a:buClr>
                <a:schemeClr val="accent2"/>
              </a:buClr>
              <a:buFont typeface="Wingdings" panose="05000000000000000000" pitchFamily="2" charset="2"/>
              <a:buNone/>
            </a:pPr>
            <a:endParaRPr lang="zh-CN" altLang="ru-RU" sz="2405">
              <a:latin typeface="Times New Roman" panose="02020603050405020304" pitchFamily="18" charset="0"/>
              <a:ea typeface="新宋体" panose="02010609030101010101" pitchFamily="49" charset="-122"/>
            </a:endParaRPr>
          </a:p>
          <a:p>
            <a:pPr>
              <a:lnSpc>
                <a:spcPct val="130000"/>
              </a:lnSpc>
              <a:spcBef>
                <a:spcPct val="20000"/>
              </a:spcBef>
              <a:buClr>
                <a:schemeClr val="accent2"/>
              </a:buClr>
              <a:buFont typeface="Wingdings" panose="05000000000000000000" pitchFamily="2" charset="2"/>
              <a:buNone/>
            </a:pPr>
            <a:endParaRPr lang="zh-CN" altLang="ru-RU" sz="2405">
              <a:latin typeface="Times New Roman" panose="02020603050405020304" pitchFamily="18" charset="0"/>
              <a:ea typeface="新宋体" panose="02010609030101010101" pitchFamily="49" charset="-122"/>
            </a:endParaRPr>
          </a:p>
          <a:p>
            <a:pPr>
              <a:lnSpc>
                <a:spcPct val="130000"/>
              </a:lnSpc>
              <a:spcBef>
                <a:spcPct val="20000"/>
              </a:spcBef>
              <a:buClr>
                <a:schemeClr val="accent2"/>
              </a:buClr>
              <a:buFont typeface="Wingdings" panose="05000000000000000000" pitchFamily="2" charset="2"/>
              <a:buNone/>
            </a:pPr>
            <a:endParaRPr lang="zh-CN" altLang="ru-RU" sz="2405">
              <a:latin typeface="Times New Roman" panose="02020603050405020304" pitchFamily="18" charset="0"/>
              <a:ea typeface="新宋体" panose="02010609030101010101" pitchFamily="49" charset="-122"/>
            </a:endParaRPr>
          </a:p>
          <a:p>
            <a:pPr>
              <a:lnSpc>
                <a:spcPct val="130000"/>
              </a:lnSpc>
              <a:spcBef>
                <a:spcPct val="20000"/>
              </a:spcBef>
              <a:buClr>
                <a:schemeClr val="accent2"/>
              </a:buClr>
              <a:buFont typeface="Wingdings" panose="05000000000000000000" pitchFamily="2" charset="2"/>
              <a:buNone/>
            </a:pPr>
            <a:endParaRPr lang="ru-RU" altLang="zh-CN" sz="2405">
              <a:latin typeface="Times New Roman" panose="02020603050405020304" pitchFamily="18" charset="0"/>
              <a:ea typeface="新宋体" panose="02010609030101010101" pitchFamily="49" charset="-122"/>
            </a:endParaRPr>
          </a:p>
        </p:txBody>
      </p:sp>
      <p:graphicFrame>
        <p:nvGraphicFramePr>
          <p:cNvPr id="7" name="Object 355"/>
          <p:cNvGraphicFramePr>
            <a:graphicFrameLocks noChangeAspect="1"/>
          </p:cNvGraphicFramePr>
          <p:nvPr/>
        </p:nvGraphicFramePr>
        <p:xfrm>
          <a:off x="2440947" y="1757482"/>
          <a:ext cx="7717638" cy="4584735"/>
        </p:xfrm>
        <a:graphic>
          <a:graphicData uri="http://schemas.openxmlformats.org/presentationml/2006/ole">
            <mc:AlternateContent xmlns:mc="http://schemas.openxmlformats.org/markup-compatibility/2006">
              <mc:Choice xmlns:v="urn:schemas-microsoft-com:vml" Requires="v">
                <p:oleObj r:id="rId2" imgW="104241600" imgH="56388000" progId="Equation.DSMT4">
                  <p:embed/>
                </p:oleObj>
              </mc:Choice>
              <mc:Fallback>
                <p:oleObj r:id="rId2" imgW="104241600" imgH="56388000" progId="Equation.DSMT4">
                  <p:embed/>
                  <p:pic>
                    <p:nvPicPr>
                      <p:cNvPr id="0" name="Object 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47" y="1757482"/>
                        <a:ext cx="7717638" cy="458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childTnLst>
                                    <p:set>
                                      <p:cBhvr additive="base">
                                        <p:cTn id="6" dur="1" fill="hold">
                                          <p:stCondLst>
                                            <p:cond delay="0"/>
                                          </p:stCondLst>
                                        </p:cTn>
                                        <p:tgtEl>
                                          <p:spTgt spid="3"/>
                                        </p:tgtEl>
                                        <p:attrNameLst>
                                          <p:attrName>style.visibility</p:attrName>
                                        </p:attrNameLst>
                                      </p:cBhvr>
                                      <p:to>
                                        <p:strVal val="visible"/>
                                      </p:to>
                                    </p:set>
                                    <p:animEffect transition="in" filter="wipe(up)">
                                      <p:cBhvr additive="base">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childTnLst>
                                    <p:set>
                                      <p:cBhvr additive="base">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56</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16" name="Rectangle 191"/>
          <p:cNvSpPr txBox="1">
            <a:spLocks noChangeArrowheads="1"/>
          </p:cNvSpPr>
          <p:nvPr/>
        </p:nvSpPr>
        <p:spPr>
          <a:xfrm>
            <a:off x="1699429" y="1002911"/>
            <a:ext cx="8564540" cy="773674"/>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buFont typeface="Wingdings" panose="05000000000000000000" pitchFamily="2" charset="2"/>
              <a:buNone/>
            </a:pPr>
            <a:r>
              <a:rPr lang="zh-CN" altLang="ru-RU" sz="2605" b="1" dirty="0">
                <a:latin typeface="Times New Roman" panose="02020603050405020304" pitchFamily="18" charset="0"/>
                <a:ea typeface="新宋体" panose="02010609030101010101" pitchFamily="49" charset="-122"/>
              </a:rPr>
              <a:t>模糊</a:t>
            </a:r>
            <a:r>
              <a:rPr lang="zh-CN" altLang="en-US" sz="2605" b="1" dirty="0">
                <a:latin typeface="Times New Roman" panose="02020603050405020304" pitchFamily="18" charset="0"/>
                <a:ea typeface="新宋体" panose="02010609030101010101" pitchFamily="49" charset="-122"/>
              </a:rPr>
              <a:t>推理</a:t>
            </a:r>
            <a:r>
              <a:rPr lang="zh-CN" altLang="ru-RU" sz="2405" dirty="0">
                <a:latin typeface="Times New Roman" panose="02020603050405020304" pitchFamily="18" charset="0"/>
                <a:ea typeface="新宋体" panose="02010609030101010101" pitchFamily="49" charset="-122"/>
              </a:rPr>
              <a:t> </a:t>
            </a:r>
          </a:p>
        </p:txBody>
      </p:sp>
      <p:sp>
        <p:nvSpPr>
          <p:cNvPr id="8" name="Rectangle 359"/>
          <p:cNvSpPr txBox="1">
            <a:spLocks noChangeArrowheads="1"/>
          </p:cNvSpPr>
          <p:nvPr/>
        </p:nvSpPr>
        <p:spPr>
          <a:xfrm>
            <a:off x="1726174" y="1550905"/>
            <a:ext cx="8688710" cy="2527972"/>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196850" indent="-196850">
              <a:buFont typeface="Wingdings" panose="05000000000000000000" pitchFamily="2" charset="2"/>
              <a:buNone/>
            </a:pPr>
            <a:r>
              <a:rPr lang="ru-RU" altLang="zh-CN" sz="2605" b="1" dirty="0">
                <a:latin typeface="Times New Roman" panose="02020603050405020304" pitchFamily="18" charset="0"/>
                <a:ea typeface="新宋体" panose="02010609030101010101" pitchFamily="49" charset="-122"/>
              </a:rPr>
              <a:t>1. </a:t>
            </a:r>
            <a:r>
              <a:rPr lang="zh-CN" altLang="ru-RU" sz="2605" b="1" dirty="0">
                <a:latin typeface="宋体" panose="02010600030101010101" pitchFamily="2" charset="-122"/>
                <a:ea typeface="新宋体" panose="02010609030101010101" pitchFamily="49" charset="-122"/>
              </a:rPr>
              <a:t>模糊知识表示</a:t>
            </a:r>
          </a:p>
          <a:p>
            <a:pPr marL="196850" indent="-196850">
              <a:buFont typeface="Wingdings" panose="05000000000000000000" pitchFamily="2" charset="2"/>
              <a:buChar char="§"/>
            </a:pPr>
            <a:r>
              <a:rPr lang="zh-CN" altLang="ru-RU" sz="2405" b="1" dirty="0">
                <a:latin typeface="Times New Roman" panose="02020603050405020304" pitchFamily="18" charset="0"/>
                <a:ea typeface="新宋体" panose="02010609030101010101" pitchFamily="49" charset="-122"/>
              </a:rPr>
              <a:t> 人类思维判断的基本形式：</a:t>
            </a:r>
          </a:p>
          <a:p>
            <a:pPr marL="196850" indent="-196850">
              <a:buFont typeface="Wingdings" panose="05000000000000000000" pitchFamily="2" charset="2"/>
              <a:buNone/>
            </a:pPr>
            <a:r>
              <a:rPr lang="zh-CN" altLang="ru-RU" sz="2405" b="1" dirty="0">
                <a:latin typeface="Times New Roman" panose="02020603050405020304" pitchFamily="18" charset="0"/>
                <a:ea typeface="新宋体" panose="02010609030101010101" pitchFamily="49" charset="-122"/>
              </a:rPr>
              <a:t>                如果 （条件） →  则 （结论）</a:t>
            </a:r>
          </a:p>
          <a:p>
            <a:pPr marL="196850" indent="-196850">
              <a:buFont typeface="Wingdings" panose="05000000000000000000" pitchFamily="2" charset="2"/>
              <a:buChar char="§"/>
            </a:pPr>
            <a:r>
              <a:rPr lang="zh-CN" altLang="ru-RU" sz="2405" b="1" dirty="0">
                <a:latin typeface="Times New Roman" panose="02020603050405020304" pitchFamily="18" charset="0"/>
                <a:ea typeface="新宋体" panose="02010609030101010101" pitchFamily="49" charset="-122"/>
              </a:rPr>
              <a:t> 例如：如果  压力较高且温度在慢慢上升    则  阀门略开</a:t>
            </a:r>
          </a:p>
        </p:txBody>
      </p:sp>
      <p:sp>
        <p:nvSpPr>
          <p:cNvPr id="9" name="Rectangle 369"/>
          <p:cNvSpPr>
            <a:spLocks noChangeArrowheads="1"/>
          </p:cNvSpPr>
          <p:nvPr/>
        </p:nvSpPr>
        <p:spPr bwMode="auto">
          <a:xfrm>
            <a:off x="1770747" y="4080893"/>
            <a:ext cx="8650504" cy="2017395"/>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lgn="just">
              <a:lnSpc>
                <a:spcPct val="120000"/>
              </a:lnSpc>
              <a:spcBef>
                <a:spcPct val="50000"/>
              </a:spcBef>
              <a:buClr>
                <a:schemeClr val="accent2"/>
              </a:buClr>
              <a:buSzPct val="65000"/>
              <a:buFont typeface="Wingdings" panose="05000000000000000000" pitchFamily="2" charset="2"/>
              <a:buChar char="§"/>
            </a:pPr>
            <a:r>
              <a:rPr lang="ru-RU" altLang="zh-CN" sz="2605" b="1">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模糊规则：从条件论域到结论论域的模糊关系矩阵 </a:t>
            </a:r>
            <a:r>
              <a:rPr lang="ru-RU" altLang="zh-CN" sz="2605" b="1" i="1">
                <a:latin typeface="Times New Roman" panose="02020603050405020304" pitchFamily="18" charset="0"/>
                <a:ea typeface="新宋体" panose="02010609030101010101" pitchFamily="49" charset="-122"/>
              </a:rPr>
              <a:t>R</a:t>
            </a:r>
            <a:r>
              <a:rPr lang="zh-CN" altLang="ru-RU" sz="2605" b="1">
                <a:latin typeface="Times New Roman" panose="02020603050405020304" pitchFamily="18" charset="0"/>
                <a:ea typeface="新宋体" panose="02010609030101010101" pitchFamily="49" charset="-122"/>
              </a:rPr>
              <a:t>。通过条件模糊向量与模糊关系 </a:t>
            </a:r>
            <a:r>
              <a:rPr lang="ru-RU" altLang="zh-CN" sz="2605" b="1" i="1">
                <a:latin typeface="Times New Roman" panose="02020603050405020304" pitchFamily="18" charset="0"/>
                <a:ea typeface="新宋体" panose="02010609030101010101" pitchFamily="49" charset="-122"/>
              </a:rPr>
              <a:t>R </a:t>
            </a:r>
            <a:r>
              <a:rPr lang="zh-CN" altLang="ru-RU" sz="2605" b="1">
                <a:latin typeface="Times New Roman" panose="02020603050405020304" pitchFamily="18" charset="0"/>
                <a:ea typeface="新宋体" panose="02010609030101010101" pitchFamily="49" charset="-122"/>
              </a:rPr>
              <a:t>的合成进行模糊推理，得到结论的模糊向量，然后采用“清晰化”方法将模糊结论转换为精确量。</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childTnLst>
                                    <p:set>
                                      <p:cBhvr additive="base">
                                        <p:cTn id="6" dur="1" fill="hold">
                                          <p:stCondLst>
                                            <p:cond delay="0"/>
                                          </p:stCondLst>
                                        </p:cTn>
                                        <p:tgtEl>
                                          <p:spTgt spid="8">
                                            <p:txEl>
                                              <p:pRg st="0" end="0"/>
                                            </p:txEl>
                                          </p:spTgt>
                                        </p:tgtEl>
                                        <p:attrNameLst>
                                          <p:attrName>style.visibility</p:attrName>
                                        </p:attrNameLst>
                                      </p:cBhvr>
                                      <p:to>
                                        <p:strVal val="visible"/>
                                      </p:to>
                                    </p:set>
                                    <p:animEffect transition="in" filter="box(in)">
                                      <p:cBhvr additive="base">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childTnLst>
                                    <p:set>
                                      <p:cBhvr additive="base">
                                        <p:cTn id="11" dur="1" fill="hold">
                                          <p:stCondLst>
                                            <p:cond delay="0"/>
                                          </p:stCondLst>
                                        </p:cTn>
                                        <p:tgtEl>
                                          <p:spTgt spid="8">
                                            <p:txEl>
                                              <p:pRg st="1" end="1"/>
                                            </p:txEl>
                                          </p:spTgt>
                                        </p:tgtEl>
                                        <p:attrNameLst>
                                          <p:attrName>style.visibility</p:attrName>
                                        </p:attrNameLst>
                                      </p:cBhvr>
                                      <p:to>
                                        <p:strVal val="visible"/>
                                      </p:to>
                                    </p:set>
                                    <p:animEffect transition="in" filter="box(in)">
                                      <p:cBhvr additive="base">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childTnLst>
                                    <p:set>
                                      <p:cBhvr additive="base">
                                        <p:cTn id="16" dur="1" fill="hold">
                                          <p:stCondLst>
                                            <p:cond delay="0"/>
                                          </p:stCondLst>
                                        </p:cTn>
                                        <p:tgtEl>
                                          <p:spTgt spid="8">
                                            <p:txEl>
                                              <p:pRg st="2" end="2"/>
                                            </p:txEl>
                                          </p:spTgt>
                                        </p:tgtEl>
                                        <p:attrNameLst>
                                          <p:attrName>style.visibility</p:attrName>
                                        </p:attrNameLst>
                                      </p:cBhvr>
                                      <p:to>
                                        <p:strVal val="visible"/>
                                      </p:to>
                                    </p:set>
                                    <p:animEffect transition="in" filter="box(in)">
                                      <p:cBhvr additive="base">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childTnLst>
                                    <p:set>
                                      <p:cBhvr additive="base">
                                        <p:cTn id="21" dur="1" fill="hold">
                                          <p:stCondLst>
                                            <p:cond delay="0"/>
                                          </p:stCondLst>
                                        </p:cTn>
                                        <p:tgtEl>
                                          <p:spTgt spid="8">
                                            <p:txEl>
                                              <p:pRg st="3" end="3"/>
                                            </p:txEl>
                                          </p:spTgt>
                                        </p:tgtEl>
                                        <p:attrNameLst>
                                          <p:attrName>style.visibility</p:attrName>
                                        </p:attrNameLst>
                                      </p:cBhvr>
                                      <p:to>
                                        <p:strVal val="visible"/>
                                      </p:to>
                                    </p:set>
                                    <p:animEffect transition="in" filter="box(in)">
                                      <p:cBhvr additive="base">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childTnLst>
                                    <p:set>
                                      <p:cBhvr additive="base">
                                        <p:cTn id="26" dur="1" fill="hold">
                                          <p:stCondLst>
                                            <p:cond delay="0"/>
                                          </p:stCondLst>
                                        </p:cTn>
                                        <p:tgtEl>
                                          <p:spTgt spid="9"/>
                                        </p:tgtEl>
                                        <p:attrNameLst>
                                          <p:attrName>style.visibility</p:attrName>
                                        </p:attrNameLst>
                                      </p:cBhvr>
                                      <p:to>
                                        <p:strVal val="visible"/>
                                      </p:to>
                                    </p:set>
                                    <p:animEffect transition="in" filter="blinds(horizontal)">
                                      <p:cBhvr additive="base">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57</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模糊逻辑与模糊推理</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16" name="Rectangle 191"/>
          <p:cNvSpPr txBox="1">
            <a:spLocks noChangeArrowheads="1"/>
          </p:cNvSpPr>
          <p:nvPr/>
        </p:nvSpPr>
        <p:spPr>
          <a:xfrm>
            <a:off x="1699429" y="1002911"/>
            <a:ext cx="8564540" cy="773674"/>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nSpc>
                <a:spcPct val="110000"/>
              </a:lnSpc>
              <a:buFont typeface="Wingdings" panose="05000000000000000000" pitchFamily="2" charset="2"/>
              <a:buNone/>
            </a:pPr>
            <a:r>
              <a:rPr lang="zh-CN" altLang="ru-RU" sz="2605" b="1" dirty="0">
                <a:latin typeface="Times New Roman" panose="02020603050405020304" pitchFamily="18" charset="0"/>
                <a:ea typeface="新宋体" panose="02010609030101010101" pitchFamily="49" charset="-122"/>
              </a:rPr>
              <a:t>模糊</a:t>
            </a:r>
            <a:r>
              <a:rPr lang="zh-CN" altLang="en-US" sz="2605" b="1" dirty="0">
                <a:latin typeface="Times New Roman" panose="02020603050405020304" pitchFamily="18" charset="0"/>
                <a:ea typeface="新宋体" panose="02010609030101010101" pitchFamily="49" charset="-122"/>
              </a:rPr>
              <a:t>推理</a:t>
            </a:r>
            <a:r>
              <a:rPr lang="zh-CN" altLang="ru-RU" sz="2405" dirty="0">
                <a:latin typeface="Times New Roman" panose="02020603050405020304" pitchFamily="18" charset="0"/>
                <a:ea typeface="新宋体" panose="02010609030101010101" pitchFamily="49" charset="-122"/>
              </a:rPr>
              <a:t> </a:t>
            </a:r>
          </a:p>
        </p:txBody>
      </p:sp>
      <p:sp>
        <p:nvSpPr>
          <p:cNvPr id="2" name="Rectangle 383"/>
          <p:cNvSpPr>
            <a:spLocks noChangeArrowheads="1"/>
          </p:cNvSpPr>
          <p:nvPr/>
        </p:nvSpPr>
        <p:spPr bwMode="auto">
          <a:xfrm>
            <a:off x="1765972" y="2051117"/>
            <a:ext cx="8661648" cy="1776095"/>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lgn="just">
              <a:lnSpc>
                <a:spcPct val="140000"/>
              </a:lnSpc>
              <a:buClr>
                <a:schemeClr val="accent2"/>
              </a:buClr>
              <a:buSzPct val="65000"/>
              <a:buFont typeface="Wingdings" panose="05000000000000000000" pitchFamily="2" charset="2"/>
              <a:buChar char="§"/>
            </a:pPr>
            <a:r>
              <a:rPr lang="ru-RU" altLang="zh-CN" sz="2605" b="1">
                <a:latin typeface="宋体" panose="02010600030101010101" pitchFamily="2" charset="-122"/>
                <a:ea typeface="新宋体" panose="02010609030101010101" pitchFamily="49" charset="-122"/>
              </a:rPr>
              <a:t> </a:t>
            </a:r>
            <a:r>
              <a:rPr lang="zh-CN" altLang="ru-RU" sz="2605" b="1">
                <a:latin typeface="宋体" panose="02010600030101010101" pitchFamily="2" charset="-122"/>
                <a:ea typeface="新宋体" panose="02010609030101010101" pitchFamily="49" charset="-122"/>
              </a:rPr>
              <a:t>若已知输入为</a:t>
            </a:r>
            <a:r>
              <a:rPr lang="zh-CN" altLang="ru-RU" sz="2605" b="1">
                <a:latin typeface="Times New Roman" panose="02020603050405020304" pitchFamily="18" charset="0"/>
                <a:ea typeface="新宋体" panose="02010609030101010101" pitchFamily="49" charset="-122"/>
              </a:rPr>
              <a:t> </a:t>
            </a:r>
            <a:r>
              <a:rPr lang="ru-RU" altLang="zh-CN" sz="2605" b="1" i="1">
                <a:latin typeface="Times New Roman" panose="02020603050405020304" pitchFamily="18" charset="0"/>
                <a:ea typeface="新宋体" panose="02010609030101010101" pitchFamily="49" charset="-122"/>
              </a:rPr>
              <a:t>A</a:t>
            </a:r>
            <a:r>
              <a:rPr lang="zh-CN" altLang="ru-RU" sz="2605" b="1">
                <a:latin typeface="宋体" panose="02010600030101010101" pitchFamily="2" charset="-122"/>
                <a:ea typeface="新宋体" panose="02010609030101010101" pitchFamily="49" charset="-122"/>
              </a:rPr>
              <a:t>，则输出为</a:t>
            </a:r>
            <a:r>
              <a:rPr lang="zh-CN" altLang="ru-RU" sz="2605" b="1">
                <a:latin typeface="Times New Roman" panose="02020603050405020304" pitchFamily="18" charset="0"/>
                <a:ea typeface="新宋体" panose="02010609030101010101" pitchFamily="49" charset="-122"/>
              </a:rPr>
              <a:t> </a:t>
            </a:r>
            <a:r>
              <a:rPr lang="ru-RU" altLang="zh-CN" sz="2605" b="1" i="1">
                <a:latin typeface="Times New Roman" panose="02020603050405020304" pitchFamily="18" charset="0"/>
                <a:ea typeface="新宋体" panose="02010609030101010101" pitchFamily="49" charset="-122"/>
              </a:rPr>
              <a:t>B</a:t>
            </a:r>
            <a:r>
              <a:rPr lang="ru-RU" altLang="zh-CN" sz="2605" b="1">
                <a:latin typeface="Times New Roman" panose="02020603050405020304" pitchFamily="18" charset="0"/>
                <a:ea typeface="新宋体" panose="02010609030101010101" pitchFamily="49" charset="-122"/>
              </a:rPr>
              <a:t> </a:t>
            </a:r>
            <a:r>
              <a:rPr lang="zh-CN" altLang="ru-RU" sz="2605" b="1">
                <a:latin typeface="宋体" panose="02010600030101010101" pitchFamily="2" charset="-122"/>
                <a:ea typeface="新宋体" panose="02010609030101010101" pitchFamily="49" charset="-122"/>
              </a:rPr>
              <a:t>；若现在已知输入为  ，则输出   用合成规则求取</a:t>
            </a:r>
            <a:r>
              <a:rPr lang="zh-CN" altLang="ru-RU" sz="2605" b="1">
                <a:latin typeface="Times New Roman" panose="02020603050405020304" pitchFamily="18" charset="0"/>
                <a:ea typeface="新宋体" panose="02010609030101010101" pitchFamily="49" charset="-122"/>
              </a:rPr>
              <a:t> </a:t>
            </a:r>
          </a:p>
          <a:p>
            <a:pPr algn="just">
              <a:lnSpc>
                <a:spcPct val="140000"/>
              </a:lnSpc>
              <a:buClr>
                <a:schemeClr val="accent2"/>
              </a:buClr>
              <a:buSzPct val="65000"/>
              <a:buFont typeface="Wingdings" panose="05000000000000000000" pitchFamily="2" charset="2"/>
              <a:buNone/>
            </a:pPr>
            <a:r>
              <a:rPr lang="zh-CN" altLang="ru-RU" sz="2605" b="1">
                <a:latin typeface="宋体" panose="02010600030101010101" pitchFamily="2" charset="-122"/>
                <a:ea typeface="新宋体" panose="02010609030101010101" pitchFamily="49" charset="-122"/>
              </a:rPr>
              <a:t>其中模糊关系</a:t>
            </a:r>
            <a:r>
              <a:rPr lang="ru-RU" altLang="zh-CN" sz="2605" b="1" i="1">
                <a:latin typeface="Times New Roman" panose="02020603050405020304" pitchFamily="18" charset="0"/>
                <a:ea typeface="新宋体" panose="02010609030101010101" pitchFamily="49" charset="-122"/>
              </a:rPr>
              <a:t>R</a:t>
            </a:r>
            <a:r>
              <a:rPr lang="ru-RU" altLang="zh-CN" sz="2605" b="1">
                <a:latin typeface="宋体" panose="02010600030101010101" pitchFamily="2" charset="-122"/>
                <a:ea typeface="新宋体" panose="02010609030101010101" pitchFamily="49" charset="-122"/>
              </a:rPr>
              <a:t>:</a:t>
            </a:r>
            <a:r>
              <a:rPr lang="ru-RU" altLang="zh-CN" sz="2605" b="1">
                <a:latin typeface="Times New Roman" panose="02020603050405020304" pitchFamily="18" charset="0"/>
                <a:ea typeface="新宋体" panose="02010609030101010101" pitchFamily="49" charset="-122"/>
              </a:rPr>
              <a:t> </a:t>
            </a:r>
          </a:p>
        </p:txBody>
      </p:sp>
      <p:grpSp>
        <p:nvGrpSpPr>
          <p:cNvPr id="3" name="Group 384"/>
          <p:cNvGrpSpPr/>
          <p:nvPr/>
        </p:nvGrpSpPr>
        <p:grpSpPr bwMode="auto">
          <a:xfrm>
            <a:off x="2916932" y="2224636"/>
            <a:ext cx="7133402" cy="1509142"/>
            <a:chOff x="875" y="1180"/>
            <a:chExt cx="4481" cy="948"/>
          </a:xfrm>
        </p:grpSpPr>
        <p:graphicFrame>
          <p:nvGraphicFramePr>
            <p:cNvPr id="7" name="Object 385"/>
            <p:cNvGraphicFramePr>
              <a:graphicFrameLocks noChangeAspect="1"/>
            </p:cNvGraphicFramePr>
            <p:nvPr/>
          </p:nvGraphicFramePr>
          <p:xfrm>
            <a:off x="5103" y="1180"/>
            <a:ext cx="253" cy="230"/>
          </p:xfrm>
          <a:graphic>
            <a:graphicData uri="http://schemas.openxmlformats.org/presentationml/2006/ole">
              <mc:AlternateContent xmlns:mc="http://schemas.openxmlformats.org/markup-compatibility/2006">
                <mc:Choice xmlns:v="urn:schemas-microsoft-com:vml" Requires="v">
                  <p:oleObj name="公式" r:id="rId2" imgW="4267200" imgH="3962400" progId="Equation.3">
                    <p:embed/>
                  </p:oleObj>
                </mc:Choice>
                <mc:Fallback>
                  <p:oleObj name="公式" r:id="rId2" imgW="4267200" imgH="3962400" progId="Equation.3">
                    <p:embed/>
                    <p:pic>
                      <p:nvPicPr>
                        <p:cNvPr id="0" name="Object 3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 y="1180"/>
                          <a:ext cx="2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386"/>
            <p:cNvGraphicFramePr>
              <a:graphicFrameLocks noChangeAspect="1"/>
            </p:cNvGraphicFramePr>
            <p:nvPr/>
          </p:nvGraphicFramePr>
          <p:xfrm>
            <a:off x="875" y="1534"/>
            <a:ext cx="263" cy="225"/>
          </p:xfrm>
          <a:graphic>
            <a:graphicData uri="http://schemas.openxmlformats.org/presentationml/2006/ole">
              <mc:AlternateContent xmlns:mc="http://schemas.openxmlformats.org/markup-compatibility/2006">
                <mc:Choice xmlns:v="urn:schemas-microsoft-com:vml" Requires="v">
                  <p:oleObj name="Equation" r:id="rId4" imgW="4876800" imgH="4267200" progId="Equation.DSMT4">
                    <p:embed/>
                  </p:oleObj>
                </mc:Choice>
                <mc:Fallback>
                  <p:oleObj name="Equation" r:id="rId4" imgW="4876800" imgH="4267200" progId="Equation.DSMT4">
                    <p:embed/>
                    <p:pic>
                      <p:nvPicPr>
                        <p:cNvPr id="0" name="Object 3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 y="1534"/>
                          <a:ext cx="26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87"/>
            <p:cNvGraphicFramePr>
              <a:graphicFrameLocks noChangeAspect="1"/>
            </p:cNvGraphicFramePr>
            <p:nvPr/>
          </p:nvGraphicFramePr>
          <p:xfrm>
            <a:off x="2720" y="1551"/>
            <a:ext cx="985" cy="213"/>
          </p:xfrm>
          <a:graphic>
            <a:graphicData uri="http://schemas.openxmlformats.org/presentationml/2006/ole">
              <mc:AlternateContent xmlns:mc="http://schemas.openxmlformats.org/markup-compatibility/2006">
                <mc:Choice xmlns:v="urn:schemas-microsoft-com:vml" Requires="v">
                  <p:oleObj name="Equation" r:id="rId6" imgW="18288000" imgH="4267200" progId="Equation.DSMT4">
                    <p:embed/>
                  </p:oleObj>
                </mc:Choice>
                <mc:Fallback>
                  <p:oleObj name="Equation" r:id="rId6" imgW="18288000" imgH="4267200" progId="Equation.DSMT4">
                    <p:embed/>
                    <p:pic>
                      <p:nvPicPr>
                        <p:cNvPr id="0" name="Object 3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0" y="1551"/>
                          <a:ext cx="98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88"/>
            <p:cNvGraphicFramePr>
              <a:graphicFrameLocks noChangeAspect="1"/>
            </p:cNvGraphicFramePr>
            <p:nvPr/>
          </p:nvGraphicFramePr>
          <p:xfrm>
            <a:off x="1797" y="1839"/>
            <a:ext cx="2740" cy="289"/>
          </p:xfrm>
          <a:graphic>
            <a:graphicData uri="http://schemas.openxmlformats.org/presentationml/2006/ole">
              <mc:AlternateContent xmlns:mc="http://schemas.openxmlformats.org/markup-compatibility/2006">
                <mc:Choice xmlns:v="urn:schemas-microsoft-com:vml" Requires="v">
                  <p:oleObj r:id="rId8" imgW="44500800" imgH="4876800" progId="Equation.3">
                    <p:embed/>
                  </p:oleObj>
                </mc:Choice>
                <mc:Fallback>
                  <p:oleObj r:id="rId8" imgW="44500800" imgH="4876800" progId="Equation.3">
                    <p:embed/>
                    <p:pic>
                      <p:nvPicPr>
                        <p:cNvPr id="0" name="Object 3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7" y="1839"/>
                          <a:ext cx="274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 name="Group 390"/>
          <p:cNvGrpSpPr/>
          <p:nvPr/>
        </p:nvGrpSpPr>
        <p:grpSpPr bwMode="auto">
          <a:xfrm>
            <a:off x="1820097" y="4243193"/>
            <a:ext cx="8574092" cy="2298736"/>
            <a:chOff x="186" y="2448"/>
            <a:chExt cx="5386" cy="1444"/>
          </a:xfrm>
        </p:grpSpPr>
        <p:sp>
          <p:nvSpPr>
            <p:cNvPr id="18" name="Rectangle 391"/>
            <p:cNvSpPr>
              <a:spLocks noChangeArrowheads="1"/>
            </p:cNvSpPr>
            <p:nvPr/>
          </p:nvSpPr>
          <p:spPr bwMode="auto">
            <a:xfrm>
              <a:off x="186" y="2448"/>
              <a:ext cx="5386" cy="1444"/>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lgn="just" fontAlgn="b">
                <a:spcBef>
                  <a:spcPct val="50000"/>
                </a:spcBef>
                <a:buClr>
                  <a:schemeClr val="accent2"/>
                </a:buClr>
                <a:buFont typeface="Wingdings" panose="05000000000000000000" pitchFamily="2" charset="2"/>
                <a:buChar char="§"/>
              </a:pPr>
              <a:r>
                <a:rPr lang="ru-RU" altLang="zh-CN" sz="2605">
                  <a:latin typeface="宋体" panose="02010600030101010101" pitchFamily="2" charset="-122"/>
                  <a:ea typeface="新宋体" panose="02010609030101010101" pitchFamily="49" charset="-122"/>
                </a:rPr>
                <a:t> </a:t>
              </a:r>
              <a:r>
                <a:rPr lang="zh-CN" altLang="ru-RU" sz="2605" b="1">
                  <a:latin typeface="宋体" panose="02010600030101010101" pitchFamily="2" charset="-122"/>
                  <a:ea typeface="新宋体" panose="02010609030101010101" pitchFamily="49" charset="-122"/>
                </a:rPr>
                <a:t>控制规则库的</a:t>
              </a:r>
              <a:r>
                <a:rPr lang="ru-RU" altLang="zh-CN" sz="2605" b="1" i="1">
                  <a:latin typeface="Times New Roman" panose="02020603050405020304" pitchFamily="18" charset="0"/>
                  <a:ea typeface="新宋体" panose="02010609030101010101" pitchFamily="49" charset="-122"/>
                </a:rPr>
                <a:t>N </a:t>
              </a:r>
              <a:r>
                <a:rPr lang="zh-CN" altLang="ru-RU" sz="2605" b="1">
                  <a:latin typeface="宋体" panose="02010600030101010101" pitchFamily="2" charset="-122"/>
                  <a:ea typeface="新宋体" panose="02010609030101010101" pitchFamily="49" charset="-122"/>
                </a:rPr>
                <a:t>条规则有</a:t>
              </a:r>
              <a:r>
                <a:rPr lang="ru-RU" altLang="zh-CN" sz="2605" b="1" i="1">
                  <a:latin typeface="Times New Roman" panose="02020603050405020304" pitchFamily="18" charset="0"/>
                  <a:ea typeface="新宋体" panose="02010609030101010101" pitchFamily="49" charset="-122"/>
                </a:rPr>
                <a:t>N </a:t>
              </a:r>
              <a:r>
                <a:rPr lang="zh-CN" altLang="ru-RU" sz="2605" b="1">
                  <a:latin typeface="宋体" panose="02010600030101010101" pitchFamily="2" charset="-122"/>
                  <a:ea typeface="新宋体" panose="02010609030101010101" pitchFamily="49" charset="-122"/>
                </a:rPr>
                <a:t>个模糊关系：</a:t>
              </a:r>
            </a:p>
            <a:p>
              <a:pPr algn="just" fontAlgn="b">
                <a:spcBef>
                  <a:spcPct val="50000"/>
                </a:spcBef>
                <a:buClr>
                  <a:schemeClr val="accent2"/>
                </a:buClr>
                <a:buFont typeface="Wingdings" panose="05000000000000000000" pitchFamily="2" charset="2"/>
                <a:buNone/>
              </a:pPr>
              <a:r>
                <a:rPr lang="zh-CN" altLang="ru-RU" sz="2605" b="1">
                  <a:latin typeface="宋体" panose="02010600030101010101" pitchFamily="2" charset="-122"/>
                  <a:ea typeface="新宋体" panose="02010609030101010101" pitchFamily="49" charset="-122"/>
                </a:rPr>
                <a:t>对于整个系统的全部控制规则所对应的模糊关系</a:t>
              </a:r>
              <a:r>
                <a:rPr lang="ru-RU" altLang="zh-CN" sz="2605" b="1" i="1">
                  <a:latin typeface="Times New Roman" panose="02020603050405020304" pitchFamily="18" charset="0"/>
                  <a:ea typeface="新宋体" panose="02010609030101010101" pitchFamily="49" charset="-122"/>
                </a:rPr>
                <a:t>R</a:t>
              </a:r>
              <a:r>
                <a:rPr lang="zh-CN" altLang="ru-RU" sz="2605" b="1">
                  <a:latin typeface="宋体" panose="02010600030101010101" pitchFamily="2" charset="-122"/>
                  <a:ea typeface="新宋体" panose="02010609030101010101" pitchFamily="49" charset="-122"/>
                </a:rPr>
                <a:t>：</a:t>
              </a:r>
            </a:p>
            <a:p>
              <a:pPr algn="just" fontAlgn="b">
                <a:spcBef>
                  <a:spcPct val="50000"/>
                </a:spcBef>
                <a:buClr>
                  <a:schemeClr val="accent2"/>
                </a:buClr>
                <a:buFont typeface="Wingdings" panose="05000000000000000000" pitchFamily="2" charset="2"/>
                <a:buNone/>
              </a:pPr>
              <a:endParaRPr lang="zh-CN" altLang="ru-RU" sz="2605">
                <a:latin typeface="Times New Roman" panose="02020603050405020304" pitchFamily="18" charset="0"/>
                <a:ea typeface="新宋体" panose="02010609030101010101" pitchFamily="49" charset="-122"/>
              </a:endParaRPr>
            </a:p>
            <a:p>
              <a:pPr>
                <a:spcBef>
                  <a:spcPct val="50000"/>
                </a:spcBef>
              </a:pPr>
              <a:endParaRPr lang="ru-RU" altLang="zh-CN" sz="2605">
                <a:latin typeface="Arial" panose="020B0604020202020204" pitchFamily="34" charset="0"/>
                <a:ea typeface="新宋体" panose="02010609030101010101" pitchFamily="49" charset="-122"/>
              </a:endParaRPr>
            </a:p>
          </p:txBody>
        </p:sp>
        <p:graphicFrame>
          <p:nvGraphicFramePr>
            <p:cNvPr id="19" name="Object 392"/>
            <p:cNvGraphicFramePr>
              <a:graphicFrameLocks noChangeAspect="1"/>
            </p:cNvGraphicFramePr>
            <p:nvPr/>
          </p:nvGraphicFramePr>
          <p:xfrm>
            <a:off x="4240" y="2496"/>
            <a:ext cx="1273" cy="288"/>
          </p:xfrm>
          <a:graphic>
            <a:graphicData uri="http://schemas.openxmlformats.org/presentationml/2006/ole">
              <mc:AlternateContent xmlns:mc="http://schemas.openxmlformats.org/markup-compatibility/2006">
                <mc:Choice xmlns:v="urn:schemas-microsoft-com:vml" Requires="v">
                  <p:oleObj name="公式" r:id="rId10" imgW="19202400" imgH="5486400" progId="Equation.3">
                    <p:embed/>
                  </p:oleObj>
                </mc:Choice>
                <mc:Fallback>
                  <p:oleObj name="公式" r:id="rId10" imgW="19202400" imgH="5486400" progId="Equation.3">
                    <p:embed/>
                    <p:pic>
                      <p:nvPicPr>
                        <p:cNvPr id="0" name="Object 39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40" y="2496"/>
                          <a:ext cx="12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393"/>
            <p:cNvGraphicFramePr>
              <a:graphicFrameLocks noChangeAspect="1"/>
            </p:cNvGraphicFramePr>
            <p:nvPr/>
          </p:nvGraphicFramePr>
          <p:xfrm>
            <a:off x="1728" y="3168"/>
            <a:ext cx="2616" cy="672"/>
          </p:xfrm>
          <a:graphic>
            <a:graphicData uri="http://schemas.openxmlformats.org/presentationml/2006/ole">
              <mc:AlternateContent xmlns:mc="http://schemas.openxmlformats.org/markup-compatibility/2006">
                <mc:Choice xmlns:v="urn:schemas-microsoft-com:vml" Requires="v">
                  <p:oleObj r:id="rId12" imgW="40233600" imgH="10668000" progId="Equation.DSMT4">
                    <p:embed/>
                  </p:oleObj>
                </mc:Choice>
                <mc:Fallback>
                  <p:oleObj r:id="rId12" imgW="40233600" imgH="10668000" progId="Equation.DSMT4">
                    <p:embed/>
                    <p:pic>
                      <p:nvPicPr>
                        <p:cNvPr id="0" name="Object 39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28" y="3168"/>
                          <a:ext cx="261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3" name="Rectangle 373"/>
          <p:cNvSpPr txBox="1">
            <a:spLocks noChangeArrowheads="1"/>
          </p:cNvSpPr>
          <p:nvPr/>
        </p:nvSpPr>
        <p:spPr>
          <a:xfrm>
            <a:off x="1733337" y="1540627"/>
            <a:ext cx="8459474" cy="694078"/>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196850" indent="-196850">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2.  </a:t>
            </a:r>
            <a:r>
              <a:rPr lang="zh-CN" altLang="ru-RU" sz="2605" b="1">
                <a:latin typeface="Times New Roman" panose="02020603050405020304" pitchFamily="18" charset="0"/>
                <a:ea typeface="新宋体" panose="02010609030101010101" pitchFamily="49" charset="-122"/>
              </a:rPr>
              <a:t>对 </a:t>
            </a:r>
            <a:r>
              <a:rPr lang="ru-RU" altLang="zh-CN" sz="2605" b="1">
                <a:latin typeface="Times New Roman" panose="02020603050405020304" pitchFamily="18" charset="0"/>
                <a:ea typeface="新宋体" panose="02010609030101010101" pitchFamily="49" charset="-122"/>
              </a:rPr>
              <a:t>IF  </a:t>
            </a:r>
            <a:r>
              <a:rPr lang="ru-RU" altLang="zh-CN" sz="2605" b="1" i="1">
                <a:latin typeface="Times New Roman" panose="02020603050405020304" pitchFamily="18" charset="0"/>
                <a:ea typeface="新宋体" panose="02010609030101010101" pitchFamily="49" charset="-122"/>
              </a:rPr>
              <a:t>A</a:t>
            </a:r>
            <a:r>
              <a:rPr lang="ru-RU" altLang="zh-CN" sz="2605" b="1">
                <a:latin typeface="Times New Roman" panose="02020603050405020304" pitchFamily="18" charset="0"/>
                <a:ea typeface="新宋体" panose="02010609030101010101" pitchFamily="49" charset="-122"/>
              </a:rPr>
              <a:t>  THEN  </a:t>
            </a:r>
            <a:r>
              <a:rPr lang="ru-RU" altLang="zh-CN" sz="2605" b="1" i="1">
                <a:latin typeface="Times New Roman" panose="02020603050405020304" pitchFamily="18" charset="0"/>
                <a:ea typeface="新宋体" panose="02010609030101010101" pitchFamily="49" charset="-122"/>
              </a:rPr>
              <a:t>B</a:t>
            </a:r>
            <a:r>
              <a:rPr lang="ru-RU" altLang="zh-CN" sz="2605" b="1">
                <a:latin typeface="Times New Roman" panose="02020603050405020304" pitchFamily="18" charset="0"/>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类型的模糊规则的推理 </a:t>
            </a:r>
            <a:r>
              <a:rPr lang="zh-CN" altLang="ru-RU" sz="2405" b="1">
                <a:latin typeface="Times New Roman" panose="02020603050405020304" pitchFamily="18" charset="0"/>
                <a:ea typeface="新宋体" panose="02010609030101010101" pitchFamily="49" charset="-122"/>
              </a:rPr>
              <a:t> </a:t>
            </a:r>
            <a:endParaRPr lang="zh-CN" altLang="ru-RU" sz="2405" b="1" dirty="0">
              <a:latin typeface="Times New Roman" panose="02020603050405020304" pitchFamily="18" charset="0"/>
              <a:ea typeface="新宋体" panose="02010609030101010101" pitchFamily="49" charset="-122"/>
            </a:endParaRPr>
          </a:p>
        </p:txBody>
      </p:sp>
    </p:spTree>
  </p:cSld>
  <p:clrMapOvr>
    <a:masterClrMapping/>
  </p:clrMapOvr>
  <p:transition spd="slow" advTm="18981">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58</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模糊决策</a:t>
            </a:r>
            <a:endParaRPr lang="en-US" altLang="zh-CN" b="1" dirty="0">
              <a:solidFill>
                <a:prstClr val="white"/>
              </a:solidFill>
              <a:latin typeface="黑体" panose="02010609060101010101" pitchFamily="49" charset="-122"/>
              <a:ea typeface="黑体" panose="02010609060101010101" pitchFamily="49" charset="-122"/>
              <a:cs typeface="+mn-cs"/>
            </a:endParaRPr>
          </a:p>
        </p:txBody>
      </p:sp>
      <p:grpSp>
        <p:nvGrpSpPr>
          <p:cNvPr id="18" name="Group 441"/>
          <p:cNvGrpSpPr/>
          <p:nvPr/>
        </p:nvGrpSpPr>
        <p:grpSpPr bwMode="auto">
          <a:xfrm>
            <a:off x="1829649" y="3886353"/>
            <a:ext cx="8497680" cy="1696989"/>
            <a:chOff x="192" y="2160"/>
            <a:chExt cx="5338" cy="1066"/>
          </a:xfrm>
        </p:grpSpPr>
        <p:sp>
          <p:nvSpPr>
            <p:cNvPr id="19" name="Rectangle 442"/>
            <p:cNvSpPr>
              <a:spLocks noChangeArrowheads="1"/>
            </p:cNvSpPr>
            <p:nvPr/>
          </p:nvSpPr>
          <p:spPr bwMode="auto">
            <a:xfrm>
              <a:off x="192" y="2160"/>
              <a:ext cx="5338" cy="1066"/>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spcBef>
                  <a:spcPct val="50000"/>
                </a:spcBef>
                <a:buClr>
                  <a:schemeClr val="accent2"/>
                </a:buClr>
                <a:buFont typeface="Wingdings" panose="05000000000000000000" pitchFamily="2" charset="2"/>
                <a:buChar char="§"/>
              </a:pPr>
              <a:r>
                <a:rPr lang="ru-RU" altLang="zh-CN" sz="2605">
                  <a:latin typeface="宋体" panose="02010600030101010101" pitchFamily="2" charset="-122"/>
                  <a:ea typeface="新宋体" panose="02010609030101010101" pitchFamily="49" charset="-122"/>
                </a:rPr>
                <a:t> </a:t>
              </a:r>
              <a:r>
                <a:rPr lang="zh-CN" altLang="ru-RU" sz="2605">
                  <a:latin typeface="Times New Roman" panose="02020603050405020304" pitchFamily="18" charset="0"/>
                  <a:ea typeface="新宋体" panose="02010609030101010101" pitchFamily="49" charset="-122"/>
                </a:rPr>
                <a:t>例如，得到模糊向量：</a:t>
              </a:r>
            </a:p>
            <a:p>
              <a:pPr>
                <a:spcBef>
                  <a:spcPct val="50000"/>
                </a:spcBef>
                <a:buClr>
                  <a:schemeClr val="accent2"/>
                </a:buClr>
                <a:buFont typeface="Wingdings" panose="05000000000000000000" pitchFamily="2" charset="2"/>
                <a:buChar char="§"/>
              </a:pPr>
              <a:endParaRPr lang="zh-CN" altLang="ru-RU" sz="2605">
                <a:latin typeface="Times New Roman" panose="02020603050405020304" pitchFamily="18" charset="0"/>
                <a:ea typeface="新宋体" panose="02010609030101010101" pitchFamily="49" charset="-122"/>
              </a:endParaRPr>
            </a:p>
            <a:p>
              <a:pPr>
                <a:spcBef>
                  <a:spcPct val="50000"/>
                </a:spcBef>
                <a:buClr>
                  <a:schemeClr val="accent2"/>
                </a:buClr>
                <a:buFont typeface="Wingdings" panose="05000000000000000000" pitchFamily="2" charset="2"/>
                <a:buNone/>
              </a:pPr>
              <a:r>
                <a:rPr lang="zh-CN" altLang="ru-RU" sz="2605">
                  <a:latin typeface="Times New Roman" panose="02020603050405020304" pitchFamily="18" charset="0"/>
                  <a:ea typeface="新宋体" panose="02010609030101010101" pitchFamily="49" charset="-122"/>
                </a:rPr>
                <a:t>取结论：  </a:t>
              </a:r>
              <a:r>
                <a:rPr lang="ru-RU" altLang="zh-CN" sz="2605" i="1">
                  <a:latin typeface="Times New Roman" panose="02020603050405020304" pitchFamily="18" charset="0"/>
                  <a:ea typeface="新宋体" panose="02010609030101010101" pitchFamily="49" charset="-122"/>
                </a:rPr>
                <a:t>U</a:t>
              </a:r>
              <a:r>
                <a:rPr lang="zh-CN" altLang="ru-RU" sz="2605">
                  <a:latin typeface="Times New Roman" panose="02020603050405020304" pitchFamily="18" charset="0"/>
                  <a:ea typeface="新宋体" panose="02010609030101010101" pitchFamily="49" charset="-122"/>
                </a:rPr>
                <a:t>＝</a:t>
              </a:r>
              <a:r>
                <a:rPr lang="ru-RU" altLang="zh-CN" sz="2605">
                  <a:latin typeface="Times New Roman" panose="02020603050405020304" pitchFamily="18" charset="0"/>
                  <a:ea typeface="新宋体" panose="02010609030101010101" pitchFamily="49" charset="-122"/>
                </a:rPr>
                <a:t>5</a:t>
              </a:r>
              <a:r>
                <a:rPr lang="zh-CN" altLang="ru-RU" sz="2605">
                  <a:latin typeface="Times New Roman" panose="02020603050405020304" pitchFamily="18" charset="0"/>
                  <a:ea typeface="新宋体" panose="02010609030101010101" pitchFamily="49" charset="-122"/>
                </a:rPr>
                <a:t>。</a:t>
              </a:r>
            </a:p>
          </p:txBody>
        </p:sp>
        <p:graphicFrame>
          <p:nvGraphicFramePr>
            <p:cNvPr id="20" name="Object 443"/>
            <p:cNvGraphicFramePr>
              <a:graphicFrameLocks noChangeAspect="1"/>
            </p:cNvGraphicFramePr>
            <p:nvPr/>
          </p:nvGraphicFramePr>
          <p:xfrm>
            <a:off x="624" y="2592"/>
            <a:ext cx="4128" cy="240"/>
          </p:xfrm>
          <a:graphic>
            <a:graphicData uri="http://schemas.openxmlformats.org/presentationml/2006/ole">
              <mc:AlternateContent xmlns:mc="http://schemas.openxmlformats.org/markup-compatibility/2006">
                <mc:Choice xmlns:v="urn:schemas-microsoft-com:vml" Requires="v">
                  <p:oleObj r:id="rId2" imgW="76200000" imgH="4267200" progId="Equation.DSMT4">
                    <p:embed/>
                  </p:oleObj>
                </mc:Choice>
                <mc:Fallback>
                  <p:oleObj r:id="rId2" imgW="76200000" imgH="4267200" progId="Equation.DSMT4">
                    <p:embed/>
                    <p:pic>
                      <p:nvPicPr>
                        <p:cNvPr id="0" name="Object 4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2592"/>
                          <a:ext cx="412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Oval 444"/>
            <p:cNvSpPr>
              <a:spLocks noChangeArrowheads="1"/>
            </p:cNvSpPr>
            <p:nvPr/>
          </p:nvSpPr>
          <p:spPr bwMode="auto">
            <a:xfrm>
              <a:off x="2958" y="2496"/>
              <a:ext cx="480" cy="345"/>
            </a:xfrm>
            <a:prstGeom prst="ellipse">
              <a:avLst/>
            </a:prstGeom>
            <a:noFill/>
            <a:ln w="12700" cap="flat" algn="ctr">
              <a:solidFill>
                <a:srgbClr val="CC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endParaRPr lang="zh-CN" altLang="en-US" sz="1805"/>
            </a:p>
          </p:txBody>
        </p:sp>
      </p:grpSp>
      <p:sp>
        <p:nvSpPr>
          <p:cNvPr id="22" name="Rectangle 446"/>
          <p:cNvSpPr txBox="1">
            <a:spLocks noChangeArrowheads="1"/>
          </p:cNvSpPr>
          <p:nvPr/>
        </p:nvSpPr>
        <p:spPr>
          <a:xfrm>
            <a:off x="1775524" y="1358381"/>
            <a:ext cx="8666423" cy="1840262"/>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0" indent="0"/>
            <a:r>
              <a:rPr lang="ru-RU" altLang="zh-CN" sz="2800">
                <a:ea typeface="新宋体" panose="02010609030101010101" pitchFamily="49" charset="-122"/>
              </a:rPr>
              <a:t> </a:t>
            </a:r>
            <a:r>
              <a:rPr lang="ru-RU" altLang="zh-CN" sz="2605" b="1">
                <a:latin typeface="Times New Roman" panose="02020603050405020304" pitchFamily="18" charset="0"/>
                <a:ea typeface="新宋体" panose="02010609030101010101" pitchFamily="49" charset="-122"/>
              </a:rPr>
              <a:t>“</a:t>
            </a:r>
            <a:r>
              <a:rPr lang="zh-CN" altLang="ru-RU" sz="2605" b="1">
                <a:latin typeface="Times New Roman" panose="02020603050405020304" pitchFamily="18" charset="0"/>
                <a:ea typeface="新宋体" panose="02010609030101010101" pitchFamily="49" charset="-122"/>
              </a:rPr>
              <a:t>模糊决策”</a:t>
            </a:r>
            <a:r>
              <a:rPr lang="ru-RU" altLang="zh-CN" sz="2605" b="1">
                <a:latin typeface="Times New Roman" panose="02020603050405020304" pitchFamily="18" charset="0"/>
                <a:ea typeface="新宋体" panose="02010609030101010101" pitchFamily="49" charset="-122"/>
              </a:rPr>
              <a:t>(“</a:t>
            </a:r>
            <a:r>
              <a:rPr lang="zh-CN" altLang="ru-RU" sz="2605" b="1">
                <a:latin typeface="Times New Roman" panose="02020603050405020304" pitchFamily="18" charset="0"/>
                <a:ea typeface="新宋体" panose="02010609030101010101" pitchFamily="49" charset="-122"/>
              </a:rPr>
              <a:t>模糊判决”、“解模糊”或“清晰化”）：由模糊推理得到的结论或者操作是一个模糊向量，转化为确定值的过程。</a:t>
            </a:r>
            <a:endParaRPr lang="zh-CN" altLang="ru-RU" sz="2800" b="1">
              <a:ea typeface="新宋体" panose="02010609030101010101" pitchFamily="49" charset="-122"/>
            </a:endParaRPr>
          </a:p>
        </p:txBody>
      </p:sp>
      <p:sp>
        <p:nvSpPr>
          <p:cNvPr id="23" name="Rectangle 447"/>
          <p:cNvSpPr>
            <a:spLocks noChangeArrowheads="1"/>
          </p:cNvSpPr>
          <p:nvPr/>
        </p:nvSpPr>
        <p:spPr bwMode="auto">
          <a:xfrm>
            <a:off x="1753237" y="3198643"/>
            <a:ext cx="5896479"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ru-RU" altLang="zh-CN" sz="2810" b="1">
                <a:latin typeface="Times New Roman" panose="02020603050405020304" pitchFamily="18" charset="0"/>
                <a:ea typeface="新宋体" panose="02010609030101010101" pitchFamily="49" charset="-122"/>
              </a:rPr>
              <a:t> 1. </a:t>
            </a:r>
            <a:r>
              <a:rPr lang="zh-CN" altLang="ru-RU" sz="2810" b="1">
                <a:latin typeface="宋体" panose="02010600030101010101" pitchFamily="2" charset="-122"/>
                <a:ea typeface="新宋体" panose="02010609030101010101" pitchFamily="49" charset="-122"/>
              </a:rPr>
              <a:t>最大隶属度法</a:t>
            </a:r>
            <a:r>
              <a:rPr lang="zh-CN" altLang="ru-RU" sz="2810" b="1">
                <a:latin typeface="Arial" panose="020B0604020202020204" pitchFamily="34" charset="0"/>
                <a:ea typeface="新宋体" panose="02010609030101010101" pitchFamily="49" charset="-122"/>
              </a:rPr>
              <a:t> </a:t>
            </a:r>
          </a:p>
        </p:txBody>
      </p:sp>
      <p:grpSp>
        <p:nvGrpSpPr>
          <p:cNvPr id="24" name="Group 448"/>
          <p:cNvGrpSpPr/>
          <p:nvPr/>
        </p:nvGrpSpPr>
        <p:grpSpPr bwMode="auto">
          <a:xfrm>
            <a:off x="1829649" y="3809941"/>
            <a:ext cx="8497680" cy="2298736"/>
            <a:chOff x="192" y="2112"/>
            <a:chExt cx="5338" cy="1444"/>
          </a:xfrm>
        </p:grpSpPr>
        <p:sp>
          <p:nvSpPr>
            <p:cNvPr id="25" name="Rectangle 449"/>
            <p:cNvSpPr>
              <a:spLocks noChangeArrowheads="1"/>
            </p:cNvSpPr>
            <p:nvPr/>
          </p:nvSpPr>
          <p:spPr bwMode="auto">
            <a:xfrm>
              <a:off x="192" y="2112"/>
              <a:ext cx="5338" cy="1444"/>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spcBef>
                  <a:spcPct val="50000"/>
                </a:spcBef>
                <a:buClr>
                  <a:schemeClr val="accent2"/>
                </a:buClr>
                <a:buFont typeface="Wingdings" panose="05000000000000000000" pitchFamily="2" charset="2"/>
                <a:buChar char="§"/>
              </a:pPr>
              <a:r>
                <a:rPr lang="ru-RU" altLang="zh-CN" sz="2605">
                  <a:latin typeface="宋体" panose="02010600030101010101" pitchFamily="2" charset="-122"/>
                  <a:ea typeface="新宋体" panose="02010609030101010101" pitchFamily="49" charset="-122"/>
                </a:rPr>
                <a:t> </a:t>
              </a:r>
              <a:r>
                <a:rPr lang="zh-CN" altLang="ru-RU" sz="2605" b="1">
                  <a:latin typeface="Times New Roman" panose="02020603050405020304" pitchFamily="18" charset="0"/>
                  <a:ea typeface="新宋体" panose="02010609030101010101" pitchFamily="49" charset="-122"/>
                </a:rPr>
                <a:t>例如，得到模糊向量：</a:t>
              </a:r>
            </a:p>
            <a:p>
              <a:pPr>
                <a:spcBef>
                  <a:spcPct val="50000"/>
                </a:spcBef>
                <a:buClr>
                  <a:schemeClr val="accent2"/>
                </a:buClr>
                <a:buFont typeface="Wingdings" panose="05000000000000000000" pitchFamily="2" charset="2"/>
                <a:buChar char="§"/>
              </a:pPr>
              <a:endParaRPr lang="zh-CN" altLang="ru-RU" sz="2605" b="1">
                <a:latin typeface="Times New Roman" panose="02020603050405020304" pitchFamily="18" charset="0"/>
                <a:ea typeface="新宋体" panose="02010609030101010101" pitchFamily="49" charset="-122"/>
              </a:endParaRPr>
            </a:p>
            <a:p>
              <a:pPr>
                <a:spcBef>
                  <a:spcPct val="50000"/>
                </a:spcBef>
                <a:buClr>
                  <a:schemeClr val="accent2"/>
                </a:buClr>
                <a:buFont typeface="Wingdings" panose="05000000000000000000" pitchFamily="2" charset="2"/>
                <a:buNone/>
              </a:pPr>
              <a:r>
                <a:rPr lang="zh-CN" altLang="ru-RU" sz="2605" b="1">
                  <a:latin typeface="Times New Roman" panose="02020603050405020304" pitchFamily="18" charset="0"/>
                  <a:ea typeface="新宋体" panose="02010609030101010101" pitchFamily="49" charset="-122"/>
                </a:rPr>
                <a:t>取结论：</a:t>
              </a:r>
            </a:p>
            <a:p>
              <a:pPr>
                <a:spcBef>
                  <a:spcPct val="50000"/>
                </a:spcBef>
                <a:buClr>
                  <a:schemeClr val="accent2"/>
                </a:buClr>
                <a:buFont typeface="Wingdings" panose="05000000000000000000" pitchFamily="2" charset="2"/>
                <a:buNone/>
              </a:pPr>
              <a:endParaRPr lang="ru-RU" altLang="zh-CN" sz="2605">
                <a:latin typeface="Times New Roman" panose="02020603050405020304" pitchFamily="18" charset="0"/>
                <a:ea typeface="新宋体" panose="02010609030101010101" pitchFamily="49" charset="-122"/>
              </a:endParaRPr>
            </a:p>
          </p:txBody>
        </p:sp>
        <p:graphicFrame>
          <p:nvGraphicFramePr>
            <p:cNvPr id="26" name="Object 450"/>
            <p:cNvGraphicFramePr>
              <a:graphicFrameLocks noChangeAspect="1"/>
            </p:cNvGraphicFramePr>
            <p:nvPr/>
          </p:nvGraphicFramePr>
          <p:xfrm>
            <a:off x="792" y="2496"/>
            <a:ext cx="4512" cy="240"/>
          </p:xfrm>
          <a:graphic>
            <a:graphicData uri="http://schemas.openxmlformats.org/presentationml/2006/ole">
              <mc:AlternateContent xmlns:mc="http://schemas.openxmlformats.org/markup-compatibility/2006">
                <mc:Choice xmlns:v="urn:schemas-microsoft-com:vml" Requires="v">
                  <p:oleObj r:id="rId4" imgW="94183200" imgH="4267200" progId="Equation.DSMT4">
                    <p:embed/>
                  </p:oleObj>
                </mc:Choice>
                <mc:Fallback>
                  <p:oleObj r:id="rId4" imgW="94183200" imgH="4267200" progId="Equation.DSMT4">
                    <p:embed/>
                    <p:pic>
                      <p:nvPicPr>
                        <p:cNvPr id="0" name="Object 4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 y="2496"/>
                          <a:ext cx="451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451"/>
            <p:cNvGraphicFramePr>
              <a:graphicFrameLocks noChangeAspect="1"/>
            </p:cNvGraphicFramePr>
            <p:nvPr/>
          </p:nvGraphicFramePr>
          <p:xfrm>
            <a:off x="1080" y="2928"/>
            <a:ext cx="1392" cy="528"/>
          </p:xfrm>
          <a:graphic>
            <a:graphicData uri="http://schemas.openxmlformats.org/presentationml/2006/ole">
              <mc:AlternateContent xmlns:mc="http://schemas.openxmlformats.org/markup-compatibility/2006">
                <mc:Choice xmlns:v="urn:schemas-microsoft-com:vml" Requires="v">
                  <p:oleObj r:id="rId6" imgW="30175200" imgH="9448800" progId="Equation.DSMT4">
                    <p:embed/>
                  </p:oleObj>
                </mc:Choice>
                <mc:Fallback>
                  <p:oleObj r:id="rId6" imgW="30175200" imgH="9448800" progId="Equation.DSMT4">
                    <p:embed/>
                    <p:pic>
                      <p:nvPicPr>
                        <p:cNvPr id="0" name="Object 4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0" y="2928"/>
                          <a:ext cx="1392"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8" name="Oval 452"/>
          <p:cNvSpPr>
            <a:spLocks noChangeArrowheads="1"/>
          </p:cNvSpPr>
          <p:nvPr/>
        </p:nvSpPr>
        <p:spPr bwMode="auto">
          <a:xfrm>
            <a:off x="5191788" y="4726888"/>
            <a:ext cx="578446" cy="638136"/>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grpSp>
        <p:nvGrpSpPr>
          <p:cNvPr id="29" name="Group 454"/>
          <p:cNvGrpSpPr/>
          <p:nvPr/>
        </p:nvGrpSpPr>
        <p:grpSpPr bwMode="auto">
          <a:xfrm>
            <a:off x="3357894" y="4268415"/>
            <a:ext cx="3018284" cy="603338"/>
            <a:chOff x="1152" y="2400"/>
            <a:chExt cx="1896" cy="379"/>
          </a:xfrm>
        </p:grpSpPr>
        <p:sp>
          <p:nvSpPr>
            <p:cNvPr id="30" name="Oval 455"/>
            <p:cNvSpPr>
              <a:spLocks noChangeArrowheads="1"/>
            </p:cNvSpPr>
            <p:nvPr/>
          </p:nvSpPr>
          <p:spPr bwMode="auto">
            <a:xfrm>
              <a:off x="1152" y="2400"/>
              <a:ext cx="576" cy="345"/>
            </a:xfrm>
            <a:prstGeom prst="ellipse">
              <a:avLst/>
            </a:prstGeom>
            <a:noFill/>
            <a:ln w="9525" cap="flat" algn="ctr">
              <a:solidFill>
                <a:srgbClr val="CC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endParaRPr lang="zh-CN" altLang="en-US" sz="1805"/>
            </a:p>
          </p:txBody>
        </p:sp>
        <p:sp>
          <p:nvSpPr>
            <p:cNvPr id="31" name="Oval 456"/>
            <p:cNvSpPr>
              <a:spLocks noChangeArrowheads="1"/>
            </p:cNvSpPr>
            <p:nvPr/>
          </p:nvSpPr>
          <p:spPr bwMode="auto">
            <a:xfrm>
              <a:off x="1824" y="2448"/>
              <a:ext cx="600" cy="331"/>
            </a:xfrm>
            <a:prstGeom prst="ellipse">
              <a:avLst/>
            </a:prstGeom>
            <a:noFill/>
            <a:ln w="9525" cap="flat" algn="ctr">
              <a:solidFill>
                <a:srgbClr val="CC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endParaRPr lang="zh-CN" altLang="en-US" sz="1805"/>
            </a:p>
          </p:txBody>
        </p:sp>
        <p:sp>
          <p:nvSpPr>
            <p:cNvPr id="32" name="Oval 457"/>
            <p:cNvSpPr>
              <a:spLocks noChangeArrowheads="1"/>
            </p:cNvSpPr>
            <p:nvPr/>
          </p:nvSpPr>
          <p:spPr bwMode="auto">
            <a:xfrm>
              <a:off x="2496" y="2448"/>
              <a:ext cx="552" cy="331"/>
            </a:xfrm>
            <a:prstGeom prst="ellipse">
              <a:avLst/>
            </a:prstGeom>
            <a:noFill/>
            <a:ln w="9525" cap="flat" algn="ctr">
              <a:solidFill>
                <a:srgbClr val="CC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endParaRPr lang="zh-CN" altLang="en-US" sz="1805"/>
            </a:p>
          </p:txBody>
        </p:sp>
      </p:gr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childTnLst>
                                    <p:set>
                                      <p:cBhvr additive="base">
                                        <p:cTn id="6" dur="1" fill="hold">
                                          <p:stCondLst>
                                            <p:cond delay="0"/>
                                          </p:stCondLst>
                                        </p:cTn>
                                        <p:tgtEl>
                                          <p:spTgt spid="22">
                                            <p:txEl>
                                              <p:pRg st="0" end="0"/>
                                            </p:txEl>
                                          </p:spTgt>
                                        </p:tgtEl>
                                        <p:attrNameLst>
                                          <p:attrName>style.visibility</p:attrName>
                                        </p:attrNameLst>
                                      </p:cBhvr>
                                      <p:to>
                                        <p:strVal val="visible"/>
                                      </p:to>
                                    </p:set>
                                    <p:animEffect transition="in" filter="box(in)">
                                      <p:cBhvr additive="base">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childTnLst>
                                    <p:set>
                                      <p:cBhvr additive="base">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0-#ppt_w/2"/>
                                          </p:val>
                                        </p:tav>
                                        <p:tav tm="100000">
                                          <p:val>
                                            <p:strVal val="#ppt_x"/>
                                          </p:val>
                                        </p:tav>
                                      </p:tavLst>
                                    </p:anim>
                                    <p:anim calcmode="lin" valueType="num">
                                      <p:cBhvr additive="base">
                                        <p:cTn id="13"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6" fill="hold" nodeType="clickEffect">
                                  <p:childTnLst>
                                    <p:set>
                                      <p:cBhvr additive="base">
                                        <p:cTn id="17" dur="1" fill="hold">
                                          <p:stCondLst>
                                            <p:cond delay="0"/>
                                          </p:stCondLst>
                                        </p:cTn>
                                        <p:tgtEl>
                                          <p:spTgt spid="18"/>
                                        </p:tgtEl>
                                        <p:attrNameLst>
                                          <p:attrName>style.visibility</p:attrName>
                                        </p:attrNameLst>
                                      </p:cBhvr>
                                      <p:to>
                                        <p:strVal val="visible"/>
                                      </p:to>
                                    </p:set>
                                    <p:animEffect transition="in" filter="barn(inHorizontal)">
                                      <p:cBhvr additive="base">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childTnLst>
                                    <p:set>
                                      <p:cBhvr additive="base">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0-#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1" presetClass="entr" presetSubtype="0" fill="hold" nodeType="afterEffect">
                                  <p:childTnLst>
                                    <p:set>
                                      <p:cBhvr additive="base">
                                        <p:cTn id="27" dur="1000"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animBg="1"/>
      <p:bldP spid="23"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59</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模糊决策</a:t>
            </a:r>
            <a:endParaRPr lang="en-US" altLang="zh-CN" b="1" dirty="0">
              <a:solidFill>
                <a:prstClr val="white"/>
              </a:solidFill>
              <a:latin typeface="黑体" panose="02010609060101010101" pitchFamily="49" charset="-122"/>
              <a:ea typeface="黑体" panose="02010609060101010101" pitchFamily="49" charset="-122"/>
              <a:cs typeface="+mn-cs"/>
            </a:endParaRPr>
          </a:p>
        </p:txBody>
      </p:sp>
      <p:graphicFrame>
        <p:nvGraphicFramePr>
          <p:cNvPr id="2" name="Object 463"/>
          <p:cNvGraphicFramePr>
            <a:graphicFrameLocks noChangeAspect="1"/>
          </p:cNvGraphicFramePr>
          <p:nvPr/>
        </p:nvGraphicFramePr>
        <p:xfrm>
          <a:off x="4504078" y="1604657"/>
          <a:ext cx="2445192" cy="1986719"/>
        </p:xfrm>
        <a:graphic>
          <a:graphicData uri="http://schemas.openxmlformats.org/presentationml/2006/ole">
            <mc:AlternateContent xmlns:mc="http://schemas.openxmlformats.org/markup-compatibility/2006">
              <mc:Choice xmlns:v="urn:schemas-microsoft-com:vml" Requires="v">
                <p:oleObj r:id="rId2" imgW="22860000" imgH="20726400" progId="Equation.3">
                  <p:embed/>
                </p:oleObj>
              </mc:Choice>
              <mc:Fallback>
                <p:oleObj r:id="rId2" imgW="22860000" imgH="20726400" progId="Equation.3">
                  <p:embed/>
                  <p:pic>
                    <p:nvPicPr>
                      <p:cNvPr id="0" name="Object 4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078" y="1604657"/>
                        <a:ext cx="2445192" cy="198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466"/>
          <p:cNvSpPr>
            <a:spLocks noChangeArrowheads="1"/>
          </p:cNvSpPr>
          <p:nvPr/>
        </p:nvSpPr>
        <p:spPr bwMode="auto">
          <a:xfrm>
            <a:off x="1820097" y="3954334"/>
            <a:ext cx="8650504" cy="1856740"/>
          </a:xfrm>
          <a:prstGeom prst="rect">
            <a:avLst/>
          </a:prstGeom>
          <a:solidFill>
            <a:srgbClr val="FFFFFF"/>
          </a:solidFill>
          <a:ln w="9525" cap="flat" algn="ctr">
            <a:solidFill>
              <a:srgbClr val="333333"/>
            </a:solidFill>
            <a:prstDash val="solid"/>
            <a:miter lim="800000"/>
            <a:headEnd type="none" w="med" len="med"/>
            <a:tailEnd type="none" w="med" len="med"/>
          </a:ln>
        </p:spPr>
        <p:txBody>
          <a:bodyPr>
            <a:spAutoFit/>
          </a:bodyPr>
          <a:lstStyle/>
          <a:p>
            <a:pPr algn="just" fontAlgn="b">
              <a:lnSpc>
                <a:spcPct val="120000"/>
              </a:lnSpc>
              <a:spcBef>
                <a:spcPct val="50000"/>
              </a:spcBef>
              <a:buClr>
                <a:schemeClr val="accent2"/>
              </a:buClr>
              <a:buFont typeface="Wingdings" panose="05000000000000000000" pitchFamily="2" charset="2"/>
              <a:buChar char="§"/>
            </a:pPr>
            <a:r>
              <a:rPr lang="ru-RU" altLang="zh-CN" sz="2605">
                <a:latin typeface="宋体" panose="02010600030101010101" pitchFamily="2" charset="-122"/>
                <a:ea typeface="新宋体" panose="02010609030101010101" pitchFamily="49" charset="-122"/>
              </a:rPr>
              <a:t> </a:t>
            </a:r>
            <a:r>
              <a:rPr lang="zh-CN" altLang="ru-RU" sz="2605" b="1">
                <a:latin typeface="宋体" panose="02010600030101010101" pitchFamily="2" charset="-122"/>
                <a:ea typeface="新宋体" panose="02010609030101010101" pitchFamily="49" charset="-122"/>
              </a:rPr>
              <a:t>例如</a:t>
            </a:r>
          </a:p>
          <a:p>
            <a:pPr algn="just" fontAlgn="b">
              <a:lnSpc>
                <a:spcPct val="120000"/>
              </a:lnSpc>
              <a:spcBef>
                <a:spcPct val="50000"/>
              </a:spcBef>
            </a:pPr>
            <a:r>
              <a:rPr lang="zh-CN" altLang="ru-RU" sz="2605" b="1">
                <a:latin typeface="宋体" panose="02010600030101010101" pitchFamily="2" charset="-122"/>
                <a:ea typeface="新宋体" panose="02010609030101010101" pitchFamily="49" charset="-122"/>
              </a:rPr>
              <a:t>则</a:t>
            </a:r>
          </a:p>
          <a:p>
            <a:pPr>
              <a:spcBef>
                <a:spcPct val="50000"/>
              </a:spcBef>
            </a:pPr>
            <a:endParaRPr lang="ru-RU" altLang="zh-CN" sz="2605">
              <a:latin typeface="Arial" panose="020B0604020202020204" pitchFamily="34" charset="0"/>
              <a:ea typeface="新宋体" panose="02010609030101010101" pitchFamily="49" charset="-122"/>
            </a:endParaRPr>
          </a:p>
        </p:txBody>
      </p:sp>
      <p:grpSp>
        <p:nvGrpSpPr>
          <p:cNvPr id="8" name="Group 467"/>
          <p:cNvGrpSpPr/>
          <p:nvPr/>
        </p:nvGrpSpPr>
        <p:grpSpPr bwMode="auto">
          <a:xfrm>
            <a:off x="2364535" y="4092832"/>
            <a:ext cx="7950058" cy="1558491"/>
            <a:chOff x="528" y="2571"/>
            <a:chExt cx="4994" cy="979"/>
          </a:xfrm>
        </p:grpSpPr>
        <p:sp>
          <p:nvSpPr>
            <p:cNvPr id="9" name="Rectangle 468"/>
            <p:cNvSpPr>
              <a:spLocks noChangeArrowheads="1"/>
            </p:cNvSpPr>
            <p:nvPr/>
          </p:nvSpPr>
          <p:spPr bwMode="auto">
            <a:xfrm>
              <a:off x="1702" y="2847"/>
              <a:ext cx="160"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ru-RU" altLang="zh-CN" sz="1005">
                  <a:latin typeface="Times New Roman" panose="02020603050405020304" pitchFamily="18" charset="0"/>
                  <a:ea typeface="新宋体" panose="02010609030101010101" pitchFamily="49" charset="-122"/>
                </a:rPr>
                <a:t> </a:t>
              </a:r>
              <a:r>
                <a:rPr lang="ru-RU" altLang="zh-CN" sz="1105">
                  <a:latin typeface="Arial" panose="020B0604020202020204" pitchFamily="34" charset="0"/>
                  <a:ea typeface="新宋体" panose="02010609030101010101" pitchFamily="49" charset="-122"/>
                </a:rPr>
                <a:t> </a:t>
              </a:r>
            </a:p>
          </p:txBody>
        </p:sp>
        <p:graphicFrame>
          <p:nvGraphicFramePr>
            <p:cNvPr id="10" name="Object 469"/>
            <p:cNvGraphicFramePr>
              <a:graphicFrameLocks noChangeAspect="1"/>
            </p:cNvGraphicFramePr>
            <p:nvPr/>
          </p:nvGraphicFramePr>
          <p:xfrm>
            <a:off x="1077" y="2571"/>
            <a:ext cx="4326" cy="259"/>
          </p:xfrm>
          <a:graphic>
            <a:graphicData uri="http://schemas.openxmlformats.org/presentationml/2006/ole">
              <mc:AlternateContent xmlns:mc="http://schemas.openxmlformats.org/markup-compatibility/2006">
                <mc:Choice xmlns:v="urn:schemas-microsoft-com:vml" Requires="v">
                  <p:oleObj name="Equation" r:id="rId4" imgW="63093600" imgH="4267200" progId="Equation.3">
                    <p:embed/>
                  </p:oleObj>
                </mc:Choice>
                <mc:Fallback>
                  <p:oleObj name="Equation" r:id="rId4" imgW="63093600" imgH="4267200" progId="Equation.3">
                    <p:embed/>
                    <p:pic>
                      <p:nvPicPr>
                        <p:cNvPr id="0" name="Object 4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 y="2571"/>
                          <a:ext cx="432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70"/>
            <p:cNvGraphicFramePr>
              <a:graphicFrameLocks noChangeAspect="1"/>
            </p:cNvGraphicFramePr>
            <p:nvPr/>
          </p:nvGraphicFramePr>
          <p:xfrm>
            <a:off x="528" y="2976"/>
            <a:ext cx="4994" cy="574"/>
          </p:xfrm>
          <a:graphic>
            <a:graphicData uri="http://schemas.openxmlformats.org/presentationml/2006/ole">
              <mc:AlternateContent xmlns:mc="http://schemas.openxmlformats.org/markup-compatibility/2006">
                <mc:Choice xmlns:v="urn:schemas-microsoft-com:vml" Requires="v">
                  <p:oleObj name="Equation" r:id="rId6" imgW="72847200" imgH="9448800" progId="Equation.3">
                    <p:embed/>
                  </p:oleObj>
                </mc:Choice>
                <mc:Fallback>
                  <p:oleObj name="Equation" r:id="rId6" imgW="72847200" imgH="9448800" progId="Equation.3">
                    <p:embed/>
                    <p:pic>
                      <p:nvPicPr>
                        <p:cNvPr id="0" name="Object 4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2976"/>
                          <a:ext cx="4994"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 name="Rectangle 460"/>
          <p:cNvSpPr txBox="1">
            <a:spLocks noChangeArrowheads="1"/>
          </p:cNvSpPr>
          <p:nvPr/>
        </p:nvSpPr>
        <p:spPr>
          <a:xfrm>
            <a:off x="1775524" y="1185235"/>
            <a:ext cx="8564540" cy="556535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2. </a:t>
            </a:r>
            <a:r>
              <a:rPr lang="zh-CN" altLang="ru-RU" sz="2605" b="1">
                <a:latin typeface="Times New Roman" panose="02020603050405020304" pitchFamily="18" charset="0"/>
                <a:ea typeface="新宋体" panose="02010609030101010101" pitchFamily="49" charset="-122"/>
              </a:rPr>
              <a:t>加权平均判决法</a:t>
            </a:r>
            <a:endParaRPr lang="zh-CN" altLang="ru-RU" sz="2605" b="1" dirty="0">
              <a:latin typeface="Times New Roman" panose="02020603050405020304" pitchFamily="18" charset="0"/>
              <a:ea typeface="新宋体" panose="02010609030101010101" pitchFamily="49" charset="-122"/>
            </a:endParaRPr>
          </a:p>
        </p:txBody>
      </p:sp>
    </p:spTree>
  </p:cSld>
  <p:clrMapOvr>
    <a:masterClrMapping/>
  </p:clrMapOvr>
  <p:transition spd="slow" advTm="18981">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995"/>
              </a:spcBef>
              <a:buFont typeface="ZapfDingbatsITC"/>
              <a:buChar char="❖"/>
              <a:defRPr sz="2790">
                <a:solidFill>
                  <a:schemeClr val="tx1"/>
                </a:solidFill>
                <a:latin typeface="黑体" panose="02010609060101010101" pitchFamily="49" charset="-122"/>
                <a:ea typeface="黑体" panose="02010609060101010101" pitchFamily="49" charset="-122"/>
              </a:defRPr>
            </a:lvl1pPr>
            <a:lvl2pPr marL="741045" indent="-285115">
              <a:lnSpc>
                <a:spcPct val="90000"/>
              </a:lnSpc>
              <a:spcBef>
                <a:spcPts val="500"/>
              </a:spcBef>
              <a:buFont typeface="ZapfDingbatsITC"/>
              <a:buChar char="✤"/>
              <a:defRPr sz="2395">
                <a:solidFill>
                  <a:schemeClr val="tx1"/>
                </a:solidFill>
                <a:latin typeface="黑体" panose="02010609060101010101" pitchFamily="49" charset="-122"/>
                <a:ea typeface="黑体" panose="02010609060101010101" pitchFamily="49" charset="-122"/>
              </a:defRPr>
            </a:lvl2pPr>
            <a:lvl3pPr marL="1139825" indent="-227965">
              <a:lnSpc>
                <a:spcPct val="90000"/>
              </a:lnSpc>
              <a:spcBef>
                <a:spcPts val="500"/>
              </a:spcBef>
              <a:buFont typeface="LucidaGrande"/>
              <a:buChar char="•"/>
              <a:defRPr sz="1995">
                <a:solidFill>
                  <a:schemeClr val="tx1"/>
                </a:solidFill>
                <a:latin typeface="黑体" panose="02010609060101010101" pitchFamily="49" charset="-122"/>
                <a:ea typeface="黑体" panose="02010609060101010101" pitchFamily="49" charset="-122"/>
              </a:defRPr>
            </a:lvl3pPr>
            <a:lvl4pPr marL="1595755" indent="-227965">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1685" indent="-227965">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0761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6354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1947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7540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nSpc>
                <a:spcPct val="100000"/>
              </a:lnSpc>
              <a:spcBef>
                <a:spcPct val="0"/>
              </a:spcBef>
              <a:buFontTx/>
              <a:buNone/>
            </a:pPr>
            <a:fld id="{E4A7F2A1-A795-44C8-821B-E379EF874534}" type="slidenum">
              <a:rPr lang="zh-CN" altLang="en-US" sz="1200">
                <a:solidFill>
                  <a:srgbClr val="7F7F7F"/>
                </a:solidFill>
                <a:latin typeface="Bell MT" panose="02020503060305020303" pitchFamily="18" charset="0"/>
                <a:ea typeface="宋体" panose="02010600030101010101" pitchFamily="2" charset="-122"/>
              </a:rPr>
              <a:t>6</a:t>
            </a:fld>
            <a:endParaRPr lang="zh-CN" altLang="en-US" sz="1200">
              <a:solidFill>
                <a:srgbClr val="7F7F7F"/>
              </a:solidFill>
              <a:latin typeface="Bell MT" panose="02020503060305020303" pitchFamily="18" charset="0"/>
              <a:ea typeface="宋体" panose="02010600030101010101" pitchFamily="2" charset="-122"/>
            </a:endParaRPr>
          </a:p>
        </p:txBody>
      </p:sp>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产生式系统</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37" name="Rectangle 603"/>
          <p:cNvSpPr>
            <a:spLocks noChangeArrowheads="1"/>
          </p:cNvSpPr>
          <p:nvPr/>
        </p:nvSpPr>
        <p:spPr bwMode="auto">
          <a:xfrm>
            <a:off x="2154401" y="5078231"/>
            <a:ext cx="448922" cy="11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38" name="Rectangle 604"/>
          <p:cNvSpPr>
            <a:spLocks noChangeArrowheads="1"/>
          </p:cNvSpPr>
          <p:nvPr/>
        </p:nvSpPr>
        <p:spPr bwMode="auto">
          <a:xfrm>
            <a:off x="3259195" y="5457109"/>
            <a:ext cx="4995451" cy="684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3" name="Rectangle 613"/>
          <p:cNvSpPr>
            <a:spLocks noChangeArrowheads="1"/>
          </p:cNvSpPr>
          <p:nvPr/>
        </p:nvSpPr>
        <p:spPr bwMode="auto">
          <a:xfrm>
            <a:off x="1877407" y="1262743"/>
            <a:ext cx="1706245" cy="52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1"/>
              </a:buClr>
              <a:buSzPct val="65000"/>
              <a:buFont typeface="Wingdings" panose="05000000000000000000" pitchFamily="2" charset="2"/>
              <a:buNone/>
            </a:pPr>
            <a:r>
              <a:rPr lang="ru-RU" altLang="zh-CN" sz="2810" b="1">
                <a:latin typeface="Times New Roman" panose="02020603050405020304" pitchFamily="18" charset="0"/>
                <a:ea typeface="新宋体" panose="02010609030101010101" pitchFamily="49" charset="-122"/>
              </a:rPr>
              <a:t>1.  </a:t>
            </a:r>
            <a:r>
              <a:rPr lang="zh-CN" altLang="ru-RU" sz="2810" b="1">
                <a:latin typeface="Times New Roman" panose="02020603050405020304" pitchFamily="18" charset="0"/>
                <a:ea typeface="新宋体" panose="02010609030101010101" pitchFamily="49" charset="-122"/>
              </a:rPr>
              <a:t>规则库</a:t>
            </a:r>
          </a:p>
        </p:txBody>
      </p:sp>
      <p:sp>
        <p:nvSpPr>
          <p:cNvPr id="44" name="Rectangle 614"/>
          <p:cNvSpPr>
            <a:spLocks noChangeArrowheads="1"/>
          </p:cNvSpPr>
          <p:nvPr/>
        </p:nvSpPr>
        <p:spPr bwMode="auto">
          <a:xfrm>
            <a:off x="1883774" y="2752782"/>
            <a:ext cx="2522855" cy="56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10000"/>
              </a:lnSpc>
              <a:spcBef>
                <a:spcPct val="20000"/>
              </a:spcBef>
              <a:buClr>
                <a:schemeClr val="tx1"/>
              </a:buClr>
              <a:buSzPct val="65000"/>
              <a:buFont typeface="Wingdings" panose="05000000000000000000" pitchFamily="2" charset="2"/>
              <a:buNone/>
            </a:pPr>
            <a:r>
              <a:rPr lang="ru-RU" altLang="zh-CN" sz="2810" b="1">
                <a:latin typeface="Times New Roman" panose="02020603050405020304" pitchFamily="18" charset="0"/>
                <a:ea typeface="新宋体" panose="02010609030101010101" pitchFamily="49" charset="-122"/>
              </a:rPr>
              <a:t>2.  </a:t>
            </a:r>
            <a:r>
              <a:rPr lang="zh-CN" altLang="ru-RU" sz="2810" b="1">
                <a:latin typeface="Times New Roman" panose="02020603050405020304" pitchFamily="18" charset="0"/>
                <a:ea typeface="新宋体" panose="02010609030101010101" pitchFamily="49" charset="-122"/>
              </a:rPr>
              <a:t>综合数据库</a:t>
            </a:r>
            <a:r>
              <a:rPr lang="zh-CN" altLang="ru-RU" sz="2810" b="1">
                <a:ea typeface="新宋体" panose="02010609030101010101" pitchFamily="49" charset="-122"/>
              </a:rPr>
              <a:t> </a:t>
            </a:r>
          </a:p>
        </p:txBody>
      </p:sp>
      <p:sp>
        <p:nvSpPr>
          <p:cNvPr id="45" name="Rectangle 615"/>
          <p:cNvSpPr>
            <a:spLocks noChangeArrowheads="1"/>
          </p:cNvSpPr>
          <p:nvPr/>
        </p:nvSpPr>
        <p:spPr bwMode="auto">
          <a:xfrm>
            <a:off x="1834425" y="1878817"/>
            <a:ext cx="8416491" cy="572770"/>
          </a:xfrm>
          <a:prstGeom prst="rect">
            <a:avLst/>
          </a:prstGeom>
          <a:gradFill rotWithShape="0">
            <a:gsLst>
              <a:gs pos="0">
                <a:srgbClr val="CCFFFF"/>
              </a:gs>
              <a:gs pos="100000">
                <a:srgbClr val="FFFFFF"/>
              </a:gs>
            </a:gsLst>
            <a:path path="rect">
              <a:fillToRect t="100000" r="100000"/>
            </a:path>
          </a:gradFill>
          <a:ln w="9525" cap="flat" algn="ctr">
            <a:solidFill>
              <a:srgbClr val="808080"/>
            </a:solidFill>
            <a:prstDash val="solid"/>
            <a:miter lim="800000"/>
            <a:headEnd type="none" w="med" len="med"/>
            <a:tailEnd type="none" w="med" len="me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accent2"/>
              </a:buClr>
              <a:buSzPct val="65000"/>
              <a:buFont typeface="Wingdings" panose="05000000000000000000" pitchFamily="2" charset="2"/>
              <a:buChar char="§"/>
            </a:pPr>
            <a:r>
              <a:rPr lang="ru-RU" altLang="zh-CN" sz="2605" b="1">
                <a:latin typeface="宋体" panose="02010600030101010101" pitchFamily="2" charset="-122"/>
                <a:ea typeface="新宋体" panose="02010609030101010101" pitchFamily="49" charset="-122"/>
              </a:rPr>
              <a:t> </a:t>
            </a:r>
            <a:r>
              <a:rPr lang="zh-CN" altLang="ru-RU" sz="2605" b="1">
                <a:latin typeface="宋体" panose="02010600030101010101" pitchFamily="2" charset="-122"/>
                <a:ea typeface="新宋体" panose="02010609030101010101" pitchFamily="49" charset="-122"/>
              </a:rPr>
              <a:t>规则库</a:t>
            </a:r>
            <a:r>
              <a:rPr lang="ru-RU" altLang="zh-CN" sz="2605" b="1">
                <a:latin typeface="宋体" panose="02010600030101010101" pitchFamily="2" charset="-122"/>
                <a:ea typeface="新宋体" panose="02010609030101010101" pitchFamily="49" charset="-122"/>
              </a:rPr>
              <a:t>: </a:t>
            </a:r>
            <a:r>
              <a:rPr lang="zh-CN" altLang="ru-RU" sz="2605">
                <a:latin typeface="宋体" panose="02010600030101010101" pitchFamily="2" charset="-122"/>
                <a:ea typeface="新宋体" panose="02010609030101010101" pitchFamily="49" charset="-122"/>
              </a:rPr>
              <a:t>用于描述相应领域内知识的产生式集合。</a:t>
            </a:r>
            <a:r>
              <a:rPr lang="zh-CN" altLang="ru-RU" sz="2605" b="1">
                <a:ea typeface="新宋体" panose="02010609030101010101" pitchFamily="49" charset="-122"/>
              </a:rPr>
              <a:t> </a:t>
            </a:r>
          </a:p>
        </p:txBody>
      </p:sp>
      <p:sp>
        <p:nvSpPr>
          <p:cNvPr id="46" name="Rectangle 616"/>
          <p:cNvSpPr txBox="1">
            <a:spLocks noChangeArrowheads="1"/>
          </p:cNvSpPr>
          <p:nvPr/>
        </p:nvSpPr>
        <p:spPr>
          <a:xfrm>
            <a:off x="1832833" y="3448452"/>
            <a:ext cx="8440370" cy="1063404"/>
          </a:xfrm>
          <a:prstGeom prst="rect">
            <a:avLst/>
          </a:prstGeom>
          <a:gradFill rotWithShape="0">
            <a:gsLst>
              <a:gs pos="0">
                <a:srgbClr val="CCFFCC"/>
              </a:gs>
              <a:gs pos="100000">
                <a:srgbClr val="FFFFFF"/>
              </a:gs>
            </a:gsLst>
            <a:path path="rect">
              <a:fillToRect l="100000" t="100000"/>
            </a:path>
          </a:gradFill>
          <a:ln cap="flat" algn="ctr">
            <a:solidFill>
              <a:srgbClr val="808080"/>
            </a:solidFill>
            <a:miter lim="800000"/>
            <a:headEnd type="none" w="med" len="med"/>
            <a:tailEnd type="none" w="med" len="med"/>
          </a:ln>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marL="0" indent="0">
              <a:buFont typeface="Wingdings" panose="05000000000000000000" pitchFamily="2" charset="2"/>
              <a:buChar char="§"/>
            </a:pPr>
            <a:r>
              <a:rPr lang="ru-RU" altLang="zh-CN" sz="2605">
                <a:latin typeface="宋体" panose="02010600030101010101" pitchFamily="2" charset="-122"/>
                <a:ea typeface="新宋体" panose="02010609030101010101" pitchFamily="49" charset="-122"/>
              </a:rPr>
              <a:t> </a:t>
            </a:r>
            <a:r>
              <a:rPr lang="zh-CN" altLang="ru-RU" sz="2605" b="1">
                <a:latin typeface="宋体" panose="02010600030101010101" pitchFamily="2" charset="-122"/>
                <a:ea typeface="新宋体" panose="02010609030101010101" pitchFamily="49" charset="-122"/>
              </a:rPr>
              <a:t>综合数据库</a:t>
            </a:r>
            <a:r>
              <a:rPr lang="ru-RU" altLang="zh-CN" sz="2605">
                <a:latin typeface="宋体" panose="02010600030101010101" pitchFamily="2" charset="-122"/>
                <a:ea typeface="新宋体" panose="02010609030101010101" pitchFamily="49" charset="-122"/>
              </a:rPr>
              <a:t>(</a:t>
            </a:r>
            <a:r>
              <a:rPr lang="zh-CN" altLang="ru-RU" sz="2605">
                <a:latin typeface="宋体" panose="02010600030101010101" pitchFamily="2" charset="-122"/>
                <a:ea typeface="新宋体" panose="02010609030101010101" pitchFamily="49" charset="-122"/>
              </a:rPr>
              <a:t>事实库、上下文、黑板等</a:t>
            </a:r>
            <a:r>
              <a:rPr lang="ru-RU" altLang="zh-CN" sz="2605">
                <a:latin typeface="宋体" panose="02010600030101010101" pitchFamily="2" charset="-122"/>
                <a:ea typeface="新宋体" panose="02010609030101010101" pitchFamily="49" charset="-122"/>
              </a:rPr>
              <a:t>)</a:t>
            </a:r>
            <a:r>
              <a:rPr lang="zh-CN" altLang="ru-RU" sz="2605">
                <a:latin typeface="宋体" panose="02010600030101010101" pitchFamily="2" charset="-122"/>
                <a:ea typeface="新宋体" panose="02010609030101010101" pitchFamily="49" charset="-122"/>
              </a:rPr>
              <a:t>：一个用于存放问题求解过程中各种当前信息的数据结构。</a:t>
            </a:r>
            <a:r>
              <a:rPr lang="zh-CN" altLang="ru-RU" sz="2605">
                <a:ea typeface="新宋体" panose="02010609030101010101" pitchFamily="49" charset="-122"/>
              </a:rPr>
              <a:t> </a:t>
            </a:r>
          </a:p>
        </p:txBody>
      </p:sp>
      <p:sp>
        <p:nvSpPr>
          <p:cNvPr id="47" name="Rectangle 617"/>
          <p:cNvSpPr>
            <a:spLocks noChangeArrowheads="1"/>
          </p:cNvSpPr>
          <p:nvPr/>
        </p:nvSpPr>
        <p:spPr bwMode="auto">
          <a:xfrm>
            <a:off x="1864671" y="4739500"/>
            <a:ext cx="2254250" cy="56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10000"/>
              </a:lnSpc>
              <a:spcBef>
                <a:spcPct val="20000"/>
              </a:spcBef>
              <a:buClr>
                <a:schemeClr val="tx1"/>
              </a:buClr>
              <a:buSzPct val="65000"/>
              <a:buFont typeface="Wingdings" panose="05000000000000000000" pitchFamily="2" charset="2"/>
              <a:buNone/>
            </a:pPr>
            <a:r>
              <a:rPr lang="ru-RU" altLang="zh-CN" sz="2810" b="1">
                <a:latin typeface="Times New Roman" panose="02020603050405020304" pitchFamily="18" charset="0"/>
                <a:ea typeface="新宋体" panose="02010609030101010101" pitchFamily="49" charset="-122"/>
              </a:rPr>
              <a:t>3</a:t>
            </a:r>
            <a:r>
              <a:rPr lang="zh-CN" altLang="ru-RU" sz="2810" b="1">
                <a:latin typeface="Times New Roman" panose="02020603050405020304" pitchFamily="18" charset="0"/>
                <a:ea typeface="新宋体" panose="02010609030101010101" pitchFamily="49" charset="-122"/>
              </a:rPr>
              <a:t>．控制系统</a:t>
            </a:r>
            <a:r>
              <a:rPr lang="zh-CN" altLang="ru-RU" sz="2810" b="1">
                <a:ea typeface="新宋体" panose="02010609030101010101" pitchFamily="49" charset="-122"/>
              </a:rPr>
              <a:t> </a:t>
            </a:r>
          </a:p>
        </p:txBody>
      </p:sp>
      <p:sp>
        <p:nvSpPr>
          <p:cNvPr id="48" name="Rectangle 618"/>
          <p:cNvSpPr>
            <a:spLocks noChangeArrowheads="1"/>
          </p:cNvSpPr>
          <p:nvPr/>
        </p:nvSpPr>
        <p:spPr bwMode="auto">
          <a:xfrm>
            <a:off x="1871039" y="5435171"/>
            <a:ext cx="8440370" cy="1063404"/>
          </a:xfrm>
          <a:prstGeom prst="rect">
            <a:avLst/>
          </a:prstGeom>
          <a:gradFill rotWithShape="0">
            <a:gsLst>
              <a:gs pos="0">
                <a:srgbClr val="CCFFCC"/>
              </a:gs>
              <a:gs pos="100000">
                <a:srgbClr val="FFFFFF"/>
              </a:gs>
            </a:gsLst>
            <a:path path="rect">
              <a:fillToRect l="100000" t="100000"/>
            </a:path>
          </a:gradFill>
          <a:ln w="9525" cap="flat" algn="ctr">
            <a:solidFill>
              <a:srgbClr val="808080"/>
            </a:solidFill>
            <a:prstDash val="solid"/>
            <a:miter lim="800000"/>
            <a:headEnd type="none" w="med" len="med"/>
            <a:tailEnd type="none" w="med" len="me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accent2"/>
              </a:buClr>
              <a:buSzPct val="65000"/>
              <a:buFont typeface="Wingdings" panose="05000000000000000000" pitchFamily="2" charset="2"/>
              <a:buChar char="§"/>
            </a:pPr>
            <a:r>
              <a:rPr lang="ru-RU" altLang="zh-CN" sz="2605">
                <a:latin typeface="宋体" panose="02010600030101010101" pitchFamily="2" charset="-122"/>
                <a:ea typeface="新宋体" panose="02010609030101010101" pitchFamily="49" charset="-122"/>
              </a:rPr>
              <a:t> </a:t>
            </a:r>
            <a:r>
              <a:rPr lang="zh-CN" altLang="ru-RU" sz="2605" b="1">
                <a:latin typeface="宋体" panose="02010600030101010101" pitchFamily="2" charset="-122"/>
                <a:ea typeface="新宋体" panose="02010609030101010101" pitchFamily="49" charset="-122"/>
              </a:rPr>
              <a:t>控制系统</a:t>
            </a:r>
            <a:r>
              <a:rPr lang="zh-CN" altLang="ru-RU" sz="2605">
                <a:latin typeface="宋体" panose="02010600030101010101" pitchFamily="2" charset="-122"/>
                <a:ea typeface="新宋体" panose="02010609030101010101" pitchFamily="49" charset="-122"/>
              </a:rPr>
              <a:t>（推理机构）：由一组程序组成，负责整个产生式系统的运行，实现对问题的求解。 </a:t>
            </a:r>
          </a:p>
        </p:txBody>
      </p:sp>
    </p:spTree>
  </p:cSld>
  <p:clrMapOvr>
    <a:masterClrMapping/>
  </p:clrMapOvr>
  <p:transition spd="slow" advTm="18981">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60</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模糊决策</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477"/>
          <p:cNvSpPr>
            <a:spLocks noChangeArrowheads="1"/>
          </p:cNvSpPr>
          <p:nvPr/>
        </p:nvSpPr>
        <p:spPr bwMode="auto">
          <a:xfrm>
            <a:off x="1906061" y="1862200"/>
            <a:ext cx="8497680" cy="3764915"/>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spcBef>
                <a:spcPct val="50000"/>
              </a:spcBef>
              <a:buClr>
                <a:schemeClr val="accent2"/>
              </a:buClr>
              <a:buFont typeface="Wingdings" panose="05000000000000000000" pitchFamily="2" charset="2"/>
              <a:buChar char="§"/>
            </a:pPr>
            <a:r>
              <a:rPr lang="ru-RU" altLang="zh-CN" sz="2605">
                <a:latin typeface="宋体" panose="02010600030101010101" pitchFamily="2" charset="-122"/>
                <a:ea typeface="新宋体" panose="02010609030101010101" pitchFamily="49" charset="-122"/>
              </a:rPr>
              <a:t> </a:t>
            </a:r>
            <a:r>
              <a:rPr lang="zh-CN" altLang="ru-RU" sz="2810" b="1">
                <a:latin typeface="宋体" panose="02010600030101010101" pitchFamily="2" charset="-122"/>
                <a:ea typeface="新宋体" panose="02010609030101010101" pitchFamily="49" charset="-122"/>
              </a:rPr>
              <a:t>例如</a:t>
            </a:r>
          </a:p>
          <a:p>
            <a:pPr>
              <a:spcBef>
                <a:spcPct val="50000"/>
              </a:spcBef>
              <a:buClr>
                <a:schemeClr val="accent2"/>
              </a:buClr>
              <a:buFont typeface="Wingdings" panose="05000000000000000000" pitchFamily="2" charset="2"/>
              <a:buChar char="§"/>
            </a:pPr>
            <a:endParaRPr lang="zh-CN" altLang="ru-RU" sz="2810" b="1">
              <a:latin typeface="宋体" panose="02010600030101010101" pitchFamily="2" charset="-122"/>
              <a:ea typeface="新宋体" panose="02010609030101010101" pitchFamily="49" charset="-122"/>
            </a:endParaRPr>
          </a:p>
          <a:p>
            <a:pPr>
              <a:spcBef>
                <a:spcPct val="50000"/>
              </a:spcBef>
              <a:buClr>
                <a:schemeClr val="accent2"/>
              </a:buClr>
              <a:buFont typeface="Wingdings" panose="05000000000000000000" pitchFamily="2" charset="2"/>
              <a:buChar char="§"/>
            </a:pPr>
            <a:endParaRPr lang="zh-CN" altLang="ru-RU" sz="2810" b="1">
              <a:latin typeface="宋体" panose="02010600030101010101" pitchFamily="2" charset="-122"/>
              <a:ea typeface="新宋体" panose="02010609030101010101" pitchFamily="49" charset="-122"/>
            </a:endParaRPr>
          </a:p>
          <a:p>
            <a:pPr>
              <a:spcBef>
                <a:spcPct val="50000"/>
              </a:spcBef>
              <a:buClr>
                <a:schemeClr val="accent2"/>
              </a:buClr>
              <a:buFont typeface="Wingdings" panose="05000000000000000000" pitchFamily="2" charset="2"/>
              <a:buChar char="§"/>
            </a:pPr>
            <a:endParaRPr lang="zh-CN" altLang="ru-RU" sz="2810">
              <a:latin typeface="宋体" panose="02010600030101010101" pitchFamily="2" charset="-122"/>
              <a:ea typeface="新宋体" panose="02010609030101010101" pitchFamily="49" charset="-122"/>
            </a:endParaRPr>
          </a:p>
          <a:p>
            <a:pPr>
              <a:spcBef>
                <a:spcPct val="50000"/>
              </a:spcBef>
              <a:buClr>
                <a:schemeClr val="accent2"/>
              </a:buClr>
              <a:buFont typeface="Wingdings" panose="05000000000000000000" pitchFamily="2" charset="2"/>
              <a:buChar char="§"/>
            </a:pPr>
            <a:endParaRPr lang="zh-CN" altLang="ru-RU" sz="2810">
              <a:latin typeface="宋体" panose="02010600030101010101" pitchFamily="2" charset="-122"/>
              <a:ea typeface="新宋体" panose="02010609030101010101" pitchFamily="49" charset="-122"/>
            </a:endParaRPr>
          </a:p>
          <a:p>
            <a:pPr>
              <a:spcBef>
                <a:spcPct val="50000"/>
              </a:spcBef>
              <a:buClr>
                <a:schemeClr val="accent2"/>
              </a:buClr>
              <a:buFont typeface="Wingdings" panose="05000000000000000000" pitchFamily="2" charset="2"/>
              <a:buChar char="§"/>
            </a:pPr>
            <a:endParaRPr lang="ru-RU" altLang="zh-CN" sz="2810">
              <a:latin typeface="Arial" panose="020B0604020202020204" pitchFamily="34" charset="0"/>
              <a:ea typeface="新宋体" panose="02010609030101010101" pitchFamily="49" charset="-122"/>
            </a:endParaRPr>
          </a:p>
        </p:txBody>
      </p:sp>
      <p:graphicFrame>
        <p:nvGraphicFramePr>
          <p:cNvPr id="3" name="Object 479"/>
          <p:cNvGraphicFramePr>
            <a:graphicFrameLocks noChangeAspect="1"/>
          </p:cNvGraphicFramePr>
          <p:nvPr/>
        </p:nvGraphicFramePr>
        <p:xfrm>
          <a:off x="1982474" y="2632690"/>
          <a:ext cx="8359183" cy="986992"/>
        </p:xfrm>
        <a:graphic>
          <a:graphicData uri="http://schemas.openxmlformats.org/presentationml/2006/ole">
            <mc:AlternateContent xmlns:mc="http://schemas.openxmlformats.org/markup-compatibility/2006">
              <mc:Choice xmlns:v="urn:schemas-microsoft-com:vml" Requires="v">
                <p:oleObj name="Equation" r:id="rId2" imgW="109423200" imgH="11887200" progId="Equation.DSMT4">
                  <p:embed/>
                </p:oleObj>
              </mc:Choice>
              <mc:Fallback>
                <p:oleObj name="Equation" r:id="rId2" imgW="109423200" imgH="11887200" progId="Equation.DSMT4">
                  <p:embed/>
                  <p:pic>
                    <p:nvPicPr>
                      <p:cNvPr id="0" name="Object 4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474" y="2632690"/>
                        <a:ext cx="8359183" cy="98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Oval 480"/>
          <p:cNvSpPr>
            <a:spLocks noChangeArrowheads="1"/>
          </p:cNvSpPr>
          <p:nvPr/>
        </p:nvSpPr>
        <p:spPr bwMode="auto">
          <a:xfrm>
            <a:off x="2547606" y="2397086"/>
            <a:ext cx="623208" cy="526234"/>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grpSp>
        <p:nvGrpSpPr>
          <p:cNvPr id="9" name="Group 481"/>
          <p:cNvGrpSpPr/>
          <p:nvPr/>
        </p:nvGrpSpPr>
        <p:grpSpPr bwMode="auto">
          <a:xfrm>
            <a:off x="2547606" y="2473498"/>
            <a:ext cx="2063131" cy="1106386"/>
            <a:chOff x="643" y="1440"/>
            <a:chExt cx="1296" cy="695"/>
          </a:xfrm>
        </p:grpSpPr>
        <p:sp>
          <p:nvSpPr>
            <p:cNvPr id="10" name="Oval 482"/>
            <p:cNvSpPr>
              <a:spLocks noChangeArrowheads="1"/>
            </p:cNvSpPr>
            <p:nvPr/>
          </p:nvSpPr>
          <p:spPr bwMode="auto">
            <a:xfrm>
              <a:off x="643" y="1440"/>
              <a:ext cx="720" cy="359"/>
            </a:xfrm>
            <a:prstGeom prst="ellipse">
              <a:avLst/>
            </a:prstGeom>
            <a:noFill/>
            <a:ln w="25400" cap="flat" algn="ctr">
              <a:solidFill>
                <a:srgbClr val="CC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endParaRPr lang="zh-CN" altLang="en-US" sz="1805"/>
            </a:p>
          </p:txBody>
        </p:sp>
        <p:sp>
          <p:nvSpPr>
            <p:cNvPr id="11" name="Oval 483"/>
            <p:cNvSpPr>
              <a:spLocks noChangeArrowheads="1"/>
            </p:cNvSpPr>
            <p:nvPr/>
          </p:nvSpPr>
          <p:spPr bwMode="auto">
            <a:xfrm>
              <a:off x="1315" y="1776"/>
              <a:ext cx="624" cy="359"/>
            </a:xfrm>
            <a:prstGeom prst="ellipse">
              <a:avLst/>
            </a:prstGeom>
            <a:noFill/>
            <a:ln w="25400" cap="flat" algn="ctr">
              <a:solidFill>
                <a:srgbClr val="CC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endParaRPr lang="zh-CN" altLang="en-US" sz="1805"/>
            </a:p>
          </p:txBody>
        </p:sp>
      </p:grpSp>
      <p:sp>
        <p:nvSpPr>
          <p:cNvPr id="12" name="Oval 484"/>
          <p:cNvSpPr>
            <a:spLocks noChangeArrowheads="1"/>
          </p:cNvSpPr>
          <p:nvPr/>
        </p:nvSpPr>
        <p:spPr bwMode="auto">
          <a:xfrm>
            <a:off x="8431350" y="2549910"/>
            <a:ext cx="511304" cy="503853"/>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13" name="Oval 485"/>
          <p:cNvSpPr>
            <a:spLocks noChangeArrowheads="1"/>
          </p:cNvSpPr>
          <p:nvPr/>
        </p:nvSpPr>
        <p:spPr bwMode="auto">
          <a:xfrm>
            <a:off x="8507762" y="2473498"/>
            <a:ext cx="840535" cy="570994"/>
          </a:xfrm>
          <a:prstGeom prst="ellipse">
            <a:avLst/>
          </a:prstGeom>
          <a:noFill/>
          <a:ln w="25400" cap="flat" algn="ctr">
            <a:solidFill>
              <a:srgbClr val="00008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a:spAutoFit/>
          </a:bodyPr>
          <a:lstStyle/>
          <a:p>
            <a:endParaRPr lang="zh-CN" altLang="en-US" sz="1805"/>
          </a:p>
        </p:txBody>
      </p:sp>
      <p:graphicFrame>
        <p:nvGraphicFramePr>
          <p:cNvPr id="14" name="Object 487"/>
          <p:cNvGraphicFramePr>
            <a:graphicFrameLocks noChangeAspect="1"/>
          </p:cNvGraphicFramePr>
          <p:nvPr/>
        </p:nvGraphicFramePr>
        <p:xfrm>
          <a:off x="2057294" y="3772506"/>
          <a:ext cx="5133948" cy="1017239"/>
        </p:xfrm>
        <a:graphic>
          <a:graphicData uri="http://schemas.openxmlformats.org/presentationml/2006/ole">
            <mc:AlternateContent xmlns:mc="http://schemas.openxmlformats.org/markup-compatibility/2006">
              <mc:Choice xmlns:v="urn:schemas-microsoft-com:vml" Requires="v">
                <p:oleObj name="Equation" r:id="rId4" imgW="64008000" imgH="12801600" progId="Equation.DSMT4">
                  <p:embed/>
                </p:oleObj>
              </mc:Choice>
              <mc:Fallback>
                <p:oleObj name="Equation" r:id="rId4" imgW="64008000" imgH="12801600" progId="Equation.DSMT4">
                  <p:embed/>
                  <p:pic>
                    <p:nvPicPr>
                      <p:cNvPr id="0" name="Object 4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294" y="3772506"/>
                        <a:ext cx="5133948" cy="101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488"/>
          <p:cNvGraphicFramePr>
            <a:graphicFrameLocks noChangeAspect="1"/>
          </p:cNvGraphicFramePr>
          <p:nvPr/>
        </p:nvGraphicFramePr>
        <p:xfrm>
          <a:off x="1982474" y="4765866"/>
          <a:ext cx="4126262" cy="514191"/>
        </p:xfrm>
        <a:graphic>
          <a:graphicData uri="http://schemas.openxmlformats.org/presentationml/2006/ole">
            <mc:AlternateContent xmlns:mc="http://schemas.openxmlformats.org/markup-compatibility/2006">
              <mc:Choice xmlns:v="urn:schemas-microsoft-com:vml" Requires="v">
                <p:oleObj name="Equation" r:id="rId6" imgW="50901600" imgH="6400800" progId="Equation.DSMT4">
                  <p:embed/>
                </p:oleObj>
              </mc:Choice>
              <mc:Fallback>
                <p:oleObj name="Equation" r:id="rId6" imgW="50901600" imgH="6400800" progId="Equation.DSMT4">
                  <p:embed/>
                  <p:pic>
                    <p:nvPicPr>
                      <p:cNvPr id="0" name="Object 4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2474" y="4765866"/>
                        <a:ext cx="4126262" cy="51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Rectangle 474"/>
          <p:cNvSpPr txBox="1">
            <a:spLocks noChangeArrowheads="1"/>
          </p:cNvSpPr>
          <p:nvPr/>
        </p:nvSpPr>
        <p:spPr>
          <a:xfrm>
            <a:off x="1775524" y="1262667"/>
            <a:ext cx="8666423" cy="541571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 3. </a:t>
            </a:r>
            <a:r>
              <a:rPr lang="zh-CN" altLang="ru-RU" sz="2605" b="1">
                <a:latin typeface="Times New Roman" panose="02020603050405020304" pitchFamily="18" charset="0"/>
                <a:ea typeface="新宋体" panose="02010609030101010101" pitchFamily="49" charset="-122"/>
              </a:rPr>
              <a:t>中位数法</a:t>
            </a:r>
            <a:r>
              <a:rPr lang="zh-CN" altLang="ru-RU" sz="2605">
                <a:latin typeface="Times New Roman" panose="02020603050405020304" pitchFamily="18" charset="0"/>
                <a:ea typeface="新宋体" panose="02010609030101010101" pitchFamily="49" charset="-122"/>
              </a:rPr>
              <a:t> </a:t>
            </a:r>
            <a:endParaRPr lang="zh-CN" altLang="ru-RU" sz="2605" dirty="0">
              <a:latin typeface="Times New Roman" panose="02020603050405020304" pitchFamily="18" charset="0"/>
              <a:ea typeface="新宋体" panose="02010609030101010101" pitchFamily="49" charset="-122"/>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childTnLst>
                                    <p:set>
                                      <p:cBhvr additive="base">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childTnLst>
                                    <p:set>
                                      <p:cBhvr additive="base">
                                        <p:cTn id="10" dur="1" fill="hold">
                                          <p:stCondLst>
                                            <p:cond delay="499"/>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childTnLst>
                                    <p:set>
                                      <p:cBhvr additive="base">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61</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模糊决策</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493"/>
          <p:cNvSpPr>
            <a:spLocks noChangeArrowheads="1"/>
          </p:cNvSpPr>
          <p:nvPr/>
        </p:nvSpPr>
        <p:spPr bwMode="auto">
          <a:xfrm>
            <a:off x="1524000" y="3773030"/>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3" name="Oval 496"/>
          <p:cNvSpPr>
            <a:spLocks noChangeArrowheads="1"/>
          </p:cNvSpPr>
          <p:nvPr/>
        </p:nvSpPr>
        <p:spPr bwMode="auto">
          <a:xfrm>
            <a:off x="2547606" y="2857674"/>
            <a:ext cx="623208" cy="526234"/>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grpSp>
        <p:nvGrpSpPr>
          <p:cNvPr id="7" name="Group 500"/>
          <p:cNvGrpSpPr/>
          <p:nvPr/>
        </p:nvGrpSpPr>
        <p:grpSpPr bwMode="auto">
          <a:xfrm>
            <a:off x="1906061" y="2322788"/>
            <a:ext cx="8497680" cy="2333758"/>
            <a:chOff x="240" y="1056"/>
            <a:chExt cx="5338" cy="1466"/>
          </a:xfrm>
        </p:grpSpPr>
        <p:sp>
          <p:nvSpPr>
            <p:cNvPr id="8" name="Rectangle 501"/>
            <p:cNvSpPr>
              <a:spLocks noChangeArrowheads="1"/>
            </p:cNvSpPr>
            <p:nvPr/>
          </p:nvSpPr>
          <p:spPr bwMode="auto">
            <a:xfrm>
              <a:off x="240" y="1056"/>
              <a:ext cx="5338" cy="1444"/>
            </a:xfrm>
            <a:prstGeom prst="rect">
              <a:avLst/>
            </a:prstGeom>
            <a:solidFill>
              <a:srgbClr val="FFFFFF"/>
            </a:solidFill>
            <a:ln w="9525" cap="flat" algn="ctr">
              <a:solidFill>
                <a:srgbClr val="808080"/>
              </a:solidFill>
              <a:prstDash val="solid"/>
              <a:miter lim="800000"/>
              <a:headEnd type="none" w="med" len="med"/>
              <a:tailEnd type="none" w="med" len="med"/>
            </a:ln>
          </p:spPr>
          <p:txBody>
            <a:bodyPr>
              <a:spAutoFit/>
            </a:bodyPr>
            <a:lstStyle/>
            <a:p>
              <a:pPr>
                <a:spcBef>
                  <a:spcPct val="50000"/>
                </a:spcBef>
                <a:buClr>
                  <a:schemeClr val="accent2"/>
                </a:buClr>
                <a:buFont typeface="Wingdings" panose="05000000000000000000" pitchFamily="2" charset="2"/>
                <a:buChar char="§"/>
              </a:pPr>
              <a:r>
                <a:rPr lang="ru-RU" altLang="zh-CN" sz="2605">
                  <a:latin typeface="宋体" panose="02010600030101010101" pitchFamily="2" charset="-122"/>
                  <a:ea typeface="新宋体" panose="02010609030101010101" pitchFamily="49" charset="-122"/>
                </a:rPr>
                <a:t> </a:t>
              </a:r>
              <a:r>
                <a:rPr lang="zh-CN" altLang="ru-RU" sz="2605" b="1">
                  <a:latin typeface="宋体" panose="02010600030101010101" pitchFamily="2" charset="-122"/>
                  <a:ea typeface="新宋体" panose="02010609030101010101" pitchFamily="49" charset="-122"/>
                </a:rPr>
                <a:t>例如</a:t>
              </a:r>
            </a:p>
            <a:p>
              <a:pPr>
                <a:spcBef>
                  <a:spcPct val="50000"/>
                </a:spcBef>
                <a:buClr>
                  <a:schemeClr val="accent2"/>
                </a:buClr>
                <a:buFont typeface="Wingdings" panose="05000000000000000000" pitchFamily="2" charset="2"/>
                <a:buChar char="§"/>
              </a:pPr>
              <a:endParaRPr lang="zh-CN" altLang="ru-RU" sz="2605" b="1">
                <a:latin typeface="宋体" panose="02010600030101010101" pitchFamily="2" charset="-122"/>
                <a:ea typeface="新宋体" panose="02010609030101010101" pitchFamily="49" charset="-122"/>
              </a:endParaRPr>
            </a:p>
            <a:p>
              <a:pPr>
                <a:spcBef>
                  <a:spcPct val="50000"/>
                </a:spcBef>
                <a:buClr>
                  <a:schemeClr val="accent2"/>
                </a:buClr>
                <a:buFont typeface="Wingdings" panose="05000000000000000000" pitchFamily="2" charset="2"/>
                <a:buNone/>
              </a:pPr>
              <a:r>
                <a:rPr lang="zh-CN" altLang="ru-RU" sz="2605" b="1">
                  <a:latin typeface="Arial" panose="020B0604020202020204" pitchFamily="34" charset="0"/>
                  <a:ea typeface="新宋体" panose="02010609030101010101" pitchFamily="49" charset="-122"/>
                </a:rPr>
                <a:t>用线性插值处理，即</a:t>
              </a:r>
            </a:p>
            <a:p>
              <a:pPr>
                <a:spcBef>
                  <a:spcPct val="50000"/>
                </a:spcBef>
                <a:buClr>
                  <a:schemeClr val="accent2"/>
                </a:buClr>
                <a:buFont typeface="Wingdings" panose="05000000000000000000" pitchFamily="2" charset="2"/>
                <a:buNone/>
              </a:pPr>
              <a:r>
                <a:rPr lang="zh-CN" altLang="ru-RU" sz="2605" b="1">
                  <a:latin typeface="Arial" panose="020B0604020202020204" pitchFamily="34" charset="0"/>
                  <a:ea typeface="新宋体" panose="02010609030101010101" pitchFamily="49" charset="-122"/>
                </a:rPr>
                <a:t>所以</a:t>
              </a:r>
            </a:p>
          </p:txBody>
        </p:sp>
        <p:graphicFrame>
          <p:nvGraphicFramePr>
            <p:cNvPr id="9" name="Object 502"/>
            <p:cNvGraphicFramePr>
              <a:graphicFrameLocks noChangeAspect="1"/>
            </p:cNvGraphicFramePr>
            <p:nvPr/>
          </p:nvGraphicFramePr>
          <p:xfrm>
            <a:off x="288" y="1440"/>
            <a:ext cx="5280" cy="240"/>
          </p:xfrm>
          <a:graphic>
            <a:graphicData uri="http://schemas.openxmlformats.org/presentationml/2006/ole">
              <mc:AlternateContent xmlns:mc="http://schemas.openxmlformats.org/markup-compatibility/2006">
                <mc:Choice xmlns:v="urn:schemas-microsoft-com:vml" Requires="v">
                  <p:oleObj r:id="rId2" imgW="119481600" imgH="4267200" progId="Equation.DSMT4">
                    <p:embed/>
                  </p:oleObj>
                </mc:Choice>
                <mc:Fallback>
                  <p:oleObj r:id="rId2" imgW="119481600" imgH="4267200" progId="Equation.DSMT4">
                    <p:embed/>
                    <p:pic>
                      <p:nvPicPr>
                        <p:cNvPr id="0" name="Object 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1440"/>
                          <a:ext cx="52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503"/>
            <p:cNvGraphicFramePr>
              <a:graphicFrameLocks noChangeAspect="1"/>
            </p:cNvGraphicFramePr>
            <p:nvPr/>
          </p:nvGraphicFramePr>
          <p:xfrm>
            <a:off x="2352" y="1824"/>
            <a:ext cx="2464" cy="288"/>
          </p:xfrm>
          <a:graphic>
            <a:graphicData uri="http://schemas.openxmlformats.org/presentationml/2006/ole">
              <mc:AlternateContent xmlns:mc="http://schemas.openxmlformats.org/markup-compatibility/2006">
                <mc:Choice xmlns:v="urn:schemas-microsoft-com:vml" Requires="v">
                  <p:oleObj name="Equation" r:id="rId4" imgW="46939200" imgH="5486400" progId="Equation.DSMT4">
                    <p:embed/>
                  </p:oleObj>
                </mc:Choice>
                <mc:Fallback>
                  <p:oleObj name="Equation" r:id="rId4" imgW="46939200" imgH="5486400" progId="Equation.DSMT4">
                    <p:embed/>
                    <p:pic>
                      <p:nvPicPr>
                        <p:cNvPr id="0" name="Object 5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24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504"/>
            <p:cNvGraphicFramePr>
              <a:graphicFrameLocks noChangeAspect="1"/>
            </p:cNvGraphicFramePr>
            <p:nvPr/>
          </p:nvGraphicFramePr>
          <p:xfrm>
            <a:off x="768" y="2160"/>
            <a:ext cx="1904" cy="362"/>
          </p:xfrm>
          <a:graphic>
            <a:graphicData uri="http://schemas.openxmlformats.org/presentationml/2006/ole">
              <mc:AlternateContent xmlns:mc="http://schemas.openxmlformats.org/markup-compatibility/2006">
                <mc:Choice xmlns:v="urn:schemas-microsoft-com:vml" Requires="v">
                  <p:oleObj name="Equation" r:id="rId6" imgW="30480000" imgH="5791200" progId="Equation.3">
                    <p:embed/>
                  </p:oleObj>
                </mc:Choice>
                <mc:Fallback>
                  <p:oleObj name="Equation" r:id="rId6" imgW="30480000" imgH="5791200" progId="Equation.3">
                    <p:embed/>
                    <p:pic>
                      <p:nvPicPr>
                        <p:cNvPr id="0" name="Object 5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 y="2160"/>
                          <a:ext cx="1904"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 name="Rectangle 492"/>
          <p:cNvSpPr txBox="1">
            <a:spLocks noChangeArrowheads="1"/>
          </p:cNvSpPr>
          <p:nvPr/>
        </p:nvSpPr>
        <p:spPr>
          <a:xfrm>
            <a:off x="1775524" y="1479293"/>
            <a:ext cx="8666423" cy="541571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buFont typeface="Wingdings" panose="05000000000000000000" pitchFamily="2" charset="2"/>
              <a:buNone/>
            </a:pPr>
            <a:r>
              <a:rPr lang="ru-RU" altLang="zh-CN" sz="2605" b="1">
                <a:latin typeface="Times New Roman" panose="02020603050405020304" pitchFamily="18" charset="0"/>
                <a:ea typeface="新宋体" panose="02010609030101010101" pitchFamily="49" charset="-122"/>
              </a:rPr>
              <a:t> 3. </a:t>
            </a:r>
            <a:r>
              <a:rPr lang="zh-CN" altLang="ru-RU" sz="2605" b="1">
                <a:latin typeface="Times New Roman" panose="02020603050405020304" pitchFamily="18" charset="0"/>
                <a:ea typeface="新宋体" panose="02010609030101010101" pitchFamily="49" charset="-122"/>
              </a:rPr>
              <a:t>中位数法</a:t>
            </a:r>
            <a:r>
              <a:rPr lang="zh-CN" altLang="ru-RU" sz="2605">
                <a:latin typeface="Times New Roman" panose="02020603050405020304" pitchFamily="18" charset="0"/>
                <a:ea typeface="新宋体" panose="02010609030101010101" pitchFamily="49" charset="-122"/>
              </a:rPr>
              <a:t> </a:t>
            </a:r>
            <a:endParaRPr lang="zh-CN" altLang="ru-RU" sz="2605" dirty="0">
              <a:latin typeface="Times New Roman" panose="02020603050405020304" pitchFamily="18" charset="0"/>
              <a:ea typeface="新宋体" panose="02010609030101010101" pitchFamily="49" charset="-122"/>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7"/>
                                        </p:tgtEl>
                                        <p:attrNameLst>
                                          <p:attrName>style.visibility</p:attrName>
                                        </p:attrNameLst>
                                      </p:cBhvr>
                                      <p:to>
                                        <p:strVal val="visible"/>
                                      </p:to>
                                    </p:set>
                                    <p:animEffect transition="in" filter="blinds(horizontal)">
                                      <p:cBhvr additive="base">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62</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模糊决策</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508"/>
          <p:cNvSpPr>
            <a:spLocks noChangeArrowheads="1"/>
          </p:cNvSpPr>
          <p:nvPr/>
        </p:nvSpPr>
        <p:spPr bwMode="auto">
          <a:xfrm>
            <a:off x="1848752" y="983808"/>
            <a:ext cx="8521559" cy="541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nSpc>
                <a:spcPct val="120000"/>
              </a:lnSpc>
              <a:spcBef>
                <a:spcPct val="40000"/>
              </a:spcBef>
              <a:buClr>
                <a:schemeClr val="accent2"/>
              </a:buClr>
              <a:buSzPct val="65000"/>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908050" indent="-436880">
              <a:spcBef>
                <a:spcPct val="20000"/>
              </a:spcBef>
              <a:buClr>
                <a:schemeClr val="accent2"/>
              </a:buClr>
              <a:buSzPct val="65000"/>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304925" indent="-395605">
              <a:spcBef>
                <a:spcPct val="20000"/>
              </a:spcBef>
              <a:buClr>
                <a:schemeClr val="accent2"/>
              </a:buClr>
              <a:buSzPct val="60000"/>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94180" indent="-387350">
              <a:spcBef>
                <a:spcPct val="20000"/>
              </a:spcBef>
              <a:buClr>
                <a:schemeClr val="accent2"/>
              </a:buClr>
              <a:buSzPct val="65000"/>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94230" indent="-398780">
              <a:spcBef>
                <a:spcPct val="25000"/>
              </a:spcBef>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514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30086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658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9230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buFont typeface="Wingdings" panose="05000000000000000000" pitchFamily="2" charset="2"/>
              <a:buNone/>
            </a:pPr>
            <a:r>
              <a:rPr lang="zh-CN" altLang="zh-CN" sz="2405" b="1" dirty="0">
                <a:latin typeface="Times New Roman" panose="02020603050405020304" pitchFamily="18" charset="0"/>
                <a:ea typeface="新宋体" panose="02010609030101010101" pitchFamily="49" charset="-122"/>
              </a:rPr>
              <a:t>例4.10  设有模糊控制规则：</a:t>
            </a:r>
          </a:p>
          <a:p>
            <a:pPr>
              <a:buFont typeface="Wingdings" panose="05000000000000000000" pitchFamily="2" charset="2"/>
              <a:buNone/>
            </a:pPr>
            <a:r>
              <a:rPr lang="zh-CN" altLang="zh-CN" sz="2405" b="1" dirty="0">
                <a:latin typeface="Times New Roman" panose="02020603050405020304" pitchFamily="18" charset="0"/>
                <a:ea typeface="新宋体" panose="02010609030101010101" pitchFamily="49" charset="-122"/>
              </a:rPr>
              <a:t>“如果温度低，则将风门开大”。设温度和风门开度的论域为{1，2，3，4，5}。</a:t>
            </a:r>
          </a:p>
          <a:p>
            <a:pPr>
              <a:buFont typeface="Wingdings" panose="05000000000000000000" pitchFamily="2" charset="2"/>
              <a:buNone/>
            </a:pPr>
            <a:r>
              <a:rPr lang="zh-CN" altLang="zh-CN" sz="2405" b="1" dirty="0">
                <a:latin typeface="Times New Roman" panose="02020603050405020304" pitchFamily="18" charset="0"/>
                <a:ea typeface="新宋体" panose="02010609030101010101" pitchFamily="49" charset="-122"/>
              </a:rPr>
              <a:t>“温度低”和“风门大”的模糊量：</a:t>
            </a:r>
          </a:p>
          <a:p>
            <a:pPr>
              <a:buFont typeface="Wingdings" panose="05000000000000000000" pitchFamily="2" charset="2"/>
              <a:buNone/>
            </a:pPr>
            <a:r>
              <a:rPr lang="zh-CN" altLang="zh-CN" sz="2405" b="1" dirty="0">
                <a:latin typeface="Times New Roman" panose="02020603050405020304" pitchFamily="18" charset="0"/>
                <a:ea typeface="新宋体" panose="02010609030101010101" pitchFamily="49" charset="-122"/>
              </a:rPr>
              <a:t>      “温度低”=1/1+0.6/2+0.3/3+0.0/4+0/5</a:t>
            </a:r>
          </a:p>
          <a:p>
            <a:pPr>
              <a:buFont typeface="Wingdings" panose="05000000000000000000" pitchFamily="2" charset="2"/>
              <a:buNone/>
            </a:pPr>
            <a:r>
              <a:rPr lang="zh-CN" altLang="zh-CN" sz="2405" b="1" dirty="0">
                <a:latin typeface="Times New Roman" panose="02020603050405020304" pitchFamily="18" charset="0"/>
                <a:ea typeface="新宋体" panose="02010609030101010101" pitchFamily="49" charset="-122"/>
              </a:rPr>
              <a:t>      “风门大” =0/1+0.0/2+0.3/3+0.6/4+1/5</a:t>
            </a:r>
          </a:p>
          <a:p>
            <a:pPr>
              <a:buFont typeface="Wingdings" panose="05000000000000000000" pitchFamily="2" charset="2"/>
              <a:buNone/>
            </a:pPr>
            <a:r>
              <a:rPr lang="zh-CN" altLang="zh-CN" sz="2405" b="1" dirty="0">
                <a:latin typeface="Times New Roman" panose="02020603050405020304" pitchFamily="18" charset="0"/>
                <a:ea typeface="新宋体" panose="02010609030101010101" pitchFamily="49" charset="-122"/>
              </a:rPr>
              <a:t>已知事实“温度较低”，可以表示为</a:t>
            </a:r>
          </a:p>
          <a:p>
            <a:pPr>
              <a:buFont typeface="Wingdings" panose="05000000000000000000" pitchFamily="2" charset="2"/>
              <a:buNone/>
            </a:pPr>
            <a:r>
              <a:rPr lang="zh-CN" altLang="zh-CN" sz="2405" b="1" dirty="0">
                <a:latin typeface="Times New Roman" panose="02020603050405020304" pitchFamily="18" charset="0"/>
                <a:ea typeface="新宋体" panose="02010609030101010101" pitchFamily="49" charset="-122"/>
              </a:rPr>
              <a:t>      “温度较低”=0.8/1+1/2+0.6/3+0.3/4+0/5</a:t>
            </a:r>
          </a:p>
          <a:p>
            <a:pPr>
              <a:buFont typeface="Wingdings" panose="05000000000000000000" pitchFamily="2" charset="2"/>
              <a:buNone/>
            </a:pPr>
            <a:r>
              <a:rPr lang="zh-CN" altLang="zh-CN" sz="2405" b="1" dirty="0">
                <a:latin typeface="Times New Roman" panose="02020603050405020304" pitchFamily="18" charset="0"/>
                <a:ea typeface="新宋体" panose="02010609030101010101" pitchFamily="49" charset="-122"/>
              </a:rPr>
              <a:t>试用模糊推理确定风门开度。</a:t>
            </a:r>
          </a:p>
        </p:txBody>
      </p:sp>
    </p:spTree>
  </p:cSld>
  <p:clrMapOvr>
    <a:masterClrMapping/>
  </p:clrMapOvr>
  <p:transition spd="slow" advTm="18981">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63</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模糊决策</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514"/>
          <p:cNvSpPr>
            <a:spLocks noChangeArrowheads="1"/>
          </p:cNvSpPr>
          <p:nvPr/>
        </p:nvSpPr>
        <p:spPr bwMode="auto">
          <a:xfrm>
            <a:off x="1775524" y="973908"/>
            <a:ext cx="8666423" cy="541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nSpc>
                <a:spcPct val="120000"/>
              </a:lnSpc>
              <a:spcBef>
                <a:spcPct val="40000"/>
              </a:spcBef>
              <a:buClr>
                <a:schemeClr val="accent2"/>
              </a:buClr>
              <a:buSzPct val="65000"/>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908050" indent="-436880">
              <a:spcBef>
                <a:spcPct val="20000"/>
              </a:spcBef>
              <a:buClr>
                <a:schemeClr val="accent2"/>
              </a:buClr>
              <a:buSzPct val="65000"/>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304925" indent="-395605">
              <a:spcBef>
                <a:spcPct val="20000"/>
              </a:spcBef>
              <a:buClr>
                <a:schemeClr val="accent2"/>
              </a:buClr>
              <a:buSzPct val="60000"/>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94180" indent="-387350">
              <a:spcBef>
                <a:spcPct val="20000"/>
              </a:spcBef>
              <a:buClr>
                <a:schemeClr val="accent2"/>
              </a:buClr>
              <a:buSzPct val="65000"/>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94230" indent="-398780">
              <a:spcBef>
                <a:spcPct val="25000"/>
              </a:spcBef>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514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30086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658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9230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r>
              <a:rPr lang="zh-CN" altLang="ru-RU" sz="2605" b="1">
                <a:latin typeface="Times New Roman" panose="02020603050405020304" pitchFamily="18" charset="0"/>
                <a:ea typeface="新宋体" panose="02010609030101010101" pitchFamily="49" charset="-122"/>
              </a:rPr>
              <a:t>解：（</a:t>
            </a:r>
            <a:r>
              <a:rPr lang="ru-RU" altLang="zh-CN" sz="2605" b="1">
                <a:latin typeface="Times New Roman" panose="02020603050405020304" pitchFamily="18" charset="0"/>
                <a:ea typeface="新宋体" panose="02010609030101010101" pitchFamily="49" charset="-122"/>
              </a:rPr>
              <a:t>1</a:t>
            </a:r>
            <a:r>
              <a:rPr lang="zh-CN" altLang="ru-RU" sz="2605" b="1">
                <a:latin typeface="Times New Roman" panose="02020603050405020304" pitchFamily="18" charset="0"/>
                <a:ea typeface="新宋体" panose="02010609030101010101" pitchFamily="49" charset="-122"/>
              </a:rPr>
              <a:t>）确定模糊关系 </a:t>
            </a:r>
            <a:r>
              <a:rPr lang="ru-RU" altLang="zh-CN" sz="2605" b="1" i="1">
                <a:latin typeface="Times New Roman" panose="02020603050405020304" pitchFamily="18" charset="0"/>
                <a:ea typeface="新宋体" panose="02010609030101010101" pitchFamily="49" charset="-122"/>
              </a:rPr>
              <a:t>R</a:t>
            </a:r>
            <a:r>
              <a:rPr lang="ru-RU" altLang="zh-CN" sz="2605">
                <a:latin typeface="Times New Roman" panose="02020603050405020304" pitchFamily="18" charset="0"/>
                <a:ea typeface="新宋体" panose="02010609030101010101" pitchFamily="49" charset="-122"/>
              </a:rPr>
              <a:t> </a:t>
            </a:r>
          </a:p>
        </p:txBody>
      </p:sp>
      <p:sp>
        <p:nvSpPr>
          <p:cNvPr id="3" name="Rectangle 515"/>
          <p:cNvSpPr>
            <a:spLocks noChangeArrowheads="1"/>
          </p:cNvSpPr>
          <p:nvPr/>
        </p:nvSpPr>
        <p:spPr bwMode="auto">
          <a:xfrm>
            <a:off x="1524000" y="3306075"/>
            <a:ext cx="30988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7" name="Oval 516"/>
          <p:cNvSpPr>
            <a:spLocks noChangeArrowheads="1"/>
          </p:cNvSpPr>
          <p:nvPr/>
        </p:nvSpPr>
        <p:spPr bwMode="auto">
          <a:xfrm>
            <a:off x="2547606" y="2390719"/>
            <a:ext cx="623208" cy="526234"/>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graphicFrame>
        <p:nvGraphicFramePr>
          <p:cNvPr id="8" name="Object 518"/>
          <p:cNvGraphicFramePr>
            <a:graphicFrameLocks noChangeAspect="1"/>
          </p:cNvGraphicFramePr>
          <p:nvPr/>
        </p:nvGraphicFramePr>
        <p:xfrm>
          <a:off x="3291033" y="1625005"/>
          <a:ext cx="4911080" cy="2426089"/>
        </p:xfrm>
        <a:graphic>
          <a:graphicData uri="http://schemas.openxmlformats.org/presentationml/2006/ole">
            <mc:AlternateContent xmlns:mc="http://schemas.openxmlformats.org/markup-compatibility/2006">
              <mc:Choice xmlns:v="urn:schemas-microsoft-com:vml" Requires="v">
                <p:oleObj name="Equation" r:id="rId2" imgW="55473600" imgH="27432000" progId="Equation.DSMT4">
                  <p:embed/>
                </p:oleObj>
              </mc:Choice>
              <mc:Fallback>
                <p:oleObj name="Equation" r:id="rId2" imgW="55473600" imgH="27432000" progId="Equation.DSMT4">
                  <p:embed/>
                  <p:pic>
                    <p:nvPicPr>
                      <p:cNvPr id="0" name="Object 5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033" y="1625005"/>
                        <a:ext cx="4911080" cy="2426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519"/>
          <p:cNvGraphicFramePr>
            <a:graphicFrameLocks noChangeAspect="1"/>
          </p:cNvGraphicFramePr>
          <p:nvPr/>
        </p:nvGraphicFramePr>
        <p:xfrm>
          <a:off x="3618969" y="4151385"/>
          <a:ext cx="4006868" cy="2518421"/>
        </p:xfrm>
        <a:graphic>
          <a:graphicData uri="http://schemas.openxmlformats.org/presentationml/2006/ole">
            <mc:AlternateContent xmlns:mc="http://schemas.openxmlformats.org/markup-compatibility/2006">
              <mc:Choice xmlns:v="urn:schemas-microsoft-com:vml" Requires="v">
                <p:oleObj name="Equation" r:id="rId4" imgW="43586400" imgH="27432000" progId="Equation.DSMT4">
                  <p:embed/>
                </p:oleObj>
              </mc:Choice>
              <mc:Fallback>
                <p:oleObj name="Equation" r:id="rId4" imgW="43586400" imgH="27432000" progId="Equation.DSMT4">
                  <p:embed/>
                  <p:pic>
                    <p:nvPicPr>
                      <p:cNvPr id="0" name="Object 5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8969" y="4151385"/>
                        <a:ext cx="4006868" cy="2518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advTm="18981">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64</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模糊决策</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Rectangle 523"/>
          <p:cNvSpPr>
            <a:spLocks noChangeArrowheads="1"/>
          </p:cNvSpPr>
          <p:nvPr/>
        </p:nvSpPr>
        <p:spPr bwMode="auto">
          <a:xfrm>
            <a:off x="1775524" y="901700"/>
            <a:ext cx="8666423" cy="541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nSpc>
                <a:spcPct val="120000"/>
              </a:lnSpc>
              <a:spcBef>
                <a:spcPct val="40000"/>
              </a:spcBef>
              <a:buClr>
                <a:schemeClr val="accent2"/>
              </a:buClr>
              <a:buSzPct val="65000"/>
              <a:buFont typeface="Wingdings" panose="05000000000000000000" pitchFamily="2" charset="2"/>
              <a:buChar char="o"/>
              <a:defRPr sz="2800">
                <a:solidFill>
                  <a:schemeClr val="tx1"/>
                </a:solidFill>
                <a:latin typeface="Arial" panose="020B0604020202020204" pitchFamily="34" charset="0"/>
                <a:ea typeface="宋体" panose="02010600030101010101" pitchFamily="2" charset="-122"/>
              </a:defRPr>
            </a:lvl1pPr>
            <a:lvl2pPr marL="908050" indent="-436880">
              <a:spcBef>
                <a:spcPct val="20000"/>
              </a:spcBef>
              <a:buClr>
                <a:schemeClr val="accent2"/>
              </a:buClr>
              <a:buSzPct val="65000"/>
              <a:buFont typeface="Wingdings" panose="05000000000000000000" pitchFamily="2" charset="2"/>
              <a:buChar char="n"/>
              <a:defRPr sz="2600">
                <a:solidFill>
                  <a:schemeClr val="folHlink"/>
                </a:solidFill>
                <a:latin typeface="Arial" panose="020B0604020202020204" pitchFamily="34" charset="0"/>
                <a:ea typeface="宋体" panose="02010600030101010101" pitchFamily="2" charset="-122"/>
              </a:defRPr>
            </a:lvl2pPr>
            <a:lvl3pPr marL="1304925" indent="-395605">
              <a:spcBef>
                <a:spcPct val="20000"/>
              </a:spcBef>
              <a:buClr>
                <a:schemeClr val="accent2"/>
              </a:buClr>
              <a:buSzPct val="60000"/>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94180" indent="-387350">
              <a:spcBef>
                <a:spcPct val="20000"/>
              </a:spcBef>
              <a:buClr>
                <a:schemeClr val="accent2"/>
              </a:buClr>
              <a:buSzPct val="65000"/>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94230" indent="-398780">
              <a:spcBef>
                <a:spcPct val="25000"/>
              </a:spcBef>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514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30086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658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923030" indent="-398780" fontAlgn="base">
              <a:spcBef>
                <a:spcPct val="25000"/>
              </a:spcBef>
              <a:spcAft>
                <a:spcPct val="0"/>
              </a:spcAft>
              <a:buClr>
                <a:schemeClr val="accent2"/>
              </a:buClr>
              <a:buSzPct val="90000"/>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r>
              <a:rPr lang="zh-CN" altLang="ru-RU" sz="2605" b="1">
                <a:latin typeface="Times New Roman" panose="02020603050405020304" pitchFamily="18" charset="0"/>
                <a:ea typeface="新宋体" panose="02010609030101010101" pitchFamily="49" charset="-122"/>
              </a:rPr>
              <a:t>解：</a:t>
            </a:r>
          </a:p>
          <a:p>
            <a:pPr>
              <a:buFont typeface="Wingdings" panose="05000000000000000000" pitchFamily="2" charset="2"/>
              <a:buNone/>
            </a:pPr>
            <a:r>
              <a:rPr lang="zh-CN" altLang="ru-RU" sz="2205" b="1">
                <a:latin typeface="Times New Roman" panose="02020603050405020304" pitchFamily="18" charset="0"/>
                <a:ea typeface="新宋体" panose="02010609030101010101" pitchFamily="49" charset="-122"/>
              </a:rPr>
              <a:t>（</a:t>
            </a:r>
            <a:r>
              <a:rPr lang="ru-RU" altLang="zh-CN" sz="2205" b="1">
                <a:latin typeface="Times New Roman" panose="02020603050405020304" pitchFamily="18" charset="0"/>
                <a:ea typeface="新宋体" panose="02010609030101010101" pitchFamily="49" charset="-122"/>
              </a:rPr>
              <a:t>2</a:t>
            </a:r>
            <a:r>
              <a:rPr lang="zh-CN" altLang="ru-RU" sz="2205" b="1">
                <a:latin typeface="Times New Roman" panose="02020603050405020304" pitchFamily="18" charset="0"/>
                <a:ea typeface="新宋体" panose="02010609030101010101" pitchFamily="49" charset="-122"/>
              </a:rPr>
              <a:t>）模糊推理</a:t>
            </a:r>
            <a:r>
              <a:rPr lang="zh-CN" altLang="ru-RU" sz="2205">
                <a:latin typeface="Times New Roman" panose="02020603050405020304" pitchFamily="18" charset="0"/>
                <a:ea typeface="新宋体" panose="02010609030101010101" pitchFamily="49" charset="-122"/>
              </a:rPr>
              <a:t> </a:t>
            </a:r>
          </a:p>
        </p:txBody>
      </p:sp>
      <p:sp>
        <p:nvSpPr>
          <p:cNvPr id="3" name="Oval 525"/>
          <p:cNvSpPr>
            <a:spLocks noChangeArrowheads="1"/>
          </p:cNvSpPr>
          <p:nvPr/>
        </p:nvSpPr>
        <p:spPr bwMode="auto">
          <a:xfrm>
            <a:off x="2547606" y="2318510"/>
            <a:ext cx="623208" cy="526234"/>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5"/>
          </a:p>
        </p:txBody>
      </p:sp>
      <p:sp>
        <p:nvSpPr>
          <p:cNvPr id="7" name="Rectangle 528"/>
          <p:cNvSpPr>
            <a:spLocks noChangeArrowheads="1"/>
          </p:cNvSpPr>
          <p:nvPr/>
        </p:nvSpPr>
        <p:spPr bwMode="auto">
          <a:xfrm>
            <a:off x="1848752" y="4770070"/>
            <a:ext cx="8609114"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zh-CN" sz="2810">
                <a:latin typeface="Times New Roman" panose="02020603050405020304" pitchFamily="18" charset="0"/>
                <a:ea typeface="新宋体" panose="02010609030101010101" pitchFamily="49" charset="-122"/>
              </a:rPr>
              <a:t>                       =(0.0</a:t>
            </a:r>
            <a:r>
              <a:rPr lang="zh-CN" altLang="ru-RU" sz="2810">
                <a:latin typeface="Times New Roman" panose="02020603050405020304" pitchFamily="18" charset="0"/>
                <a:ea typeface="新宋体" panose="02010609030101010101" pitchFamily="49" charset="-122"/>
              </a:rPr>
              <a:t>，</a:t>
            </a:r>
            <a:r>
              <a:rPr lang="ru-RU" altLang="zh-CN" sz="2810">
                <a:latin typeface="Times New Roman" panose="02020603050405020304" pitchFamily="18" charset="0"/>
                <a:ea typeface="新宋体" panose="02010609030101010101" pitchFamily="49" charset="-122"/>
              </a:rPr>
              <a:t>0.0</a:t>
            </a:r>
            <a:r>
              <a:rPr lang="zh-CN" altLang="ru-RU" sz="2810">
                <a:latin typeface="Times New Roman" panose="02020603050405020304" pitchFamily="18" charset="0"/>
                <a:ea typeface="新宋体" panose="02010609030101010101" pitchFamily="49" charset="-122"/>
              </a:rPr>
              <a:t>，</a:t>
            </a:r>
            <a:r>
              <a:rPr lang="ru-RU" altLang="zh-CN" sz="2810">
                <a:latin typeface="Times New Roman" panose="02020603050405020304" pitchFamily="18" charset="0"/>
                <a:ea typeface="新宋体" panose="02010609030101010101" pitchFamily="49" charset="-122"/>
              </a:rPr>
              <a:t>0.3</a:t>
            </a:r>
            <a:r>
              <a:rPr lang="zh-CN" altLang="ru-RU" sz="2810">
                <a:latin typeface="Times New Roman" panose="02020603050405020304" pitchFamily="18" charset="0"/>
                <a:ea typeface="新宋体" panose="02010609030101010101" pitchFamily="49" charset="-122"/>
              </a:rPr>
              <a:t>，</a:t>
            </a:r>
            <a:r>
              <a:rPr lang="ru-RU" altLang="zh-CN" sz="2810">
                <a:latin typeface="Times New Roman" panose="02020603050405020304" pitchFamily="18" charset="0"/>
                <a:ea typeface="新宋体" panose="02010609030101010101" pitchFamily="49" charset="-122"/>
              </a:rPr>
              <a:t>0.6</a:t>
            </a:r>
            <a:r>
              <a:rPr lang="zh-CN" altLang="ru-RU" sz="2810">
                <a:latin typeface="Times New Roman" panose="02020603050405020304" pitchFamily="18" charset="0"/>
                <a:ea typeface="新宋体" panose="02010609030101010101" pitchFamily="49" charset="-122"/>
              </a:rPr>
              <a:t>，</a:t>
            </a:r>
            <a:r>
              <a:rPr lang="ru-RU" altLang="zh-CN" sz="2810">
                <a:latin typeface="Times New Roman" panose="02020603050405020304" pitchFamily="18" charset="0"/>
                <a:ea typeface="新宋体" panose="02010609030101010101" pitchFamily="49" charset="-122"/>
              </a:rPr>
              <a:t>0.8)</a:t>
            </a:r>
          </a:p>
          <a:p>
            <a:pPr>
              <a:lnSpc>
                <a:spcPct val="120000"/>
              </a:lnSpc>
              <a:spcAft>
                <a:spcPct val="50000"/>
              </a:spcAft>
            </a:pPr>
            <a:r>
              <a:rPr lang="zh-CN" altLang="ru-RU" sz="2405">
                <a:latin typeface="Times New Roman" panose="02020603050405020304" pitchFamily="18" charset="0"/>
                <a:ea typeface="新宋体" panose="02010609030101010101" pitchFamily="49" charset="-122"/>
              </a:rPr>
              <a:t>（</a:t>
            </a:r>
            <a:r>
              <a:rPr lang="ru-RU" altLang="zh-CN" sz="2405" b="1">
                <a:latin typeface="Times New Roman" panose="02020603050405020304" pitchFamily="18" charset="0"/>
                <a:ea typeface="新宋体" panose="02010609030101010101" pitchFamily="49" charset="-122"/>
              </a:rPr>
              <a:t>3</a:t>
            </a:r>
            <a:r>
              <a:rPr lang="zh-CN" altLang="ru-RU" sz="2405" b="1">
                <a:latin typeface="Times New Roman" panose="02020603050405020304" pitchFamily="18" charset="0"/>
                <a:ea typeface="新宋体" panose="02010609030101010101" pitchFamily="49" charset="-122"/>
              </a:rPr>
              <a:t>）模糊决策  </a:t>
            </a:r>
          </a:p>
          <a:p>
            <a:r>
              <a:rPr lang="zh-CN" altLang="ru-RU" sz="2405" b="1">
                <a:latin typeface="Times New Roman" panose="02020603050405020304" pitchFamily="18" charset="0"/>
                <a:ea typeface="新宋体" panose="02010609030101010101" pitchFamily="49" charset="-122"/>
              </a:rPr>
              <a:t>    用最大隶属度法进行决策得风门开度为</a:t>
            </a:r>
            <a:r>
              <a:rPr lang="ru-RU" altLang="zh-CN" sz="2405" b="1">
                <a:latin typeface="Times New Roman" panose="02020603050405020304" pitchFamily="18" charset="0"/>
                <a:ea typeface="新宋体" panose="02010609030101010101" pitchFamily="49" charset="-122"/>
              </a:rPr>
              <a:t>5</a:t>
            </a:r>
            <a:r>
              <a:rPr lang="zh-CN" altLang="ru-RU" sz="2405" b="1">
                <a:latin typeface="Times New Roman" panose="02020603050405020304" pitchFamily="18" charset="0"/>
                <a:ea typeface="新宋体" panose="02010609030101010101" pitchFamily="49" charset="-122"/>
              </a:rPr>
              <a:t>。</a:t>
            </a:r>
          </a:p>
          <a:p>
            <a:r>
              <a:rPr lang="zh-CN" altLang="ru-RU" sz="2405" b="1">
                <a:latin typeface="Times New Roman" panose="02020603050405020304" pitchFamily="18" charset="0"/>
                <a:ea typeface="新宋体" panose="02010609030101010101" pitchFamily="49" charset="-122"/>
              </a:rPr>
              <a:t>    用加权平均判决法和中位数法进行决策得风门开度为</a:t>
            </a:r>
            <a:r>
              <a:rPr lang="ru-RU" altLang="zh-CN" sz="2405" b="1">
                <a:latin typeface="Times New Roman" panose="02020603050405020304" pitchFamily="18" charset="0"/>
                <a:ea typeface="新宋体" panose="02010609030101010101" pitchFamily="49" charset="-122"/>
              </a:rPr>
              <a:t>4</a:t>
            </a:r>
            <a:r>
              <a:rPr lang="zh-CN" altLang="ru-RU" sz="2405" b="1">
                <a:latin typeface="Times New Roman" panose="02020603050405020304" pitchFamily="18" charset="0"/>
                <a:ea typeface="新宋体" panose="02010609030101010101" pitchFamily="49" charset="-122"/>
              </a:rPr>
              <a:t>。</a:t>
            </a:r>
          </a:p>
        </p:txBody>
      </p:sp>
      <p:grpSp>
        <p:nvGrpSpPr>
          <p:cNvPr id="8" name="Group 529"/>
          <p:cNvGrpSpPr/>
          <p:nvPr/>
        </p:nvGrpSpPr>
        <p:grpSpPr bwMode="auto">
          <a:xfrm>
            <a:off x="2498256" y="2258017"/>
            <a:ext cx="6354953" cy="2470663"/>
            <a:chOff x="612" y="1066"/>
            <a:chExt cx="3992" cy="1552"/>
          </a:xfrm>
        </p:grpSpPr>
        <p:sp>
          <p:nvSpPr>
            <p:cNvPr id="9" name="AutoShape 530"/>
            <p:cNvSpPr>
              <a:spLocks noChangeAspect="1" noChangeArrowheads="1"/>
            </p:cNvSpPr>
            <p:nvPr/>
          </p:nvSpPr>
          <p:spPr bwMode="auto">
            <a:xfrm>
              <a:off x="612" y="1066"/>
              <a:ext cx="3992" cy="1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5"/>
            </a:p>
          </p:txBody>
        </p:sp>
        <p:sp>
          <p:nvSpPr>
            <p:cNvPr id="10" name="Rectangle 531"/>
            <p:cNvSpPr>
              <a:spLocks noChangeArrowheads="1"/>
            </p:cNvSpPr>
            <p:nvPr/>
          </p:nvSpPr>
          <p:spPr bwMode="auto">
            <a:xfrm>
              <a:off x="4485" y="2285"/>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11" name="Rectangle 532"/>
            <p:cNvSpPr>
              <a:spLocks noChangeArrowheads="1"/>
            </p:cNvSpPr>
            <p:nvPr/>
          </p:nvSpPr>
          <p:spPr bwMode="auto">
            <a:xfrm>
              <a:off x="4485" y="2093"/>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12" name="Rectangle 533"/>
            <p:cNvSpPr>
              <a:spLocks noChangeArrowheads="1"/>
            </p:cNvSpPr>
            <p:nvPr/>
          </p:nvSpPr>
          <p:spPr bwMode="auto">
            <a:xfrm>
              <a:off x="4485" y="1901"/>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13" name="Rectangle 534"/>
            <p:cNvSpPr>
              <a:spLocks noChangeArrowheads="1"/>
            </p:cNvSpPr>
            <p:nvPr/>
          </p:nvSpPr>
          <p:spPr bwMode="auto">
            <a:xfrm>
              <a:off x="4485" y="1709"/>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14" name="Rectangle 535"/>
            <p:cNvSpPr>
              <a:spLocks noChangeArrowheads="1"/>
            </p:cNvSpPr>
            <p:nvPr/>
          </p:nvSpPr>
          <p:spPr bwMode="auto">
            <a:xfrm>
              <a:off x="4485" y="1517"/>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16" name="Rectangle 536"/>
            <p:cNvSpPr>
              <a:spLocks noChangeArrowheads="1"/>
            </p:cNvSpPr>
            <p:nvPr/>
          </p:nvSpPr>
          <p:spPr bwMode="auto">
            <a:xfrm>
              <a:off x="4485" y="1325"/>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17" name="Rectangle 537"/>
            <p:cNvSpPr>
              <a:spLocks noChangeArrowheads="1"/>
            </p:cNvSpPr>
            <p:nvPr/>
          </p:nvSpPr>
          <p:spPr bwMode="auto">
            <a:xfrm>
              <a:off x="4485" y="2368"/>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û</a:t>
              </a:r>
            </a:p>
          </p:txBody>
        </p:sp>
        <p:sp>
          <p:nvSpPr>
            <p:cNvPr id="18" name="Rectangle 538"/>
            <p:cNvSpPr>
              <a:spLocks noChangeArrowheads="1"/>
            </p:cNvSpPr>
            <p:nvPr/>
          </p:nvSpPr>
          <p:spPr bwMode="auto">
            <a:xfrm>
              <a:off x="4485" y="1133"/>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ù</a:t>
              </a:r>
            </a:p>
          </p:txBody>
        </p:sp>
        <p:sp>
          <p:nvSpPr>
            <p:cNvPr id="19" name="Rectangle 539"/>
            <p:cNvSpPr>
              <a:spLocks noChangeArrowheads="1"/>
            </p:cNvSpPr>
            <p:nvPr/>
          </p:nvSpPr>
          <p:spPr bwMode="auto">
            <a:xfrm>
              <a:off x="2412" y="2285"/>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20" name="Rectangle 540"/>
            <p:cNvSpPr>
              <a:spLocks noChangeArrowheads="1"/>
            </p:cNvSpPr>
            <p:nvPr/>
          </p:nvSpPr>
          <p:spPr bwMode="auto">
            <a:xfrm>
              <a:off x="2412" y="2093"/>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21" name="Rectangle 541"/>
            <p:cNvSpPr>
              <a:spLocks noChangeArrowheads="1"/>
            </p:cNvSpPr>
            <p:nvPr/>
          </p:nvSpPr>
          <p:spPr bwMode="auto">
            <a:xfrm>
              <a:off x="2412" y="1901"/>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22" name="Rectangle 542"/>
            <p:cNvSpPr>
              <a:spLocks noChangeArrowheads="1"/>
            </p:cNvSpPr>
            <p:nvPr/>
          </p:nvSpPr>
          <p:spPr bwMode="auto">
            <a:xfrm>
              <a:off x="2412" y="1709"/>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23" name="Rectangle 543"/>
            <p:cNvSpPr>
              <a:spLocks noChangeArrowheads="1"/>
            </p:cNvSpPr>
            <p:nvPr/>
          </p:nvSpPr>
          <p:spPr bwMode="auto">
            <a:xfrm>
              <a:off x="2412" y="1517"/>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24" name="Rectangle 544"/>
            <p:cNvSpPr>
              <a:spLocks noChangeArrowheads="1"/>
            </p:cNvSpPr>
            <p:nvPr/>
          </p:nvSpPr>
          <p:spPr bwMode="auto">
            <a:xfrm>
              <a:off x="2412" y="1325"/>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25" name="Rectangle 545"/>
            <p:cNvSpPr>
              <a:spLocks noChangeArrowheads="1"/>
            </p:cNvSpPr>
            <p:nvPr/>
          </p:nvSpPr>
          <p:spPr bwMode="auto">
            <a:xfrm>
              <a:off x="2412" y="2368"/>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ë</a:t>
              </a:r>
            </a:p>
          </p:txBody>
        </p:sp>
        <p:sp>
          <p:nvSpPr>
            <p:cNvPr id="26" name="Rectangle 546"/>
            <p:cNvSpPr>
              <a:spLocks noChangeArrowheads="1"/>
            </p:cNvSpPr>
            <p:nvPr/>
          </p:nvSpPr>
          <p:spPr bwMode="auto">
            <a:xfrm>
              <a:off x="2412" y="1133"/>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é</a:t>
              </a:r>
            </a:p>
          </p:txBody>
        </p:sp>
        <p:sp>
          <p:nvSpPr>
            <p:cNvPr id="27" name="Rectangle 547"/>
            <p:cNvSpPr>
              <a:spLocks noChangeArrowheads="1"/>
            </p:cNvSpPr>
            <p:nvPr/>
          </p:nvSpPr>
          <p:spPr bwMode="auto">
            <a:xfrm>
              <a:off x="2058" y="2285"/>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28" name="Rectangle 548"/>
            <p:cNvSpPr>
              <a:spLocks noChangeArrowheads="1"/>
            </p:cNvSpPr>
            <p:nvPr/>
          </p:nvSpPr>
          <p:spPr bwMode="auto">
            <a:xfrm>
              <a:off x="2058" y="2093"/>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29" name="Rectangle 549"/>
            <p:cNvSpPr>
              <a:spLocks noChangeArrowheads="1"/>
            </p:cNvSpPr>
            <p:nvPr/>
          </p:nvSpPr>
          <p:spPr bwMode="auto">
            <a:xfrm>
              <a:off x="2058" y="1901"/>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30" name="Rectangle 550"/>
            <p:cNvSpPr>
              <a:spLocks noChangeArrowheads="1"/>
            </p:cNvSpPr>
            <p:nvPr/>
          </p:nvSpPr>
          <p:spPr bwMode="auto">
            <a:xfrm>
              <a:off x="2058" y="1709"/>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31" name="Rectangle 551"/>
            <p:cNvSpPr>
              <a:spLocks noChangeArrowheads="1"/>
            </p:cNvSpPr>
            <p:nvPr/>
          </p:nvSpPr>
          <p:spPr bwMode="auto">
            <a:xfrm>
              <a:off x="2058" y="1517"/>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32" name="Rectangle 552"/>
            <p:cNvSpPr>
              <a:spLocks noChangeArrowheads="1"/>
            </p:cNvSpPr>
            <p:nvPr/>
          </p:nvSpPr>
          <p:spPr bwMode="auto">
            <a:xfrm>
              <a:off x="2058" y="1325"/>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ú</a:t>
              </a:r>
            </a:p>
          </p:txBody>
        </p:sp>
        <p:sp>
          <p:nvSpPr>
            <p:cNvPr id="33" name="Rectangle 553"/>
            <p:cNvSpPr>
              <a:spLocks noChangeArrowheads="1"/>
            </p:cNvSpPr>
            <p:nvPr/>
          </p:nvSpPr>
          <p:spPr bwMode="auto">
            <a:xfrm>
              <a:off x="2058" y="2368"/>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û</a:t>
              </a:r>
            </a:p>
          </p:txBody>
        </p:sp>
        <p:sp>
          <p:nvSpPr>
            <p:cNvPr id="34" name="Rectangle 554"/>
            <p:cNvSpPr>
              <a:spLocks noChangeArrowheads="1"/>
            </p:cNvSpPr>
            <p:nvPr/>
          </p:nvSpPr>
          <p:spPr bwMode="auto">
            <a:xfrm>
              <a:off x="2058" y="1133"/>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ù</a:t>
              </a:r>
            </a:p>
          </p:txBody>
        </p:sp>
        <p:sp>
          <p:nvSpPr>
            <p:cNvPr id="35" name="Rectangle 555"/>
            <p:cNvSpPr>
              <a:spLocks noChangeArrowheads="1"/>
            </p:cNvSpPr>
            <p:nvPr/>
          </p:nvSpPr>
          <p:spPr bwMode="auto">
            <a:xfrm>
              <a:off x="1726" y="2285"/>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36" name="Rectangle 556"/>
            <p:cNvSpPr>
              <a:spLocks noChangeArrowheads="1"/>
            </p:cNvSpPr>
            <p:nvPr/>
          </p:nvSpPr>
          <p:spPr bwMode="auto">
            <a:xfrm>
              <a:off x="1726" y="2093"/>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37" name="Rectangle 557"/>
            <p:cNvSpPr>
              <a:spLocks noChangeArrowheads="1"/>
            </p:cNvSpPr>
            <p:nvPr/>
          </p:nvSpPr>
          <p:spPr bwMode="auto">
            <a:xfrm>
              <a:off x="1726" y="1901"/>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38" name="Rectangle 558"/>
            <p:cNvSpPr>
              <a:spLocks noChangeArrowheads="1"/>
            </p:cNvSpPr>
            <p:nvPr/>
          </p:nvSpPr>
          <p:spPr bwMode="auto">
            <a:xfrm>
              <a:off x="1726" y="1709"/>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39" name="Rectangle 559"/>
            <p:cNvSpPr>
              <a:spLocks noChangeArrowheads="1"/>
            </p:cNvSpPr>
            <p:nvPr/>
          </p:nvSpPr>
          <p:spPr bwMode="auto">
            <a:xfrm>
              <a:off x="1726" y="1517"/>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40" name="Rectangle 560"/>
            <p:cNvSpPr>
              <a:spLocks noChangeArrowheads="1"/>
            </p:cNvSpPr>
            <p:nvPr/>
          </p:nvSpPr>
          <p:spPr bwMode="auto">
            <a:xfrm>
              <a:off x="1726" y="1325"/>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ê</a:t>
              </a:r>
            </a:p>
          </p:txBody>
        </p:sp>
        <p:sp>
          <p:nvSpPr>
            <p:cNvPr id="41" name="Rectangle 561"/>
            <p:cNvSpPr>
              <a:spLocks noChangeArrowheads="1"/>
            </p:cNvSpPr>
            <p:nvPr/>
          </p:nvSpPr>
          <p:spPr bwMode="auto">
            <a:xfrm>
              <a:off x="1726" y="2368"/>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ë</a:t>
              </a:r>
            </a:p>
          </p:txBody>
        </p:sp>
        <p:sp>
          <p:nvSpPr>
            <p:cNvPr id="42" name="Rectangle 562"/>
            <p:cNvSpPr>
              <a:spLocks noChangeArrowheads="1"/>
            </p:cNvSpPr>
            <p:nvPr/>
          </p:nvSpPr>
          <p:spPr bwMode="auto">
            <a:xfrm>
              <a:off x="1726" y="1133"/>
              <a:ext cx="7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é</a:t>
              </a:r>
            </a:p>
          </p:txBody>
        </p:sp>
        <p:sp>
          <p:nvSpPr>
            <p:cNvPr id="43" name="Rectangle 563"/>
            <p:cNvSpPr>
              <a:spLocks noChangeArrowheads="1"/>
            </p:cNvSpPr>
            <p:nvPr/>
          </p:nvSpPr>
          <p:spPr bwMode="auto">
            <a:xfrm>
              <a:off x="1560" y="1716"/>
              <a:ext cx="11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a:t>
              </a:r>
            </a:p>
          </p:txBody>
        </p:sp>
        <p:sp>
          <p:nvSpPr>
            <p:cNvPr id="44" name="Rectangle 564"/>
            <p:cNvSpPr>
              <a:spLocks noChangeArrowheads="1"/>
            </p:cNvSpPr>
            <p:nvPr/>
          </p:nvSpPr>
          <p:spPr bwMode="auto">
            <a:xfrm>
              <a:off x="1178" y="1705"/>
              <a:ext cx="49"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a:t>
              </a:r>
            </a:p>
          </p:txBody>
        </p:sp>
        <p:sp>
          <p:nvSpPr>
            <p:cNvPr id="45" name="Rectangle 565"/>
            <p:cNvSpPr>
              <a:spLocks noChangeArrowheads="1"/>
            </p:cNvSpPr>
            <p:nvPr/>
          </p:nvSpPr>
          <p:spPr bwMode="auto">
            <a:xfrm>
              <a:off x="877" y="1716"/>
              <a:ext cx="11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a:t>
              </a:r>
            </a:p>
          </p:txBody>
        </p:sp>
        <p:sp>
          <p:nvSpPr>
            <p:cNvPr id="46" name="Rectangle 566"/>
            <p:cNvSpPr>
              <a:spLocks noChangeArrowheads="1"/>
            </p:cNvSpPr>
            <p:nvPr/>
          </p:nvSpPr>
          <p:spPr bwMode="auto">
            <a:xfrm>
              <a:off x="780" y="1705"/>
              <a:ext cx="49"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Symbol" panose="05050102010706020507" pitchFamily="2" charset="2"/>
                  <a:ea typeface="新宋体" panose="02010609030101010101" pitchFamily="49" charset="-122"/>
                </a:rPr>
                <a:t>¢</a:t>
              </a:r>
            </a:p>
          </p:txBody>
        </p:sp>
        <p:sp>
          <p:nvSpPr>
            <p:cNvPr id="47" name="Rectangle 567"/>
            <p:cNvSpPr>
              <a:spLocks noChangeArrowheads="1"/>
            </p:cNvSpPr>
            <p:nvPr/>
          </p:nvSpPr>
          <p:spPr bwMode="auto">
            <a:xfrm>
              <a:off x="4382"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48" name="Rectangle 568"/>
            <p:cNvSpPr>
              <a:spLocks noChangeArrowheads="1"/>
            </p:cNvSpPr>
            <p:nvPr/>
          </p:nvSpPr>
          <p:spPr bwMode="auto">
            <a:xfrm>
              <a:off x="4332" y="23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49" name="Rectangle 569"/>
            <p:cNvSpPr>
              <a:spLocks noChangeArrowheads="1"/>
            </p:cNvSpPr>
            <p:nvPr/>
          </p:nvSpPr>
          <p:spPr bwMode="auto">
            <a:xfrm>
              <a:off x="4231"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50" name="Rectangle 570"/>
            <p:cNvSpPr>
              <a:spLocks noChangeArrowheads="1"/>
            </p:cNvSpPr>
            <p:nvPr/>
          </p:nvSpPr>
          <p:spPr bwMode="auto">
            <a:xfrm>
              <a:off x="3946"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51" name="Rectangle 571"/>
            <p:cNvSpPr>
              <a:spLocks noChangeArrowheads="1"/>
            </p:cNvSpPr>
            <p:nvPr/>
          </p:nvSpPr>
          <p:spPr bwMode="auto">
            <a:xfrm>
              <a:off x="3896" y="23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52" name="Rectangle 572"/>
            <p:cNvSpPr>
              <a:spLocks noChangeArrowheads="1"/>
            </p:cNvSpPr>
            <p:nvPr/>
          </p:nvSpPr>
          <p:spPr bwMode="auto">
            <a:xfrm>
              <a:off x="3796"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53" name="Rectangle 573"/>
            <p:cNvSpPr>
              <a:spLocks noChangeArrowheads="1"/>
            </p:cNvSpPr>
            <p:nvPr/>
          </p:nvSpPr>
          <p:spPr bwMode="auto">
            <a:xfrm>
              <a:off x="3511"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54" name="Rectangle 574"/>
            <p:cNvSpPr>
              <a:spLocks noChangeArrowheads="1"/>
            </p:cNvSpPr>
            <p:nvPr/>
          </p:nvSpPr>
          <p:spPr bwMode="auto">
            <a:xfrm>
              <a:off x="3461" y="23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55" name="Rectangle 575"/>
            <p:cNvSpPr>
              <a:spLocks noChangeArrowheads="1"/>
            </p:cNvSpPr>
            <p:nvPr/>
          </p:nvSpPr>
          <p:spPr bwMode="auto">
            <a:xfrm>
              <a:off x="3361"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56" name="Rectangle 576"/>
            <p:cNvSpPr>
              <a:spLocks noChangeArrowheads="1"/>
            </p:cNvSpPr>
            <p:nvPr/>
          </p:nvSpPr>
          <p:spPr bwMode="auto">
            <a:xfrm>
              <a:off x="3076"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57" name="Rectangle 577"/>
            <p:cNvSpPr>
              <a:spLocks noChangeArrowheads="1"/>
            </p:cNvSpPr>
            <p:nvPr/>
          </p:nvSpPr>
          <p:spPr bwMode="auto">
            <a:xfrm>
              <a:off x="3026" y="23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58" name="Rectangle 578"/>
            <p:cNvSpPr>
              <a:spLocks noChangeArrowheads="1"/>
            </p:cNvSpPr>
            <p:nvPr/>
          </p:nvSpPr>
          <p:spPr bwMode="auto">
            <a:xfrm>
              <a:off x="2925"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59" name="Rectangle 579"/>
            <p:cNvSpPr>
              <a:spLocks noChangeArrowheads="1"/>
            </p:cNvSpPr>
            <p:nvPr/>
          </p:nvSpPr>
          <p:spPr bwMode="auto">
            <a:xfrm>
              <a:off x="2640"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60" name="Rectangle 580"/>
            <p:cNvSpPr>
              <a:spLocks noChangeArrowheads="1"/>
            </p:cNvSpPr>
            <p:nvPr/>
          </p:nvSpPr>
          <p:spPr bwMode="auto">
            <a:xfrm>
              <a:off x="2590" y="23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61" name="Rectangle 581"/>
            <p:cNvSpPr>
              <a:spLocks noChangeArrowheads="1"/>
            </p:cNvSpPr>
            <p:nvPr/>
          </p:nvSpPr>
          <p:spPr bwMode="auto">
            <a:xfrm>
              <a:off x="2490"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62" name="Rectangle 582"/>
            <p:cNvSpPr>
              <a:spLocks noChangeArrowheads="1"/>
            </p:cNvSpPr>
            <p:nvPr/>
          </p:nvSpPr>
          <p:spPr bwMode="auto">
            <a:xfrm>
              <a:off x="4382"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63" name="Rectangle 583"/>
            <p:cNvSpPr>
              <a:spLocks noChangeArrowheads="1"/>
            </p:cNvSpPr>
            <p:nvPr/>
          </p:nvSpPr>
          <p:spPr bwMode="auto">
            <a:xfrm>
              <a:off x="4332" y="20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64" name="Rectangle 584"/>
            <p:cNvSpPr>
              <a:spLocks noChangeArrowheads="1"/>
            </p:cNvSpPr>
            <p:nvPr/>
          </p:nvSpPr>
          <p:spPr bwMode="auto">
            <a:xfrm>
              <a:off x="4231"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65" name="Rectangle 585"/>
            <p:cNvSpPr>
              <a:spLocks noChangeArrowheads="1"/>
            </p:cNvSpPr>
            <p:nvPr/>
          </p:nvSpPr>
          <p:spPr bwMode="auto">
            <a:xfrm>
              <a:off x="3946"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66" name="Rectangle 586"/>
            <p:cNvSpPr>
              <a:spLocks noChangeArrowheads="1"/>
            </p:cNvSpPr>
            <p:nvPr/>
          </p:nvSpPr>
          <p:spPr bwMode="auto">
            <a:xfrm>
              <a:off x="3896" y="20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67" name="Rectangle 587"/>
            <p:cNvSpPr>
              <a:spLocks noChangeArrowheads="1"/>
            </p:cNvSpPr>
            <p:nvPr/>
          </p:nvSpPr>
          <p:spPr bwMode="auto">
            <a:xfrm>
              <a:off x="3796"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68" name="Rectangle 588"/>
            <p:cNvSpPr>
              <a:spLocks noChangeArrowheads="1"/>
            </p:cNvSpPr>
            <p:nvPr/>
          </p:nvSpPr>
          <p:spPr bwMode="auto">
            <a:xfrm>
              <a:off x="3511"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69" name="Rectangle 589"/>
            <p:cNvSpPr>
              <a:spLocks noChangeArrowheads="1"/>
            </p:cNvSpPr>
            <p:nvPr/>
          </p:nvSpPr>
          <p:spPr bwMode="auto">
            <a:xfrm>
              <a:off x="3461" y="20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70" name="Rectangle 590"/>
            <p:cNvSpPr>
              <a:spLocks noChangeArrowheads="1"/>
            </p:cNvSpPr>
            <p:nvPr/>
          </p:nvSpPr>
          <p:spPr bwMode="auto">
            <a:xfrm>
              <a:off x="3361"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71" name="Rectangle 591"/>
            <p:cNvSpPr>
              <a:spLocks noChangeArrowheads="1"/>
            </p:cNvSpPr>
            <p:nvPr/>
          </p:nvSpPr>
          <p:spPr bwMode="auto">
            <a:xfrm>
              <a:off x="3076"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72" name="Rectangle 592"/>
            <p:cNvSpPr>
              <a:spLocks noChangeArrowheads="1"/>
            </p:cNvSpPr>
            <p:nvPr/>
          </p:nvSpPr>
          <p:spPr bwMode="auto">
            <a:xfrm>
              <a:off x="3026" y="20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73" name="Rectangle 593"/>
            <p:cNvSpPr>
              <a:spLocks noChangeArrowheads="1"/>
            </p:cNvSpPr>
            <p:nvPr/>
          </p:nvSpPr>
          <p:spPr bwMode="auto">
            <a:xfrm>
              <a:off x="2925"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74" name="Rectangle 594"/>
            <p:cNvSpPr>
              <a:spLocks noChangeArrowheads="1"/>
            </p:cNvSpPr>
            <p:nvPr/>
          </p:nvSpPr>
          <p:spPr bwMode="auto">
            <a:xfrm>
              <a:off x="2640"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75" name="Rectangle 595"/>
            <p:cNvSpPr>
              <a:spLocks noChangeArrowheads="1"/>
            </p:cNvSpPr>
            <p:nvPr/>
          </p:nvSpPr>
          <p:spPr bwMode="auto">
            <a:xfrm>
              <a:off x="2590" y="20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76" name="Rectangle 596"/>
            <p:cNvSpPr>
              <a:spLocks noChangeArrowheads="1"/>
            </p:cNvSpPr>
            <p:nvPr/>
          </p:nvSpPr>
          <p:spPr bwMode="auto">
            <a:xfrm>
              <a:off x="2490"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77" name="Rectangle 597"/>
            <p:cNvSpPr>
              <a:spLocks noChangeArrowheads="1"/>
            </p:cNvSpPr>
            <p:nvPr/>
          </p:nvSpPr>
          <p:spPr bwMode="auto">
            <a:xfrm>
              <a:off x="4385"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3</a:t>
              </a:r>
            </a:p>
          </p:txBody>
        </p:sp>
        <p:sp>
          <p:nvSpPr>
            <p:cNvPr id="78" name="Rectangle 598"/>
            <p:cNvSpPr>
              <a:spLocks noChangeArrowheads="1"/>
            </p:cNvSpPr>
            <p:nvPr/>
          </p:nvSpPr>
          <p:spPr bwMode="auto">
            <a:xfrm>
              <a:off x="4335" y="17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79" name="Rectangle 599"/>
            <p:cNvSpPr>
              <a:spLocks noChangeArrowheads="1"/>
            </p:cNvSpPr>
            <p:nvPr/>
          </p:nvSpPr>
          <p:spPr bwMode="auto">
            <a:xfrm>
              <a:off x="4234"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80" name="Rectangle 600"/>
            <p:cNvSpPr>
              <a:spLocks noChangeArrowheads="1"/>
            </p:cNvSpPr>
            <p:nvPr/>
          </p:nvSpPr>
          <p:spPr bwMode="auto">
            <a:xfrm>
              <a:off x="3949"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3</a:t>
              </a:r>
            </a:p>
          </p:txBody>
        </p:sp>
        <p:sp>
          <p:nvSpPr>
            <p:cNvPr id="81" name="Rectangle 601"/>
            <p:cNvSpPr>
              <a:spLocks noChangeArrowheads="1"/>
            </p:cNvSpPr>
            <p:nvPr/>
          </p:nvSpPr>
          <p:spPr bwMode="auto">
            <a:xfrm>
              <a:off x="3899" y="17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82" name="Rectangle 602"/>
            <p:cNvSpPr>
              <a:spLocks noChangeArrowheads="1"/>
            </p:cNvSpPr>
            <p:nvPr/>
          </p:nvSpPr>
          <p:spPr bwMode="auto">
            <a:xfrm>
              <a:off x="3799"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83" name="Rectangle 603"/>
            <p:cNvSpPr>
              <a:spLocks noChangeArrowheads="1"/>
            </p:cNvSpPr>
            <p:nvPr/>
          </p:nvSpPr>
          <p:spPr bwMode="auto">
            <a:xfrm>
              <a:off x="3514"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3</a:t>
              </a:r>
            </a:p>
          </p:txBody>
        </p:sp>
        <p:sp>
          <p:nvSpPr>
            <p:cNvPr id="84" name="Rectangle 604"/>
            <p:cNvSpPr>
              <a:spLocks noChangeArrowheads="1"/>
            </p:cNvSpPr>
            <p:nvPr/>
          </p:nvSpPr>
          <p:spPr bwMode="auto">
            <a:xfrm>
              <a:off x="3464" y="17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85" name="Rectangle 605"/>
            <p:cNvSpPr>
              <a:spLocks noChangeArrowheads="1"/>
            </p:cNvSpPr>
            <p:nvPr/>
          </p:nvSpPr>
          <p:spPr bwMode="auto">
            <a:xfrm>
              <a:off x="3364"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86" name="Rectangle 606"/>
            <p:cNvSpPr>
              <a:spLocks noChangeArrowheads="1"/>
            </p:cNvSpPr>
            <p:nvPr/>
          </p:nvSpPr>
          <p:spPr bwMode="auto">
            <a:xfrm>
              <a:off x="3076"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87" name="Rectangle 607"/>
            <p:cNvSpPr>
              <a:spLocks noChangeArrowheads="1"/>
            </p:cNvSpPr>
            <p:nvPr/>
          </p:nvSpPr>
          <p:spPr bwMode="auto">
            <a:xfrm>
              <a:off x="3026" y="17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88" name="Rectangle 608"/>
            <p:cNvSpPr>
              <a:spLocks noChangeArrowheads="1"/>
            </p:cNvSpPr>
            <p:nvPr/>
          </p:nvSpPr>
          <p:spPr bwMode="auto">
            <a:xfrm>
              <a:off x="2925"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89" name="Rectangle 609"/>
            <p:cNvSpPr>
              <a:spLocks noChangeArrowheads="1"/>
            </p:cNvSpPr>
            <p:nvPr/>
          </p:nvSpPr>
          <p:spPr bwMode="auto">
            <a:xfrm>
              <a:off x="2640"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90" name="Rectangle 610"/>
            <p:cNvSpPr>
              <a:spLocks noChangeArrowheads="1"/>
            </p:cNvSpPr>
            <p:nvPr/>
          </p:nvSpPr>
          <p:spPr bwMode="auto">
            <a:xfrm>
              <a:off x="2590" y="17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91" name="Rectangle 611"/>
            <p:cNvSpPr>
              <a:spLocks noChangeArrowheads="1"/>
            </p:cNvSpPr>
            <p:nvPr/>
          </p:nvSpPr>
          <p:spPr bwMode="auto">
            <a:xfrm>
              <a:off x="2490"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92" name="Rectangle 612"/>
            <p:cNvSpPr>
              <a:spLocks noChangeArrowheads="1"/>
            </p:cNvSpPr>
            <p:nvPr/>
          </p:nvSpPr>
          <p:spPr bwMode="auto">
            <a:xfrm>
              <a:off x="4382"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6</a:t>
              </a:r>
            </a:p>
          </p:txBody>
        </p:sp>
        <p:sp>
          <p:nvSpPr>
            <p:cNvPr id="93" name="Rectangle 613"/>
            <p:cNvSpPr>
              <a:spLocks noChangeArrowheads="1"/>
            </p:cNvSpPr>
            <p:nvPr/>
          </p:nvSpPr>
          <p:spPr bwMode="auto">
            <a:xfrm>
              <a:off x="4332" y="14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94" name="Rectangle 614"/>
            <p:cNvSpPr>
              <a:spLocks noChangeArrowheads="1"/>
            </p:cNvSpPr>
            <p:nvPr/>
          </p:nvSpPr>
          <p:spPr bwMode="auto">
            <a:xfrm>
              <a:off x="4231"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95" name="Rectangle 615"/>
            <p:cNvSpPr>
              <a:spLocks noChangeArrowheads="1"/>
            </p:cNvSpPr>
            <p:nvPr/>
          </p:nvSpPr>
          <p:spPr bwMode="auto">
            <a:xfrm>
              <a:off x="3946"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6</a:t>
              </a:r>
            </a:p>
          </p:txBody>
        </p:sp>
        <p:sp>
          <p:nvSpPr>
            <p:cNvPr id="96" name="Rectangle 616"/>
            <p:cNvSpPr>
              <a:spLocks noChangeArrowheads="1"/>
            </p:cNvSpPr>
            <p:nvPr/>
          </p:nvSpPr>
          <p:spPr bwMode="auto">
            <a:xfrm>
              <a:off x="3896" y="14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97" name="Rectangle 617"/>
            <p:cNvSpPr>
              <a:spLocks noChangeArrowheads="1"/>
            </p:cNvSpPr>
            <p:nvPr/>
          </p:nvSpPr>
          <p:spPr bwMode="auto">
            <a:xfrm>
              <a:off x="3796"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98" name="Rectangle 618"/>
            <p:cNvSpPr>
              <a:spLocks noChangeArrowheads="1"/>
            </p:cNvSpPr>
            <p:nvPr/>
          </p:nvSpPr>
          <p:spPr bwMode="auto">
            <a:xfrm>
              <a:off x="3514"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3</a:t>
              </a:r>
            </a:p>
          </p:txBody>
        </p:sp>
        <p:sp>
          <p:nvSpPr>
            <p:cNvPr id="99" name="Rectangle 619"/>
            <p:cNvSpPr>
              <a:spLocks noChangeArrowheads="1"/>
            </p:cNvSpPr>
            <p:nvPr/>
          </p:nvSpPr>
          <p:spPr bwMode="auto">
            <a:xfrm>
              <a:off x="3464" y="14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00" name="Rectangle 620"/>
            <p:cNvSpPr>
              <a:spLocks noChangeArrowheads="1"/>
            </p:cNvSpPr>
            <p:nvPr/>
          </p:nvSpPr>
          <p:spPr bwMode="auto">
            <a:xfrm>
              <a:off x="3364"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01" name="Rectangle 621"/>
            <p:cNvSpPr>
              <a:spLocks noChangeArrowheads="1"/>
            </p:cNvSpPr>
            <p:nvPr/>
          </p:nvSpPr>
          <p:spPr bwMode="auto">
            <a:xfrm>
              <a:off x="3076"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02" name="Rectangle 622"/>
            <p:cNvSpPr>
              <a:spLocks noChangeArrowheads="1"/>
            </p:cNvSpPr>
            <p:nvPr/>
          </p:nvSpPr>
          <p:spPr bwMode="auto">
            <a:xfrm>
              <a:off x="3026" y="14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03" name="Rectangle 623"/>
            <p:cNvSpPr>
              <a:spLocks noChangeArrowheads="1"/>
            </p:cNvSpPr>
            <p:nvPr/>
          </p:nvSpPr>
          <p:spPr bwMode="auto">
            <a:xfrm>
              <a:off x="2925"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04" name="Rectangle 624"/>
            <p:cNvSpPr>
              <a:spLocks noChangeArrowheads="1"/>
            </p:cNvSpPr>
            <p:nvPr/>
          </p:nvSpPr>
          <p:spPr bwMode="auto">
            <a:xfrm>
              <a:off x="2640"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05" name="Rectangle 625"/>
            <p:cNvSpPr>
              <a:spLocks noChangeArrowheads="1"/>
            </p:cNvSpPr>
            <p:nvPr/>
          </p:nvSpPr>
          <p:spPr bwMode="auto">
            <a:xfrm>
              <a:off x="2590" y="14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06" name="Rectangle 626"/>
            <p:cNvSpPr>
              <a:spLocks noChangeArrowheads="1"/>
            </p:cNvSpPr>
            <p:nvPr/>
          </p:nvSpPr>
          <p:spPr bwMode="auto">
            <a:xfrm>
              <a:off x="2490"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07" name="Rectangle 627"/>
            <p:cNvSpPr>
              <a:spLocks noChangeArrowheads="1"/>
            </p:cNvSpPr>
            <p:nvPr/>
          </p:nvSpPr>
          <p:spPr bwMode="auto">
            <a:xfrm>
              <a:off x="4372"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08" name="Rectangle 628"/>
            <p:cNvSpPr>
              <a:spLocks noChangeArrowheads="1"/>
            </p:cNvSpPr>
            <p:nvPr/>
          </p:nvSpPr>
          <p:spPr bwMode="auto">
            <a:xfrm>
              <a:off x="4322" y="1141"/>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09" name="Rectangle 629"/>
            <p:cNvSpPr>
              <a:spLocks noChangeArrowheads="1"/>
            </p:cNvSpPr>
            <p:nvPr/>
          </p:nvSpPr>
          <p:spPr bwMode="auto">
            <a:xfrm>
              <a:off x="4222"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1</a:t>
              </a:r>
            </a:p>
          </p:txBody>
        </p:sp>
        <p:sp>
          <p:nvSpPr>
            <p:cNvPr id="110" name="Rectangle 630"/>
            <p:cNvSpPr>
              <a:spLocks noChangeArrowheads="1"/>
            </p:cNvSpPr>
            <p:nvPr/>
          </p:nvSpPr>
          <p:spPr bwMode="auto">
            <a:xfrm>
              <a:off x="3946"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6</a:t>
              </a:r>
            </a:p>
          </p:txBody>
        </p:sp>
        <p:sp>
          <p:nvSpPr>
            <p:cNvPr id="111" name="Rectangle 631"/>
            <p:cNvSpPr>
              <a:spLocks noChangeArrowheads="1"/>
            </p:cNvSpPr>
            <p:nvPr/>
          </p:nvSpPr>
          <p:spPr bwMode="auto">
            <a:xfrm>
              <a:off x="3896" y="1141"/>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12" name="Rectangle 632"/>
            <p:cNvSpPr>
              <a:spLocks noChangeArrowheads="1"/>
            </p:cNvSpPr>
            <p:nvPr/>
          </p:nvSpPr>
          <p:spPr bwMode="auto">
            <a:xfrm>
              <a:off x="3796"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13" name="Rectangle 633"/>
            <p:cNvSpPr>
              <a:spLocks noChangeArrowheads="1"/>
            </p:cNvSpPr>
            <p:nvPr/>
          </p:nvSpPr>
          <p:spPr bwMode="auto">
            <a:xfrm>
              <a:off x="3514"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3</a:t>
              </a:r>
            </a:p>
          </p:txBody>
        </p:sp>
        <p:sp>
          <p:nvSpPr>
            <p:cNvPr id="114" name="Rectangle 634"/>
            <p:cNvSpPr>
              <a:spLocks noChangeArrowheads="1"/>
            </p:cNvSpPr>
            <p:nvPr/>
          </p:nvSpPr>
          <p:spPr bwMode="auto">
            <a:xfrm>
              <a:off x="3464" y="1141"/>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15" name="Rectangle 635"/>
            <p:cNvSpPr>
              <a:spLocks noChangeArrowheads="1"/>
            </p:cNvSpPr>
            <p:nvPr/>
          </p:nvSpPr>
          <p:spPr bwMode="auto">
            <a:xfrm>
              <a:off x="3364"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16" name="Rectangle 636"/>
            <p:cNvSpPr>
              <a:spLocks noChangeArrowheads="1"/>
            </p:cNvSpPr>
            <p:nvPr/>
          </p:nvSpPr>
          <p:spPr bwMode="auto">
            <a:xfrm>
              <a:off x="3076"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17" name="Rectangle 637"/>
            <p:cNvSpPr>
              <a:spLocks noChangeArrowheads="1"/>
            </p:cNvSpPr>
            <p:nvPr/>
          </p:nvSpPr>
          <p:spPr bwMode="auto">
            <a:xfrm>
              <a:off x="3026" y="1141"/>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18" name="Rectangle 638"/>
            <p:cNvSpPr>
              <a:spLocks noChangeArrowheads="1"/>
            </p:cNvSpPr>
            <p:nvPr/>
          </p:nvSpPr>
          <p:spPr bwMode="auto">
            <a:xfrm>
              <a:off x="2925"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19" name="Rectangle 639"/>
            <p:cNvSpPr>
              <a:spLocks noChangeArrowheads="1"/>
            </p:cNvSpPr>
            <p:nvPr/>
          </p:nvSpPr>
          <p:spPr bwMode="auto">
            <a:xfrm>
              <a:off x="2640"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20" name="Rectangle 640"/>
            <p:cNvSpPr>
              <a:spLocks noChangeArrowheads="1"/>
            </p:cNvSpPr>
            <p:nvPr/>
          </p:nvSpPr>
          <p:spPr bwMode="auto">
            <a:xfrm>
              <a:off x="2590" y="1141"/>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21" name="Rectangle 641"/>
            <p:cNvSpPr>
              <a:spLocks noChangeArrowheads="1"/>
            </p:cNvSpPr>
            <p:nvPr/>
          </p:nvSpPr>
          <p:spPr bwMode="auto">
            <a:xfrm>
              <a:off x="2490"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22" name="Rectangle 642"/>
            <p:cNvSpPr>
              <a:spLocks noChangeArrowheads="1"/>
            </p:cNvSpPr>
            <p:nvPr/>
          </p:nvSpPr>
          <p:spPr bwMode="auto">
            <a:xfrm>
              <a:off x="1954"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23" name="Rectangle 643"/>
            <p:cNvSpPr>
              <a:spLocks noChangeArrowheads="1"/>
            </p:cNvSpPr>
            <p:nvPr/>
          </p:nvSpPr>
          <p:spPr bwMode="auto">
            <a:xfrm>
              <a:off x="1904" y="23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24" name="Rectangle 644"/>
            <p:cNvSpPr>
              <a:spLocks noChangeArrowheads="1"/>
            </p:cNvSpPr>
            <p:nvPr/>
          </p:nvSpPr>
          <p:spPr bwMode="auto">
            <a:xfrm>
              <a:off x="1804" y="23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25" name="Rectangle 645"/>
            <p:cNvSpPr>
              <a:spLocks noChangeArrowheads="1"/>
            </p:cNvSpPr>
            <p:nvPr/>
          </p:nvSpPr>
          <p:spPr bwMode="auto">
            <a:xfrm>
              <a:off x="1958"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3</a:t>
              </a:r>
            </a:p>
          </p:txBody>
        </p:sp>
        <p:sp>
          <p:nvSpPr>
            <p:cNvPr id="126" name="Rectangle 646"/>
            <p:cNvSpPr>
              <a:spLocks noChangeArrowheads="1"/>
            </p:cNvSpPr>
            <p:nvPr/>
          </p:nvSpPr>
          <p:spPr bwMode="auto">
            <a:xfrm>
              <a:off x="1908" y="2043"/>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27" name="Rectangle 647"/>
            <p:cNvSpPr>
              <a:spLocks noChangeArrowheads="1"/>
            </p:cNvSpPr>
            <p:nvPr/>
          </p:nvSpPr>
          <p:spPr bwMode="auto">
            <a:xfrm>
              <a:off x="1807" y="2043"/>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28" name="Rectangle 648"/>
            <p:cNvSpPr>
              <a:spLocks noChangeArrowheads="1"/>
            </p:cNvSpPr>
            <p:nvPr/>
          </p:nvSpPr>
          <p:spPr bwMode="auto">
            <a:xfrm>
              <a:off x="1954"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6</a:t>
              </a:r>
            </a:p>
          </p:txBody>
        </p:sp>
        <p:sp>
          <p:nvSpPr>
            <p:cNvPr id="129" name="Rectangle 649"/>
            <p:cNvSpPr>
              <a:spLocks noChangeArrowheads="1"/>
            </p:cNvSpPr>
            <p:nvPr/>
          </p:nvSpPr>
          <p:spPr bwMode="auto">
            <a:xfrm>
              <a:off x="1904" y="17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30" name="Rectangle 650"/>
            <p:cNvSpPr>
              <a:spLocks noChangeArrowheads="1"/>
            </p:cNvSpPr>
            <p:nvPr/>
          </p:nvSpPr>
          <p:spPr bwMode="auto">
            <a:xfrm>
              <a:off x="1804" y="17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31" name="Rectangle 651"/>
            <p:cNvSpPr>
              <a:spLocks noChangeArrowheads="1"/>
            </p:cNvSpPr>
            <p:nvPr/>
          </p:nvSpPr>
          <p:spPr bwMode="auto">
            <a:xfrm>
              <a:off x="1945"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32" name="Rectangle 652"/>
            <p:cNvSpPr>
              <a:spLocks noChangeArrowheads="1"/>
            </p:cNvSpPr>
            <p:nvPr/>
          </p:nvSpPr>
          <p:spPr bwMode="auto">
            <a:xfrm>
              <a:off x="1895" y="1442"/>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33" name="Rectangle 653"/>
            <p:cNvSpPr>
              <a:spLocks noChangeArrowheads="1"/>
            </p:cNvSpPr>
            <p:nvPr/>
          </p:nvSpPr>
          <p:spPr bwMode="auto">
            <a:xfrm>
              <a:off x="1795" y="1442"/>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1</a:t>
              </a:r>
            </a:p>
          </p:txBody>
        </p:sp>
        <p:sp>
          <p:nvSpPr>
            <p:cNvPr id="134" name="Rectangle 654"/>
            <p:cNvSpPr>
              <a:spLocks noChangeArrowheads="1"/>
            </p:cNvSpPr>
            <p:nvPr/>
          </p:nvSpPr>
          <p:spPr bwMode="auto">
            <a:xfrm>
              <a:off x="1956"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8</a:t>
              </a:r>
            </a:p>
          </p:txBody>
        </p:sp>
        <p:sp>
          <p:nvSpPr>
            <p:cNvPr id="135" name="Rectangle 655"/>
            <p:cNvSpPr>
              <a:spLocks noChangeArrowheads="1"/>
            </p:cNvSpPr>
            <p:nvPr/>
          </p:nvSpPr>
          <p:spPr bwMode="auto">
            <a:xfrm>
              <a:off x="1906" y="1141"/>
              <a:ext cx="5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a:t>
              </a:r>
            </a:p>
          </p:txBody>
        </p:sp>
        <p:sp>
          <p:nvSpPr>
            <p:cNvPr id="136" name="Rectangle 656"/>
            <p:cNvSpPr>
              <a:spLocks noChangeArrowheads="1"/>
            </p:cNvSpPr>
            <p:nvPr/>
          </p:nvSpPr>
          <p:spPr bwMode="auto">
            <a:xfrm>
              <a:off x="1806" y="1141"/>
              <a:ext cx="10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Times New Roman" panose="02020603050405020304" pitchFamily="18" charset="0"/>
                  <a:ea typeface="新宋体" panose="02010609030101010101" pitchFamily="49" charset="-122"/>
                </a:rPr>
                <a:t>0</a:t>
              </a:r>
            </a:p>
          </p:txBody>
        </p:sp>
        <p:sp>
          <p:nvSpPr>
            <p:cNvPr id="137" name="Rectangle 657"/>
            <p:cNvSpPr>
              <a:spLocks noChangeArrowheads="1"/>
            </p:cNvSpPr>
            <p:nvPr/>
          </p:nvSpPr>
          <p:spPr bwMode="auto">
            <a:xfrm>
              <a:off x="2290" y="1757"/>
              <a:ext cx="8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MT Extra" panose="05050102010205020202" pitchFamily="2" charset="0"/>
                  <a:ea typeface="新宋体" panose="02010609030101010101" pitchFamily="49" charset="-122"/>
                </a:rPr>
                <a:t>o</a:t>
              </a:r>
            </a:p>
          </p:txBody>
        </p:sp>
        <p:sp>
          <p:nvSpPr>
            <p:cNvPr id="138" name="Rectangle 658"/>
            <p:cNvSpPr>
              <a:spLocks noChangeArrowheads="1"/>
            </p:cNvSpPr>
            <p:nvPr/>
          </p:nvSpPr>
          <p:spPr bwMode="auto">
            <a:xfrm>
              <a:off x="1256" y="1757"/>
              <a:ext cx="80"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a:solidFill>
                    <a:srgbClr val="000000"/>
                  </a:solidFill>
                  <a:latin typeface="MT Extra" panose="05050102010205020202" pitchFamily="2" charset="0"/>
                  <a:ea typeface="新宋体" panose="02010609030101010101" pitchFamily="49" charset="-122"/>
                </a:rPr>
                <a:t>o</a:t>
              </a:r>
            </a:p>
          </p:txBody>
        </p:sp>
        <p:sp>
          <p:nvSpPr>
            <p:cNvPr id="139" name="Rectangle 659"/>
            <p:cNvSpPr>
              <a:spLocks noChangeArrowheads="1"/>
            </p:cNvSpPr>
            <p:nvPr/>
          </p:nvSpPr>
          <p:spPr bwMode="auto">
            <a:xfrm>
              <a:off x="2149" y="1094"/>
              <a:ext cx="73"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1505">
                  <a:solidFill>
                    <a:srgbClr val="000000"/>
                  </a:solidFill>
                  <a:latin typeface="Times New Roman" panose="02020603050405020304" pitchFamily="18" charset="0"/>
                  <a:ea typeface="新宋体" panose="02010609030101010101" pitchFamily="49" charset="-122"/>
                </a:rPr>
                <a:t>T</a:t>
              </a:r>
            </a:p>
          </p:txBody>
        </p:sp>
        <p:sp>
          <p:nvSpPr>
            <p:cNvPr id="140" name="Rectangle 660"/>
            <p:cNvSpPr>
              <a:spLocks noChangeArrowheads="1"/>
            </p:cNvSpPr>
            <p:nvPr/>
          </p:nvSpPr>
          <p:spPr bwMode="auto">
            <a:xfrm>
              <a:off x="1381" y="1739"/>
              <a:ext cx="122"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i="1">
                  <a:solidFill>
                    <a:srgbClr val="000000"/>
                  </a:solidFill>
                  <a:latin typeface="Times New Roman" panose="02020603050405020304" pitchFamily="18" charset="0"/>
                  <a:ea typeface="新宋体" panose="02010609030101010101" pitchFamily="49" charset="-122"/>
                </a:rPr>
                <a:t>R</a:t>
              </a:r>
            </a:p>
          </p:txBody>
        </p:sp>
        <p:sp>
          <p:nvSpPr>
            <p:cNvPr id="141" name="Rectangle 661"/>
            <p:cNvSpPr>
              <a:spLocks noChangeArrowheads="1"/>
            </p:cNvSpPr>
            <p:nvPr/>
          </p:nvSpPr>
          <p:spPr bwMode="auto">
            <a:xfrm>
              <a:off x="1056" y="1739"/>
              <a:ext cx="122"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i="1">
                  <a:solidFill>
                    <a:srgbClr val="000000"/>
                  </a:solidFill>
                  <a:latin typeface="Times New Roman" panose="02020603050405020304" pitchFamily="18" charset="0"/>
                  <a:ea typeface="新宋体" panose="02010609030101010101" pitchFamily="49" charset="-122"/>
                </a:rPr>
                <a:t>A</a:t>
              </a:r>
            </a:p>
          </p:txBody>
        </p:sp>
        <p:sp>
          <p:nvSpPr>
            <p:cNvPr id="142" name="Rectangle 662"/>
            <p:cNvSpPr>
              <a:spLocks noChangeArrowheads="1"/>
            </p:cNvSpPr>
            <p:nvPr/>
          </p:nvSpPr>
          <p:spPr bwMode="auto">
            <a:xfrm>
              <a:off x="649" y="1739"/>
              <a:ext cx="122"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altLang="zh-CN" sz="2505" i="1">
                  <a:solidFill>
                    <a:srgbClr val="000000"/>
                  </a:solidFill>
                  <a:latin typeface="Times New Roman" panose="02020603050405020304" pitchFamily="18" charset="0"/>
                  <a:ea typeface="新宋体" panose="02010609030101010101" pitchFamily="49" charset="-122"/>
                </a:rPr>
                <a:t>B</a:t>
              </a:r>
            </a:p>
          </p:txBody>
        </p:sp>
      </p:grpSp>
      <p:pic>
        <p:nvPicPr>
          <p:cNvPr id="144" name="图片 143">
            <a:extLst>
              <a:ext uri="{FF2B5EF4-FFF2-40B4-BE49-F238E27FC236}">
                <a16:creationId xmlns:a16="http://schemas.microsoft.com/office/drawing/2014/main" id="{4783A79C-3F00-3F3C-CA44-39889EDB6649}"/>
              </a:ext>
            </a:extLst>
          </p:cNvPr>
          <p:cNvPicPr>
            <a:picLocks noChangeAspect="1"/>
          </p:cNvPicPr>
          <p:nvPr/>
        </p:nvPicPr>
        <p:blipFill>
          <a:blip r:embed="rId2"/>
          <a:stretch>
            <a:fillRect/>
          </a:stretch>
        </p:blipFill>
        <p:spPr>
          <a:xfrm>
            <a:off x="-5174" y="-17632"/>
            <a:ext cx="2809875" cy="885825"/>
          </a:xfrm>
          <a:prstGeom prst="rect">
            <a:avLst/>
          </a:prstGeom>
        </p:spPr>
      </p:pic>
    </p:spTree>
  </p:cSld>
  <p:clrMapOvr>
    <a:masterClrMapping/>
  </p:clrMapOvr>
  <p:transition spd="slow" advTm="18981">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65</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知识图谱</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13" name="文本框 12"/>
          <p:cNvSpPr txBox="1"/>
          <p:nvPr/>
        </p:nvSpPr>
        <p:spPr>
          <a:xfrm>
            <a:off x="1981200" y="1285345"/>
            <a:ext cx="8058150" cy="2684145"/>
          </a:xfrm>
          <a:prstGeom prst="rect">
            <a:avLst/>
          </a:prstGeom>
          <a:noFill/>
        </p:spPr>
        <p:txBody>
          <a:bodyPr wrap="square">
            <a:spAutoFit/>
          </a:bodyPr>
          <a:lstStyle/>
          <a:p>
            <a:pPr marL="457200" indent="-457200">
              <a:buFont typeface="Arial" panose="020B0604020202020204" pitchFamily="34" charset="0"/>
              <a:buChar char="•"/>
            </a:pPr>
            <a:r>
              <a:rPr lang="zh-CN" altLang="en-US" sz="2810" b="0" i="0" u="none" strike="noStrike" dirty="0">
                <a:solidFill>
                  <a:srgbClr val="121212"/>
                </a:solidFill>
                <a:effectLst/>
                <a:latin typeface="-apple-system"/>
              </a:rPr>
              <a:t>知识图谱（</a:t>
            </a:r>
            <a:r>
              <a:rPr lang="en-GB" altLang="zh-CN" sz="2810" b="0" i="0" u="none" strike="noStrike" dirty="0">
                <a:solidFill>
                  <a:srgbClr val="121212"/>
                </a:solidFill>
                <a:effectLst/>
                <a:latin typeface="-apple-system"/>
              </a:rPr>
              <a:t>Knowledge Graph</a:t>
            </a:r>
            <a:r>
              <a:rPr lang="zh-CN" altLang="en-GB" sz="2810" b="0" i="0" u="none" strike="noStrike" dirty="0">
                <a:solidFill>
                  <a:srgbClr val="121212"/>
                </a:solidFill>
                <a:effectLst/>
                <a:latin typeface="-apple-system"/>
              </a:rPr>
              <a:t>）</a:t>
            </a:r>
            <a:r>
              <a:rPr lang="zh-CN" altLang="en-US" sz="2810" b="0" i="0" u="none" strike="noStrike" dirty="0">
                <a:solidFill>
                  <a:srgbClr val="121212"/>
                </a:solidFill>
                <a:effectLst/>
                <a:latin typeface="-apple-system"/>
              </a:rPr>
              <a:t>本质上是一种叫做语义网络（</a:t>
            </a:r>
            <a:r>
              <a:rPr lang="en-GB" altLang="zh-CN" sz="2810" b="0" i="0" u="none" strike="noStrike" dirty="0">
                <a:solidFill>
                  <a:srgbClr val="121212"/>
                </a:solidFill>
                <a:effectLst/>
                <a:latin typeface="-apple-system"/>
              </a:rPr>
              <a:t>semantic network</a:t>
            </a:r>
            <a:r>
              <a:rPr lang="zh-CN" altLang="en-GB" sz="2810" b="0" i="0" u="none" strike="noStrike" dirty="0">
                <a:solidFill>
                  <a:srgbClr val="121212"/>
                </a:solidFill>
                <a:effectLst/>
                <a:latin typeface="-apple-system"/>
              </a:rPr>
              <a:t>）</a:t>
            </a:r>
            <a:r>
              <a:rPr lang="zh-CN" altLang="en-US" sz="2810" b="0" i="0" u="none" strike="noStrike" dirty="0">
                <a:solidFill>
                  <a:srgbClr val="121212"/>
                </a:solidFill>
                <a:effectLst/>
                <a:latin typeface="-apple-system"/>
              </a:rPr>
              <a:t>的知识库，即具有有向图结构的一个知识库。</a:t>
            </a:r>
            <a:endParaRPr lang="en-US" altLang="zh-CN" sz="2810" b="0" i="0" u="none" strike="noStrike" dirty="0">
              <a:solidFill>
                <a:srgbClr val="121212"/>
              </a:solidFill>
              <a:effectLst/>
              <a:latin typeface="-apple-system"/>
            </a:endParaRPr>
          </a:p>
          <a:p>
            <a:pPr marL="457200" indent="-457200">
              <a:buFont typeface="Arial" panose="020B0604020202020204" pitchFamily="34" charset="0"/>
              <a:buChar char="•"/>
            </a:pPr>
            <a:endParaRPr lang="en-US" altLang="zh-CN" sz="2810" b="0" i="0" u="none" strike="noStrike" dirty="0">
              <a:solidFill>
                <a:srgbClr val="121212"/>
              </a:solidFill>
              <a:effectLst/>
              <a:latin typeface="-apple-system"/>
            </a:endParaRPr>
          </a:p>
          <a:p>
            <a:pPr marL="457200" indent="-457200">
              <a:buFont typeface="Arial" panose="020B0604020202020204" pitchFamily="34" charset="0"/>
              <a:buChar char="•"/>
            </a:pPr>
            <a:r>
              <a:rPr lang="zh-CN" altLang="en-US" sz="2810" b="0" i="0" u="none" strike="noStrike" dirty="0">
                <a:solidFill>
                  <a:srgbClr val="121212"/>
                </a:solidFill>
                <a:effectLst/>
                <a:latin typeface="-apple-system"/>
              </a:rPr>
              <a:t>知识图谱是由实体、关系和属性组成的一种数据结构。</a:t>
            </a:r>
            <a:endParaRPr lang="zh-CN" altLang="en-US" sz="2810" dirty="0"/>
          </a:p>
        </p:txBody>
      </p:sp>
      <p:grpSp>
        <p:nvGrpSpPr>
          <p:cNvPr id="14" name="组合 7"/>
          <p:cNvGrpSpPr/>
          <p:nvPr/>
        </p:nvGrpSpPr>
        <p:grpSpPr bwMode="auto">
          <a:xfrm>
            <a:off x="4571351" y="4038564"/>
            <a:ext cx="3540435" cy="612890"/>
            <a:chOff x="1530" y="5525"/>
            <a:chExt cx="6503" cy="1122"/>
          </a:xfrm>
        </p:grpSpPr>
        <p:sp>
          <p:nvSpPr>
            <p:cNvPr id="16" name="椭圆 15"/>
            <p:cNvSpPr/>
            <p:nvPr/>
          </p:nvSpPr>
          <p:spPr>
            <a:xfrm>
              <a:off x="1530" y="5854"/>
              <a:ext cx="2155" cy="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5" b="1" noProof="1">
                  <a:solidFill>
                    <a:srgbClr val="CA28C9"/>
                  </a:solidFill>
                </a:rPr>
                <a:t>概念</a:t>
              </a:r>
            </a:p>
          </p:txBody>
        </p:sp>
        <p:sp>
          <p:nvSpPr>
            <p:cNvPr id="17" name="椭圆 16"/>
            <p:cNvSpPr/>
            <p:nvPr/>
          </p:nvSpPr>
          <p:spPr>
            <a:xfrm>
              <a:off x="5878" y="5854"/>
              <a:ext cx="2155" cy="7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5" b="1">
                  <a:solidFill>
                    <a:srgbClr val="CA28C9"/>
                  </a:solidFill>
                </a:rPr>
                <a:t>实体</a:t>
              </a:r>
            </a:p>
          </p:txBody>
        </p:sp>
        <p:cxnSp>
          <p:nvCxnSpPr>
            <p:cNvPr id="18" name="直接连接符 5"/>
            <p:cNvCxnSpPr>
              <a:stCxn id="16" idx="6"/>
              <a:endCxn id="17" idx="2"/>
            </p:cNvCxnSpPr>
            <p:nvPr/>
          </p:nvCxnSpPr>
          <p:spPr>
            <a:xfrm>
              <a:off x="3685" y="6251"/>
              <a:ext cx="2193" cy="0"/>
            </a:xfrm>
            <a:prstGeom prst="line">
              <a:avLst/>
            </a:prstGeom>
            <a:ln w="53975">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文本框 6"/>
            <p:cNvSpPr txBox="1">
              <a:spLocks noChangeArrowheads="1"/>
            </p:cNvSpPr>
            <p:nvPr/>
          </p:nvSpPr>
          <p:spPr bwMode="auto">
            <a:xfrm>
              <a:off x="4295" y="5525"/>
              <a:ext cx="1709"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5" b="1">
                  <a:solidFill>
                    <a:srgbClr val="CA28C9"/>
                  </a:solidFill>
                </a:rPr>
                <a:t>关系</a:t>
              </a:r>
            </a:p>
          </p:txBody>
        </p:sp>
      </p:grpSp>
      <p:pic>
        <p:nvPicPr>
          <p:cNvPr id="3" name="图片 2">
            <a:extLst>
              <a:ext uri="{FF2B5EF4-FFF2-40B4-BE49-F238E27FC236}">
                <a16:creationId xmlns:a16="http://schemas.microsoft.com/office/drawing/2014/main" id="{AAB1FDE4-5813-430D-C612-5DF5DDD8A95E}"/>
              </a:ext>
            </a:extLst>
          </p:cNvPr>
          <p:cNvPicPr>
            <a:picLocks noChangeAspect="1"/>
          </p:cNvPicPr>
          <p:nvPr/>
        </p:nvPicPr>
        <p:blipFill>
          <a:blip r:embed="rId2"/>
          <a:stretch>
            <a:fillRect/>
          </a:stretch>
        </p:blipFill>
        <p:spPr>
          <a:xfrm>
            <a:off x="0" y="0"/>
            <a:ext cx="2752725" cy="7715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66</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知识图谱</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13" name="文本框 12"/>
          <p:cNvSpPr txBox="1"/>
          <p:nvPr/>
        </p:nvSpPr>
        <p:spPr>
          <a:xfrm>
            <a:off x="1981200" y="1285345"/>
            <a:ext cx="8058150" cy="1819910"/>
          </a:xfrm>
          <a:prstGeom prst="rect">
            <a:avLst/>
          </a:prstGeom>
          <a:noFill/>
        </p:spPr>
        <p:txBody>
          <a:bodyPr wrap="square">
            <a:spAutoFit/>
          </a:bodyPr>
          <a:lstStyle/>
          <a:p>
            <a:pPr marL="457200" indent="-457200" algn="l">
              <a:buFont typeface="Arial" panose="020B0604020202020204" pitchFamily="34" charset="0"/>
              <a:buChar char="•"/>
            </a:pPr>
            <a:r>
              <a:rPr lang="zh-CN" altLang="en-US" sz="2810" b="0" i="0" u="none" strike="noStrike" dirty="0">
                <a:solidFill>
                  <a:srgbClr val="0000FF"/>
                </a:solidFill>
                <a:effectLst/>
                <a:latin typeface="-apple-system"/>
              </a:rPr>
              <a:t>通用知识图谱：</a:t>
            </a:r>
            <a:r>
              <a:rPr lang="zh-CN" altLang="en-US" sz="2810" b="0" i="0" u="none" strike="noStrike" dirty="0">
                <a:solidFill>
                  <a:srgbClr val="121212"/>
                </a:solidFill>
                <a:effectLst/>
                <a:latin typeface="-apple-system"/>
              </a:rPr>
              <a:t>侧重构建行业常识性的知识，并用于搜索引擎和推荐系统。</a:t>
            </a:r>
          </a:p>
          <a:p>
            <a:pPr marL="457200" indent="-457200" algn="l">
              <a:buFont typeface="Arial" panose="020B0604020202020204" pitchFamily="34" charset="0"/>
              <a:buChar char="•"/>
            </a:pPr>
            <a:r>
              <a:rPr lang="zh-CN" altLang="en-US" sz="2810" b="0" i="0" u="none" strike="noStrike" dirty="0">
                <a:solidFill>
                  <a:srgbClr val="0000FF"/>
                </a:solidFill>
                <a:effectLst/>
                <a:latin typeface="-apple-system"/>
              </a:rPr>
              <a:t>行业知识图谱：</a:t>
            </a:r>
            <a:r>
              <a:rPr lang="zh-CN" altLang="en-US" sz="2810" b="0" i="0" u="none" strike="noStrike" dirty="0">
                <a:solidFill>
                  <a:srgbClr val="121212"/>
                </a:solidFill>
                <a:effectLst/>
                <a:latin typeface="-apple-system"/>
              </a:rPr>
              <a:t>主要面向企业，对企业</a:t>
            </a:r>
            <a:r>
              <a:rPr lang="en-US" altLang="zh-CN" sz="2810" b="0" i="0" u="none" strike="noStrike" dirty="0">
                <a:solidFill>
                  <a:srgbClr val="121212"/>
                </a:solidFill>
                <a:effectLst/>
                <a:latin typeface="-apple-system"/>
              </a:rPr>
              <a:t>/</a:t>
            </a:r>
            <a:r>
              <a:rPr lang="zh-CN" altLang="en-US" sz="2810" b="0" i="0" u="none" strike="noStrike" dirty="0">
                <a:solidFill>
                  <a:srgbClr val="121212"/>
                </a:solidFill>
                <a:effectLst/>
                <a:latin typeface="-apple-system"/>
              </a:rPr>
              <a:t>行业内部提供知识化服务。</a:t>
            </a:r>
          </a:p>
        </p:txBody>
      </p:sp>
      <p:pic>
        <p:nvPicPr>
          <p:cNvPr id="231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0" y="3132576"/>
            <a:ext cx="5926363" cy="355027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E561FF2-DBC3-6CAA-9A3C-004156941015}"/>
              </a:ext>
            </a:extLst>
          </p:cNvPr>
          <p:cNvPicPr>
            <a:picLocks noChangeAspect="1"/>
          </p:cNvPicPr>
          <p:nvPr/>
        </p:nvPicPr>
        <p:blipFill>
          <a:blip r:embed="rId3"/>
          <a:stretch>
            <a:fillRect/>
          </a:stretch>
        </p:blipFill>
        <p:spPr>
          <a:xfrm>
            <a:off x="0" y="0"/>
            <a:ext cx="2752725" cy="771525"/>
          </a:xfrm>
          <a:prstGeom prst="rect">
            <a:avLst/>
          </a:prstGeom>
        </p:spPr>
      </p:pic>
    </p:spTree>
  </p:cSld>
  <p:clrMapOvr>
    <a:masterClrMapping/>
  </p:clrMapOvr>
  <p:transition spd="slow" advTm="18981">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67</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知识图谱</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18" name="Freeform 5"/>
          <p:cNvSpPr>
            <a:spLocks noEditPoints="1" noChangeArrowheads="1"/>
          </p:cNvSpPr>
          <p:nvPr>
            <p:custDataLst>
              <p:tags r:id="rId1"/>
            </p:custDataLst>
          </p:nvPr>
        </p:nvSpPr>
        <p:spPr bwMode="auto">
          <a:xfrm>
            <a:off x="6865740" y="3578044"/>
            <a:ext cx="1127081" cy="1133448"/>
          </a:xfrm>
          <a:custGeom>
            <a:avLst/>
            <a:gdLst>
              <a:gd name="T0" fmla="*/ 932508 w 252"/>
              <a:gd name="T1" fmla="*/ 951316 h 253"/>
              <a:gd name="T2" fmla="*/ 62464 w 252"/>
              <a:gd name="T3" fmla="*/ 540419 h 253"/>
              <a:gd name="T4" fmla="*/ 1030667 w 252"/>
              <a:gd name="T5" fmla="*/ 687806 h 253"/>
              <a:gd name="T6" fmla="*/ 111544 w 252"/>
              <a:gd name="T7" fmla="*/ 303706 h 253"/>
              <a:gd name="T8" fmla="*/ 861120 w 252"/>
              <a:gd name="T9" fmla="*/ 187583 h 253"/>
              <a:gd name="T10" fmla="*/ 530949 w 252"/>
              <a:gd name="T11" fmla="*/ 955783 h 253"/>
              <a:gd name="T12" fmla="*/ 111544 w 252"/>
              <a:gd name="T13" fmla="*/ 393032 h 253"/>
              <a:gd name="T14" fmla="*/ 530949 w 252"/>
              <a:gd name="T15" fmla="*/ 920052 h 253"/>
              <a:gd name="T16" fmla="*/ 151699 w 252"/>
              <a:gd name="T17" fmla="*/ 384099 h 253"/>
              <a:gd name="T18" fmla="*/ 499717 w 252"/>
              <a:gd name="T19" fmla="*/ 160785 h 253"/>
              <a:gd name="T20" fmla="*/ 870043 w 252"/>
              <a:gd name="T21" fmla="*/ 732469 h 253"/>
              <a:gd name="T22" fmla="*/ 513102 w 252"/>
              <a:gd name="T23" fmla="*/ 326038 h 253"/>
              <a:gd name="T24" fmla="*/ 615723 w 252"/>
              <a:gd name="T25" fmla="*/ 661008 h 253"/>
              <a:gd name="T26" fmla="*/ 776346 w 252"/>
              <a:gd name="T27" fmla="*/ 535953 h 253"/>
              <a:gd name="T28" fmla="*/ 767423 w 252"/>
              <a:gd name="T29" fmla="*/ 433228 h 253"/>
              <a:gd name="T30" fmla="*/ 820964 w 252"/>
              <a:gd name="T31" fmla="*/ 433228 h 253"/>
              <a:gd name="T32" fmla="*/ 437252 w 252"/>
              <a:gd name="T33" fmla="*/ 585082 h 253"/>
              <a:gd name="T34" fmla="*/ 669264 w 252"/>
              <a:gd name="T35" fmla="*/ 714604 h 253"/>
              <a:gd name="T36" fmla="*/ 861120 w 252"/>
              <a:gd name="T37" fmla="*/ 473425 h 253"/>
              <a:gd name="T38" fmla="*/ 727267 w 252"/>
              <a:gd name="T39" fmla="*/ 366234 h 253"/>
              <a:gd name="T40" fmla="*/ 245396 w 252"/>
              <a:gd name="T41" fmla="*/ 544885 h 253"/>
              <a:gd name="T42" fmla="*/ 245396 w 252"/>
              <a:gd name="T43" fmla="*/ 370700 h 253"/>
              <a:gd name="T44" fmla="*/ 383711 w 252"/>
              <a:gd name="T45" fmla="*/ 294774 h 253"/>
              <a:gd name="T46" fmla="*/ 294476 w 252"/>
              <a:gd name="T47" fmla="*/ 500222 h 253"/>
              <a:gd name="T48" fmla="*/ 414943 w 252"/>
              <a:gd name="T49" fmla="*/ 401964 h 253"/>
              <a:gd name="T50" fmla="*/ 200779 w 252"/>
              <a:gd name="T51" fmla="*/ 451093 h 253"/>
              <a:gd name="T52" fmla="*/ 263243 w 252"/>
              <a:gd name="T53" fmla="*/ 410897 h 253"/>
              <a:gd name="T54" fmla="*/ 343555 w 252"/>
              <a:gd name="T55" fmla="*/ 558284 h 253"/>
              <a:gd name="T56" fmla="*/ 526487 w 252"/>
              <a:gd name="T57" fmla="*/ 710137 h 253"/>
              <a:gd name="T58" fmla="*/ 709420 w 252"/>
              <a:gd name="T59" fmla="*/ 772665 h 253"/>
              <a:gd name="T60" fmla="*/ 892352 w 252"/>
              <a:gd name="T61" fmla="*/ 419829 h 253"/>
              <a:gd name="T62" fmla="*/ 633570 w 252"/>
              <a:gd name="T63" fmla="*/ 218847 h 253"/>
              <a:gd name="T64" fmla="*/ 464023 w 252"/>
              <a:gd name="T65" fmla="*/ 160785 h 253"/>
              <a:gd name="T66" fmla="*/ 165085 w 252"/>
              <a:gd name="T67" fmla="*/ 495756 h 253"/>
              <a:gd name="T68" fmla="*/ 218626 w 252"/>
              <a:gd name="T69" fmla="*/ 723536 h 253"/>
              <a:gd name="T70" fmla="*/ 356940 w 252"/>
              <a:gd name="T71" fmla="*/ 625278 h 253"/>
              <a:gd name="T72" fmla="*/ 459561 w 252"/>
              <a:gd name="T73" fmla="*/ 875390 h 253"/>
              <a:gd name="T74" fmla="*/ 704958 w 252"/>
              <a:gd name="T75" fmla="*/ 821794 h 253"/>
              <a:gd name="T76" fmla="*/ 968202 w 252"/>
              <a:gd name="T77" fmla="*/ 705671 h 253"/>
              <a:gd name="T78" fmla="*/ 905737 w 252"/>
              <a:gd name="T79" fmla="*/ 276909 h 253"/>
              <a:gd name="T80" fmla="*/ 638032 w 252"/>
              <a:gd name="T81" fmla="*/ 66994 h 253"/>
              <a:gd name="T82" fmla="*/ 459561 w 252"/>
              <a:gd name="T83" fmla="*/ 142920 h 253"/>
              <a:gd name="T84" fmla="*/ 133852 w 252"/>
              <a:gd name="T85" fmla="*/ 419829 h 253"/>
              <a:gd name="T86" fmla="*/ 298938 w 252"/>
              <a:gd name="T87" fmla="*/ 897721 h 253"/>
              <a:gd name="T88" fmla="*/ 410482 w 252"/>
              <a:gd name="T89" fmla="*/ 817328 h 253"/>
              <a:gd name="T90" fmla="*/ 557720 w 252"/>
              <a:gd name="T91" fmla="*/ 1004912 h 253"/>
              <a:gd name="T92" fmla="*/ 816502 w 252"/>
              <a:gd name="T93" fmla="*/ 888788 h 253"/>
              <a:gd name="T94" fmla="*/ 972664 w 252"/>
              <a:gd name="T95" fmla="*/ 343903 h 253"/>
              <a:gd name="T96" fmla="*/ 713881 w 252"/>
              <a:gd name="T97" fmla="*/ 35730 h 253"/>
              <a:gd name="T98" fmla="*/ 182932 w 252"/>
              <a:gd name="T99" fmla="*/ 169718 h 253"/>
              <a:gd name="T100" fmla="*/ 129391 w 252"/>
              <a:gd name="T101" fmla="*/ 661008 h 253"/>
              <a:gd name="T102" fmla="*/ 312323 w 252"/>
              <a:gd name="T103" fmla="*/ 1018310 h 253"/>
              <a:gd name="T104" fmla="*/ 423867 w 252"/>
              <a:gd name="T105" fmla="*/ 987047 h 253"/>
              <a:gd name="T106" fmla="*/ 655879 w 252"/>
              <a:gd name="T107" fmla="*/ 1022777 h 253"/>
              <a:gd name="T108" fmla="*/ 1008358 w 252"/>
              <a:gd name="T109" fmla="*/ 674407 h 253"/>
              <a:gd name="T110" fmla="*/ 1003896 w 252"/>
              <a:gd name="T111" fmla="*/ 294774 h 253"/>
              <a:gd name="T112" fmla="*/ 825426 w 252"/>
              <a:gd name="T113" fmla="*/ 116123 h 253"/>
              <a:gd name="T114" fmla="*/ 80311 w 252"/>
              <a:gd name="T115" fmla="*/ 424296 h 253"/>
              <a:gd name="T116" fmla="*/ 35694 w 252"/>
              <a:gd name="T117" fmla="*/ 518088 h 253"/>
              <a:gd name="T118" fmla="*/ 361402 w 252"/>
              <a:gd name="T119" fmla="*/ 1004912 h 253"/>
              <a:gd name="T120" fmla="*/ 807578 w 252"/>
              <a:gd name="T121" fmla="*/ 1022777 h 253"/>
              <a:gd name="T122" fmla="*/ 950355 w 252"/>
              <a:gd name="T123" fmla="*/ 174184 h 253"/>
              <a:gd name="T124" fmla="*/ 562182 w 252"/>
              <a:gd name="T125" fmla="*/ 1107636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rgbClr val="FC465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250" tIns="46930" rIns="90250" bIns="4693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zh-CN" altLang="en-US" sz="2405" b="1">
                <a:solidFill>
                  <a:srgbClr val="F7FA00"/>
                </a:solidFill>
                <a:ea typeface="微软雅黑" panose="020B0503020204020204" charset="-122"/>
              </a:rPr>
              <a:t>知识</a:t>
            </a:r>
          </a:p>
          <a:p>
            <a:pPr algn="ctr" fontAlgn="base">
              <a:spcBef>
                <a:spcPct val="0"/>
              </a:spcBef>
              <a:spcAft>
                <a:spcPct val="0"/>
              </a:spcAft>
              <a:buFont typeface="Arial" panose="020B0604020202020204" pitchFamily="34" charset="0"/>
              <a:buNone/>
            </a:pPr>
            <a:r>
              <a:rPr lang="zh-CN" altLang="en-US" sz="2405" b="1">
                <a:solidFill>
                  <a:srgbClr val="F7FA00"/>
                </a:solidFill>
                <a:ea typeface="微软雅黑" panose="020B0503020204020204" charset="-122"/>
              </a:rPr>
              <a:t>获取</a:t>
            </a:r>
          </a:p>
        </p:txBody>
      </p:sp>
      <p:sp>
        <p:nvSpPr>
          <p:cNvPr id="19" name="Freeform 5"/>
          <p:cNvSpPr>
            <a:spLocks noEditPoints="1" noChangeArrowheads="1"/>
          </p:cNvSpPr>
          <p:nvPr>
            <p:custDataLst>
              <p:tags r:id="rId2"/>
            </p:custDataLst>
          </p:nvPr>
        </p:nvSpPr>
        <p:spPr bwMode="auto">
          <a:xfrm>
            <a:off x="5845318" y="2548070"/>
            <a:ext cx="1127081" cy="1131857"/>
          </a:xfrm>
          <a:custGeom>
            <a:avLst/>
            <a:gdLst>
              <a:gd name="T0" fmla="*/ 932508 w 252"/>
              <a:gd name="T1" fmla="*/ 951316 h 253"/>
              <a:gd name="T2" fmla="*/ 62464 w 252"/>
              <a:gd name="T3" fmla="*/ 540419 h 253"/>
              <a:gd name="T4" fmla="*/ 1030667 w 252"/>
              <a:gd name="T5" fmla="*/ 687806 h 253"/>
              <a:gd name="T6" fmla="*/ 111544 w 252"/>
              <a:gd name="T7" fmla="*/ 303706 h 253"/>
              <a:gd name="T8" fmla="*/ 861120 w 252"/>
              <a:gd name="T9" fmla="*/ 187583 h 253"/>
              <a:gd name="T10" fmla="*/ 530949 w 252"/>
              <a:gd name="T11" fmla="*/ 955783 h 253"/>
              <a:gd name="T12" fmla="*/ 111544 w 252"/>
              <a:gd name="T13" fmla="*/ 393032 h 253"/>
              <a:gd name="T14" fmla="*/ 530949 w 252"/>
              <a:gd name="T15" fmla="*/ 920052 h 253"/>
              <a:gd name="T16" fmla="*/ 151699 w 252"/>
              <a:gd name="T17" fmla="*/ 384099 h 253"/>
              <a:gd name="T18" fmla="*/ 499717 w 252"/>
              <a:gd name="T19" fmla="*/ 160785 h 253"/>
              <a:gd name="T20" fmla="*/ 870043 w 252"/>
              <a:gd name="T21" fmla="*/ 732469 h 253"/>
              <a:gd name="T22" fmla="*/ 513102 w 252"/>
              <a:gd name="T23" fmla="*/ 326038 h 253"/>
              <a:gd name="T24" fmla="*/ 615723 w 252"/>
              <a:gd name="T25" fmla="*/ 661008 h 253"/>
              <a:gd name="T26" fmla="*/ 776346 w 252"/>
              <a:gd name="T27" fmla="*/ 535953 h 253"/>
              <a:gd name="T28" fmla="*/ 767423 w 252"/>
              <a:gd name="T29" fmla="*/ 433228 h 253"/>
              <a:gd name="T30" fmla="*/ 820964 w 252"/>
              <a:gd name="T31" fmla="*/ 433228 h 253"/>
              <a:gd name="T32" fmla="*/ 437252 w 252"/>
              <a:gd name="T33" fmla="*/ 585082 h 253"/>
              <a:gd name="T34" fmla="*/ 669264 w 252"/>
              <a:gd name="T35" fmla="*/ 714604 h 253"/>
              <a:gd name="T36" fmla="*/ 861120 w 252"/>
              <a:gd name="T37" fmla="*/ 473425 h 253"/>
              <a:gd name="T38" fmla="*/ 727267 w 252"/>
              <a:gd name="T39" fmla="*/ 366234 h 253"/>
              <a:gd name="T40" fmla="*/ 245396 w 252"/>
              <a:gd name="T41" fmla="*/ 544885 h 253"/>
              <a:gd name="T42" fmla="*/ 245396 w 252"/>
              <a:gd name="T43" fmla="*/ 370700 h 253"/>
              <a:gd name="T44" fmla="*/ 383711 w 252"/>
              <a:gd name="T45" fmla="*/ 294774 h 253"/>
              <a:gd name="T46" fmla="*/ 294476 w 252"/>
              <a:gd name="T47" fmla="*/ 500222 h 253"/>
              <a:gd name="T48" fmla="*/ 414943 w 252"/>
              <a:gd name="T49" fmla="*/ 401964 h 253"/>
              <a:gd name="T50" fmla="*/ 200779 w 252"/>
              <a:gd name="T51" fmla="*/ 451093 h 253"/>
              <a:gd name="T52" fmla="*/ 263243 w 252"/>
              <a:gd name="T53" fmla="*/ 410897 h 253"/>
              <a:gd name="T54" fmla="*/ 343555 w 252"/>
              <a:gd name="T55" fmla="*/ 558284 h 253"/>
              <a:gd name="T56" fmla="*/ 526487 w 252"/>
              <a:gd name="T57" fmla="*/ 710137 h 253"/>
              <a:gd name="T58" fmla="*/ 709420 w 252"/>
              <a:gd name="T59" fmla="*/ 772665 h 253"/>
              <a:gd name="T60" fmla="*/ 892352 w 252"/>
              <a:gd name="T61" fmla="*/ 419829 h 253"/>
              <a:gd name="T62" fmla="*/ 633570 w 252"/>
              <a:gd name="T63" fmla="*/ 218847 h 253"/>
              <a:gd name="T64" fmla="*/ 464023 w 252"/>
              <a:gd name="T65" fmla="*/ 160785 h 253"/>
              <a:gd name="T66" fmla="*/ 165085 w 252"/>
              <a:gd name="T67" fmla="*/ 495756 h 253"/>
              <a:gd name="T68" fmla="*/ 218626 w 252"/>
              <a:gd name="T69" fmla="*/ 723536 h 253"/>
              <a:gd name="T70" fmla="*/ 356940 w 252"/>
              <a:gd name="T71" fmla="*/ 625278 h 253"/>
              <a:gd name="T72" fmla="*/ 459561 w 252"/>
              <a:gd name="T73" fmla="*/ 875390 h 253"/>
              <a:gd name="T74" fmla="*/ 704958 w 252"/>
              <a:gd name="T75" fmla="*/ 821794 h 253"/>
              <a:gd name="T76" fmla="*/ 968202 w 252"/>
              <a:gd name="T77" fmla="*/ 705671 h 253"/>
              <a:gd name="T78" fmla="*/ 905737 w 252"/>
              <a:gd name="T79" fmla="*/ 276909 h 253"/>
              <a:gd name="T80" fmla="*/ 638032 w 252"/>
              <a:gd name="T81" fmla="*/ 66994 h 253"/>
              <a:gd name="T82" fmla="*/ 459561 w 252"/>
              <a:gd name="T83" fmla="*/ 142920 h 253"/>
              <a:gd name="T84" fmla="*/ 133852 w 252"/>
              <a:gd name="T85" fmla="*/ 419829 h 253"/>
              <a:gd name="T86" fmla="*/ 298938 w 252"/>
              <a:gd name="T87" fmla="*/ 897721 h 253"/>
              <a:gd name="T88" fmla="*/ 410482 w 252"/>
              <a:gd name="T89" fmla="*/ 817328 h 253"/>
              <a:gd name="T90" fmla="*/ 557720 w 252"/>
              <a:gd name="T91" fmla="*/ 1004912 h 253"/>
              <a:gd name="T92" fmla="*/ 816502 w 252"/>
              <a:gd name="T93" fmla="*/ 888788 h 253"/>
              <a:gd name="T94" fmla="*/ 972664 w 252"/>
              <a:gd name="T95" fmla="*/ 343903 h 253"/>
              <a:gd name="T96" fmla="*/ 713881 w 252"/>
              <a:gd name="T97" fmla="*/ 35730 h 253"/>
              <a:gd name="T98" fmla="*/ 182932 w 252"/>
              <a:gd name="T99" fmla="*/ 169718 h 253"/>
              <a:gd name="T100" fmla="*/ 129391 w 252"/>
              <a:gd name="T101" fmla="*/ 661008 h 253"/>
              <a:gd name="T102" fmla="*/ 312323 w 252"/>
              <a:gd name="T103" fmla="*/ 1018310 h 253"/>
              <a:gd name="T104" fmla="*/ 423867 w 252"/>
              <a:gd name="T105" fmla="*/ 987047 h 253"/>
              <a:gd name="T106" fmla="*/ 655879 w 252"/>
              <a:gd name="T107" fmla="*/ 1022777 h 253"/>
              <a:gd name="T108" fmla="*/ 1008358 w 252"/>
              <a:gd name="T109" fmla="*/ 674407 h 253"/>
              <a:gd name="T110" fmla="*/ 1003896 w 252"/>
              <a:gd name="T111" fmla="*/ 294774 h 253"/>
              <a:gd name="T112" fmla="*/ 825426 w 252"/>
              <a:gd name="T113" fmla="*/ 116123 h 253"/>
              <a:gd name="T114" fmla="*/ 80311 w 252"/>
              <a:gd name="T115" fmla="*/ 424296 h 253"/>
              <a:gd name="T116" fmla="*/ 35694 w 252"/>
              <a:gd name="T117" fmla="*/ 518088 h 253"/>
              <a:gd name="T118" fmla="*/ 361402 w 252"/>
              <a:gd name="T119" fmla="*/ 1004912 h 253"/>
              <a:gd name="T120" fmla="*/ 807578 w 252"/>
              <a:gd name="T121" fmla="*/ 1022777 h 253"/>
              <a:gd name="T122" fmla="*/ 950355 w 252"/>
              <a:gd name="T123" fmla="*/ 174184 h 253"/>
              <a:gd name="T124" fmla="*/ 562182 w 252"/>
              <a:gd name="T125" fmla="*/ 1107636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rgbClr val="FC465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250" tIns="46930" rIns="90250" bIns="4693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zh-CN" altLang="en-US" sz="2405" b="1">
                <a:solidFill>
                  <a:srgbClr val="F7FA00"/>
                </a:solidFill>
                <a:ea typeface="微软雅黑" panose="020B0503020204020204" charset="-122"/>
              </a:rPr>
              <a:t>知识</a:t>
            </a:r>
          </a:p>
          <a:p>
            <a:pPr algn="ctr" fontAlgn="base">
              <a:spcBef>
                <a:spcPct val="0"/>
              </a:spcBef>
              <a:spcAft>
                <a:spcPct val="0"/>
              </a:spcAft>
              <a:buFont typeface="Arial" panose="020B0604020202020204" pitchFamily="34" charset="0"/>
              <a:buNone/>
            </a:pPr>
            <a:r>
              <a:rPr lang="zh-CN" altLang="en-US" sz="2405" b="1">
                <a:solidFill>
                  <a:srgbClr val="F7FA00"/>
                </a:solidFill>
                <a:ea typeface="微软雅黑" panose="020B0503020204020204" charset="-122"/>
              </a:rPr>
              <a:t>建模</a:t>
            </a:r>
          </a:p>
        </p:txBody>
      </p:sp>
      <p:sp>
        <p:nvSpPr>
          <p:cNvPr id="20" name="Freeform 5"/>
          <p:cNvSpPr>
            <a:spLocks noEditPoints="1" noChangeArrowheads="1"/>
          </p:cNvSpPr>
          <p:nvPr>
            <p:custDataLst>
              <p:tags r:id="rId3"/>
            </p:custDataLst>
          </p:nvPr>
        </p:nvSpPr>
        <p:spPr bwMode="auto">
          <a:xfrm>
            <a:off x="5850094" y="4574587"/>
            <a:ext cx="1128672" cy="1133448"/>
          </a:xfrm>
          <a:custGeom>
            <a:avLst/>
            <a:gdLst>
              <a:gd name="T0" fmla="*/ 932508 w 252"/>
              <a:gd name="T1" fmla="*/ 951316 h 253"/>
              <a:gd name="T2" fmla="*/ 62464 w 252"/>
              <a:gd name="T3" fmla="*/ 540419 h 253"/>
              <a:gd name="T4" fmla="*/ 1030667 w 252"/>
              <a:gd name="T5" fmla="*/ 687806 h 253"/>
              <a:gd name="T6" fmla="*/ 111544 w 252"/>
              <a:gd name="T7" fmla="*/ 303706 h 253"/>
              <a:gd name="T8" fmla="*/ 861120 w 252"/>
              <a:gd name="T9" fmla="*/ 187583 h 253"/>
              <a:gd name="T10" fmla="*/ 530949 w 252"/>
              <a:gd name="T11" fmla="*/ 955783 h 253"/>
              <a:gd name="T12" fmla="*/ 111544 w 252"/>
              <a:gd name="T13" fmla="*/ 393032 h 253"/>
              <a:gd name="T14" fmla="*/ 530949 w 252"/>
              <a:gd name="T15" fmla="*/ 920052 h 253"/>
              <a:gd name="T16" fmla="*/ 151699 w 252"/>
              <a:gd name="T17" fmla="*/ 384099 h 253"/>
              <a:gd name="T18" fmla="*/ 499717 w 252"/>
              <a:gd name="T19" fmla="*/ 160785 h 253"/>
              <a:gd name="T20" fmla="*/ 870043 w 252"/>
              <a:gd name="T21" fmla="*/ 732469 h 253"/>
              <a:gd name="T22" fmla="*/ 513102 w 252"/>
              <a:gd name="T23" fmla="*/ 326038 h 253"/>
              <a:gd name="T24" fmla="*/ 615723 w 252"/>
              <a:gd name="T25" fmla="*/ 661008 h 253"/>
              <a:gd name="T26" fmla="*/ 776346 w 252"/>
              <a:gd name="T27" fmla="*/ 535953 h 253"/>
              <a:gd name="T28" fmla="*/ 767423 w 252"/>
              <a:gd name="T29" fmla="*/ 433228 h 253"/>
              <a:gd name="T30" fmla="*/ 820964 w 252"/>
              <a:gd name="T31" fmla="*/ 433228 h 253"/>
              <a:gd name="T32" fmla="*/ 437252 w 252"/>
              <a:gd name="T33" fmla="*/ 585082 h 253"/>
              <a:gd name="T34" fmla="*/ 669264 w 252"/>
              <a:gd name="T35" fmla="*/ 714604 h 253"/>
              <a:gd name="T36" fmla="*/ 861120 w 252"/>
              <a:gd name="T37" fmla="*/ 473425 h 253"/>
              <a:gd name="T38" fmla="*/ 727267 w 252"/>
              <a:gd name="T39" fmla="*/ 366234 h 253"/>
              <a:gd name="T40" fmla="*/ 245396 w 252"/>
              <a:gd name="T41" fmla="*/ 544885 h 253"/>
              <a:gd name="T42" fmla="*/ 245396 w 252"/>
              <a:gd name="T43" fmla="*/ 370700 h 253"/>
              <a:gd name="T44" fmla="*/ 383711 w 252"/>
              <a:gd name="T45" fmla="*/ 294774 h 253"/>
              <a:gd name="T46" fmla="*/ 294476 w 252"/>
              <a:gd name="T47" fmla="*/ 500222 h 253"/>
              <a:gd name="T48" fmla="*/ 414943 w 252"/>
              <a:gd name="T49" fmla="*/ 401964 h 253"/>
              <a:gd name="T50" fmla="*/ 200779 w 252"/>
              <a:gd name="T51" fmla="*/ 451093 h 253"/>
              <a:gd name="T52" fmla="*/ 263243 w 252"/>
              <a:gd name="T53" fmla="*/ 410897 h 253"/>
              <a:gd name="T54" fmla="*/ 343555 w 252"/>
              <a:gd name="T55" fmla="*/ 558284 h 253"/>
              <a:gd name="T56" fmla="*/ 526487 w 252"/>
              <a:gd name="T57" fmla="*/ 710137 h 253"/>
              <a:gd name="T58" fmla="*/ 709420 w 252"/>
              <a:gd name="T59" fmla="*/ 772665 h 253"/>
              <a:gd name="T60" fmla="*/ 892352 w 252"/>
              <a:gd name="T61" fmla="*/ 419829 h 253"/>
              <a:gd name="T62" fmla="*/ 633570 w 252"/>
              <a:gd name="T63" fmla="*/ 218847 h 253"/>
              <a:gd name="T64" fmla="*/ 464023 w 252"/>
              <a:gd name="T65" fmla="*/ 160785 h 253"/>
              <a:gd name="T66" fmla="*/ 165085 w 252"/>
              <a:gd name="T67" fmla="*/ 495756 h 253"/>
              <a:gd name="T68" fmla="*/ 218626 w 252"/>
              <a:gd name="T69" fmla="*/ 723536 h 253"/>
              <a:gd name="T70" fmla="*/ 356940 w 252"/>
              <a:gd name="T71" fmla="*/ 625278 h 253"/>
              <a:gd name="T72" fmla="*/ 459561 w 252"/>
              <a:gd name="T73" fmla="*/ 875390 h 253"/>
              <a:gd name="T74" fmla="*/ 704958 w 252"/>
              <a:gd name="T75" fmla="*/ 821794 h 253"/>
              <a:gd name="T76" fmla="*/ 968202 w 252"/>
              <a:gd name="T77" fmla="*/ 705671 h 253"/>
              <a:gd name="T78" fmla="*/ 905737 w 252"/>
              <a:gd name="T79" fmla="*/ 276909 h 253"/>
              <a:gd name="T80" fmla="*/ 638032 w 252"/>
              <a:gd name="T81" fmla="*/ 66994 h 253"/>
              <a:gd name="T82" fmla="*/ 459561 w 252"/>
              <a:gd name="T83" fmla="*/ 142920 h 253"/>
              <a:gd name="T84" fmla="*/ 133852 w 252"/>
              <a:gd name="T85" fmla="*/ 419829 h 253"/>
              <a:gd name="T86" fmla="*/ 298938 w 252"/>
              <a:gd name="T87" fmla="*/ 897721 h 253"/>
              <a:gd name="T88" fmla="*/ 410482 w 252"/>
              <a:gd name="T89" fmla="*/ 817328 h 253"/>
              <a:gd name="T90" fmla="*/ 557720 w 252"/>
              <a:gd name="T91" fmla="*/ 1004912 h 253"/>
              <a:gd name="T92" fmla="*/ 816502 w 252"/>
              <a:gd name="T93" fmla="*/ 888788 h 253"/>
              <a:gd name="T94" fmla="*/ 972664 w 252"/>
              <a:gd name="T95" fmla="*/ 343903 h 253"/>
              <a:gd name="T96" fmla="*/ 713881 w 252"/>
              <a:gd name="T97" fmla="*/ 35730 h 253"/>
              <a:gd name="T98" fmla="*/ 182932 w 252"/>
              <a:gd name="T99" fmla="*/ 169718 h 253"/>
              <a:gd name="T100" fmla="*/ 129391 w 252"/>
              <a:gd name="T101" fmla="*/ 661008 h 253"/>
              <a:gd name="T102" fmla="*/ 312323 w 252"/>
              <a:gd name="T103" fmla="*/ 1018310 h 253"/>
              <a:gd name="T104" fmla="*/ 423867 w 252"/>
              <a:gd name="T105" fmla="*/ 987047 h 253"/>
              <a:gd name="T106" fmla="*/ 655879 w 252"/>
              <a:gd name="T107" fmla="*/ 1022777 h 253"/>
              <a:gd name="T108" fmla="*/ 1008358 w 252"/>
              <a:gd name="T109" fmla="*/ 674407 h 253"/>
              <a:gd name="T110" fmla="*/ 1003896 w 252"/>
              <a:gd name="T111" fmla="*/ 294774 h 253"/>
              <a:gd name="T112" fmla="*/ 825426 w 252"/>
              <a:gd name="T113" fmla="*/ 116123 h 253"/>
              <a:gd name="T114" fmla="*/ 80311 w 252"/>
              <a:gd name="T115" fmla="*/ 424296 h 253"/>
              <a:gd name="T116" fmla="*/ 35694 w 252"/>
              <a:gd name="T117" fmla="*/ 518088 h 253"/>
              <a:gd name="T118" fmla="*/ 361402 w 252"/>
              <a:gd name="T119" fmla="*/ 1004912 h 253"/>
              <a:gd name="T120" fmla="*/ 807578 w 252"/>
              <a:gd name="T121" fmla="*/ 1022777 h 253"/>
              <a:gd name="T122" fmla="*/ 950355 w 252"/>
              <a:gd name="T123" fmla="*/ 174184 h 253"/>
              <a:gd name="T124" fmla="*/ 562182 w 252"/>
              <a:gd name="T125" fmla="*/ 1107636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rgbClr val="FC465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250" tIns="46930" rIns="90250" bIns="4693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zh-CN" altLang="en-US" sz="2405" b="1">
                <a:solidFill>
                  <a:srgbClr val="F7FA00"/>
                </a:solidFill>
                <a:ea typeface="微软雅黑" panose="020B0503020204020204" charset="-122"/>
              </a:rPr>
              <a:t>知识</a:t>
            </a:r>
          </a:p>
          <a:p>
            <a:pPr algn="ctr" fontAlgn="base">
              <a:spcBef>
                <a:spcPct val="0"/>
              </a:spcBef>
              <a:spcAft>
                <a:spcPct val="0"/>
              </a:spcAft>
              <a:buFont typeface="Arial" panose="020B0604020202020204" pitchFamily="34" charset="0"/>
              <a:buNone/>
            </a:pPr>
            <a:r>
              <a:rPr lang="zh-CN" altLang="en-US" sz="2405" b="1">
                <a:solidFill>
                  <a:srgbClr val="F7FA00"/>
                </a:solidFill>
                <a:ea typeface="微软雅黑" panose="020B0503020204020204" charset="-122"/>
              </a:rPr>
              <a:t>管理</a:t>
            </a:r>
          </a:p>
        </p:txBody>
      </p:sp>
      <p:sp>
        <p:nvSpPr>
          <p:cNvPr id="21" name="Freeform 5"/>
          <p:cNvSpPr>
            <a:spLocks noEditPoints="1" noChangeArrowheads="1"/>
          </p:cNvSpPr>
          <p:nvPr>
            <p:custDataLst>
              <p:tags r:id="rId4"/>
            </p:custDataLst>
          </p:nvPr>
        </p:nvSpPr>
        <p:spPr bwMode="auto">
          <a:xfrm>
            <a:off x="4926779" y="3509591"/>
            <a:ext cx="1127081" cy="1133448"/>
          </a:xfrm>
          <a:custGeom>
            <a:avLst/>
            <a:gdLst>
              <a:gd name="T0" fmla="*/ 932508 w 252"/>
              <a:gd name="T1" fmla="*/ 951316 h 253"/>
              <a:gd name="T2" fmla="*/ 62464 w 252"/>
              <a:gd name="T3" fmla="*/ 540419 h 253"/>
              <a:gd name="T4" fmla="*/ 1030667 w 252"/>
              <a:gd name="T5" fmla="*/ 687806 h 253"/>
              <a:gd name="T6" fmla="*/ 111544 w 252"/>
              <a:gd name="T7" fmla="*/ 303706 h 253"/>
              <a:gd name="T8" fmla="*/ 861120 w 252"/>
              <a:gd name="T9" fmla="*/ 187583 h 253"/>
              <a:gd name="T10" fmla="*/ 530949 w 252"/>
              <a:gd name="T11" fmla="*/ 955783 h 253"/>
              <a:gd name="T12" fmla="*/ 111544 w 252"/>
              <a:gd name="T13" fmla="*/ 393032 h 253"/>
              <a:gd name="T14" fmla="*/ 530949 w 252"/>
              <a:gd name="T15" fmla="*/ 920052 h 253"/>
              <a:gd name="T16" fmla="*/ 151699 w 252"/>
              <a:gd name="T17" fmla="*/ 384099 h 253"/>
              <a:gd name="T18" fmla="*/ 499717 w 252"/>
              <a:gd name="T19" fmla="*/ 160785 h 253"/>
              <a:gd name="T20" fmla="*/ 870043 w 252"/>
              <a:gd name="T21" fmla="*/ 732469 h 253"/>
              <a:gd name="T22" fmla="*/ 513102 w 252"/>
              <a:gd name="T23" fmla="*/ 326038 h 253"/>
              <a:gd name="T24" fmla="*/ 615723 w 252"/>
              <a:gd name="T25" fmla="*/ 661008 h 253"/>
              <a:gd name="T26" fmla="*/ 776346 w 252"/>
              <a:gd name="T27" fmla="*/ 535953 h 253"/>
              <a:gd name="T28" fmla="*/ 767423 w 252"/>
              <a:gd name="T29" fmla="*/ 433228 h 253"/>
              <a:gd name="T30" fmla="*/ 820964 w 252"/>
              <a:gd name="T31" fmla="*/ 433228 h 253"/>
              <a:gd name="T32" fmla="*/ 437252 w 252"/>
              <a:gd name="T33" fmla="*/ 585082 h 253"/>
              <a:gd name="T34" fmla="*/ 669264 w 252"/>
              <a:gd name="T35" fmla="*/ 714604 h 253"/>
              <a:gd name="T36" fmla="*/ 861120 w 252"/>
              <a:gd name="T37" fmla="*/ 473425 h 253"/>
              <a:gd name="T38" fmla="*/ 727267 w 252"/>
              <a:gd name="T39" fmla="*/ 366234 h 253"/>
              <a:gd name="T40" fmla="*/ 245396 w 252"/>
              <a:gd name="T41" fmla="*/ 544885 h 253"/>
              <a:gd name="T42" fmla="*/ 245396 w 252"/>
              <a:gd name="T43" fmla="*/ 370700 h 253"/>
              <a:gd name="T44" fmla="*/ 383711 w 252"/>
              <a:gd name="T45" fmla="*/ 294774 h 253"/>
              <a:gd name="T46" fmla="*/ 294476 w 252"/>
              <a:gd name="T47" fmla="*/ 500222 h 253"/>
              <a:gd name="T48" fmla="*/ 414943 w 252"/>
              <a:gd name="T49" fmla="*/ 401964 h 253"/>
              <a:gd name="T50" fmla="*/ 200779 w 252"/>
              <a:gd name="T51" fmla="*/ 451093 h 253"/>
              <a:gd name="T52" fmla="*/ 263243 w 252"/>
              <a:gd name="T53" fmla="*/ 410897 h 253"/>
              <a:gd name="T54" fmla="*/ 343555 w 252"/>
              <a:gd name="T55" fmla="*/ 558284 h 253"/>
              <a:gd name="T56" fmla="*/ 526487 w 252"/>
              <a:gd name="T57" fmla="*/ 710137 h 253"/>
              <a:gd name="T58" fmla="*/ 709420 w 252"/>
              <a:gd name="T59" fmla="*/ 772665 h 253"/>
              <a:gd name="T60" fmla="*/ 892352 w 252"/>
              <a:gd name="T61" fmla="*/ 419829 h 253"/>
              <a:gd name="T62" fmla="*/ 633570 w 252"/>
              <a:gd name="T63" fmla="*/ 218847 h 253"/>
              <a:gd name="T64" fmla="*/ 464023 w 252"/>
              <a:gd name="T65" fmla="*/ 160785 h 253"/>
              <a:gd name="T66" fmla="*/ 165085 w 252"/>
              <a:gd name="T67" fmla="*/ 495756 h 253"/>
              <a:gd name="T68" fmla="*/ 218626 w 252"/>
              <a:gd name="T69" fmla="*/ 723536 h 253"/>
              <a:gd name="T70" fmla="*/ 356940 w 252"/>
              <a:gd name="T71" fmla="*/ 625278 h 253"/>
              <a:gd name="T72" fmla="*/ 459561 w 252"/>
              <a:gd name="T73" fmla="*/ 875390 h 253"/>
              <a:gd name="T74" fmla="*/ 704958 w 252"/>
              <a:gd name="T75" fmla="*/ 821794 h 253"/>
              <a:gd name="T76" fmla="*/ 968202 w 252"/>
              <a:gd name="T77" fmla="*/ 705671 h 253"/>
              <a:gd name="T78" fmla="*/ 905737 w 252"/>
              <a:gd name="T79" fmla="*/ 276909 h 253"/>
              <a:gd name="T80" fmla="*/ 638032 w 252"/>
              <a:gd name="T81" fmla="*/ 66994 h 253"/>
              <a:gd name="T82" fmla="*/ 459561 w 252"/>
              <a:gd name="T83" fmla="*/ 142920 h 253"/>
              <a:gd name="T84" fmla="*/ 133852 w 252"/>
              <a:gd name="T85" fmla="*/ 419829 h 253"/>
              <a:gd name="T86" fmla="*/ 298938 w 252"/>
              <a:gd name="T87" fmla="*/ 897721 h 253"/>
              <a:gd name="T88" fmla="*/ 410482 w 252"/>
              <a:gd name="T89" fmla="*/ 817328 h 253"/>
              <a:gd name="T90" fmla="*/ 557720 w 252"/>
              <a:gd name="T91" fmla="*/ 1004912 h 253"/>
              <a:gd name="T92" fmla="*/ 816502 w 252"/>
              <a:gd name="T93" fmla="*/ 888788 h 253"/>
              <a:gd name="T94" fmla="*/ 972664 w 252"/>
              <a:gd name="T95" fmla="*/ 343903 h 253"/>
              <a:gd name="T96" fmla="*/ 713881 w 252"/>
              <a:gd name="T97" fmla="*/ 35730 h 253"/>
              <a:gd name="T98" fmla="*/ 182932 w 252"/>
              <a:gd name="T99" fmla="*/ 169718 h 253"/>
              <a:gd name="T100" fmla="*/ 129391 w 252"/>
              <a:gd name="T101" fmla="*/ 661008 h 253"/>
              <a:gd name="T102" fmla="*/ 312323 w 252"/>
              <a:gd name="T103" fmla="*/ 1018310 h 253"/>
              <a:gd name="T104" fmla="*/ 423867 w 252"/>
              <a:gd name="T105" fmla="*/ 987047 h 253"/>
              <a:gd name="T106" fmla="*/ 655879 w 252"/>
              <a:gd name="T107" fmla="*/ 1022777 h 253"/>
              <a:gd name="T108" fmla="*/ 1008358 w 252"/>
              <a:gd name="T109" fmla="*/ 674407 h 253"/>
              <a:gd name="T110" fmla="*/ 1003896 w 252"/>
              <a:gd name="T111" fmla="*/ 294774 h 253"/>
              <a:gd name="T112" fmla="*/ 825426 w 252"/>
              <a:gd name="T113" fmla="*/ 116123 h 253"/>
              <a:gd name="T114" fmla="*/ 80311 w 252"/>
              <a:gd name="T115" fmla="*/ 424296 h 253"/>
              <a:gd name="T116" fmla="*/ 35694 w 252"/>
              <a:gd name="T117" fmla="*/ 518088 h 253"/>
              <a:gd name="T118" fmla="*/ 361402 w 252"/>
              <a:gd name="T119" fmla="*/ 1004912 h 253"/>
              <a:gd name="T120" fmla="*/ 807578 w 252"/>
              <a:gd name="T121" fmla="*/ 1022777 h 253"/>
              <a:gd name="T122" fmla="*/ 950355 w 252"/>
              <a:gd name="T123" fmla="*/ 174184 h 253"/>
              <a:gd name="T124" fmla="*/ 562182 w 252"/>
              <a:gd name="T125" fmla="*/ 1107636 h 2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2"/>
              <a:gd name="T190" fmla="*/ 0 h 253"/>
              <a:gd name="T191" fmla="*/ 252 w 252"/>
              <a:gd name="T192" fmla="*/ 253 h 2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rgbClr val="FC465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250" tIns="46930" rIns="90250" bIns="4693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r>
              <a:rPr lang="zh-CN" altLang="en-US" sz="2405" b="1">
                <a:solidFill>
                  <a:srgbClr val="F7FA00"/>
                </a:solidFill>
                <a:ea typeface="微软雅黑" panose="020B0503020204020204" charset="-122"/>
              </a:rPr>
              <a:t>知识</a:t>
            </a:r>
          </a:p>
          <a:p>
            <a:pPr algn="ctr" fontAlgn="base">
              <a:spcBef>
                <a:spcPct val="0"/>
              </a:spcBef>
              <a:spcAft>
                <a:spcPct val="0"/>
              </a:spcAft>
              <a:buFont typeface="Arial" panose="020B0604020202020204" pitchFamily="34" charset="0"/>
              <a:buNone/>
            </a:pPr>
            <a:r>
              <a:rPr lang="zh-CN" altLang="en-US" sz="2405" b="1">
                <a:solidFill>
                  <a:srgbClr val="F7FA00"/>
                </a:solidFill>
                <a:ea typeface="微软雅黑" panose="020B0503020204020204" charset="-122"/>
              </a:rPr>
              <a:t>赋能</a:t>
            </a:r>
          </a:p>
        </p:txBody>
      </p:sp>
      <p:sp>
        <p:nvSpPr>
          <p:cNvPr id="22" name="Freeform 13"/>
          <p:cNvSpPr>
            <a:spLocks noEditPoints="1"/>
          </p:cNvSpPr>
          <p:nvPr>
            <p:custDataLst>
              <p:tags r:id="rId5"/>
            </p:custDataLst>
          </p:nvPr>
        </p:nvSpPr>
        <p:spPr bwMode="auto">
          <a:xfrm>
            <a:off x="5429827" y="4646223"/>
            <a:ext cx="464841" cy="369326"/>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rgbClr val="1D41D5"/>
          </a:solidFill>
          <a:ln>
            <a:noFill/>
          </a:ln>
        </p:spPr>
        <p:txBody>
          <a:bodyPr lIns="0" tIns="0" rIns="0" bIns="0" anchor="ctr">
            <a:normAutofit/>
          </a:bodyPr>
          <a:lstStyle/>
          <a:p>
            <a:pPr fontAlgn="base">
              <a:spcBef>
                <a:spcPct val="0"/>
              </a:spcBef>
              <a:spcAft>
                <a:spcPct val="0"/>
              </a:spcAft>
              <a:buFont typeface="Arial" panose="020B0604020202020204" pitchFamily="34" charset="0"/>
              <a:buNone/>
            </a:pPr>
            <a:endParaRPr lang="zh-CN" altLang="en-US" sz="2405" noProof="1">
              <a:solidFill>
                <a:srgbClr val="333333"/>
              </a:solidFill>
              <a:latin typeface="Arial" panose="020B0604020202020204" pitchFamily="34" charset="0"/>
              <a:ea typeface="宋体" panose="02010600030101010101" pitchFamily="2" charset="-122"/>
            </a:endParaRPr>
          </a:p>
        </p:txBody>
      </p:sp>
      <p:sp>
        <p:nvSpPr>
          <p:cNvPr id="23" name="Freeform 13"/>
          <p:cNvSpPr>
            <a:spLocks noEditPoints="1"/>
          </p:cNvSpPr>
          <p:nvPr>
            <p:custDataLst>
              <p:tags r:id="rId6"/>
            </p:custDataLst>
          </p:nvPr>
        </p:nvSpPr>
        <p:spPr bwMode="auto">
          <a:xfrm rot="6727599">
            <a:off x="5363762" y="3133101"/>
            <a:ext cx="464841" cy="37091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rgbClr val="1D41D5"/>
          </a:solidFill>
          <a:ln>
            <a:noFill/>
          </a:ln>
        </p:spPr>
        <p:txBody>
          <a:bodyPr lIns="0" tIns="0" rIns="0" bIns="0" anchor="ctr">
            <a:normAutofit/>
          </a:bodyPr>
          <a:lstStyle/>
          <a:p>
            <a:pPr fontAlgn="base">
              <a:spcBef>
                <a:spcPct val="0"/>
              </a:spcBef>
              <a:spcAft>
                <a:spcPct val="0"/>
              </a:spcAft>
              <a:buFont typeface="Arial" panose="020B0604020202020204" pitchFamily="34" charset="0"/>
              <a:buNone/>
            </a:pPr>
            <a:endParaRPr lang="zh-CN" altLang="en-US" sz="2405" noProof="1">
              <a:solidFill>
                <a:srgbClr val="333333"/>
              </a:solidFill>
              <a:latin typeface="Arial" panose="020B0604020202020204" pitchFamily="34" charset="0"/>
              <a:ea typeface="宋体" panose="02010600030101010101" pitchFamily="2" charset="-122"/>
            </a:endParaRPr>
          </a:p>
        </p:txBody>
      </p:sp>
      <p:sp>
        <p:nvSpPr>
          <p:cNvPr id="24" name="Freeform 13"/>
          <p:cNvSpPr>
            <a:spLocks noEditPoints="1"/>
          </p:cNvSpPr>
          <p:nvPr>
            <p:custDataLst>
              <p:tags r:id="rId7"/>
            </p:custDataLst>
          </p:nvPr>
        </p:nvSpPr>
        <p:spPr bwMode="auto">
          <a:xfrm rot="11874108">
            <a:off x="6937376" y="3165736"/>
            <a:ext cx="463250" cy="369326"/>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rgbClr val="1D41D5"/>
          </a:solidFill>
          <a:ln>
            <a:noFill/>
          </a:ln>
        </p:spPr>
        <p:txBody>
          <a:bodyPr lIns="0" tIns="0" rIns="0" bIns="0" anchor="ctr">
            <a:normAutofit/>
          </a:bodyPr>
          <a:lstStyle/>
          <a:p>
            <a:pPr fontAlgn="base">
              <a:spcBef>
                <a:spcPct val="0"/>
              </a:spcBef>
              <a:spcAft>
                <a:spcPct val="0"/>
              </a:spcAft>
              <a:buFont typeface="Arial" panose="020B0604020202020204" pitchFamily="34" charset="0"/>
              <a:buNone/>
            </a:pPr>
            <a:endParaRPr lang="zh-CN" altLang="en-US" sz="2405" noProof="1">
              <a:solidFill>
                <a:srgbClr val="333333"/>
              </a:solidFill>
              <a:latin typeface="Arial" panose="020B0604020202020204" pitchFamily="34" charset="0"/>
              <a:ea typeface="宋体" panose="02010600030101010101" pitchFamily="2" charset="-122"/>
            </a:endParaRPr>
          </a:p>
        </p:txBody>
      </p:sp>
      <p:sp>
        <p:nvSpPr>
          <p:cNvPr id="25" name="Freeform 13"/>
          <p:cNvSpPr>
            <a:spLocks noEditPoints="1"/>
          </p:cNvSpPr>
          <p:nvPr>
            <p:custDataLst>
              <p:tags r:id="rId8"/>
            </p:custDataLst>
          </p:nvPr>
        </p:nvSpPr>
        <p:spPr bwMode="auto">
          <a:xfrm rot="17263887">
            <a:off x="6978766" y="4727412"/>
            <a:ext cx="463250" cy="370917"/>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rgbClr val="1D41D5"/>
          </a:solidFill>
          <a:ln>
            <a:noFill/>
          </a:ln>
        </p:spPr>
        <p:txBody>
          <a:bodyPr lIns="0" tIns="0" rIns="0" bIns="0" anchor="ctr">
            <a:normAutofit/>
          </a:bodyPr>
          <a:lstStyle/>
          <a:p>
            <a:pPr fontAlgn="base">
              <a:spcBef>
                <a:spcPct val="0"/>
              </a:spcBef>
              <a:spcAft>
                <a:spcPct val="0"/>
              </a:spcAft>
              <a:buFont typeface="Arial" panose="020B0604020202020204" pitchFamily="34" charset="0"/>
              <a:buNone/>
            </a:pPr>
            <a:endParaRPr lang="zh-CN" altLang="en-US" sz="2405" noProof="1">
              <a:solidFill>
                <a:srgbClr val="333333"/>
              </a:solidFill>
              <a:latin typeface="Arial" panose="020B0604020202020204" pitchFamily="34" charset="0"/>
              <a:ea typeface="宋体" panose="02010600030101010101" pitchFamily="2" charset="-122"/>
            </a:endParaRPr>
          </a:p>
        </p:txBody>
      </p:sp>
      <p:sp>
        <p:nvSpPr>
          <p:cNvPr id="26" name="左箭头标注 25"/>
          <p:cNvSpPr/>
          <p:nvPr/>
        </p:nvSpPr>
        <p:spPr>
          <a:xfrm>
            <a:off x="7981677" y="3603515"/>
            <a:ext cx="1891203" cy="858045"/>
          </a:xfrm>
          <a:prstGeom prst="leftArrowCallout">
            <a:avLst>
              <a:gd name="adj1" fmla="val 21222"/>
              <a:gd name="adj2" fmla="val 10611"/>
              <a:gd name="adj3" fmla="val 30687"/>
              <a:gd name="adj4" fmla="val 83041"/>
            </a:avLst>
          </a:prstGeom>
          <a:solidFill>
            <a:srgbClr val="BBE0E3"/>
          </a:solidFill>
          <a:ln w="12700" cap="flat" cmpd="sng" algn="ctr">
            <a:solidFill>
              <a:srgbClr val="BBE0E3">
                <a:shade val="50000"/>
              </a:srgbClr>
            </a:solidFill>
            <a:prstDash val="solid"/>
            <a:miter lim="800000"/>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5" b="1" i="0" u="none" strike="noStrike" kern="0" cap="none" spc="0" normalizeH="0" baseline="0" noProof="0">
                <a:ln>
                  <a:noFill/>
                </a:ln>
                <a:solidFill>
                  <a:srgbClr val="CC20D2"/>
                </a:solidFill>
                <a:effectLst/>
                <a:uLnTx/>
                <a:uFillTx/>
                <a:latin typeface="Arial" panose="020B0604020202020204" pitchFamily="34" charset="0"/>
                <a:ea typeface="宋体" panose="02010600030101010101" pitchFamily="2" charset="-122"/>
                <a:cs typeface="+mn-cs"/>
              </a:rPr>
              <a:t>知识学习</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5" b="1" i="0" u="none" strike="noStrike" kern="0" cap="none" spc="0" normalizeH="0" baseline="0" noProof="0">
                <a:ln>
                  <a:noFill/>
                </a:ln>
                <a:solidFill>
                  <a:srgbClr val="CC20D2"/>
                </a:solidFill>
                <a:effectLst/>
                <a:uLnTx/>
                <a:uFillTx/>
                <a:latin typeface="Arial" panose="020B0604020202020204" pitchFamily="34" charset="0"/>
                <a:ea typeface="宋体" panose="02010600030101010101" pitchFamily="2" charset="-122"/>
                <a:cs typeface="+mn-cs"/>
              </a:rPr>
              <a:t>语义集成</a:t>
            </a:r>
          </a:p>
        </p:txBody>
      </p:sp>
      <p:sp>
        <p:nvSpPr>
          <p:cNvPr id="27" name="右箭头标注 26"/>
          <p:cNvSpPr/>
          <p:nvPr/>
        </p:nvSpPr>
        <p:spPr>
          <a:xfrm>
            <a:off x="2177529" y="3592371"/>
            <a:ext cx="2725370" cy="1077732"/>
          </a:xfrm>
          <a:prstGeom prst="rightArrowCallout">
            <a:avLst>
              <a:gd name="adj1" fmla="val 45124"/>
              <a:gd name="adj2" fmla="val 13057"/>
              <a:gd name="adj3" fmla="val 25000"/>
              <a:gd name="adj4" fmla="val 89343"/>
            </a:avLst>
          </a:prstGeom>
          <a:solidFill>
            <a:srgbClr val="BBE0E3"/>
          </a:solidFill>
          <a:ln w="12700" cap="flat" cmpd="sng" algn="ctr">
            <a:solidFill>
              <a:srgbClr val="BBE0E3">
                <a:shade val="50000"/>
              </a:srgbClr>
            </a:solidFill>
            <a:prstDash val="solid"/>
            <a:miter lim="800000"/>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5" b="1" i="0" u="none" strike="noStrike" kern="0" cap="none" spc="0" normalizeH="0" baseline="0" noProof="0">
                <a:ln>
                  <a:noFill/>
                </a:ln>
                <a:solidFill>
                  <a:srgbClr val="CC20D2"/>
                </a:solidFill>
                <a:effectLst/>
                <a:uLnTx/>
                <a:uFillTx/>
                <a:latin typeface="Arial" panose="020B0604020202020204" pitchFamily="34" charset="0"/>
                <a:ea typeface="宋体" panose="02010600030101010101" pitchFamily="2" charset="-122"/>
                <a:cs typeface="+mn-cs"/>
              </a:rPr>
              <a:t>语义演示</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5" b="1" i="0" u="none" strike="noStrike" kern="0" cap="none" spc="0" normalizeH="0" baseline="0" noProof="0">
                <a:ln>
                  <a:noFill/>
                </a:ln>
                <a:solidFill>
                  <a:srgbClr val="CC20D2"/>
                </a:solidFill>
                <a:effectLst/>
                <a:uLnTx/>
                <a:uFillTx/>
                <a:latin typeface="Arial" panose="020B0604020202020204" pitchFamily="34" charset="0"/>
                <a:ea typeface="宋体" panose="02010600030101010101" pitchFamily="2" charset="-122"/>
                <a:cs typeface="+mn-cs"/>
              </a:rPr>
              <a:t>知识问答</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5" b="1" i="0" u="none" strike="noStrike" kern="0" cap="none" spc="0" normalizeH="0" baseline="0" noProof="0">
                <a:ln>
                  <a:noFill/>
                </a:ln>
                <a:solidFill>
                  <a:srgbClr val="CC20D2"/>
                </a:solidFill>
                <a:effectLst/>
                <a:uLnTx/>
                <a:uFillTx/>
                <a:latin typeface="Arial" panose="020B0604020202020204" pitchFamily="34" charset="0"/>
                <a:ea typeface="宋体" panose="02010600030101010101" pitchFamily="2" charset="-122"/>
                <a:cs typeface="+mn-cs"/>
              </a:rPr>
              <a:t>大数据语义分析</a:t>
            </a:r>
          </a:p>
        </p:txBody>
      </p:sp>
      <p:sp>
        <p:nvSpPr>
          <p:cNvPr id="28" name="左箭头标注 27"/>
          <p:cNvSpPr/>
          <p:nvPr/>
        </p:nvSpPr>
        <p:spPr>
          <a:xfrm>
            <a:off x="6883251" y="2341120"/>
            <a:ext cx="1891203" cy="859638"/>
          </a:xfrm>
          <a:prstGeom prst="leftArrowCallout">
            <a:avLst>
              <a:gd name="adj1" fmla="val 21222"/>
              <a:gd name="adj2" fmla="val 10611"/>
              <a:gd name="adj3" fmla="val 30687"/>
              <a:gd name="adj4" fmla="val 83041"/>
            </a:avLst>
          </a:prstGeom>
          <a:solidFill>
            <a:srgbClr val="BBE0E3"/>
          </a:solidFill>
          <a:ln w="12700" cap="flat" cmpd="sng" algn="ctr">
            <a:solidFill>
              <a:srgbClr val="BBE0E3">
                <a:shade val="50000"/>
              </a:srgbClr>
            </a:solidFill>
            <a:prstDash val="solid"/>
            <a:miter lim="800000"/>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5" b="1" i="0" u="none" strike="noStrike" kern="0" cap="none" spc="0" normalizeH="0" baseline="0" noProof="0">
                <a:ln>
                  <a:noFill/>
                </a:ln>
                <a:solidFill>
                  <a:srgbClr val="CC20D2"/>
                </a:solidFill>
                <a:effectLst/>
                <a:uLnTx/>
                <a:uFillTx/>
                <a:latin typeface="Arial" panose="020B0604020202020204" pitchFamily="34" charset="0"/>
                <a:ea typeface="宋体" panose="02010600030101010101" pitchFamily="2" charset="-122"/>
                <a:cs typeface="+mn-cs"/>
                <a:sym typeface="宋体" panose="02010600030101010101" pitchFamily="2" charset="-122"/>
              </a:rPr>
              <a:t>知识表示</a:t>
            </a:r>
            <a:endParaRPr kumimoji="0" lang="zh-CN" altLang="en-US" sz="2405" b="1" i="0" u="none" strike="noStrike" kern="0" cap="none" spc="0" normalizeH="0" baseline="0" noProof="0">
              <a:ln>
                <a:noFill/>
              </a:ln>
              <a:solidFill>
                <a:srgbClr val="CC20D2"/>
              </a:solidFill>
              <a:effectLst/>
              <a:uLnTx/>
              <a:uFillTx/>
              <a:latin typeface="Arial" panose="020B0604020202020204" pitchFamily="34" charset="0"/>
              <a:ea typeface="宋体" panose="02010600030101010101" pitchFamily="2" charset="-122"/>
              <a:cs typeface="+mn-cs"/>
            </a:endParaRP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5" b="1" i="0" u="none" strike="noStrike" kern="0" cap="none" spc="0" normalizeH="0" baseline="0" noProof="0">
                <a:ln>
                  <a:noFill/>
                </a:ln>
                <a:solidFill>
                  <a:srgbClr val="CC20D2"/>
                </a:solidFill>
                <a:effectLst/>
                <a:uLnTx/>
                <a:uFillTx/>
                <a:latin typeface="Arial" panose="020B0604020202020204" pitchFamily="34" charset="0"/>
                <a:ea typeface="宋体" panose="02010600030101010101" pitchFamily="2" charset="-122"/>
                <a:cs typeface="+mn-cs"/>
                <a:sym typeface="宋体" panose="02010600030101010101" pitchFamily="2" charset="-122"/>
              </a:rPr>
              <a:t>本体建模</a:t>
            </a:r>
          </a:p>
        </p:txBody>
      </p:sp>
      <p:sp>
        <p:nvSpPr>
          <p:cNvPr id="29" name="左箭头标注 28"/>
          <p:cNvSpPr/>
          <p:nvPr/>
        </p:nvSpPr>
        <p:spPr>
          <a:xfrm>
            <a:off x="6827534" y="5162006"/>
            <a:ext cx="1892795" cy="858046"/>
          </a:xfrm>
          <a:prstGeom prst="leftArrowCallout">
            <a:avLst>
              <a:gd name="adj1" fmla="val 21222"/>
              <a:gd name="adj2" fmla="val 10611"/>
              <a:gd name="adj3" fmla="val 30687"/>
              <a:gd name="adj4" fmla="val 83041"/>
            </a:avLst>
          </a:prstGeom>
          <a:solidFill>
            <a:srgbClr val="BBE0E3"/>
          </a:solidFill>
          <a:ln w="12700" cap="flat" cmpd="sng" algn="ctr">
            <a:solidFill>
              <a:srgbClr val="BBE0E3">
                <a:shade val="50000"/>
              </a:srgbClr>
            </a:solidFill>
            <a:prstDash val="solid"/>
            <a:miter lim="800000"/>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5" b="1" i="0" u="none" strike="noStrike" kern="0" cap="none" spc="0" normalizeH="0" baseline="0" noProof="0">
                <a:ln>
                  <a:noFill/>
                </a:ln>
                <a:solidFill>
                  <a:srgbClr val="CC20D2"/>
                </a:solidFill>
                <a:effectLst/>
                <a:uLnTx/>
                <a:uFillTx/>
                <a:latin typeface="Arial" panose="020B0604020202020204" pitchFamily="34" charset="0"/>
                <a:ea typeface="宋体" panose="02010600030101010101" pitchFamily="2" charset="-122"/>
                <a:cs typeface="+mn-cs"/>
              </a:rPr>
              <a:t>知识储存和索引</a:t>
            </a:r>
          </a:p>
        </p:txBody>
      </p:sp>
      <p:sp>
        <p:nvSpPr>
          <p:cNvPr id="30" name="文本框 7"/>
          <p:cNvSpPr txBox="1">
            <a:spLocks noChangeArrowheads="1"/>
          </p:cNvSpPr>
          <p:nvPr/>
        </p:nvSpPr>
        <p:spPr bwMode="auto">
          <a:xfrm>
            <a:off x="2072099" y="1289485"/>
            <a:ext cx="5566951" cy="5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10" b="1" dirty="0">
                <a:solidFill>
                  <a:srgbClr val="FF0000"/>
                </a:solidFill>
                <a:sym typeface="宋体" panose="02010600030101010101" pitchFamily="2" charset="-122"/>
              </a:rPr>
              <a:t>知识图谱生命周期</a:t>
            </a:r>
          </a:p>
        </p:txBody>
      </p:sp>
      <p:pic>
        <p:nvPicPr>
          <p:cNvPr id="2" name="图片 1">
            <a:extLst>
              <a:ext uri="{FF2B5EF4-FFF2-40B4-BE49-F238E27FC236}">
                <a16:creationId xmlns:a16="http://schemas.microsoft.com/office/drawing/2014/main" id="{1C1F0FB7-7EB2-45CA-8A4D-AECFDE826F50}"/>
              </a:ext>
            </a:extLst>
          </p:cNvPr>
          <p:cNvPicPr>
            <a:picLocks noChangeAspect="1"/>
          </p:cNvPicPr>
          <p:nvPr/>
        </p:nvPicPr>
        <p:blipFill>
          <a:blip r:embed="rId10"/>
          <a:stretch>
            <a:fillRect/>
          </a:stretch>
        </p:blipFill>
        <p:spPr>
          <a:xfrm>
            <a:off x="0" y="0"/>
            <a:ext cx="2752725" cy="7715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dirty="0"/>
              <a:t>华南理工大学 陈伟能</a:t>
            </a:r>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68</a:t>
            </a:fld>
            <a:endParaRPr lang="zh-CN" altLang="en-US" sz="1205" dirty="0"/>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知识图谱</a:t>
            </a:r>
            <a:endParaRPr lang="en-US" altLang="zh-CN" b="1" dirty="0">
              <a:solidFill>
                <a:prstClr val="white"/>
              </a:solidFill>
              <a:latin typeface="黑体" panose="02010609060101010101" pitchFamily="49" charset="-122"/>
              <a:ea typeface="黑体" panose="02010609060101010101" pitchFamily="49" charset="-122"/>
              <a:cs typeface="+mn-cs"/>
            </a:endParaRPr>
          </a:p>
        </p:txBody>
      </p:sp>
      <p:pic>
        <p:nvPicPr>
          <p:cNvPr id="3" name="图片 1" descr="Google的知识图谱体系架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590" y="1695995"/>
            <a:ext cx="8592821" cy="39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152650" y="1233043"/>
            <a:ext cx="4575917" cy="461645"/>
          </a:xfrm>
          <a:prstGeom prst="rect">
            <a:avLst/>
          </a:prstGeom>
          <a:noFill/>
        </p:spPr>
        <p:txBody>
          <a:bodyPr wrap="square">
            <a:spAutoFit/>
          </a:bodyPr>
          <a:lstStyle/>
          <a:p>
            <a:r>
              <a:rPr kumimoji="0" lang="en-US" altLang="zh-CN" sz="2405"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sym typeface="宋体" panose="02010600030101010101" pitchFamily="2" charset="-122"/>
              </a:rPr>
              <a:t>Google</a:t>
            </a:r>
            <a:r>
              <a:rPr kumimoji="0" lang="zh-CN" altLang="en-US" sz="2405"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sym typeface="宋体" panose="02010600030101010101" pitchFamily="2" charset="-122"/>
              </a:rPr>
              <a:t>的知识图谱体系架构</a:t>
            </a:r>
            <a:endParaRPr lang="zh-CN" altLang="en-US" sz="1805" dirty="0"/>
          </a:p>
        </p:txBody>
      </p:sp>
      <p:sp>
        <p:nvSpPr>
          <p:cNvPr id="7" name="文本框 6"/>
          <p:cNvSpPr txBox="1"/>
          <p:nvPr/>
        </p:nvSpPr>
        <p:spPr>
          <a:xfrm>
            <a:off x="1799590" y="5624957"/>
            <a:ext cx="8844520" cy="1202690"/>
          </a:xfrm>
          <a:prstGeom prst="rect">
            <a:avLst/>
          </a:prstGeom>
          <a:noFill/>
        </p:spPr>
        <p:txBody>
          <a:bodyPr wrap="square">
            <a:spAutoFit/>
          </a:bodyPr>
          <a:lstStyle/>
          <a:p>
            <a:r>
              <a:rPr lang="zh-CN" altLang="en-US" sz="2405" b="1" i="0" u="none" strike="noStrike" dirty="0">
                <a:solidFill>
                  <a:srgbClr val="0000FF"/>
                </a:solidFill>
                <a:effectLst/>
                <a:latin typeface="-apple-system"/>
              </a:rPr>
              <a:t>基本构建流程</a:t>
            </a:r>
            <a:r>
              <a:rPr lang="zh-CN" altLang="en-US" sz="2405" b="0" i="0" u="none" strike="noStrike" dirty="0">
                <a:solidFill>
                  <a:srgbClr val="0000FF"/>
                </a:solidFill>
                <a:effectLst/>
                <a:latin typeface="-apple-system"/>
              </a:rPr>
              <a:t>：</a:t>
            </a:r>
            <a:endParaRPr lang="en-US" altLang="zh-CN" sz="2405" b="0" i="0" u="none" strike="noStrike" dirty="0">
              <a:solidFill>
                <a:srgbClr val="0000FF"/>
              </a:solidFill>
              <a:effectLst/>
              <a:latin typeface="-apple-system"/>
            </a:endParaRPr>
          </a:p>
          <a:p>
            <a:r>
              <a:rPr lang="zh-CN" altLang="en-US" sz="2405" b="0" i="0" u="none" strike="noStrike" dirty="0">
                <a:solidFill>
                  <a:srgbClr val="0000FF"/>
                </a:solidFill>
                <a:effectLst/>
                <a:latin typeface="-apple-system"/>
              </a:rPr>
              <a:t>本体构建</a:t>
            </a:r>
            <a:r>
              <a:rPr lang="en-US" altLang="zh-CN" sz="2405" b="0" i="0" u="none" strike="noStrike" dirty="0">
                <a:solidFill>
                  <a:srgbClr val="0000FF"/>
                </a:solidFill>
                <a:effectLst/>
                <a:latin typeface="-apple-system"/>
              </a:rPr>
              <a:t>——</a:t>
            </a:r>
            <a:r>
              <a:rPr lang="zh-CN" altLang="en-US" sz="2405" b="0" i="0" u="none" strike="noStrike" dirty="0">
                <a:solidFill>
                  <a:srgbClr val="0000FF"/>
                </a:solidFill>
                <a:effectLst/>
                <a:latin typeface="-apple-system"/>
              </a:rPr>
              <a:t>数据源配置</a:t>
            </a:r>
            <a:r>
              <a:rPr lang="en-US" altLang="zh-CN" sz="2405" b="0" i="0" u="none" strike="noStrike" dirty="0">
                <a:solidFill>
                  <a:srgbClr val="0000FF"/>
                </a:solidFill>
                <a:effectLst/>
                <a:latin typeface="-apple-system"/>
              </a:rPr>
              <a:t>——</a:t>
            </a:r>
            <a:r>
              <a:rPr lang="zh-CN" altLang="en-US" sz="2405" b="0" i="0" u="none" strike="noStrike" dirty="0">
                <a:solidFill>
                  <a:srgbClr val="0000FF"/>
                </a:solidFill>
                <a:effectLst/>
                <a:latin typeface="-apple-system"/>
              </a:rPr>
              <a:t>信息抽取</a:t>
            </a:r>
            <a:r>
              <a:rPr lang="en-US" altLang="zh-CN" sz="2405" b="0" i="0" u="none" strike="noStrike" dirty="0">
                <a:solidFill>
                  <a:srgbClr val="0000FF"/>
                </a:solidFill>
                <a:effectLst/>
                <a:latin typeface="-apple-system"/>
              </a:rPr>
              <a:t>——</a:t>
            </a:r>
            <a:r>
              <a:rPr lang="zh-CN" altLang="en-US" sz="2405" b="0" i="0" u="none" strike="noStrike" dirty="0">
                <a:solidFill>
                  <a:srgbClr val="0000FF"/>
                </a:solidFill>
                <a:effectLst/>
                <a:latin typeface="-apple-system"/>
              </a:rPr>
              <a:t>知识映射</a:t>
            </a:r>
            <a:r>
              <a:rPr lang="en-US" altLang="zh-CN" sz="2405" b="0" i="0" u="none" strike="noStrike" dirty="0">
                <a:solidFill>
                  <a:srgbClr val="0000FF"/>
                </a:solidFill>
                <a:effectLst/>
                <a:latin typeface="-apple-system"/>
              </a:rPr>
              <a:t>——</a:t>
            </a:r>
            <a:r>
              <a:rPr lang="zh-CN" altLang="en-US" sz="2405" b="0" i="0" u="none" strike="noStrike" dirty="0">
                <a:solidFill>
                  <a:srgbClr val="0000FF"/>
                </a:solidFill>
                <a:effectLst/>
                <a:latin typeface="-apple-system"/>
              </a:rPr>
              <a:t>知识融合</a:t>
            </a:r>
            <a:endParaRPr lang="zh-CN" altLang="en-US" sz="2405" dirty="0">
              <a:solidFill>
                <a:srgbClr val="0000FF"/>
              </a:solidFill>
            </a:endParaRPr>
          </a:p>
        </p:txBody>
      </p:sp>
    </p:spTree>
  </p:cSld>
  <p:clrMapOvr>
    <a:masterClrMapping/>
  </p:clrMapOvr>
  <p:transition spd="slow" advTm="18981">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69</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知识图谱</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 name="文本框 252931"/>
          <p:cNvSpPr txBox="1"/>
          <p:nvPr/>
        </p:nvSpPr>
        <p:spPr>
          <a:xfrm>
            <a:off x="1546859" y="1262743"/>
            <a:ext cx="9046893" cy="566420"/>
          </a:xfrm>
          <a:prstGeom prst="rect">
            <a:avLst/>
          </a:prstGeom>
          <a:gradFill rotWithShape="0">
            <a:gsLst>
              <a:gs pos="0">
                <a:srgbClr val="CCFFCC"/>
              </a:gs>
              <a:gs pos="50000">
                <a:schemeClr val="bg1"/>
              </a:gs>
              <a:gs pos="100000">
                <a:srgbClr val="CCFFCC"/>
              </a:gs>
            </a:gsLst>
            <a:lin ang="18900000" scaled="1"/>
            <a:tileRect/>
          </a:gradFill>
          <a:ln w="9525" cap="flat" cmpd="sng">
            <a:noFill/>
            <a:prstDash val="solid"/>
            <a:miter/>
            <a:headEnd type="none" w="med" len="med"/>
            <a:tailEnd type="none" w="med" len="me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pPr>
            <a:r>
              <a:rPr lang="zh-CN" altLang="en-US" sz="2810" b="1" dirty="0">
                <a:solidFill>
                  <a:srgbClr val="FF0000"/>
                </a:solidFill>
              </a:rPr>
              <a:t>本体：</a:t>
            </a:r>
            <a:r>
              <a:rPr lang="zh-CN" altLang="en-US" sz="2810" dirty="0">
                <a:solidFill>
                  <a:srgbClr val="1D41D5"/>
                </a:solidFill>
              </a:rPr>
              <a:t>形式化的、对于</a:t>
            </a:r>
            <a:r>
              <a:rPr lang="zh-CN" altLang="en-US" sz="2810" dirty="0">
                <a:solidFill>
                  <a:srgbClr val="CA28C9"/>
                </a:solidFill>
              </a:rPr>
              <a:t>共享概念体系</a:t>
            </a:r>
            <a:r>
              <a:rPr lang="zh-CN" altLang="en-US" sz="2810" dirty="0">
                <a:solidFill>
                  <a:srgbClr val="1D41D5"/>
                </a:solidFill>
              </a:rPr>
              <a:t>的明确详细的</a:t>
            </a:r>
            <a:r>
              <a:rPr lang="zh-CN" altLang="en-US" sz="2810" dirty="0">
                <a:solidFill>
                  <a:srgbClr val="CA28C9"/>
                </a:solidFill>
              </a:rPr>
              <a:t>说明</a:t>
            </a:r>
            <a:endParaRPr lang="zh-CN" altLang="en-US" sz="2810" b="1" dirty="0">
              <a:solidFill>
                <a:srgbClr val="CA28C9"/>
              </a:solidFill>
              <a:latin typeface="Times New Roman" panose="02020603050405020304" pitchFamily="18" charset="0"/>
            </a:endParaRPr>
          </a:p>
        </p:txBody>
      </p:sp>
      <p:grpSp>
        <p:nvGrpSpPr>
          <p:cNvPr id="3" name="组合 2"/>
          <p:cNvGrpSpPr/>
          <p:nvPr/>
        </p:nvGrpSpPr>
        <p:grpSpPr bwMode="auto">
          <a:xfrm>
            <a:off x="2035580" y="2047561"/>
            <a:ext cx="7650777" cy="3433775"/>
            <a:chOff x="784" y="3415"/>
            <a:chExt cx="12016" cy="5392"/>
          </a:xfrm>
        </p:grpSpPr>
        <p:sp>
          <p:nvSpPr>
            <p:cNvPr id="7" name="Line 37"/>
            <p:cNvSpPr>
              <a:spLocks noChangeShapeType="1"/>
            </p:cNvSpPr>
            <p:nvPr>
              <p:custDataLst>
                <p:tags r:id="rId1"/>
              </p:custDataLst>
            </p:nvPr>
          </p:nvSpPr>
          <p:spPr bwMode="auto">
            <a:xfrm rot="18941753" flipV="1">
              <a:off x="1297" y="5050"/>
              <a:ext cx="2418" cy="70"/>
            </a:xfrm>
            <a:prstGeom prst="line">
              <a:avLst/>
            </a:prstGeom>
            <a:noFill/>
            <a:ln w="9525">
              <a:solidFill>
                <a:srgbClr val="018BE9">
                  <a:lumMod val="40000"/>
                  <a:lumOff val="60000"/>
                </a:srgbClr>
              </a:solidFill>
              <a:prstDash val="dash"/>
              <a:round/>
              <a:tailEnd type="triangle" w="med" len="med"/>
            </a:ln>
            <a:extLst>
              <a:ext uri="{909E8E84-426E-40DD-AFC4-6F175D3DCCD1}">
                <a14:hiddenFill xmlns:a14="http://schemas.microsoft.com/office/drawing/2010/main">
                  <a:noFill/>
                </a14:hiddenFill>
              </a:ext>
            </a:extLst>
          </p:spPr>
          <p:txBody>
            <a:bodyPr>
              <a:normAutofit fontScale="25000" lnSpcReduction="20000"/>
            </a:bodyPr>
            <a:lstStyle/>
            <a:p>
              <a:endParaRPr lang="zh-CN" altLang="en-US" sz="1805" noProof="1">
                <a:sym typeface="Arial" panose="020B0604020202020204" pitchFamily="34" charset="0"/>
              </a:endParaRPr>
            </a:p>
          </p:txBody>
        </p:sp>
        <p:sp>
          <p:nvSpPr>
            <p:cNvPr id="8" name="Line 36"/>
            <p:cNvSpPr>
              <a:spLocks noChangeShapeType="1"/>
            </p:cNvSpPr>
            <p:nvPr>
              <p:custDataLst>
                <p:tags r:id="rId2"/>
              </p:custDataLst>
            </p:nvPr>
          </p:nvSpPr>
          <p:spPr bwMode="auto">
            <a:xfrm rot="6018245" flipH="1" flipV="1">
              <a:off x="2658" y="5267"/>
              <a:ext cx="931" cy="1324"/>
            </a:xfrm>
            <a:prstGeom prst="line">
              <a:avLst/>
            </a:prstGeom>
            <a:noFill/>
            <a:ln w="9525">
              <a:solidFill>
                <a:srgbClr val="91D2FF"/>
              </a:solidFill>
              <a:prstDash val="dash"/>
              <a:round/>
              <a:tailEnd type="triangle" w="med" len="me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1805">
                <a:sym typeface="Arial" panose="020B0604020202020204" pitchFamily="34" charset="0"/>
              </a:endParaRPr>
            </a:p>
          </p:txBody>
        </p:sp>
        <p:sp>
          <p:nvSpPr>
            <p:cNvPr id="9" name="Line 38"/>
            <p:cNvSpPr>
              <a:spLocks noChangeShapeType="1"/>
            </p:cNvSpPr>
            <p:nvPr>
              <p:custDataLst>
                <p:tags r:id="rId3"/>
              </p:custDataLst>
            </p:nvPr>
          </p:nvSpPr>
          <p:spPr bwMode="auto">
            <a:xfrm rot="6018245" flipV="1">
              <a:off x="3222" y="5981"/>
              <a:ext cx="21" cy="1301"/>
            </a:xfrm>
            <a:prstGeom prst="line">
              <a:avLst/>
            </a:prstGeom>
            <a:noFill/>
            <a:ln w="9525">
              <a:solidFill>
                <a:srgbClr val="91D2FF"/>
              </a:solidFill>
              <a:prstDash val="dash"/>
              <a:round/>
              <a:tailEnd type="triangle" w="med" len="me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1805">
                <a:sym typeface="Arial" panose="020B0604020202020204" pitchFamily="34" charset="0"/>
              </a:endParaRPr>
            </a:p>
          </p:txBody>
        </p:sp>
        <p:sp>
          <p:nvSpPr>
            <p:cNvPr id="10" name="Line 39"/>
            <p:cNvSpPr>
              <a:spLocks noChangeShapeType="1"/>
            </p:cNvSpPr>
            <p:nvPr>
              <p:custDataLst>
                <p:tags r:id="rId4"/>
              </p:custDataLst>
            </p:nvPr>
          </p:nvSpPr>
          <p:spPr bwMode="auto">
            <a:xfrm rot="3798245" flipV="1">
              <a:off x="1747" y="6901"/>
              <a:ext cx="1695" cy="1195"/>
            </a:xfrm>
            <a:prstGeom prst="line">
              <a:avLst/>
            </a:prstGeom>
            <a:noFill/>
            <a:ln w="9525">
              <a:solidFill>
                <a:srgbClr val="91D2FF"/>
              </a:solidFill>
              <a:prstDash val="dash"/>
              <a:round/>
              <a:tailEnd type="triangle" w="med" len="med"/>
            </a:ln>
            <a:extLst>
              <a:ext uri="{909E8E84-426E-40DD-AFC4-6F175D3DCCD1}">
                <a14:hiddenFill xmlns:a14="http://schemas.microsoft.com/office/drawing/2010/main">
                  <a:no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1805">
                <a:sym typeface="Arial" panose="020B0604020202020204" pitchFamily="34" charset="0"/>
              </a:endParaRPr>
            </a:p>
          </p:txBody>
        </p:sp>
        <p:sp>
          <p:nvSpPr>
            <p:cNvPr id="11" name="Oval 44"/>
            <p:cNvSpPr>
              <a:spLocks noChangeArrowheads="1"/>
            </p:cNvSpPr>
            <p:nvPr>
              <p:custDataLst>
                <p:tags r:id="rId5"/>
              </p:custDataLst>
            </p:nvPr>
          </p:nvSpPr>
          <p:spPr bwMode="auto">
            <a:xfrm>
              <a:off x="783" y="5352"/>
              <a:ext cx="2102" cy="2079"/>
            </a:xfrm>
            <a:prstGeom prst="ellipse">
              <a:avLst/>
            </a:prstGeom>
            <a:gradFill rotWithShape="1">
              <a:gsLst>
                <a:gs pos="0">
                  <a:srgbClr val="018BE9"/>
                </a:gs>
                <a:gs pos="100000">
                  <a:srgbClr val="0168AF"/>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lIns="90250" tIns="46930" rIns="90250" bIns="4693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5" b="1">
                  <a:solidFill>
                    <a:schemeClr val="bg1"/>
                  </a:solidFill>
                  <a:latin typeface="Calibri" panose="020F0502020204030204" pitchFamily="34" charset="0"/>
                  <a:ea typeface="微软雅黑" panose="020B0503020204020204" charset="-122"/>
                </a:rPr>
                <a:t>本体特征</a:t>
              </a:r>
              <a:endParaRPr lang="zh-CN" altLang="en-US" sz="2405" b="1">
                <a:solidFill>
                  <a:schemeClr val="bg1"/>
                </a:solidFill>
                <a:ea typeface="微软雅黑" panose="020B0503020204020204" charset="-122"/>
              </a:endParaRPr>
            </a:p>
          </p:txBody>
        </p:sp>
        <p:sp>
          <p:nvSpPr>
            <p:cNvPr id="12" name="Oval 5"/>
            <p:cNvSpPr>
              <a:spLocks noChangeArrowheads="1"/>
            </p:cNvSpPr>
            <p:nvPr>
              <p:custDataLst>
                <p:tags r:id="rId6"/>
              </p:custDataLst>
            </p:nvPr>
          </p:nvSpPr>
          <p:spPr bwMode="auto">
            <a:xfrm>
              <a:off x="3363" y="3415"/>
              <a:ext cx="1587" cy="1268"/>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5" b="1">
                  <a:solidFill>
                    <a:srgbClr val="FFFFFF"/>
                  </a:solidFill>
                  <a:ea typeface="微软雅黑" panose="020B0503020204020204" charset="-122"/>
                  <a:sym typeface="Arial" panose="020B0604020202020204" pitchFamily="34" charset="0"/>
                </a:rPr>
                <a:t>概念化</a:t>
              </a:r>
            </a:p>
          </p:txBody>
        </p:sp>
        <p:sp>
          <p:nvSpPr>
            <p:cNvPr id="13" name="文本框 53"/>
            <p:cNvSpPr txBox="1">
              <a:spLocks noChangeArrowheads="1"/>
            </p:cNvSpPr>
            <p:nvPr>
              <p:custDataLst>
                <p:tags r:id="rId7"/>
              </p:custDataLst>
            </p:nvPr>
          </p:nvSpPr>
          <p:spPr bwMode="auto">
            <a:xfrm>
              <a:off x="4646" y="3695"/>
              <a:ext cx="758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30000"/>
                </a:lnSpc>
              </a:pPr>
              <a:r>
                <a:rPr lang="zh-CN" altLang="en-US" sz="2005" b="1">
                  <a:sym typeface="Arial" panose="020B0604020202020204" pitchFamily="34" charset="0"/>
                </a:rPr>
                <a:t>是对客观世界中的存在及关系的抽象</a:t>
              </a:r>
            </a:p>
          </p:txBody>
        </p:sp>
        <p:sp>
          <p:nvSpPr>
            <p:cNvPr id="14" name="Oval 10"/>
            <p:cNvSpPr>
              <a:spLocks noChangeArrowheads="1"/>
            </p:cNvSpPr>
            <p:nvPr>
              <p:custDataLst>
                <p:tags r:id="rId8"/>
              </p:custDataLst>
            </p:nvPr>
          </p:nvSpPr>
          <p:spPr bwMode="auto">
            <a:xfrm>
              <a:off x="3870" y="4755"/>
              <a:ext cx="1625" cy="1290"/>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5" b="1">
                  <a:solidFill>
                    <a:srgbClr val="FFFFFF"/>
                  </a:solidFill>
                  <a:ea typeface="微软雅黑" panose="020B0503020204020204" charset="-122"/>
                  <a:sym typeface="Arial" panose="020B0604020202020204" pitchFamily="34" charset="0"/>
                </a:rPr>
                <a:t>精确性</a:t>
              </a:r>
            </a:p>
          </p:txBody>
        </p:sp>
        <p:sp>
          <p:nvSpPr>
            <p:cNvPr id="16" name="文本框 57"/>
            <p:cNvSpPr txBox="1">
              <a:spLocks noChangeArrowheads="1"/>
            </p:cNvSpPr>
            <p:nvPr>
              <p:custDataLst>
                <p:tags r:id="rId9"/>
              </p:custDataLst>
            </p:nvPr>
          </p:nvSpPr>
          <p:spPr bwMode="auto">
            <a:xfrm>
              <a:off x="5350" y="5057"/>
              <a:ext cx="7451" cy="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30000"/>
                </a:lnSpc>
              </a:pPr>
              <a:r>
                <a:rPr lang="zh-CN" altLang="en-US" sz="2005" b="1">
                  <a:sym typeface="Arial" panose="020B0604020202020204" pitchFamily="34" charset="0"/>
                </a:rPr>
                <a:t>本体中的概念、关系及约束被精确定义</a:t>
              </a:r>
            </a:p>
          </p:txBody>
        </p:sp>
        <p:sp>
          <p:nvSpPr>
            <p:cNvPr id="17" name="Oval 15"/>
            <p:cNvSpPr>
              <a:spLocks noChangeArrowheads="1"/>
            </p:cNvSpPr>
            <p:nvPr>
              <p:custDataLst>
                <p:tags r:id="rId10"/>
              </p:custDataLst>
            </p:nvPr>
          </p:nvSpPr>
          <p:spPr bwMode="auto">
            <a:xfrm>
              <a:off x="3829" y="6114"/>
              <a:ext cx="1598" cy="1290"/>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5" b="1">
                  <a:solidFill>
                    <a:srgbClr val="FFFFFF"/>
                  </a:solidFill>
                  <a:latin typeface="微软雅黑" panose="020B0503020204020204" charset="-122"/>
                  <a:ea typeface="微软雅黑" panose="020B0503020204020204" charset="-122"/>
                  <a:sym typeface="Arial" panose="020B0604020202020204" pitchFamily="34" charset="0"/>
                </a:rPr>
                <a:t>形式化</a:t>
              </a:r>
            </a:p>
          </p:txBody>
        </p:sp>
        <p:sp>
          <p:nvSpPr>
            <p:cNvPr id="18" name="文本框 58"/>
            <p:cNvSpPr txBox="1">
              <a:spLocks noChangeArrowheads="1"/>
            </p:cNvSpPr>
            <p:nvPr>
              <p:custDataLst>
                <p:tags r:id="rId11"/>
              </p:custDataLst>
            </p:nvPr>
          </p:nvSpPr>
          <p:spPr bwMode="auto">
            <a:xfrm>
              <a:off x="5463" y="6439"/>
              <a:ext cx="6542"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2005" b="1">
                  <a:sym typeface="Arial" panose="020B0604020202020204" pitchFamily="34" charset="0"/>
                </a:rPr>
                <a:t>便于人机交互和计算推理</a:t>
              </a:r>
            </a:p>
          </p:txBody>
        </p:sp>
        <p:sp>
          <p:nvSpPr>
            <p:cNvPr id="19" name="Oval 30"/>
            <p:cNvSpPr>
              <a:spLocks noChangeArrowheads="1"/>
            </p:cNvSpPr>
            <p:nvPr>
              <p:custDataLst>
                <p:tags r:id="rId12"/>
              </p:custDataLst>
            </p:nvPr>
          </p:nvSpPr>
          <p:spPr bwMode="auto">
            <a:xfrm>
              <a:off x="3510" y="7517"/>
              <a:ext cx="1614" cy="1290"/>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5" b="1">
                  <a:solidFill>
                    <a:srgbClr val="FFFFFF"/>
                  </a:solidFill>
                  <a:ea typeface="微软雅黑" panose="020B0503020204020204" charset="-122"/>
                  <a:sym typeface="Arial" panose="020B0604020202020204" pitchFamily="34" charset="0"/>
                </a:rPr>
                <a:t>共享性</a:t>
              </a:r>
            </a:p>
          </p:txBody>
        </p:sp>
        <p:sp>
          <p:nvSpPr>
            <p:cNvPr id="20" name="文本框 59"/>
            <p:cNvSpPr txBox="1">
              <a:spLocks noChangeArrowheads="1"/>
            </p:cNvSpPr>
            <p:nvPr>
              <p:custDataLst>
                <p:tags r:id="rId13"/>
              </p:custDataLst>
            </p:nvPr>
          </p:nvSpPr>
          <p:spPr bwMode="auto">
            <a:xfrm>
              <a:off x="5175" y="7767"/>
              <a:ext cx="4389"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30000"/>
                </a:lnSpc>
              </a:pPr>
              <a:r>
                <a:rPr lang="zh-CN" altLang="en-US" sz="2005" b="1">
                  <a:sym typeface="Arial" panose="020B0604020202020204" pitchFamily="34" charset="0"/>
                </a:rPr>
                <a:t>建立在共同认知基础上</a:t>
              </a:r>
            </a:p>
          </p:txBody>
        </p:sp>
      </p:grpSp>
      <p:sp>
        <p:nvSpPr>
          <p:cNvPr id="21" name="文本框 20"/>
          <p:cNvSpPr txBox="1">
            <a:spLocks noChangeArrowheads="1"/>
          </p:cNvSpPr>
          <p:nvPr/>
        </p:nvSpPr>
        <p:spPr bwMode="auto">
          <a:xfrm>
            <a:off x="2156566" y="5728084"/>
            <a:ext cx="6862775" cy="5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10" b="1">
                <a:solidFill>
                  <a:srgbClr val="CC20D2"/>
                </a:solidFill>
                <a:latin typeface="微软雅黑" panose="020B0503020204020204" charset="-122"/>
                <a:ea typeface="微软雅黑" panose="020B0503020204020204" charset="-122"/>
              </a:rPr>
              <a:t>本体</a:t>
            </a:r>
            <a:r>
              <a:rPr lang="en-US" altLang="zh-CN" sz="2810" b="1">
                <a:solidFill>
                  <a:srgbClr val="CC20D2"/>
                </a:solidFill>
                <a:latin typeface="微软雅黑" panose="020B0503020204020204" charset="-122"/>
                <a:ea typeface="微软雅黑" panose="020B0503020204020204" charset="-122"/>
              </a:rPr>
              <a:t>=</a:t>
            </a:r>
            <a:r>
              <a:rPr lang="zh-CN" altLang="en-US" sz="2810" b="1">
                <a:solidFill>
                  <a:srgbClr val="CC20D2"/>
                </a:solidFill>
                <a:latin typeface="微软雅黑" panose="020B0503020204020204" charset="-122"/>
                <a:ea typeface="微软雅黑" panose="020B0503020204020204" charset="-122"/>
              </a:rPr>
              <a:t>概念</a:t>
            </a:r>
            <a:r>
              <a:rPr lang="en-US" altLang="zh-CN" sz="2810" b="1">
                <a:solidFill>
                  <a:srgbClr val="CC20D2"/>
                </a:solidFill>
                <a:latin typeface="微软雅黑" panose="020B0503020204020204" charset="-122"/>
                <a:ea typeface="微软雅黑" panose="020B0503020204020204" charset="-122"/>
              </a:rPr>
              <a:t>+</a:t>
            </a:r>
            <a:r>
              <a:rPr lang="zh-CN" altLang="en-US" sz="2810" b="1">
                <a:solidFill>
                  <a:srgbClr val="CC20D2"/>
                </a:solidFill>
                <a:latin typeface="微软雅黑" panose="020B0503020204020204" charset="-122"/>
                <a:ea typeface="微软雅黑" panose="020B0503020204020204" charset="-122"/>
              </a:rPr>
              <a:t>实例</a:t>
            </a:r>
            <a:r>
              <a:rPr lang="en-US" altLang="zh-CN" sz="2810" b="1">
                <a:solidFill>
                  <a:srgbClr val="CC20D2"/>
                </a:solidFill>
                <a:latin typeface="微软雅黑" panose="020B0503020204020204" charset="-122"/>
                <a:ea typeface="微软雅黑" panose="020B0503020204020204" charset="-122"/>
              </a:rPr>
              <a:t>+</a:t>
            </a:r>
            <a:r>
              <a:rPr lang="zh-CN" altLang="en-US" sz="2810" b="1">
                <a:solidFill>
                  <a:srgbClr val="CC20D2"/>
                </a:solidFill>
                <a:latin typeface="微软雅黑" panose="020B0503020204020204" charset="-122"/>
                <a:ea typeface="微软雅黑" panose="020B0503020204020204" charset="-122"/>
              </a:rPr>
              <a:t>关系</a:t>
            </a:r>
            <a:r>
              <a:rPr lang="en-US" altLang="zh-CN" sz="2810" b="1">
                <a:solidFill>
                  <a:srgbClr val="CC20D2"/>
                </a:solidFill>
                <a:latin typeface="微软雅黑" panose="020B0503020204020204" charset="-122"/>
                <a:ea typeface="微软雅黑" panose="020B0503020204020204" charset="-122"/>
              </a:rPr>
              <a:t>+</a:t>
            </a:r>
            <a:r>
              <a:rPr lang="zh-CN" altLang="en-US" sz="2810" b="1">
                <a:solidFill>
                  <a:srgbClr val="CC20D2"/>
                </a:solidFill>
                <a:latin typeface="微软雅黑" panose="020B0503020204020204" charset="-122"/>
                <a:ea typeface="微软雅黑" panose="020B0503020204020204" charset="-122"/>
              </a:rPr>
              <a:t>【公理】</a:t>
            </a:r>
          </a:p>
        </p:txBody>
      </p:sp>
      <p:pic>
        <p:nvPicPr>
          <p:cNvPr id="22" name="图片 21">
            <a:extLst>
              <a:ext uri="{FF2B5EF4-FFF2-40B4-BE49-F238E27FC236}">
                <a16:creationId xmlns:a16="http://schemas.microsoft.com/office/drawing/2014/main" id="{FE1626D3-FFC7-D494-7E81-E16D3C89AF88}"/>
              </a:ext>
            </a:extLst>
          </p:cNvPr>
          <p:cNvPicPr>
            <a:picLocks noChangeAspect="1"/>
          </p:cNvPicPr>
          <p:nvPr/>
        </p:nvPicPr>
        <p:blipFill>
          <a:blip r:embed="rId15"/>
          <a:stretch>
            <a:fillRect/>
          </a:stretch>
        </p:blipFill>
        <p:spPr>
          <a:xfrm>
            <a:off x="0" y="0"/>
            <a:ext cx="2752725" cy="7715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995"/>
              </a:spcBef>
              <a:buFont typeface="ZapfDingbatsITC"/>
              <a:buChar char="❖"/>
              <a:defRPr sz="2790">
                <a:solidFill>
                  <a:schemeClr val="tx1"/>
                </a:solidFill>
                <a:latin typeface="黑体" panose="02010609060101010101" pitchFamily="49" charset="-122"/>
                <a:ea typeface="黑体" panose="02010609060101010101" pitchFamily="49" charset="-122"/>
              </a:defRPr>
            </a:lvl1pPr>
            <a:lvl2pPr marL="741045" indent="-285115">
              <a:lnSpc>
                <a:spcPct val="90000"/>
              </a:lnSpc>
              <a:spcBef>
                <a:spcPts val="500"/>
              </a:spcBef>
              <a:buFont typeface="ZapfDingbatsITC"/>
              <a:buChar char="✤"/>
              <a:defRPr sz="2395">
                <a:solidFill>
                  <a:schemeClr val="tx1"/>
                </a:solidFill>
                <a:latin typeface="黑体" panose="02010609060101010101" pitchFamily="49" charset="-122"/>
                <a:ea typeface="黑体" panose="02010609060101010101" pitchFamily="49" charset="-122"/>
              </a:defRPr>
            </a:lvl2pPr>
            <a:lvl3pPr marL="1139825" indent="-227965">
              <a:lnSpc>
                <a:spcPct val="90000"/>
              </a:lnSpc>
              <a:spcBef>
                <a:spcPts val="500"/>
              </a:spcBef>
              <a:buFont typeface="LucidaGrande"/>
              <a:buChar char="•"/>
              <a:defRPr sz="1995">
                <a:solidFill>
                  <a:schemeClr val="tx1"/>
                </a:solidFill>
                <a:latin typeface="黑体" panose="02010609060101010101" pitchFamily="49" charset="-122"/>
                <a:ea typeface="黑体" panose="02010609060101010101" pitchFamily="49" charset="-122"/>
              </a:defRPr>
            </a:lvl3pPr>
            <a:lvl4pPr marL="1595755" indent="-227965">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1685" indent="-227965">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0761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6354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1947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75405" indent="-227965"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nSpc>
                <a:spcPct val="100000"/>
              </a:lnSpc>
              <a:spcBef>
                <a:spcPct val="0"/>
              </a:spcBef>
              <a:buFontTx/>
              <a:buNone/>
            </a:pPr>
            <a:fld id="{E4A7F2A1-A795-44C8-821B-E379EF874534}" type="slidenum">
              <a:rPr lang="zh-CN" altLang="en-US" sz="1200">
                <a:solidFill>
                  <a:srgbClr val="7F7F7F"/>
                </a:solidFill>
                <a:latin typeface="Bell MT" panose="02020503060305020303" pitchFamily="18" charset="0"/>
                <a:ea typeface="宋体" panose="02010600030101010101" pitchFamily="2" charset="-122"/>
              </a:rPr>
              <a:t>7</a:t>
            </a:fld>
            <a:endParaRPr lang="zh-CN" altLang="en-US" sz="1200">
              <a:solidFill>
                <a:srgbClr val="7F7F7F"/>
              </a:solidFill>
              <a:latin typeface="Bell MT" panose="02020503060305020303" pitchFamily="18" charset="0"/>
              <a:ea typeface="宋体" panose="02010600030101010101" pitchFamily="2" charset="-122"/>
            </a:endParaRPr>
          </a:p>
        </p:txBody>
      </p:sp>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产生式系统</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3" name="Rectangle 622"/>
          <p:cNvSpPr>
            <a:spLocks noChangeArrowheads="1"/>
          </p:cNvSpPr>
          <p:nvPr/>
        </p:nvSpPr>
        <p:spPr bwMode="auto">
          <a:xfrm>
            <a:off x="1781319" y="1127478"/>
            <a:ext cx="3330575" cy="56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10000"/>
              </a:lnSpc>
              <a:spcBef>
                <a:spcPct val="20000"/>
              </a:spcBef>
              <a:buClr>
                <a:schemeClr val="tx1"/>
              </a:buClr>
              <a:buSzPct val="65000"/>
              <a:buFont typeface="Wingdings" panose="05000000000000000000" pitchFamily="2" charset="2"/>
              <a:buNone/>
            </a:pPr>
            <a:r>
              <a:rPr lang="ru-RU" altLang="zh-CN" sz="2810" b="1">
                <a:latin typeface="Times New Roman" panose="02020603050405020304" pitchFamily="18" charset="0"/>
                <a:ea typeface="新宋体" panose="02010609030101010101" pitchFamily="49" charset="-122"/>
              </a:rPr>
              <a:t>3</a:t>
            </a:r>
            <a:r>
              <a:rPr lang="zh-CN" altLang="ru-RU" sz="2810" b="1">
                <a:latin typeface="Times New Roman" panose="02020603050405020304" pitchFamily="18" charset="0"/>
                <a:ea typeface="新宋体" panose="02010609030101010101" pitchFamily="49" charset="-122"/>
              </a:rPr>
              <a:t>．控制系统（续）</a:t>
            </a:r>
            <a:r>
              <a:rPr lang="zh-CN" altLang="ru-RU" sz="2810" b="1">
                <a:ea typeface="新宋体" panose="02010609030101010101" pitchFamily="49" charset="-122"/>
              </a:rPr>
              <a:t> </a:t>
            </a:r>
          </a:p>
        </p:txBody>
      </p:sp>
      <p:sp>
        <p:nvSpPr>
          <p:cNvPr id="44" name="Rectangle 623"/>
          <p:cNvSpPr>
            <a:spLocks noChangeArrowheads="1"/>
          </p:cNvSpPr>
          <p:nvPr/>
        </p:nvSpPr>
        <p:spPr bwMode="auto">
          <a:xfrm>
            <a:off x="1684212" y="1691018"/>
            <a:ext cx="8960928" cy="5203994"/>
          </a:xfrm>
          <a:prstGeom prst="rect">
            <a:avLst/>
          </a:prstGeom>
          <a:gradFill rotWithShape="0">
            <a:gsLst>
              <a:gs pos="0">
                <a:srgbClr val="CCFFCC"/>
              </a:gs>
              <a:gs pos="100000">
                <a:srgbClr val="FFFFFF"/>
              </a:gs>
            </a:gsLst>
            <a:path path="rect">
              <a:fillToRect l="100000" t="100000"/>
            </a:path>
          </a:gradFill>
          <a:ln w="9525" cap="flat" algn="ctr">
            <a:solidFill>
              <a:srgbClr val="808080"/>
            </a:solidFill>
            <a:prstDash val="solid"/>
            <a:miter lim="800000"/>
            <a:headEnd type="none" w="med" len="med"/>
            <a:tailEnd type="none" w="med" len="me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accent2"/>
              </a:buClr>
              <a:buSzPct val="65000"/>
              <a:buFont typeface="Wingdings" panose="05000000000000000000" pitchFamily="2" charset="2"/>
              <a:buNone/>
            </a:pPr>
            <a:r>
              <a:rPr lang="zh-CN" altLang="ru-RU" sz="2505">
                <a:latin typeface="Times New Roman" panose="02020603050405020304" pitchFamily="18" charset="0"/>
                <a:ea typeface="新宋体" panose="02010609030101010101" pitchFamily="49" charset="-122"/>
              </a:rPr>
              <a:t>控制系统要做以下几项工作： </a:t>
            </a:r>
          </a:p>
          <a:p>
            <a:pPr>
              <a:lnSpc>
                <a:spcPct val="120000"/>
              </a:lnSpc>
              <a:spcBef>
                <a:spcPct val="20000"/>
              </a:spcBef>
              <a:buClr>
                <a:schemeClr val="accent2"/>
              </a:buClr>
              <a:buSzPct val="65000"/>
              <a:buFont typeface="Wingdings" panose="05000000000000000000" pitchFamily="2" charset="2"/>
              <a:buNone/>
            </a:pPr>
            <a:r>
              <a:rPr lang="zh-CN" altLang="ru-RU" sz="2505">
                <a:latin typeface="Times New Roman" panose="02020603050405020304" pitchFamily="18" charset="0"/>
                <a:ea typeface="新宋体" panose="02010609030101010101" pitchFamily="49" charset="-122"/>
              </a:rPr>
              <a:t>（</a:t>
            </a:r>
            <a:r>
              <a:rPr lang="ru-RU" altLang="zh-CN" sz="2505">
                <a:latin typeface="Times New Roman" panose="02020603050405020304" pitchFamily="18" charset="0"/>
                <a:ea typeface="新宋体" panose="02010609030101010101" pitchFamily="49" charset="-122"/>
              </a:rPr>
              <a:t>1</a:t>
            </a:r>
            <a:r>
              <a:rPr lang="zh-CN" altLang="ru-RU" sz="2505">
                <a:latin typeface="Times New Roman" panose="02020603050405020304" pitchFamily="18" charset="0"/>
                <a:ea typeface="新宋体" panose="02010609030101010101" pitchFamily="49" charset="-122"/>
              </a:rPr>
              <a:t>）从规则库中选择与综合数据库中的已知事实进行匹配。 </a:t>
            </a:r>
          </a:p>
          <a:p>
            <a:pPr>
              <a:lnSpc>
                <a:spcPct val="120000"/>
              </a:lnSpc>
              <a:spcBef>
                <a:spcPct val="20000"/>
              </a:spcBef>
              <a:buClr>
                <a:schemeClr val="accent2"/>
              </a:buClr>
              <a:buSzPct val="65000"/>
              <a:buFont typeface="Wingdings" panose="05000000000000000000" pitchFamily="2" charset="2"/>
              <a:buNone/>
            </a:pPr>
            <a:r>
              <a:rPr lang="zh-CN" altLang="ru-RU" sz="2505">
                <a:latin typeface="Times New Roman" panose="02020603050405020304" pitchFamily="18" charset="0"/>
                <a:ea typeface="新宋体" panose="02010609030101010101" pitchFamily="49" charset="-122"/>
              </a:rPr>
              <a:t>（</a:t>
            </a:r>
            <a:r>
              <a:rPr lang="ru-RU" altLang="zh-CN" sz="2505">
                <a:latin typeface="Times New Roman" panose="02020603050405020304" pitchFamily="18" charset="0"/>
                <a:ea typeface="新宋体" panose="02010609030101010101" pitchFamily="49" charset="-122"/>
              </a:rPr>
              <a:t>2</a:t>
            </a:r>
            <a:r>
              <a:rPr lang="zh-CN" altLang="ru-RU" sz="2505">
                <a:latin typeface="Times New Roman" panose="02020603050405020304" pitchFamily="18" charset="0"/>
                <a:ea typeface="新宋体" panose="02010609030101010101" pitchFamily="49" charset="-122"/>
              </a:rPr>
              <a:t>）匹配成功的规则可能不止一条，进行冲突消解。</a:t>
            </a:r>
          </a:p>
          <a:p>
            <a:pPr>
              <a:lnSpc>
                <a:spcPct val="120000"/>
              </a:lnSpc>
              <a:spcBef>
                <a:spcPct val="20000"/>
              </a:spcBef>
              <a:buClr>
                <a:schemeClr val="accent2"/>
              </a:buClr>
              <a:buSzPct val="65000"/>
              <a:buFont typeface="Wingdings" panose="05000000000000000000" pitchFamily="2" charset="2"/>
              <a:buNone/>
            </a:pPr>
            <a:r>
              <a:rPr lang="zh-CN" altLang="ru-RU" sz="1805">
                <a:ea typeface="新宋体" panose="02010609030101010101" pitchFamily="49" charset="-122"/>
              </a:rPr>
              <a:t>（ </a:t>
            </a:r>
            <a:r>
              <a:rPr lang="ru-RU" altLang="zh-CN" sz="2505">
                <a:latin typeface="Times New Roman" panose="02020603050405020304" pitchFamily="18" charset="0"/>
                <a:ea typeface="新宋体" panose="02010609030101010101" pitchFamily="49" charset="-122"/>
              </a:rPr>
              <a:t>3</a:t>
            </a:r>
            <a:r>
              <a:rPr lang="zh-CN" altLang="ru-RU" sz="2505">
                <a:latin typeface="Times New Roman" panose="02020603050405020304" pitchFamily="18" charset="0"/>
                <a:ea typeface="新宋体" panose="02010609030101010101" pitchFamily="49" charset="-122"/>
              </a:rPr>
              <a:t>）执行某一规则时，如果其右部是一个或多个结论，则把这些结论加入到综合数据库中：如果其右部是一个或多个操作，则执行这些操作。 </a:t>
            </a:r>
          </a:p>
          <a:p>
            <a:pPr algn="just">
              <a:lnSpc>
                <a:spcPct val="120000"/>
              </a:lnSpc>
              <a:spcBef>
                <a:spcPct val="20000"/>
              </a:spcBef>
              <a:buClr>
                <a:schemeClr val="accent2"/>
              </a:buClr>
              <a:buSzPct val="65000"/>
              <a:buFont typeface="Wingdings" panose="05000000000000000000" pitchFamily="2" charset="2"/>
              <a:buNone/>
            </a:pPr>
            <a:r>
              <a:rPr lang="zh-CN" altLang="ru-RU" sz="1805">
                <a:ea typeface="新宋体" panose="02010609030101010101" pitchFamily="49" charset="-122"/>
              </a:rPr>
              <a:t>（ </a:t>
            </a:r>
            <a:r>
              <a:rPr lang="ru-RU" altLang="zh-CN" sz="2505">
                <a:latin typeface="Times New Roman" panose="02020603050405020304" pitchFamily="18" charset="0"/>
                <a:ea typeface="新宋体" panose="02010609030101010101" pitchFamily="49" charset="-122"/>
              </a:rPr>
              <a:t>4</a:t>
            </a:r>
            <a:r>
              <a:rPr lang="zh-CN" altLang="ru-RU" sz="2505">
                <a:latin typeface="Times New Roman" panose="02020603050405020304" pitchFamily="18" charset="0"/>
                <a:ea typeface="新宋体" panose="02010609030101010101" pitchFamily="49" charset="-122"/>
              </a:rPr>
              <a:t>）对于不确定性知识，在执行每一条规则时还要按一定的算法计算结论的不确定性。</a:t>
            </a:r>
          </a:p>
          <a:p>
            <a:pPr algn="just">
              <a:lnSpc>
                <a:spcPct val="120000"/>
              </a:lnSpc>
              <a:spcBef>
                <a:spcPct val="20000"/>
              </a:spcBef>
              <a:buClr>
                <a:schemeClr val="accent2"/>
              </a:buClr>
              <a:buSzPct val="65000"/>
              <a:buFont typeface="Wingdings" panose="05000000000000000000" pitchFamily="2" charset="2"/>
              <a:buNone/>
            </a:pPr>
            <a:r>
              <a:rPr lang="zh-CN" altLang="ru-RU" sz="1805">
                <a:ea typeface="新宋体" panose="02010609030101010101" pitchFamily="49" charset="-122"/>
              </a:rPr>
              <a:t>（ </a:t>
            </a:r>
            <a:r>
              <a:rPr lang="ru-RU" altLang="zh-CN" sz="2505">
                <a:latin typeface="Times New Roman" panose="02020603050405020304" pitchFamily="18" charset="0"/>
                <a:ea typeface="新宋体" panose="02010609030101010101" pitchFamily="49" charset="-122"/>
              </a:rPr>
              <a:t>5</a:t>
            </a:r>
            <a:r>
              <a:rPr lang="zh-CN" altLang="ru-RU" sz="2505">
                <a:latin typeface="Times New Roman" panose="02020603050405020304" pitchFamily="18" charset="0"/>
                <a:ea typeface="新宋体" panose="02010609030101010101" pitchFamily="49" charset="-122"/>
              </a:rPr>
              <a:t>）检查综合数据库中是否包含了最终结论，决定是否停止系统的运行。</a:t>
            </a:r>
            <a:r>
              <a:rPr lang="zh-CN" altLang="ru-RU" sz="2605">
                <a:latin typeface="宋体" panose="02010600030101010101" pitchFamily="2" charset="-122"/>
                <a:ea typeface="新宋体" panose="02010609030101010101" pitchFamily="49" charset="-122"/>
              </a:rPr>
              <a:t> </a:t>
            </a:r>
          </a:p>
        </p:txBody>
      </p:sp>
    </p:spTree>
  </p:cSld>
  <p:clrMapOvr>
    <a:masterClrMapping/>
  </p:clrMapOvr>
  <p:transition spd="slow" advTm="18981">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70</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知识图谱</a:t>
            </a:r>
            <a:endParaRPr lang="en-US" altLang="zh-CN" b="1" dirty="0">
              <a:solidFill>
                <a:prstClr val="white"/>
              </a:solidFill>
              <a:latin typeface="黑体" panose="02010609060101010101" pitchFamily="49" charset="-122"/>
              <a:ea typeface="黑体" panose="02010609060101010101" pitchFamily="49" charset="-122"/>
              <a:cs typeface="+mn-cs"/>
            </a:endParaRPr>
          </a:p>
        </p:txBody>
      </p:sp>
      <p:pic>
        <p:nvPicPr>
          <p:cNvPr id="232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255" y="1647377"/>
            <a:ext cx="7543236" cy="490888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52931"/>
          <p:cNvSpPr txBox="1"/>
          <p:nvPr/>
        </p:nvSpPr>
        <p:spPr>
          <a:xfrm>
            <a:off x="5005306" y="1118327"/>
            <a:ext cx="2663191" cy="566420"/>
          </a:xfrm>
          <a:prstGeom prst="rect">
            <a:avLst/>
          </a:prstGeom>
          <a:gradFill rotWithShape="0">
            <a:gsLst>
              <a:gs pos="0">
                <a:srgbClr val="CCFFCC"/>
              </a:gs>
              <a:gs pos="50000">
                <a:schemeClr val="bg1"/>
              </a:gs>
              <a:gs pos="100000">
                <a:srgbClr val="CCFFCC"/>
              </a:gs>
            </a:gsLst>
            <a:lin ang="18900000" scaled="1"/>
            <a:tileRect/>
          </a:gradFill>
          <a:ln w="9525" cap="flat" cmpd="sng">
            <a:noFill/>
            <a:prstDash val="solid"/>
            <a:miter/>
            <a:headEnd type="none" w="med" len="med"/>
            <a:tailEnd type="none" w="med" len="me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pPr>
            <a:r>
              <a:rPr lang="zh-CN" altLang="en-US" sz="2810" b="1" dirty="0">
                <a:solidFill>
                  <a:srgbClr val="CA28C9"/>
                </a:solidFill>
                <a:latin typeface="Times New Roman" panose="02020603050405020304" pitchFamily="18" charset="0"/>
              </a:rPr>
              <a:t>数据源配置</a:t>
            </a:r>
          </a:p>
        </p:txBody>
      </p:sp>
      <p:pic>
        <p:nvPicPr>
          <p:cNvPr id="2" name="图片 1">
            <a:extLst>
              <a:ext uri="{FF2B5EF4-FFF2-40B4-BE49-F238E27FC236}">
                <a16:creationId xmlns:a16="http://schemas.microsoft.com/office/drawing/2014/main" id="{2698D5C8-A670-0660-0182-24F9CDF8D078}"/>
              </a:ext>
            </a:extLst>
          </p:cNvPr>
          <p:cNvPicPr>
            <a:picLocks noChangeAspect="1"/>
          </p:cNvPicPr>
          <p:nvPr/>
        </p:nvPicPr>
        <p:blipFill>
          <a:blip r:embed="rId3"/>
          <a:stretch>
            <a:fillRect/>
          </a:stretch>
        </p:blipFill>
        <p:spPr>
          <a:xfrm>
            <a:off x="0" y="0"/>
            <a:ext cx="2752725" cy="7715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p:tgtEl>
                                          <p:spTgt spid="22"/>
                                        </p:tgtEl>
                                        <p:attrNameLst>
                                          <p:attrName>ppt_x</p:attrName>
                                        </p:attrNameLst>
                                      </p:cBhvr>
                                      <p:tavLst>
                                        <p:tav tm="0">
                                          <p:val>
                                            <p:strVal val="#ppt_x-#ppt_w*1.125000"/>
                                          </p:val>
                                        </p:tav>
                                        <p:tav tm="100000">
                                          <p:val>
                                            <p:strVal val="#ppt_x"/>
                                          </p:val>
                                        </p:tav>
                                      </p:tavLst>
                                    </p:anim>
                                    <p:animEffect transition="in" filter="wipe(right)">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71</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知识图谱</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2" name="文本框 252931"/>
          <p:cNvSpPr txBox="1"/>
          <p:nvPr/>
        </p:nvSpPr>
        <p:spPr>
          <a:xfrm>
            <a:off x="5005306" y="1118327"/>
            <a:ext cx="2663191" cy="566420"/>
          </a:xfrm>
          <a:prstGeom prst="rect">
            <a:avLst/>
          </a:prstGeom>
          <a:gradFill rotWithShape="0">
            <a:gsLst>
              <a:gs pos="0">
                <a:srgbClr val="CCFFCC"/>
              </a:gs>
              <a:gs pos="50000">
                <a:schemeClr val="bg1"/>
              </a:gs>
              <a:gs pos="100000">
                <a:srgbClr val="CCFFCC"/>
              </a:gs>
            </a:gsLst>
            <a:lin ang="18900000" scaled="1"/>
            <a:tileRect/>
          </a:gradFill>
          <a:ln w="9525" cap="flat" cmpd="sng">
            <a:noFill/>
            <a:prstDash val="solid"/>
            <a:miter/>
            <a:headEnd type="none" w="med" len="med"/>
            <a:tailEnd type="none" w="med" len="me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pPr>
            <a:r>
              <a:rPr lang="zh-CN" altLang="en-US" sz="2810" b="1" dirty="0">
                <a:solidFill>
                  <a:srgbClr val="CA28C9"/>
                </a:solidFill>
                <a:latin typeface="Times New Roman" panose="02020603050405020304" pitchFamily="18" charset="0"/>
              </a:rPr>
              <a:t>知识抽取</a:t>
            </a:r>
          </a:p>
        </p:txBody>
      </p:sp>
      <p:pic>
        <p:nvPicPr>
          <p:cNvPr id="2" name="图片 1"/>
          <p:cNvPicPr>
            <a:picLocks noChangeAspect="1"/>
          </p:cNvPicPr>
          <p:nvPr/>
        </p:nvPicPr>
        <p:blipFill>
          <a:blip r:embed="rId2"/>
          <a:stretch>
            <a:fillRect/>
          </a:stretch>
        </p:blipFill>
        <p:spPr>
          <a:xfrm>
            <a:off x="2245300" y="1677181"/>
            <a:ext cx="7794050" cy="4062492"/>
          </a:xfrm>
          <a:prstGeom prst="rect">
            <a:avLst/>
          </a:prstGeom>
        </p:spPr>
      </p:pic>
      <p:pic>
        <p:nvPicPr>
          <p:cNvPr id="3" name="图片 2">
            <a:extLst>
              <a:ext uri="{FF2B5EF4-FFF2-40B4-BE49-F238E27FC236}">
                <a16:creationId xmlns:a16="http://schemas.microsoft.com/office/drawing/2014/main" id="{2A57781F-5E9A-8F25-E1BF-C464D812CA63}"/>
              </a:ext>
            </a:extLst>
          </p:cNvPr>
          <p:cNvPicPr>
            <a:picLocks noChangeAspect="1"/>
          </p:cNvPicPr>
          <p:nvPr/>
        </p:nvPicPr>
        <p:blipFill>
          <a:blip r:embed="rId3"/>
          <a:stretch>
            <a:fillRect/>
          </a:stretch>
        </p:blipFill>
        <p:spPr>
          <a:xfrm>
            <a:off x="0" y="0"/>
            <a:ext cx="2752725" cy="7715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p:tgtEl>
                                          <p:spTgt spid="22"/>
                                        </p:tgtEl>
                                        <p:attrNameLst>
                                          <p:attrName>ppt_x</p:attrName>
                                        </p:attrNameLst>
                                      </p:cBhvr>
                                      <p:tavLst>
                                        <p:tav tm="0">
                                          <p:val>
                                            <p:strVal val="#ppt_x-#ppt_w*1.125000"/>
                                          </p:val>
                                        </p:tav>
                                        <p:tav tm="100000">
                                          <p:val>
                                            <p:strVal val="#ppt_x"/>
                                          </p:val>
                                        </p:tav>
                                      </p:tavLst>
                                    </p:anim>
                                    <p:animEffect transition="in" filter="wipe(right)">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72</a:t>
            </a:fld>
            <a:endParaRPr lang="zh-CN" altLang="en-US" sz="1205"/>
          </a:p>
        </p:txBody>
      </p:sp>
      <p:sp>
        <p:nvSpPr>
          <p:cNvPr id="15" name="Rectangle 2"/>
          <p:cNvSpPr>
            <a:spLocks noGrp="1" noChangeArrowheads="1"/>
          </p:cNvSpPr>
          <p:nvPr>
            <p:ph type="title"/>
          </p:nvPr>
        </p:nvSpPr>
        <p:spPr>
          <a:xfrm>
            <a:off x="1981200" y="157958"/>
            <a:ext cx="8001000" cy="563562"/>
          </a:xfrm>
        </p:spPr>
        <p:txBody>
          <a:bodyPr>
            <a:normAutofit fontScale="90000"/>
          </a:bodyPr>
          <a:lstStyle/>
          <a:p>
            <a:pPr>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知识图谱</a:t>
            </a:r>
            <a:endParaRPr lang="en-US" altLang="zh-CN" b="1" dirty="0">
              <a:solidFill>
                <a:prstClr val="white"/>
              </a:solidFill>
              <a:latin typeface="黑体" panose="02010609060101010101" pitchFamily="49" charset="-122"/>
              <a:ea typeface="黑体" panose="02010609060101010101" pitchFamily="49" charset="-122"/>
              <a:cs typeface="+mn-cs"/>
            </a:endParaRPr>
          </a:p>
        </p:txBody>
      </p:sp>
      <p:sp>
        <p:nvSpPr>
          <p:cNvPr id="22" name="文本框 252931"/>
          <p:cNvSpPr txBox="1"/>
          <p:nvPr/>
        </p:nvSpPr>
        <p:spPr>
          <a:xfrm>
            <a:off x="5005306" y="1118327"/>
            <a:ext cx="2663191" cy="566420"/>
          </a:xfrm>
          <a:prstGeom prst="rect">
            <a:avLst/>
          </a:prstGeom>
          <a:gradFill rotWithShape="0">
            <a:gsLst>
              <a:gs pos="0">
                <a:srgbClr val="CCFFCC"/>
              </a:gs>
              <a:gs pos="50000">
                <a:schemeClr val="bg1"/>
              </a:gs>
              <a:gs pos="100000">
                <a:srgbClr val="CCFFCC"/>
              </a:gs>
            </a:gsLst>
            <a:lin ang="18900000" scaled="1"/>
            <a:tileRect/>
          </a:gradFill>
          <a:ln w="9525" cap="flat" cmpd="sng">
            <a:noFill/>
            <a:prstDash val="solid"/>
            <a:miter/>
            <a:headEnd type="none" w="med" len="med"/>
            <a:tailEnd type="none" w="med" len="me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pPr>
            <a:r>
              <a:rPr lang="zh-CN" altLang="en-US" sz="2810" b="1" dirty="0">
                <a:solidFill>
                  <a:srgbClr val="CA28C9"/>
                </a:solidFill>
                <a:latin typeface="Times New Roman" panose="02020603050405020304" pitchFamily="18" charset="0"/>
              </a:rPr>
              <a:t>知识加工</a:t>
            </a:r>
          </a:p>
        </p:txBody>
      </p:sp>
      <p:sp>
        <p:nvSpPr>
          <p:cNvPr id="7" name="文本框 6"/>
          <p:cNvSpPr txBox="1"/>
          <p:nvPr/>
        </p:nvSpPr>
        <p:spPr>
          <a:xfrm>
            <a:off x="1836237" y="1664230"/>
            <a:ext cx="8592276" cy="509460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5" b="0" i="0" u="none" strike="noStrike" dirty="0">
                <a:solidFill>
                  <a:srgbClr val="121212"/>
                </a:solidFill>
                <a:effectLst/>
                <a:latin typeface="-apple-system"/>
              </a:rPr>
              <a:t>通过</a:t>
            </a:r>
            <a:r>
              <a:rPr lang="zh-CN" altLang="en-US" sz="2405" b="0" i="0" u="none" strike="noStrike" dirty="0">
                <a:solidFill>
                  <a:srgbClr val="0000FF"/>
                </a:solidFill>
                <a:effectLst/>
                <a:latin typeface="-apple-system"/>
              </a:rPr>
              <a:t>信息抽取</a:t>
            </a:r>
            <a:r>
              <a:rPr lang="zh-CN" altLang="en-US" sz="2405" b="0" i="0" u="none" strike="noStrike" dirty="0">
                <a:solidFill>
                  <a:srgbClr val="121212"/>
                </a:solidFill>
                <a:effectLst/>
                <a:latin typeface="-apple-system"/>
              </a:rPr>
              <a:t>，可以从原始语料中提取出实体、关系与属性等知识要素。再经过</a:t>
            </a:r>
            <a:r>
              <a:rPr lang="zh-CN" altLang="en-US" sz="2405" b="0" i="0" u="none" strike="noStrike" dirty="0">
                <a:solidFill>
                  <a:srgbClr val="0000FF"/>
                </a:solidFill>
                <a:effectLst/>
                <a:latin typeface="-apple-system"/>
              </a:rPr>
              <a:t>知识融合</a:t>
            </a:r>
            <a:r>
              <a:rPr lang="zh-CN" altLang="en-US" sz="2405" b="0" i="0" u="none" strike="noStrike" dirty="0">
                <a:solidFill>
                  <a:srgbClr val="121212"/>
                </a:solidFill>
                <a:effectLst/>
                <a:latin typeface="-apple-system"/>
              </a:rPr>
              <a:t>，可以消除实体指称项与实体对象之间的歧义，得到一系列基本的事实表达。</a:t>
            </a:r>
            <a:endParaRPr lang="en-US" altLang="zh-CN" sz="2405" b="0" i="0" u="none" strike="noStrike" dirty="0">
              <a:solidFill>
                <a:srgbClr val="121212"/>
              </a:solidFill>
              <a:effectLst/>
              <a:latin typeface="-apple-system"/>
            </a:endParaRPr>
          </a:p>
          <a:p>
            <a:pPr marL="342900" indent="-342900">
              <a:lnSpc>
                <a:spcPct val="150000"/>
              </a:lnSpc>
              <a:buFont typeface="Arial" panose="020B0604020202020204" pitchFamily="34" charset="0"/>
              <a:buChar char="•"/>
            </a:pPr>
            <a:r>
              <a:rPr lang="zh-CN" altLang="en-US" sz="2405" b="0" i="0" u="none" strike="noStrike" dirty="0">
                <a:solidFill>
                  <a:srgbClr val="0000FF"/>
                </a:solidFill>
                <a:effectLst/>
                <a:latin typeface="-apple-system"/>
              </a:rPr>
              <a:t>知识推理</a:t>
            </a:r>
            <a:r>
              <a:rPr lang="zh-CN" altLang="en-US" sz="2405" b="0" i="0" u="none" strike="noStrike" dirty="0">
                <a:solidFill>
                  <a:srgbClr val="121212"/>
                </a:solidFill>
                <a:effectLst/>
                <a:latin typeface="-apple-system"/>
              </a:rPr>
              <a:t>是指从知识库中已有的实体关系数据出发，经过计算机推理，建立实体间的新关联，从而拓展和丰富知识网络。</a:t>
            </a:r>
            <a:endParaRPr lang="en-US" altLang="zh-CN" sz="2405" b="0" i="0" u="none" strike="noStrike" dirty="0">
              <a:solidFill>
                <a:srgbClr val="121212"/>
              </a:solidFill>
              <a:effectLst/>
              <a:latin typeface="-apple-system"/>
            </a:endParaRPr>
          </a:p>
          <a:p>
            <a:pPr marL="342900" indent="-342900">
              <a:lnSpc>
                <a:spcPct val="150000"/>
              </a:lnSpc>
              <a:buFont typeface="Arial" panose="020B0604020202020204" pitchFamily="34" charset="0"/>
              <a:buChar char="•"/>
            </a:pPr>
            <a:r>
              <a:rPr lang="zh-CN" altLang="en-US" sz="2405" b="0" i="0" u="none" strike="noStrike" dirty="0">
                <a:solidFill>
                  <a:srgbClr val="0000FF"/>
                </a:solidFill>
                <a:effectLst/>
                <a:latin typeface="-apple-system"/>
              </a:rPr>
              <a:t>质量评估</a:t>
            </a:r>
            <a:r>
              <a:rPr lang="zh-CN" altLang="en-US" sz="2405" b="0" i="0" u="none" strike="noStrike" dirty="0">
                <a:solidFill>
                  <a:srgbClr val="121212"/>
                </a:solidFill>
                <a:effectLst/>
                <a:latin typeface="-apple-system"/>
              </a:rPr>
              <a:t>也是知识库构技术的重要组成部分。受现有技术水平的限制，采用开放域信息抽取技术得到的知识元素有可能存在错误，因此在将其加入知识库之前，需要有一个质量评估的过程</a:t>
            </a:r>
            <a:endParaRPr lang="zh-CN" altLang="en-US" sz="2405" dirty="0"/>
          </a:p>
        </p:txBody>
      </p:sp>
      <p:pic>
        <p:nvPicPr>
          <p:cNvPr id="2" name="图片 1">
            <a:extLst>
              <a:ext uri="{FF2B5EF4-FFF2-40B4-BE49-F238E27FC236}">
                <a16:creationId xmlns:a16="http://schemas.microsoft.com/office/drawing/2014/main" id="{5ECA0AA6-8FE6-D784-2B21-A22723AE13A2}"/>
              </a:ext>
            </a:extLst>
          </p:cNvPr>
          <p:cNvPicPr>
            <a:picLocks noChangeAspect="1"/>
          </p:cNvPicPr>
          <p:nvPr/>
        </p:nvPicPr>
        <p:blipFill>
          <a:blip r:embed="rId3"/>
          <a:stretch>
            <a:fillRect/>
          </a:stretch>
        </p:blipFill>
        <p:spPr>
          <a:xfrm>
            <a:off x="0" y="0"/>
            <a:ext cx="2752725" cy="7715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p:tgtEl>
                                          <p:spTgt spid="22"/>
                                        </p:tgtEl>
                                        <p:attrNameLst>
                                          <p:attrName>ppt_x</p:attrName>
                                        </p:attrNameLst>
                                      </p:cBhvr>
                                      <p:tavLst>
                                        <p:tav tm="0">
                                          <p:val>
                                            <p:strVal val="#ppt_x-#ppt_w*1.125000"/>
                                          </p:val>
                                        </p:tav>
                                        <p:tav tm="100000">
                                          <p:val>
                                            <p:strVal val="#ppt_x"/>
                                          </p:val>
                                        </p:tav>
                                      </p:tavLst>
                                    </p:anim>
                                    <p:animEffect transition="in" filter="wipe(right)">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52D054A-99FB-492E-9F0D-F9F005382462}" type="datetime1">
              <a:rPr lang="zh-CN" altLang="en-US" sz="1205" smtClean="0"/>
              <a:t>2024/1/3</a:t>
            </a:fld>
            <a:endParaRPr lang="zh-CN" altLang="en-US" sz="1205"/>
          </a:p>
        </p:txBody>
      </p:sp>
      <p:sp>
        <p:nvSpPr>
          <p:cNvPr id="5" name="页脚占位符 4"/>
          <p:cNvSpPr>
            <a:spLocks noGrp="1"/>
          </p:cNvSpPr>
          <p:nvPr>
            <p:ph type="ftr" sz="quarter" idx="4294967295"/>
          </p:nvPr>
        </p:nvSpPr>
        <p:spPr>
          <a:xfrm>
            <a:off x="4552950" y="6356352"/>
            <a:ext cx="3086101" cy="365125"/>
          </a:xfrm>
          <a:prstGeom prst="rect">
            <a:avLst/>
          </a:prstGeom>
        </p:spPr>
        <p:txBody>
          <a:bodyPr/>
          <a:lstStyle/>
          <a:p>
            <a:r>
              <a:rPr lang="zh-CN" altLang="en-US" sz="1205"/>
              <a:t>华南理工大学 陈伟能</a:t>
            </a:r>
            <a:endParaRPr lang="zh-CN" altLang="en-US" sz="1205" dirty="0"/>
          </a:p>
        </p:txBody>
      </p:sp>
      <p:sp>
        <p:nvSpPr>
          <p:cNvPr id="6" name="灯片编号占位符 5"/>
          <p:cNvSpPr>
            <a:spLocks noGrp="1"/>
          </p:cNvSpPr>
          <p:nvPr>
            <p:ph type="sldNum" sz="quarter" idx="12"/>
          </p:nvPr>
        </p:nvSpPr>
        <p:spPr/>
        <p:txBody>
          <a:bodyPr/>
          <a:lstStyle/>
          <a:p>
            <a:fld id="{B2A3831D-48B3-4F9C-8367-0C37AADCE304}" type="slidenum">
              <a:rPr lang="zh-CN" altLang="en-US" sz="1205" smtClean="0"/>
              <a:t>73</a:t>
            </a:fld>
            <a:endParaRPr lang="zh-CN" altLang="en-US" sz="1205"/>
          </a:p>
        </p:txBody>
      </p:sp>
      <p:sp>
        <p:nvSpPr>
          <p:cNvPr id="7" name="Rectangle 2"/>
          <p:cNvSpPr txBox="1">
            <a:spLocks noChangeArrowheads="1"/>
          </p:cNvSpPr>
          <p:nvPr/>
        </p:nvSpPr>
        <p:spPr>
          <a:xfrm>
            <a:off x="1981200" y="157958"/>
            <a:ext cx="8001000" cy="563562"/>
          </a:xfrm>
          <a:prstGeom prst="rect">
            <a:avLst/>
          </a:prstGeom>
        </p:spPr>
        <p:txBody>
          <a:bodyPr>
            <a:normAutofit fontScale="92500" lnSpcReduction="2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pPr>
            <a:r>
              <a:rPr lang="zh-CN" altLang="en-US" sz="4400" b="1">
                <a:solidFill>
                  <a:prstClr val="white"/>
                </a:solidFill>
                <a:latin typeface="黑体" panose="02010609060101010101" pitchFamily="49" charset="-122"/>
                <a:ea typeface="黑体" panose="02010609060101010101" pitchFamily="49" charset="-122"/>
                <a:cs typeface="+mn-cs"/>
              </a:rPr>
              <a:t>知识图谱</a:t>
            </a:r>
            <a:endParaRPr lang="en-US" altLang="zh-CN" sz="4400" b="1" dirty="0">
              <a:solidFill>
                <a:prstClr val="white"/>
              </a:solidFill>
              <a:latin typeface="黑体" panose="02010609060101010101" pitchFamily="49" charset="-122"/>
              <a:ea typeface="黑体" panose="02010609060101010101" pitchFamily="49" charset="-122"/>
              <a:cs typeface="+mn-cs"/>
            </a:endParaRPr>
          </a:p>
        </p:txBody>
      </p:sp>
      <p:pic>
        <p:nvPicPr>
          <p:cNvPr id="8" name="图片 2" descr="股票投研情报分析图谱"/>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l="10222" t="1607" r="21675" b="1141"/>
          <a:stretch>
            <a:fillRect/>
          </a:stretch>
        </p:blipFill>
        <p:spPr bwMode="auto">
          <a:xfrm>
            <a:off x="2578170" y="1790719"/>
            <a:ext cx="6807058" cy="456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7"/>
          <p:cNvSpPr txBox="1">
            <a:spLocks noChangeArrowheads="1"/>
          </p:cNvSpPr>
          <p:nvPr/>
        </p:nvSpPr>
        <p:spPr bwMode="auto">
          <a:xfrm>
            <a:off x="1769474" y="1163723"/>
            <a:ext cx="5566951" cy="52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10" b="1" dirty="0">
                <a:solidFill>
                  <a:srgbClr val="FF0000"/>
                </a:solidFill>
                <a:sym typeface="宋体" panose="02010600030101010101" pitchFamily="2" charset="-122"/>
              </a:rPr>
              <a:t>知识图谱应用</a:t>
            </a:r>
            <a:r>
              <a:rPr lang="en-US" altLang="zh-CN" sz="2810" b="1" dirty="0">
                <a:solidFill>
                  <a:srgbClr val="FF0000"/>
                </a:solidFill>
                <a:sym typeface="宋体" panose="02010600030101010101" pitchFamily="2" charset="-122"/>
              </a:rPr>
              <a:t>---</a:t>
            </a:r>
            <a:r>
              <a:rPr lang="zh-CN" altLang="en-US" sz="2405" dirty="0">
                <a:solidFill>
                  <a:srgbClr val="FF0000"/>
                </a:solidFill>
                <a:sym typeface="宋体" panose="02010600030101010101" pitchFamily="2" charset="-122"/>
              </a:rPr>
              <a:t>股票投研分析</a:t>
            </a:r>
          </a:p>
        </p:txBody>
      </p:sp>
      <p:pic>
        <p:nvPicPr>
          <p:cNvPr id="2" name="图片 1">
            <a:extLst>
              <a:ext uri="{FF2B5EF4-FFF2-40B4-BE49-F238E27FC236}">
                <a16:creationId xmlns:a16="http://schemas.microsoft.com/office/drawing/2014/main" id="{222B83AE-532F-AF72-3CFD-91C53C1BC459}"/>
              </a:ext>
            </a:extLst>
          </p:cNvPr>
          <p:cNvPicPr>
            <a:picLocks noChangeAspect="1"/>
          </p:cNvPicPr>
          <p:nvPr/>
        </p:nvPicPr>
        <p:blipFill>
          <a:blip r:embed="rId3"/>
          <a:stretch>
            <a:fillRect/>
          </a:stretch>
        </p:blipFill>
        <p:spPr>
          <a:xfrm>
            <a:off x="0" y="0"/>
            <a:ext cx="2752725" cy="771525"/>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群体智能</a:t>
            </a:r>
            <a:r>
              <a:rPr lang="zh-CN" altLang="en-US" b="1" dirty="0">
                <a:solidFill>
                  <a:prstClr val="white"/>
                </a:solidFill>
                <a:latin typeface="黑体" panose="02010609060101010101" pitchFamily="49" charset="-122"/>
                <a:ea typeface="黑体" panose="02010609060101010101" pitchFamily="49" charset="-122"/>
                <a:cs typeface="+mn-cs"/>
              </a:rPr>
              <a:t>算法</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74</a:t>
            </a:fld>
            <a:endParaRPr lang="zh-CN" altLang="en-US" sz="1205"/>
          </a:p>
        </p:txBody>
      </p:sp>
      <p:sp>
        <p:nvSpPr>
          <p:cNvPr id="3" name="矩形: 圆角 25"/>
          <p:cNvSpPr/>
          <p:nvPr/>
        </p:nvSpPr>
        <p:spPr>
          <a:xfrm>
            <a:off x="2167622" y="1203854"/>
            <a:ext cx="7871728" cy="1354280"/>
          </a:xfrm>
          <a:prstGeom prst="roundRect">
            <a:avLst>
              <a:gd name="adj" fmla="val 12263"/>
            </a:avLst>
          </a:prstGeom>
          <a:solidFill>
            <a:srgbClr val="E7EAF1"/>
          </a:solidFill>
          <a:ln w="19050">
            <a:solidFill>
              <a:srgbClr val="005BAA"/>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b="1"/>
          </a:p>
        </p:txBody>
      </p:sp>
      <p:sp>
        <p:nvSpPr>
          <p:cNvPr id="4" name="矩形: 圆角 25"/>
          <p:cNvSpPr/>
          <p:nvPr/>
        </p:nvSpPr>
        <p:spPr>
          <a:xfrm>
            <a:off x="2167623" y="4508470"/>
            <a:ext cx="3625768" cy="1953291"/>
          </a:xfrm>
          <a:prstGeom prst="roundRect">
            <a:avLst>
              <a:gd name="adj" fmla="val 12263"/>
            </a:avLst>
          </a:prstGeom>
          <a:solidFill>
            <a:srgbClr val="E7EAF1"/>
          </a:solidFill>
          <a:ln w="19050">
            <a:solidFill>
              <a:srgbClr val="005BAA"/>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b="1"/>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6562" y="1249323"/>
            <a:ext cx="1203110" cy="95411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5213" y="1243514"/>
            <a:ext cx="1318728" cy="93342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1752" y="1249323"/>
            <a:ext cx="1188730" cy="95412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4"/>
          <p:cNvSpPr>
            <a:spLocks noChangeArrowheads="1"/>
          </p:cNvSpPr>
          <p:nvPr/>
        </p:nvSpPr>
        <p:spPr bwMode="black">
          <a:xfrm>
            <a:off x="4238662" y="2076825"/>
            <a:ext cx="6090249" cy="423545"/>
          </a:xfrm>
          <a:prstGeom prst="rect">
            <a:avLst/>
          </a:prstGeom>
          <a:noFill/>
          <a:ln w="9525" algn="ctr">
            <a:noFill/>
            <a:miter lim="800000"/>
          </a:ln>
          <a:effectLst/>
        </p:spPr>
        <p:txBody>
          <a:bodyPr wrap="square">
            <a:spAutoFit/>
          </a:bodyPr>
          <a:lstStyle/>
          <a:p>
            <a:pPr marL="0" lvl="1" algn="ctr" defTabSz="911860" eaLnBrk="0" hangingPunct="0">
              <a:lnSpc>
                <a:spcPct val="120000"/>
              </a:lnSpc>
              <a:buClr>
                <a:srgbClr val="0087E2"/>
              </a:buClr>
              <a:buSzPct val="80000"/>
              <a:defRPr/>
            </a:pPr>
            <a:r>
              <a:rPr kumimoji="1" lang="zh-CN" altLang="en-US" dirty="0">
                <a:latin typeface="黑体" panose="02010609060101010101" pitchFamily="49" charset="-122"/>
                <a:ea typeface="黑体" panose="02010609060101010101" pitchFamily="49" charset="-122"/>
              </a:rPr>
              <a:t>群体（社会）呈现出远比个体复杂的智能行为</a:t>
            </a:r>
            <a:endParaRPr kumimoji="1" lang="en-US" altLang="zh-CN" dirty="0">
              <a:latin typeface="黑体" panose="02010609060101010101" pitchFamily="49" charset="-122"/>
              <a:ea typeface="黑体" panose="02010609060101010101" pitchFamily="49" charset="-122"/>
            </a:endParaRPr>
          </a:p>
        </p:txBody>
      </p:sp>
      <p:sp>
        <p:nvSpPr>
          <p:cNvPr id="17" name="Rectangle 4"/>
          <p:cNvSpPr>
            <a:spLocks noChangeArrowheads="1"/>
          </p:cNvSpPr>
          <p:nvPr/>
        </p:nvSpPr>
        <p:spPr bwMode="black">
          <a:xfrm>
            <a:off x="2189826" y="1410418"/>
            <a:ext cx="2503970" cy="977265"/>
          </a:xfrm>
          <a:prstGeom prst="rect">
            <a:avLst/>
          </a:prstGeom>
          <a:noFill/>
          <a:ln w="9525" algn="ctr">
            <a:noFill/>
            <a:miter lim="800000"/>
          </a:ln>
          <a:effectLst/>
        </p:spPr>
        <p:txBody>
          <a:bodyPr wrap="square">
            <a:spAutoFit/>
          </a:bodyPr>
          <a:lstStyle/>
          <a:p>
            <a:pPr marL="0" lvl="1" algn="ctr" defTabSz="911860" eaLnBrk="0" hangingPunct="0">
              <a:lnSpc>
                <a:spcPct val="120000"/>
              </a:lnSpc>
              <a:buClr>
                <a:srgbClr val="0087E2"/>
              </a:buClr>
              <a:buSzPct val="80000"/>
              <a:defRPr/>
            </a:pPr>
            <a:r>
              <a:rPr kumimoji="1" lang="zh-CN" altLang="en-US" sz="2400" b="1" dirty="0">
                <a:solidFill>
                  <a:srgbClr val="005BAA"/>
                </a:solidFill>
                <a:latin typeface="微软雅黑" panose="020B0503020204020204" charset="-122"/>
                <a:ea typeface="微软雅黑" panose="020B0503020204020204" charset="-122"/>
              </a:rPr>
              <a:t>自然界的</a:t>
            </a:r>
            <a:endParaRPr kumimoji="1" lang="en-US" altLang="zh-CN" sz="2400" b="1" dirty="0">
              <a:solidFill>
                <a:srgbClr val="005BAA"/>
              </a:solidFill>
              <a:latin typeface="微软雅黑" panose="020B0503020204020204" charset="-122"/>
              <a:ea typeface="微软雅黑" panose="020B0503020204020204" charset="-122"/>
            </a:endParaRPr>
          </a:p>
          <a:p>
            <a:pPr marL="0" lvl="1" algn="ctr" defTabSz="911860" eaLnBrk="0" hangingPunct="0">
              <a:lnSpc>
                <a:spcPct val="120000"/>
              </a:lnSpc>
              <a:buClr>
                <a:srgbClr val="0087E2"/>
              </a:buClr>
              <a:buSzPct val="80000"/>
              <a:defRPr/>
            </a:pPr>
            <a:r>
              <a:rPr kumimoji="1" lang="zh-CN" altLang="en-US" sz="2400" b="1" dirty="0">
                <a:solidFill>
                  <a:srgbClr val="005BAA"/>
                </a:solidFill>
                <a:latin typeface="微软雅黑" panose="020B0503020204020204" charset="-122"/>
                <a:ea typeface="微软雅黑" panose="020B0503020204020204" charset="-122"/>
              </a:rPr>
              <a:t>群体智能现象</a:t>
            </a:r>
            <a:endParaRPr kumimoji="1" lang="en-US" altLang="zh-CN" sz="2400" b="1" dirty="0">
              <a:solidFill>
                <a:srgbClr val="005BAA"/>
              </a:solidFill>
              <a:latin typeface="微软雅黑" panose="020B0503020204020204" charset="-122"/>
              <a:ea typeface="微软雅黑" panose="020B0503020204020204" charset="-122"/>
            </a:endParaRPr>
          </a:p>
        </p:txBody>
      </p:sp>
      <p:sp>
        <p:nvSpPr>
          <p:cNvPr id="18" name="矩形: 圆角 25"/>
          <p:cNvSpPr/>
          <p:nvPr/>
        </p:nvSpPr>
        <p:spPr>
          <a:xfrm>
            <a:off x="6413582" y="4506359"/>
            <a:ext cx="3625768" cy="1953290"/>
          </a:xfrm>
          <a:prstGeom prst="roundRect">
            <a:avLst>
              <a:gd name="adj" fmla="val 12263"/>
            </a:avLst>
          </a:prstGeom>
          <a:solidFill>
            <a:srgbClr val="E7EAF1"/>
          </a:solidFill>
          <a:ln w="19050">
            <a:solidFill>
              <a:srgbClr val="005BAA"/>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b="1"/>
          </a:p>
        </p:txBody>
      </p:sp>
      <p:grpSp>
        <p:nvGrpSpPr>
          <p:cNvPr id="19" name="组合 18"/>
          <p:cNvGrpSpPr/>
          <p:nvPr/>
        </p:nvGrpSpPr>
        <p:grpSpPr>
          <a:xfrm>
            <a:off x="2167623" y="3111727"/>
            <a:ext cx="7861187" cy="843150"/>
            <a:chOff x="625035" y="3205641"/>
            <a:chExt cx="7861187" cy="843150"/>
          </a:xfrm>
          <a:solidFill>
            <a:srgbClr val="005BAA"/>
          </a:solidFill>
        </p:grpSpPr>
        <p:sp>
          <p:nvSpPr>
            <p:cNvPr id="20" name="矩形: 圆角 25"/>
            <p:cNvSpPr/>
            <p:nvPr/>
          </p:nvSpPr>
          <p:spPr>
            <a:xfrm>
              <a:off x="625035" y="3205641"/>
              <a:ext cx="7861186" cy="843150"/>
            </a:xfrm>
            <a:prstGeom prst="roundRect">
              <a:avLst>
                <a:gd name="adj" fmla="val 50000"/>
              </a:avLst>
            </a:prstGeom>
            <a:grpFill/>
            <a:ln w="19050">
              <a:solidFill>
                <a:srgbClr val="005BAA"/>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b="1"/>
            </a:p>
          </p:txBody>
        </p:sp>
        <p:sp>
          <p:nvSpPr>
            <p:cNvPr id="21" name="Rectangle 4"/>
            <p:cNvSpPr>
              <a:spLocks noChangeArrowheads="1"/>
            </p:cNvSpPr>
            <p:nvPr/>
          </p:nvSpPr>
          <p:spPr bwMode="black">
            <a:xfrm>
              <a:off x="3423214" y="3436940"/>
              <a:ext cx="5063008" cy="423545"/>
            </a:xfrm>
            <a:prstGeom prst="rect">
              <a:avLst/>
            </a:prstGeom>
            <a:noFill/>
            <a:ln w="9525" algn="ctr">
              <a:noFill/>
              <a:miter lim="800000"/>
            </a:ln>
            <a:effectLst/>
          </p:spPr>
          <p:txBody>
            <a:bodyPr wrap="square">
              <a:spAutoFit/>
            </a:bodyPr>
            <a:lstStyle/>
            <a:p>
              <a:pPr marL="0" lvl="1" algn="ctr" defTabSz="911860" eaLnBrk="0" hangingPunct="0">
                <a:lnSpc>
                  <a:spcPct val="120000"/>
                </a:lnSpc>
                <a:buClr>
                  <a:srgbClr val="0087E2"/>
                </a:buClr>
                <a:buSzPct val="80000"/>
                <a:defRPr/>
              </a:pPr>
              <a:r>
                <a:rPr kumimoji="1" lang="zh-CN" altLang="en-US" dirty="0">
                  <a:solidFill>
                    <a:schemeClr val="bg1"/>
                  </a:solidFill>
                  <a:latin typeface="黑体" panose="02010609060101010101" pitchFamily="49" charset="-122"/>
                  <a:ea typeface="黑体" panose="02010609060101010101" pitchFamily="49" charset="-122"/>
                </a:rPr>
                <a:t>汇聚群体智慧协同求解大规模复杂问题的方法</a:t>
              </a:r>
              <a:endParaRPr kumimoji="1" lang="en-US" altLang="zh-CN" dirty="0">
                <a:solidFill>
                  <a:schemeClr val="bg1"/>
                </a:solidFill>
                <a:latin typeface="黑体" panose="02010609060101010101" pitchFamily="49" charset="-122"/>
                <a:ea typeface="黑体" panose="02010609060101010101" pitchFamily="49" charset="-122"/>
              </a:endParaRPr>
            </a:p>
          </p:txBody>
        </p:sp>
        <p:sp>
          <p:nvSpPr>
            <p:cNvPr id="22" name="Rectangle 4"/>
            <p:cNvSpPr>
              <a:spLocks noChangeArrowheads="1"/>
            </p:cNvSpPr>
            <p:nvPr/>
          </p:nvSpPr>
          <p:spPr bwMode="black">
            <a:xfrm>
              <a:off x="727448" y="3378238"/>
              <a:ext cx="2503970" cy="534035"/>
            </a:xfrm>
            <a:prstGeom prst="rect">
              <a:avLst/>
            </a:prstGeom>
            <a:grpFill/>
            <a:ln w="9525" algn="ctr">
              <a:noFill/>
              <a:miter lim="800000"/>
            </a:ln>
            <a:effectLst/>
          </p:spPr>
          <p:txBody>
            <a:bodyPr wrap="square">
              <a:spAutoFit/>
            </a:bodyPr>
            <a:lstStyle/>
            <a:p>
              <a:pPr marL="0" lvl="1" algn="ctr" defTabSz="911860" eaLnBrk="0" hangingPunct="0">
                <a:lnSpc>
                  <a:spcPct val="120000"/>
                </a:lnSpc>
                <a:buClr>
                  <a:srgbClr val="0087E2"/>
                </a:buClr>
                <a:buSzPct val="80000"/>
                <a:defRPr/>
              </a:pPr>
              <a:r>
                <a:rPr kumimoji="1" lang="zh-CN" altLang="en-US" sz="2400" b="1" dirty="0">
                  <a:solidFill>
                    <a:schemeClr val="bg1"/>
                  </a:solidFill>
                  <a:latin typeface="微软雅黑" panose="020B0503020204020204" charset="-122"/>
                  <a:ea typeface="微软雅黑" panose="020B0503020204020204" charset="-122"/>
                </a:rPr>
                <a:t>群体智能方法</a:t>
              </a:r>
              <a:endParaRPr kumimoji="1" lang="en-US" altLang="zh-CN" sz="2400" b="1" dirty="0">
                <a:solidFill>
                  <a:schemeClr val="bg1"/>
                </a:solidFill>
                <a:latin typeface="微软雅黑" panose="020B0503020204020204" charset="-122"/>
                <a:ea typeface="微软雅黑" panose="020B0503020204020204" charset="-122"/>
              </a:endParaRPr>
            </a:p>
          </p:txBody>
        </p:sp>
      </p:grpSp>
      <p:sp>
        <p:nvSpPr>
          <p:cNvPr id="23" name="下箭头 5"/>
          <p:cNvSpPr/>
          <p:nvPr/>
        </p:nvSpPr>
        <p:spPr>
          <a:xfrm>
            <a:off x="5156591" y="2594484"/>
            <a:ext cx="1739508" cy="480893"/>
          </a:xfrm>
          <a:prstGeom prst="downArrow">
            <a:avLst>
              <a:gd name="adj1" fmla="val 50000"/>
              <a:gd name="adj2" fmla="val 64441"/>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黑体" panose="02010609060101010101" pitchFamily="49" charset="-122"/>
              <a:ea typeface="黑体" panose="02010609060101010101" pitchFamily="49" charset="-122"/>
            </a:endParaRPr>
          </a:p>
        </p:txBody>
      </p:sp>
      <p:sp>
        <p:nvSpPr>
          <p:cNvPr id="24" name="下箭头 5"/>
          <p:cNvSpPr/>
          <p:nvPr/>
        </p:nvSpPr>
        <p:spPr>
          <a:xfrm rot="1800000">
            <a:off x="3577665" y="4076374"/>
            <a:ext cx="805684" cy="434040"/>
          </a:xfrm>
          <a:prstGeom prst="downArrow">
            <a:avLst>
              <a:gd name="adj1" fmla="val 50000"/>
              <a:gd name="adj2" fmla="val 64441"/>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黑体" panose="02010609060101010101" pitchFamily="49" charset="-122"/>
              <a:ea typeface="黑体" panose="02010609060101010101" pitchFamily="49" charset="-122"/>
            </a:endParaRPr>
          </a:p>
        </p:txBody>
      </p:sp>
      <p:sp>
        <p:nvSpPr>
          <p:cNvPr id="25" name="下箭头 5"/>
          <p:cNvSpPr/>
          <p:nvPr/>
        </p:nvSpPr>
        <p:spPr>
          <a:xfrm rot="19800000" flipH="1">
            <a:off x="7823624" y="4076373"/>
            <a:ext cx="805684" cy="434042"/>
          </a:xfrm>
          <a:prstGeom prst="downArrow">
            <a:avLst>
              <a:gd name="adj1" fmla="val 50000"/>
              <a:gd name="adj2" fmla="val 64441"/>
            </a:avLst>
          </a:prstGeom>
          <a:ln>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dirty="0">
              <a:latin typeface="黑体" panose="02010609060101010101" pitchFamily="49" charset="-122"/>
              <a:ea typeface="黑体" panose="02010609060101010101" pitchFamily="49" charset="-122"/>
            </a:endParaRPr>
          </a:p>
        </p:txBody>
      </p:sp>
      <p:sp>
        <p:nvSpPr>
          <p:cNvPr id="26" name="Rectangle 4"/>
          <p:cNvSpPr>
            <a:spLocks noChangeArrowheads="1"/>
          </p:cNvSpPr>
          <p:nvPr/>
        </p:nvSpPr>
        <p:spPr bwMode="black">
          <a:xfrm>
            <a:off x="2651838" y="4538287"/>
            <a:ext cx="2503970" cy="534035"/>
          </a:xfrm>
          <a:prstGeom prst="rect">
            <a:avLst/>
          </a:prstGeom>
          <a:noFill/>
          <a:ln w="9525" algn="ctr">
            <a:noFill/>
            <a:miter lim="800000"/>
          </a:ln>
          <a:effectLst/>
        </p:spPr>
        <p:txBody>
          <a:bodyPr wrap="square">
            <a:spAutoFit/>
          </a:bodyPr>
          <a:lstStyle/>
          <a:p>
            <a:pPr marL="0" lvl="1" algn="ctr" defTabSz="911860" eaLnBrk="0" hangingPunct="0">
              <a:lnSpc>
                <a:spcPct val="120000"/>
              </a:lnSpc>
              <a:buClr>
                <a:srgbClr val="0087E2"/>
              </a:buClr>
              <a:buSzPct val="80000"/>
              <a:defRPr/>
            </a:pPr>
            <a:r>
              <a:rPr kumimoji="1" lang="zh-CN" altLang="en-US" sz="2400" b="1" dirty="0">
                <a:solidFill>
                  <a:srgbClr val="005BAA"/>
                </a:solidFill>
                <a:latin typeface="微软雅黑" panose="020B0503020204020204" charset="-122"/>
                <a:ea typeface="微软雅黑" panose="020B0503020204020204" charset="-122"/>
              </a:rPr>
              <a:t>国家需求</a:t>
            </a:r>
            <a:endParaRPr kumimoji="1" lang="en-US" altLang="zh-CN" sz="2400" b="1" dirty="0">
              <a:solidFill>
                <a:srgbClr val="005BAA"/>
              </a:solidFill>
              <a:latin typeface="微软雅黑" panose="020B0503020204020204" charset="-122"/>
              <a:ea typeface="微软雅黑" panose="020B0503020204020204" charset="-122"/>
            </a:endParaRPr>
          </a:p>
        </p:txBody>
      </p:sp>
      <p:sp>
        <p:nvSpPr>
          <p:cNvPr id="27" name="Rectangle 4"/>
          <p:cNvSpPr>
            <a:spLocks noChangeArrowheads="1"/>
          </p:cNvSpPr>
          <p:nvPr/>
        </p:nvSpPr>
        <p:spPr bwMode="black">
          <a:xfrm>
            <a:off x="7051162" y="4538288"/>
            <a:ext cx="2503970" cy="534035"/>
          </a:xfrm>
          <a:prstGeom prst="rect">
            <a:avLst/>
          </a:prstGeom>
          <a:noFill/>
          <a:ln w="9525" algn="ctr">
            <a:noFill/>
            <a:miter lim="800000"/>
          </a:ln>
          <a:effectLst/>
        </p:spPr>
        <p:txBody>
          <a:bodyPr wrap="square">
            <a:spAutoFit/>
          </a:bodyPr>
          <a:lstStyle/>
          <a:p>
            <a:pPr marL="0" lvl="1" algn="ctr" defTabSz="911860" eaLnBrk="0" hangingPunct="0">
              <a:lnSpc>
                <a:spcPct val="120000"/>
              </a:lnSpc>
              <a:buClr>
                <a:srgbClr val="0087E2"/>
              </a:buClr>
              <a:buSzPct val="80000"/>
              <a:defRPr/>
            </a:pPr>
            <a:r>
              <a:rPr kumimoji="1" lang="zh-CN" altLang="en-US" sz="2400" b="1" dirty="0">
                <a:solidFill>
                  <a:srgbClr val="005BAA"/>
                </a:solidFill>
                <a:latin typeface="微软雅黑" panose="020B0503020204020204" charset="-122"/>
                <a:ea typeface="微软雅黑" panose="020B0503020204020204" charset="-122"/>
              </a:rPr>
              <a:t>学科前沿</a:t>
            </a:r>
            <a:endParaRPr kumimoji="1" lang="en-US" altLang="zh-CN" sz="2400" b="1" dirty="0">
              <a:solidFill>
                <a:srgbClr val="005BAA"/>
              </a:solidFill>
              <a:latin typeface="微软雅黑" panose="020B0503020204020204" charset="-122"/>
              <a:ea typeface="微软雅黑" panose="020B0503020204020204" charset="-122"/>
            </a:endParaRPr>
          </a:p>
        </p:txBody>
      </p:sp>
      <p:sp>
        <p:nvSpPr>
          <p:cNvPr id="28" name="矩形 27"/>
          <p:cNvSpPr/>
          <p:nvPr/>
        </p:nvSpPr>
        <p:spPr>
          <a:xfrm>
            <a:off x="2259767" y="5125592"/>
            <a:ext cx="3441480" cy="1198880"/>
          </a:xfrm>
          <a:prstGeom prst="rect">
            <a:avLst/>
          </a:prstGeom>
        </p:spPr>
        <p:txBody>
          <a:bodyPr wrap="square">
            <a:spAutoFit/>
          </a:bodyPr>
          <a:lstStyle/>
          <a:p>
            <a:pPr algn="ctr">
              <a:lnSpc>
                <a:spcPct val="200000"/>
              </a:lnSpc>
            </a:pPr>
            <a:r>
              <a:rPr lang="zh-CN"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新一代人工智能发展规划</a:t>
            </a:r>
            <a:r>
              <a:rPr lang="zh-CN" altLang="zh-CN"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lnSpc>
                <a:spcPct val="200000"/>
              </a:lnSpc>
            </a:pPr>
            <a:r>
              <a:rPr lang="zh-CN" altLang="en-US" dirty="0">
                <a:latin typeface="黑体" panose="02010609060101010101" pitchFamily="49" charset="-122"/>
                <a:ea typeface="黑体" panose="02010609060101010101" pitchFamily="49" charset="-122"/>
              </a:rPr>
              <a:t>明确的</a:t>
            </a:r>
            <a:r>
              <a:rPr lang="zh-CN" altLang="en-US" b="1" dirty="0">
                <a:solidFill>
                  <a:srgbClr val="C00000"/>
                </a:solidFill>
                <a:latin typeface="黑体" panose="02010609060101010101" pitchFamily="49" charset="-122"/>
                <a:ea typeface="黑体" panose="02010609060101010101" pitchFamily="49" charset="-122"/>
              </a:rPr>
              <a:t>五大发展方向之一</a:t>
            </a:r>
            <a:endParaRPr kumimoji="1" lang="zh-CN" altLang="en-US" b="1" dirty="0">
              <a:solidFill>
                <a:srgbClr val="C00000"/>
              </a:solidFill>
              <a:latin typeface="黑体" panose="02010609060101010101" pitchFamily="49" charset="-122"/>
              <a:ea typeface="黑体" panose="02010609060101010101" pitchFamily="49" charset="-122"/>
            </a:endParaRPr>
          </a:p>
        </p:txBody>
      </p:sp>
      <p:sp>
        <p:nvSpPr>
          <p:cNvPr id="29" name="矩形 28"/>
          <p:cNvSpPr/>
          <p:nvPr/>
        </p:nvSpPr>
        <p:spPr>
          <a:xfrm>
            <a:off x="6331213" y="5039030"/>
            <a:ext cx="3720545" cy="1337945"/>
          </a:xfrm>
          <a:prstGeom prst="rect">
            <a:avLst/>
          </a:prstGeom>
        </p:spPr>
        <p:txBody>
          <a:bodyPr wrap="square">
            <a:spAutoFit/>
          </a:bodyPr>
          <a:lstStyle/>
          <a:p>
            <a:pPr algn="ctr">
              <a:lnSpc>
                <a:spcPct val="150000"/>
              </a:lnSpc>
            </a:pPr>
            <a:r>
              <a:rPr kumimoji="1" lang="zh-CN" altLang="en-US" dirty="0">
                <a:latin typeface="黑体" panose="02010609060101010101" pitchFamily="49" charset="-122"/>
                <a:ea typeface="黑体" panose="02010609060101010101" pitchFamily="49" charset="-122"/>
              </a:rPr>
              <a:t>求解单个体、集中式方法所不能解决的复杂巨系统问题的重要方法</a:t>
            </a:r>
            <a:endParaRPr kumimoji="1" lang="en-US" altLang="zh-CN" dirty="0">
              <a:latin typeface="黑体" panose="02010609060101010101" pitchFamily="49" charset="-122"/>
              <a:ea typeface="黑体" panose="02010609060101010101" pitchFamily="49" charset="-122"/>
            </a:endParaRPr>
          </a:p>
          <a:p>
            <a:pPr algn="ctr">
              <a:lnSpc>
                <a:spcPct val="150000"/>
              </a:lnSpc>
            </a:pPr>
            <a:r>
              <a:rPr kumimoji="1" lang="zh-CN" altLang="en-US" b="1" dirty="0">
                <a:solidFill>
                  <a:srgbClr val="C00000"/>
                </a:solidFill>
                <a:latin typeface="黑体" panose="02010609060101010101" pitchFamily="49" charset="-122"/>
                <a:ea typeface="黑体" panose="02010609060101010101" pitchFamily="49" charset="-122"/>
              </a:rPr>
              <a:t>多个分支入选</a:t>
            </a:r>
            <a:r>
              <a:rPr kumimoji="1" lang="en-US" altLang="zh-CN" b="1" dirty="0">
                <a:solidFill>
                  <a:srgbClr val="C00000"/>
                </a:solidFill>
                <a:latin typeface="黑体" panose="02010609060101010101" pitchFamily="49" charset="-122"/>
                <a:ea typeface="黑体" panose="02010609060101010101" pitchFamily="49" charset="-122"/>
              </a:rPr>
              <a:t>ESI</a:t>
            </a:r>
            <a:r>
              <a:rPr kumimoji="1" lang="zh-CN" altLang="en-US" b="1" dirty="0">
                <a:solidFill>
                  <a:srgbClr val="C00000"/>
                </a:solidFill>
                <a:latin typeface="黑体" panose="02010609060101010101" pitchFamily="49" charset="-122"/>
                <a:ea typeface="黑体" panose="02010609060101010101" pitchFamily="49" charset="-122"/>
              </a:rPr>
              <a:t>研究前沿</a:t>
            </a:r>
          </a:p>
        </p:txBody>
      </p:sp>
      <p:sp>
        <p:nvSpPr>
          <p:cNvPr id="30" name="矩形 29"/>
          <p:cNvSpPr/>
          <p:nvPr/>
        </p:nvSpPr>
        <p:spPr>
          <a:xfrm>
            <a:off x="5703180" y="2641638"/>
            <a:ext cx="640080" cy="368300"/>
          </a:xfrm>
          <a:prstGeom prst="rect">
            <a:avLst/>
          </a:prstGeom>
        </p:spPr>
        <p:txBody>
          <a:bodyPr wrap="none">
            <a:spAutoFit/>
          </a:bodyPr>
          <a:lstStyle/>
          <a:p>
            <a:r>
              <a:rPr kumimoji="1" lang="zh-CN" altLang="en-US" dirty="0">
                <a:latin typeface="黑体" panose="02010609060101010101" pitchFamily="49" charset="-122"/>
                <a:ea typeface="黑体" panose="02010609060101010101" pitchFamily="49" charset="-122"/>
              </a:rPr>
              <a:t>模拟</a:t>
            </a:r>
            <a:endParaRPr lang="zh-CN" altLang="en-US" dirty="0"/>
          </a:p>
        </p:txBody>
      </p:sp>
      <p:pic>
        <p:nvPicPr>
          <p:cNvPr id="6" name="图片 5">
            <a:extLst>
              <a:ext uri="{FF2B5EF4-FFF2-40B4-BE49-F238E27FC236}">
                <a16:creationId xmlns:a16="http://schemas.microsoft.com/office/drawing/2014/main" id="{DDA032B7-7CEC-32CB-3362-5B18A8CB8352}"/>
              </a:ext>
            </a:extLst>
          </p:cNvPr>
          <p:cNvPicPr>
            <a:picLocks noChangeAspect="1"/>
          </p:cNvPicPr>
          <p:nvPr/>
        </p:nvPicPr>
        <p:blipFill>
          <a:blip r:embed="rId5"/>
          <a:stretch>
            <a:fillRect/>
          </a:stretch>
        </p:blipFill>
        <p:spPr>
          <a:xfrm>
            <a:off x="0" y="16502"/>
            <a:ext cx="3952875" cy="895350"/>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arn(inVertical)">
                                      <p:cBhvr>
                                        <p:cTn id="40" dur="500"/>
                                        <p:tgtEl>
                                          <p:spTgt spid="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arn(inVertical)">
                                      <p:cBhvr>
                                        <p:cTn id="43" dur="500"/>
                                        <p:tgtEl>
                                          <p:spTgt spid="2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arn(inVertical)">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arn(inVertical)">
                                      <p:cBhvr>
                                        <p:cTn id="54" dur="500"/>
                                        <p:tgtEl>
                                          <p:spTgt spid="18"/>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arn(inVertical)">
                                      <p:cBhvr>
                                        <p:cTn id="57" dur="500"/>
                                        <p:tgtEl>
                                          <p:spTgt spid="25"/>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inVertical)">
                                      <p:cBhvr>
                                        <p:cTn id="60" dur="500"/>
                                        <p:tgtEl>
                                          <p:spTgt spid="27"/>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barn(inVertical)">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6" grpId="0" bldLvl="0" animBg="1"/>
      <p:bldP spid="17" grpId="0" bldLvl="0" animBg="1"/>
      <p:bldP spid="18" grpId="0" bldLvl="0" animBg="1"/>
      <p:bldP spid="23" grpId="0" bldLvl="0" animBg="1"/>
      <p:bldP spid="24" grpId="0" bldLvl="0" animBg="1"/>
      <p:bldP spid="25" grpId="0" bldLvl="0" animBg="1"/>
      <p:bldP spid="26" grpId="0" bldLvl="0" animBg="1"/>
      <p:bldP spid="27" grpId="0" bldLvl="0" animBg="1"/>
      <p:bldP spid="28" grpId="0"/>
      <p:bldP spid="29" grpId="0"/>
      <p:bldP spid="3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67609" y="96021"/>
            <a:ext cx="6918325" cy="609600"/>
          </a:xfrm>
        </p:spPr>
        <p:txBody>
          <a:bodyPr>
            <a:normAutofit fontScale="90000"/>
          </a:bodyPr>
          <a:lstStyle/>
          <a:p>
            <a:pPr algn="ctr">
              <a:spcBef>
                <a:spcPts val="0"/>
              </a:spcBef>
              <a:defRPr/>
            </a:pPr>
            <a:r>
              <a:rPr lang="zh-CN" altLang="en-US" b="1" kern="1200" dirty="0">
                <a:solidFill>
                  <a:prstClr val="white"/>
                </a:solidFill>
                <a:latin typeface="黑体" panose="02010609060101010101" pitchFamily="49" charset="-122"/>
                <a:ea typeface="黑体" panose="02010609060101010101" pitchFamily="49" charset="-122"/>
                <a:cs typeface="+mn-cs"/>
              </a:rPr>
              <a:t>群体智能</a:t>
            </a:r>
            <a:r>
              <a:rPr lang="zh-CN" altLang="en-US" b="1" dirty="0">
                <a:solidFill>
                  <a:prstClr val="white"/>
                </a:solidFill>
                <a:latin typeface="黑体" panose="02010609060101010101" pitchFamily="49" charset="-122"/>
                <a:ea typeface="黑体" panose="02010609060101010101" pitchFamily="49" charset="-122"/>
                <a:cs typeface="+mn-cs"/>
              </a:rPr>
              <a:t>算法</a:t>
            </a:r>
            <a:endParaRPr lang="zh-CN" altLang="en-US" b="1" kern="1200" dirty="0">
              <a:solidFill>
                <a:prstClr val="white"/>
              </a:solidFill>
              <a:latin typeface="黑体" panose="02010609060101010101" pitchFamily="49" charset="-122"/>
              <a:ea typeface="黑体" panose="02010609060101010101" pitchFamily="49" charset="-122"/>
              <a:cs typeface="+mn-cs"/>
            </a:endParaRPr>
          </a:p>
        </p:txBody>
      </p:sp>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75</a:t>
            </a:fld>
            <a:endParaRPr lang="zh-CN" altLang="en-US" sz="1205"/>
          </a:p>
        </p:txBody>
      </p:sp>
      <p:pic>
        <p:nvPicPr>
          <p:cNvPr id="5" name="图片 4"/>
          <p:cNvPicPr>
            <a:picLocks noChangeAspect="1"/>
          </p:cNvPicPr>
          <p:nvPr/>
        </p:nvPicPr>
        <p:blipFill>
          <a:blip r:embed="rId2"/>
          <a:stretch>
            <a:fillRect/>
          </a:stretch>
        </p:blipFill>
        <p:spPr>
          <a:xfrm>
            <a:off x="2152650" y="1262743"/>
            <a:ext cx="7886701" cy="4932036"/>
          </a:xfrm>
          <a:prstGeom prst="rect">
            <a:avLst/>
          </a:prstGeom>
        </p:spPr>
      </p:pic>
      <p:pic>
        <p:nvPicPr>
          <p:cNvPr id="4" name="图片 3">
            <a:extLst>
              <a:ext uri="{FF2B5EF4-FFF2-40B4-BE49-F238E27FC236}">
                <a16:creationId xmlns:a16="http://schemas.microsoft.com/office/drawing/2014/main" id="{AC618A64-B3AC-492F-3895-49B21636E883}"/>
              </a:ext>
            </a:extLst>
          </p:cNvPr>
          <p:cNvPicPr>
            <a:picLocks noChangeAspect="1"/>
          </p:cNvPicPr>
          <p:nvPr/>
        </p:nvPicPr>
        <p:blipFill>
          <a:blip r:embed="rId3"/>
          <a:stretch>
            <a:fillRect/>
          </a:stretch>
        </p:blipFill>
        <p:spPr>
          <a:xfrm>
            <a:off x="0" y="0"/>
            <a:ext cx="3952875" cy="895350"/>
          </a:xfrm>
          <a:prstGeom prst="rect">
            <a:avLst/>
          </a:prstGeom>
        </p:spPr>
      </p:pic>
    </p:spTree>
  </p:cSld>
  <p:clrMapOvr>
    <a:masterClrMapping/>
  </p:clrMapOvr>
  <p:transition spd="slow" advTm="18981">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lnSpc>
                <a:spcPct val="90000"/>
              </a:lnSpc>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从生物</a:t>
            </a:r>
            <a:r>
              <a:rPr lang="en-US" altLang="zh-CN" b="1" dirty="0">
                <a:solidFill>
                  <a:prstClr val="white"/>
                </a:solidFill>
                <a:latin typeface="黑体" panose="02010609060101010101" pitchFamily="49" charset="-122"/>
                <a:ea typeface="黑体" panose="02010609060101010101" pitchFamily="49" charset="-122"/>
                <a:cs typeface="+mn-cs"/>
              </a:rPr>
              <a:t>/</a:t>
            </a:r>
            <a:r>
              <a:rPr lang="zh-CN" altLang="en-US"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p:cNvSpPr>
            <a:spLocks noGrp="1"/>
          </p:cNvSpPr>
          <p:nvPr>
            <p:ph type="sldNum" sz="quarter" idx="10"/>
          </p:nvPr>
        </p:nvSpPr>
        <p:spPr/>
        <p:txBody>
          <a:bodyPr/>
          <a:lstStyle/>
          <a:p>
            <a:fld id="{2019CF56-CF6D-462A-8750-8AAFE511D27B}" type="slidenum">
              <a:rPr lang="zh-CN" altLang="en-US" sz="1205" smtClean="0"/>
              <a:t>76</a:t>
            </a:fld>
            <a:endParaRPr lang="zh-CN" altLang="en-US" sz="1205"/>
          </a:p>
        </p:txBody>
      </p:sp>
      <p:pic>
        <p:nvPicPr>
          <p:cNvPr id="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73668" y="2017712"/>
            <a:ext cx="3478395" cy="312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2273301" y="1997245"/>
            <a:ext cx="3822699" cy="3121872"/>
          </a:xfrm>
          <a:prstGeom prst="rect">
            <a:avLst/>
          </a:prstGeom>
        </p:spPr>
      </p:pic>
      <p:sp>
        <p:nvSpPr>
          <p:cNvPr id="8" name="矩形 22"/>
          <p:cNvSpPr>
            <a:spLocks noChangeArrowheads="1"/>
          </p:cNvSpPr>
          <p:nvPr/>
        </p:nvSpPr>
        <p:spPr bwMode="auto">
          <a:xfrm>
            <a:off x="5415203" y="5306653"/>
            <a:ext cx="213476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200000"/>
              </a:lnSpc>
              <a:spcBef>
                <a:spcPct val="0"/>
              </a:spcBef>
              <a:buFontTx/>
              <a:buNone/>
            </a:pPr>
            <a:r>
              <a:rPr lang="en-US" altLang="zh-CN" sz="2000" dirty="0">
                <a:solidFill>
                  <a:srgbClr val="3333FF"/>
                </a:solidFill>
              </a:rPr>
              <a:t>BOIDS</a:t>
            </a:r>
            <a:r>
              <a:rPr lang="zh-CN" altLang="en-US" sz="2000" dirty="0">
                <a:solidFill>
                  <a:srgbClr val="3333FF"/>
                </a:solidFill>
              </a:rPr>
              <a:t>系统（</a:t>
            </a:r>
            <a:r>
              <a:rPr lang="en-US" altLang="zh-CN" sz="2000" dirty="0">
                <a:solidFill>
                  <a:srgbClr val="3333FF"/>
                </a:solidFill>
              </a:rPr>
              <a:t>1987</a:t>
            </a:r>
            <a:r>
              <a:rPr lang="zh-CN" altLang="en-US" sz="2000" dirty="0">
                <a:solidFill>
                  <a:srgbClr val="3333FF"/>
                </a:solidFill>
              </a:rPr>
              <a:t>）</a:t>
            </a:r>
            <a:endParaRPr lang="en-US" altLang="zh-CN" sz="2000" dirty="0">
              <a:solidFill>
                <a:srgbClr val="3333FF"/>
              </a:solidFill>
            </a:endParaRPr>
          </a:p>
          <a:p>
            <a:pPr algn="ctr" eaLnBrk="1" hangingPunct="1">
              <a:lnSpc>
                <a:spcPct val="200000"/>
              </a:lnSpc>
              <a:spcBef>
                <a:spcPct val="0"/>
              </a:spcBef>
              <a:buFontTx/>
              <a:buNone/>
            </a:pPr>
            <a:endParaRPr lang="zh-CN" altLang="en-US" sz="2000" dirty="0">
              <a:solidFill>
                <a:srgbClr val="C00000"/>
              </a:solidFill>
            </a:endParaRPr>
          </a:p>
        </p:txBody>
      </p:sp>
      <p:sp>
        <p:nvSpPr>
          <p:cNvPr id="9" name="TextBox 99"/>
          <p:cNvSpPr txBox="1">
            <a:spLocks noChangeArrowheads="1"/>
          </p:cNvSpPr>
          <p:nvPr/>
        </p:nvSpPr>
        <p:spPr bwMode="auto">
          <a:xfrm>
            <a:off x="2354504" y="5926168"/>
            <a:ext cx="80772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利用动力学系统模拟鸟群的飞行规则，对鸟群行为进行仿真，可用于动画</a:t>
            </a:r>
            <a:r>
              <a:rPr lang="en-US" altLang="zh-CN" sz="1600" dirty="0">
                <a:solidFill>
                  <a:srgbClr val="3333CC"/>
                </a:solidFill>
                <a:latin typeface="黑体" panose="02010609060101010101" pitchFamily="49" charset="-122"/>
                <a:ea typeface="黑体" panose="02010609060101010101" pitchFamily="49" charset="-122"/>
              </a:rPr>
              <a:t>/</a:t>
            </a:r>
            <a:r>
              <a:rPr lang="zh-CN" altLang="en-US" sz="1600" dirty="0">
                <a:solidFill>
                  <a:srgbClr val="3333CC"/>
                </a:solidFill>
                <a:latin typeface="黑体" panose="02010609060101010101" pitchFamily="49" charset="-122"/>
                <a:ea typeface="黑体" panose="02010609060101010101" pitchFamily="49" charset="-122"/>
              </a:rPr>
              <a:t>游戏设计等</a:t>
            </a:r>
            <a:endParaRPr lang="en-US" altLang="zh-CN" sz="1600" dirty="0">
              <a:solidFill>
                <a:srgbClr val="3333CC"/>
              </a:solidFill>
              <a:latin typeface="黑体" panose="02010609060101010101" pitchFamily="49" charset="-122"/>
              <a:ea typeface="黑体" panose="02010609060101010101" pitchFamily="49" charset="-122"/>
            </a:endParaRPr>
          </a:p>
        </p:txBody>
      </p:sp>
    </p:spTree>
  </p:cSld>
  <p:clrMapOvr>
    <a:masterClrMapping/>
  </p:clrMapOvr>
  <p:transition spd="slow" advTm="18981">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lnSpc>
                <a:spcPct val="90000"/>
              </a:lnSpc>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从生物</a:t>
            </a:r>
            <a:r>
              <a:rPr lang="en-US" altLang="zh-CN" b="1" dirty="0">
                <a:solidFill>
                  <a:prstClr val="white"/>
                </a:solidFill>
                <a:latin typeface="黑体" panose="02010609060101010101" pitchFamily="49" charset="-122"/>
                <a:ea typeface="黑体" panose="02010609060101010101" pitchFamily="49" charset="-122"/>
                <a:cs typeface="+mn-cs"/>
              </a:rPr>
              <a:t>/</a:t>
            </a:r>
            <a:r>
              <a:rPr lang="zh-CN" altLang="en-US"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p:cNvSpPr>
            <a:spLocks noGrp="1"/>
          </p:cNvSpPr>
          <p:nvPr>
            <p:ph type="sldNum" sz="quarter" idx="10"/>
          </p:nvPr>
        </p:nvSpPr>
        <p:spPr/>
        <p:txBody>
          <a:bodyPr/>
          <a:lstStyle/>
          <a:p>
            <a:fld id="{2019CF56-CF6D-462A-8750-8AAFE511D27B}" type="slidenum">
              <a:rPr lang="zh-CN" altLang="en-US" sz="1205" smtClean="0"/>
              <a:t>77</a:t>
            </a:fld>
            <a:endParaRPr lang="zh-CN" altLang="en-US" sz="1205"/>
          </a:p>
        </p:txBody>
      </p:sp>
      <p:sp>
        <p:nvSpPr>
          <p:cNvPr id="8" name="矩形 22"/>
          <p:cNvSpPr>
            <a:spLocks noChangeArrowheads="1"/>
          </p:cNvSpPr>
          <p:nvPr/>
        </p:nvSpPr>
        <p:spPr bwMode="auto">
          <a:xfrm>
            <a:off x="7162800" y="4208752"/>
            <a:ext cx="2577296"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200000"/>
              </a:lnSpc>
              <a:spcBef>
                <a:spcPct val="0"/>
              </a:spcBef>
              <a:buFontTx/>
              <a:buNone/>
            </a:pPr>
            <a:r>
              <a:rPr lang="zh-CN" altLang="en-US" sz="2000" dirty="0">
                <a:solidFill>
                  <a:srgbClr val="3333FF"/>
                </a:solidFill>
              </a:rPr>
              <a:t>粒子群优化（</a:t>
            </a:r>
            <a:r>
              <a:rPr lang="en-US" altLang="zh-CN" sz="2000" dirty="0">
                <a:solidFill>
                  <a:srgbClr val="3333FF"/>
                </a:solidFill>
              </a:rPr>
              <a:t>1995</a:t>
            </a:r>
            <a:r>
              <a:rPr lang="zh-CN" altLang="en-US" sz="2000" dirty="0">
                <a:solidFill>
                  <a:srgbClr val="3333FF"/>
                </a:solidFill>
              </a:rPr>
              <a:t>）</a:t>
            </a:r>
          </a:p>
        </p:txBody>
      </p:sp>
      <p:sp>
        <p:nvSpPr>
          <p:cNvPr id="9" name="TextBox 99"/>
          <p:cNvSpPr txBox="1">
            <a:spLocks noChangeArrowheads="1"/>
          </p:cNvSpPr>
          <p:nvPr/>
        </p:nvSpPr>
        <p:spPr bwMode="auto">
          <a:xfrm>
            <a:off x="2074864" y="5740359"/>
            <a:ext cx="80772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模拟社会性群体生物的智能行为，设计算法求解复杂计算问题</a:t>
            </a:r>
            <a:endParaRPr lang="en-US" altLang="zh-CN" sz="1600" dirty="0">
              <a:solidFill>
                <a:srgbClr val="3333CC"/>
              </a:solidFill>
              <a:latin typeface="黑体" panose="02010609060101010101" pitchFamily="49" charset="-122"/>
              <a:ea typeface="黑体" panose="02010609060101010101" pitchFamily="49" charset="-122"/>
            </a:endParaRPr>
          </a:p>
        </p:txBody>
      </p:sp>
      <p:pic>
        <p:nvPicPr>
          <p:cNvPr id="11" name="Picture 53" descr="MP9004140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479" y="2091937"/>
            <a:ext cx="3283121" cy="218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1959535" y="2091937"/>
            <a:ext cx="4384096" cy="2187119"/>
          </a:xfrm>
          <a:prstGeom prst="rect">
            <a:avLst/>
          </a:prstGeom>
        </p:spPr>
      </p:pic>
      <p:sp>
        <p:nvSpPr>
          <p:cNvPr id="13" name="矩形 22"/>
          <p:cNvSpPr>
            <a:spLocks noChangeArrowheads="1"/>
          </p:cNvSpPr>
          <p:nvPr/>
        </p:nvSpPr>
        <p:spPr bwMode="auto">
          <a:xfrm>
            <a:off x="3347343" y="4208752"/>
            <a:ext cx="213476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200000"/>
              </a:lnSpc>
              <a:spcBef>
                <a:spcPct val="0"/>
              </a:spcBef>
              <a:buFontTx/>
              <a:buNone/>
            </a:pPr>
            <a:r>
              <a:rPr lang="zh-CN" altLang="en-US" sz="2000" dirty="0">
                <a:solidFill>
                  <a:srgbClr val="3333FF"/>
                </a:solidFill>
              </a:rPr>
              <a:t>蚁群优化（</a:t>
            </a:r>
            <a:r>
              <a:rPr lang="en-US" altLang="zh-CN" sz="2000" dirty="0">
                <a:solidFill>
                  <a:srgbClr val="3333FF"/>
                </a:solidFill>
              </a:rPr>
              <a:t>1992</a:t>
            </a:r>
            <a:r>
              <a:rPr lang="zh-CN" altLang="en-US" sz="2000" dirty="0">
                <a:solidFill>
                  <a:srgbClr val="3333FF"/>
                </a:solidFill>
              </a:rPr>
              <a:t>）</a:t>
            </a:r>
          </a:p>
        </p:txBody>
      </p:sp>
    </p:spTree>
  </p:cSld>
  <p:clrMapOvr>
    <a:masterClrMapping/>
  </p:clrMapOvr>
  <p:transition spd="slow" advTm="18981">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lnSpc>
                <a:spcPct val="90000"/>
              </a:lnSpc>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从生物</a:t>
            </a:r>
            <a:r>
              <a:rPr lang="en-US" altLang="zh-CN" b="1" dirty="0">
                <a:solidFill>
                  <a:prstClr val="white"/>
                </a:solidFill>
                <a:latin typeface="黑体" panose="02010609060101010101" pitchFamily="49" charset="-122"/>
                <a:ea typeface="黑体" panose="02010609060101010101" pitchFamily="49" charset="-122"/>
                <a:cs typeface="+mn-cs"/>
              </a:rPr>
              <a:t>/</a:t>
            </a:r>
            <a:r>
              <a:rPr lang="zh-CN" altLang="en-US"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p:cNvSpPr>
            <a:spLocks noGrp="1"/>
          </p:cNvSpPr>
          <p:nvPr>
            <p:ph type="sldNum" sz="quarter" idx="10"/>
          </p:nvPr>
        </p:nvSpPr>
        <p:spPr/>
        <p:txBody>
          <a:bodyPr/>
          <a:lstStyle/>
          <a:p>
            <a:fld id="{2019CF56-CF6D-462A-8750-8AAFE511D27B}" type="slidenum">
              <a:rPr lang="zh-CN" altLang="en-US" sz="1205" smtClean="0"/>
              <a:t>78</a:t>
            </a:fld>
            <a:endParaRPr lang="zh-CN" altLang="en-US" sz="1205"/>
          </a:p>
        </p:txBody>
      </p:sp>
      <p:sp>
        <p:nvSpPr>
          <p:cNvPr id="9" name="TextBox 99"/>
          <p:cNvSpPr txBox="1">
            <a:spLocks noChangeArrowheads="1"/>
          </p:cNvSpPr>
          <p:nvPr/>
        </p:nvSpPr>
        <p:spPr bwMode="auto">
          <a:xfrm>
            <a:off x="2074864" y="5396964"/>
            <a:ext cx="80772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控制群体机器人通过协作完成复杂任务</a:t>
            </a:r>
            <a:endParaRPr lang="en-US" altLang="zh-CN" sz="1600" dirty="0">
              <a:solidFill>
                <a:srgbClr val="3333CC"/>
              </a:solidFill>
              <a:latin typeface="黑体" panose="02010609060101010101" pitchFamily="49" charset="-122"/>
              <a:ea typeface="黑体" panose="02010609060101010101" pitchFamily="49" charset="-122"/>
            </a:endParaRPr>
          </a:p>
        </p:txBody>
      </p:sp>
      <p:sp>
        <p:nvSpPr>
          <p:cNvPr id="13" name="矩形 22"/>
          <p:cNvSpPr>
            <a:spLocks noChangeArrowheads="1"/>
          </p:cNvSpPr>
          <p:nvPr/>
        </p:nvSpPr>
        <p:spPr bwMode="auto">
          <a:xfrm>
            <a:off x="1470151" y="4576582"/>
            <a:ext cx="4708727"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en-US" altLang="zh-CN" sz="2000" dirty="0" err="1">
                <a:solidFill>
                  <a:srgbClr val="3333FF"/>
                </a:solidFill>
              </a:rPr>
              <a:t>Kilobots</a:t>
            </a:r>
            <a:r>
              <a:rPr lang="zh-CN" altLang="en-US" sz="2000" dirty="0">
                <a:solidFill>
                  <a:srgbClr val="3333FF"/>
                </a:solidFill>
              </a:rPr>
              <a:t>群体机器人</a:t>
            </a:r>
            <a:endParaRPr lang="en-US" altLang="zh-CN" sz="2000" dirty="0">
              <a:solidFill>
                <a:srgbClr val="3333FF"/>
              </a:solidFill>
            </a:endParaRPr>
          </a:p>
          <a:p>
            <a:pPr algn="ctr" eaLnBrk="1" hangingPunct="1">
              <a:lnSpc>
                <a:spcPct val="100000"/>
              </a:lnSpc>
              <a:spcBef>
                <a:spcPct val="0"/>
              </a:spcBef>
              <a:buFontTx/>
              <a:buNone/>
            </a:pPr>
            <a:r>
              <a:rPr lang="zh-CN" altLang="en-US" sz="2000" dirty="0">
                <a:solidFill>
                  <a:srgbClr val="3333FF"/>
                </a:solidFill>
              </a:rPr>
              <a:t>（</a:t>
            </a:r>
            <a:r>
              <a:rPr lang="en-US" altLang="zh-CN" sz="2000" dirty="0">
                <a:solidFill>
                  <a:srgbClr val="3333FF"/>
                </a:solidFill>
              </a:rPr>
              <a:t>Science</a:t>
            </a:r>
            <a:r>
              <a:rPr lang="zh-CN" altLang="en-US" sz="2000" dirty="0">
                <a:solidFill>
                  <a:srgbClr val="3333FF"/>
                </a:solidFill>
              </a:rPr>
              <a:t> </a:t>
            </a:r>
            <a:r>
              <a:rPr lang="en-US" altLang="zh-CN" sz="2000" dirty="0">
                <a:solidFill>
                  <a:srgbClr val="3333FF"/>
                </a:solidFill>
              </a:rPr>
              <a:t>2014</a:t>
            </a:r>
            <a:r>
              <a:rPr lang="zh-CN" altLang="en-US" sz="2000" dirty="0">
                <a:solidFill>
                  <a:srgbClr val="3333FF"/>
                </a:solidFill>
              </a:rPr>
              <a:t>）</a:t>
            </a:r>
          </a:p>
        </p:txBody>
      </p:sp>
      <p:pic>
        <p:nvPicPr>
          <p:cNvPr id="1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2851" y="2043865"/>
            <a:ext cx="4346027" cy="244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6252451" y="2043865"/>
            <a:ext cx="1883923" cy="2448466"/>
          </a:xfrm>
          <a:prstGeom prst="rect">
            <a:avLst/>
          </a:prstGeom>
        </p:spPr>
      </p:pic>
      <p:sp>
        <p:nvSpPr>
          <p:cNvPr id="12" name="矩形 22"/>
          <p:cNvSpPr>
            <a:spLocks noChangeArrowheads="1"/>
          </p:cNvSpPr>
          <p:nvPr/>
        </p:nvSpPr>
        <p:spPr bwMode="auto">
          <a:xfrm>
            <a:off x="5996527" y="4572000"/>
            <a:ext cx="2395768"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000" dirty="0">
                <a:solidFill>
                  <a:srgbClr val="3333FF"/>
                </a:solidFill>
              </a:rPr>
              <a:t>细胞粒子机器人</a:t>
            </a:r>
            <a:endParaRPr lang="en-US" altLang="zh-CN" sz="2000" dirty="0">
              <a:solidFill>
                <a:srgbClr val="3333FF"/>
              </a:solidFill>
            </a:endParaRPr>
          </a:p>
          <a:p>
            <a:pPr algn="ctr" eaLnBrk="1" hangingPunct="1">
              <a:lnSpc>
                <a:spcPct val="100000"/>
              </a:lnSpc>
              <a:spcBef>
                <a:spcPct val="0"/>
              </a:spcBef>
              <a:buFontTx/>
              <a:buNone/>
            </a:pPr>
            <a:r>
              <a:rPr lang="zh-CN" altLang="en-US" sz="2000" dirty="0">
                <a:solidFill>
                  <a:srgbClr val="3333FF"/>
                </a:solidFill>
              </a:rPr>
              <a:t>（</a:t>
            </a:r>
            <a:r>
              <a:rPr lang="en-US" altLang="zh-CN" sz="2000" dirty="0">
                <a:solidFill>
                  <a:srgbClr val="3333FF"/>
                </a:solidFill>
              </a:rPr>
              <a:t>Nature</a:t>
            </a:r>
            <a:r>
              <a:rPr lang="zh-CN" altLang="en-US" sz="2000" dirty="0">
                <a:solidFill>
                  <a:srgbClr val="3333FF"/>
                </a:solidFill>
              </a:rPr>
              <a:t> </a:t>
            </a:r>
            <a:r>
              <a:rPr lang="en-US" altLang="zh-CN" sz="2000" dirty="0">
                <a:solidFill>
                  <a:srgbClr val="3333FF"/>
                </a:solidFill>
              </a:rPr>
              <a:t>2021</a:t>
            </a:r>
            <a:r>
              <a:rPr lang="zh-CN" altLang="en-US" sz="2000" dirty="0">
                <a:solidFill>
                  <a:srgbClr val="3333FF"/>
                </a:solidFill>
              </a:rPr>
              <a:t>）</a:t>
            </a: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4129" y="2502292"/>
            <a:ext cx="2264810" cy="157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r" rotWithShape="0">
                    <a:srgbClr val="3D668C">
                      <a:alpha val="50000"/>
                    </a:srgbClr>
                  </a:outerShdw>
                </a:effectLst>
              </a14:hiddenEffects>
            </a:ext>
          </a:extLst>
        </p:spPr>
      </p:pic>
      <p:sp>
        <p:nvSpPr>
          <p:cNvPr id="15" name="矩形 22"/>
          <p:cNvSpPr>
            <a:spLocks noChangeArrowheads="1"/>
          </p:cNvSpPr>
          <p:nvPr/>
        </p:nvSpPr>
        <p:spPr bwMode="auto">
          <a:xfrm>
            <a:off x="8272232" y="4676416"/>
            <a:ext cx="239576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000" dirty="0">
                <a:solidFill>
                  <a:srgbClr val="3333FF"/>
                </a:solidFill>
              </a:rPr>
              <a:t>无人机编队表演</a:t>
            </a:r>
          </a:p>
        </p:txBody>
      </p:sp>
    </p:spTree>
  </p:cSld>
  <p:clrMapOvr>
    <a:masterClrMapping/>
  </p:clrMapOvr>
  <p:transition spd="slow" advTm="18981">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lnSpc>
                <a:spcPct val="90000"/>
              </a:lnSpc>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从生物</a:t>
            </a:r>
            <a:r>
              <a:rPr lang="en-US" altLang="zh-CN" b="1" dirty="0">
                <a:solidFill>
                  <a:prstClr val="white"/>
                </a:solidFill>
                <a:latin typeface="黑体" panose="02010609060101010101" pitchFamily="49" charset="-122"/>
                <a:ea typeface="黑体" panose="02010609060101010101" pitchFamily="49" charset="-122"/>
                <a:cs typeface="+mn-cs"/>
              </a:rPr>
              <a:t>/</a:t>
            </a:r>
            <a:r>
              <a:rPr lang="zh-CN" altLang="en-US" b="1" dirty="0">
                <a:solidFill>
                  <a:prstClr val="white"/>
                </a:solidFill>
                <a:latin typeface="黑体" panose="02010609060101010101" pitchFamily="49" charset="-122"/>
                <a:ea typeface="黑体" panose="02010609060101010101" pitchFamily="49" charset="-122"/>
                <a:cs typeface="+mn-cs"/>
              </a:rPr>
              <a:t>社会现象到计算机模拟</a:t>
            </a:r>
          </a:p>
        </p:txBody>
      </p:sp>
      <p:sp>
        <p:nvSpPr>
          <p:cNvPr id="4" name="灯片编号占位符 3"/>
          <p:cNvSpPr>
            <a:spLocks noGrp="1"/>
          </p:cNvSpPr>
          <p:nvPr>
            <p:ph type="sldNum" sz="quarter" idx="10"/>
          </p:nvPr>
        </p:nvSpPr>
        <p:spPr/>
        <p:txBody>
          <a:bodyPr/>
          <a:lstStyle/>
          <a:p>
            <a:fld id="{2019CF56-CF6D-462A-8750-8AAFE511D27B}" type="slidenum">
              <a:rPr lang="zh-CN" altLang="en-US" sz="1205" smtClean="0"/>
              <a:t>79</a:t>
            </a:fld>
            <a:endParaRPr lang="zh-CN" altLang="en-US" sz="1205"/>
          </a:p>
        </p:txBody>
      </p:sp>
      <p:pic>
        <p:nvPicPr>
          <p:cNvPr id="1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9552" y="1887312"/>
            <a:ext cx="3452153" cy="345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4672" y="1887311"/>
            <a:ext cx="4966052" cy="3434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22"/>
          <p:cNvSpPr>
            <a:spLocks noChangeArrowheads="1"/>
          </p:cNvSpPr>
          <p:nvPr/>
        </p:nvSpPr>
        <p:spPr bwMode="auto">
          <a:xfrm>
            <a:off x="3929743" y="5678200"/>
            <a:ext cx="470872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000" dirty="0">
                <a:solidFill>
                  <a:srgbClr val="3333FF"/>
                </a:solidFill>
              </a:rPr>
              <a:t>群智竞争</a:t>
            </a:r>
            <a:r>
              <a:rPr lang="en-US" altLang="zh-CN" sz="2000" dirty="0">
                <a:solidFill>
                  <a:srgbClr val="3333FF"/>
                </a:solidFill>
              </a:rPr>
              <a:t>/</a:t>
            </a:r>
            <a:r>
              <a:rPr lang="zh-CN" altLang="en-US" sz="2000" dirty="0">
                <a:solidFill>
                  <a:srgbClr val="3333FF"/>
                </a:solidFill>
              </a:rPr>
              <a:t>博弈</a:t>
            </a:r>
          </a:p>
        </p:txBody>
      </p:sp>
      <p:sp>
        <p:nvSpPr>
          <p:cNvPr id="20" name="TextBox 99"/>
          <p:cNvSpPr txBox="1">
            <a:spLocks noChangeArrowheads="1"/>
          </p:cNvSpPr>
          <p:nvPr/>
        </p:nvSpPr>
        <p:spPr bwMode="auto">
          <a:xfrm>
            <a:off x="2074864" y="6155196"/>
            <a:ext cx="80772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训练群体完成对抗、博弈、竞技任务</a:t>
            </a:r>
            <a:endParaRPr lang="en-US" altLang="zh-CN" sz="1600" dirty="0">
              <a:solidFill>
                <a:srgbClr val="3333CC"/>
              </a:solidFill>
              <a:latin typeface="黑体" panose="02010609060101010101" pitchFamily="49" charset="-122"/>
              <a:ea typeface="黑体" panose="02010609060101010101" pitchFamily="49" charset="-122"/>
            </a:endParaRPr>
          </a:p>
        </p:txBody>
      </p:sp>
    </p:spTree>
  </p:cSld>
  <p:clrMapOvr>
    <a:masterClrMapping/>
  </p:clrMapOvr>
  <p:transition spd="slow" advTm="18981">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产生式系统</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2" name="Rectangle 639"/>
          <p:cNvSpPr txBox="1">
            <a:spLocks noChangeArrowheads="1"/>
          </p:cNvSpPr>
          <p:nvPr/>
        </p:nvSpPr>
        <p:spPr>
          <a:xfrm>
            <a:off x="1775524" y="1262743"/>
            <a:ext cx="8666423" cy="5415719"/>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r>
              <a:rPr lang="zh-CN" altLang="ru-RU" sz="2605" b="1">
                <a:latin typeface="Times New Roman" panose="02020603050405020304" pitchFamily="18" charset="0"/>
                <a:ea typeface="新宋体" panose="02010609030101010101" pitchFamily="49" charset="-122"/>
              </a:rPr>
              <a:t>规则库：</a:t>
            </a:r>
          </a:p>
        </p:txBody>
      </p:sp>
      <p:sp>
        <p:nvSpPr>
          <p:cNvPr id="4" name="Rectangle 640"/>
          <p:cNvSpPr>
            <a:spLocks noChangeArrowheads="1"/>
          </p:cNvSpPr>
          <p:nvPr/>
        </p:nvSpPr>
        <p:spPr bwMode="auto">
          <a:xfrm>
            <a:off x="2017496" y="1945678"/>
            <a:ext cx="8179295" cy="4883150"/>
          </a:xfrm>
          <a:prstGeom prst="rect">
            <a:avLst/>
          </a:prstGeom>
          <a:gradFill rotWithShape="0">
            <a:gsLst>
              <a:gs pos="0">
                <a:srgbClr val="CCFFCC"/>
              </a:gs>
              <a:gs pos="50000">
                <a:srgbClr val="FFFFFF"/>
              </a:gs>
              <a:gs pos="100000">
                <a:srgbClr val="CCFFCC"/>
              </a:gs>
            </a:gsLst>
            <a:lin ang="18900000"/>
          </a:gradFill>
          <a:ln w="9525" cap="flat" algn="ctr">
            <a:solidFill>
              <a:srgbClr val="808080"/>
            </a:solidFill>
            <a:prstDash val="solid"/>
            <a:miter lim="800000"/>
            <a:headEnd type="none" w="med" len="med"/>
            <a:tailEnd type="none" w="med" len="med"/>
          </a:ln>
        </p:spPr>
        <p:txBody>
          <a:bodyPr>
            <a:spAutoFit/>
          </a:bodyPr>
          <a:lstStyle/>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latin typeface="Times New Roman" panose="02020603050405020304" pitchFamily="18" charset="0"/>
                <a:ea typeface="新宋体" panose="02010609030101010101" pitchFamily="49" charset="-122"/>
              </a:rPr>
              <a:t>1</a:t>
            </a:r>
            <a:r>
              <a:rPr lang="zh-CN" altLang="ru-RU" sz="2205" b="1">
                <a:latin typeface="宋体" panose="02010600030101010101" pitchFamily="2" charset="-122"/>
                <a:ea typeface="新宋体" panose="02010609030101010101" pitchFamily="49" charset="-122"/>
              </a:rPr>
              <a:t>：</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宋体" panose="02010600030101010101" pitchFamily="2" charset="-122"/>
                <a:ea typeface="新宋体" panose="02010609030101010101" pitchFamily="49" charset="-122"/>
              </a:rPr>
              <a:t>该动物有毛发</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THEN  </a:t>
            </a:r>
            <a:r>
              <a:rPr lang="zh-CN" altLang="ru-RU" sz="2205" b="1">
                <a:latin typeface="宋体" panose="02010600030101010101" pitchFamily="2" charset="-122"/>
                <a:ea typeface="新宋体" panose="02010609030101010101" pitchFamily="49" charset="-122"/>
              </a:rPr>
              <a:t>该动物是哺乳动物</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latin typeface="Times New Roman" panose="02020603050405020304" pitchFamily="18" charset="0"/>
                <a:ea typeface="新宋体" panose="02010609030101010101" pitchFamily="49" charset="-122"/>
              </a:rPr>
              <a:t>2</a:t>
            </a:r>
            <a:r>
              <a:rPr lang="zh-CN" altLang="ru-RU" sz="2205" b="1">
                <a:latin typeface="宋体" panose="02010600030101010101" pitchFamily="2" charset="-122"/>
                <a:ea typeface="新宋体" panose="02010609030101010101" pitchFamily="49" charset="-122"/>
              </a:rPr>
              <a:t>：</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宋体" panose="02010600030101010101" pitchFamily="2" charset="-122"/>
                <a:ea typeface="新宋体" panose="02010609030101010101" pitchFamily="49" charset="-122"/>
              </a:rPr>
              <a:t>该动物有奶</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THEN  </a:t>
            </a:r>
            <a:r>
              <a:rPr lang="zh-CN" altLang="ru-RU" sz="2205" b="1">
                <a:latin typeface="宋体" panose="02010600030101010101" pitchFamily="2" charset="-122"/>
                <a:ea typeface="新宋体" panose="02010609030101010101" pitchFamily="49" charset="-122"/>
              </a:rPr>
              <a:t>该动物是哺乳动物</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rgbClr val="0000FF"/>
                </a:solidFill>
                <a:latin typeface="Times New Roman" panose="02020603050405020304" pitchFamily="18" charset="0"/>
                <a:ea typeface="新宋体" panose="02010609030101010101" pitchFamily="49" charset="-122"/>
              </a:rPr>
              <a:t>3</a:t>
            </a:r>
            <a:r>
              <a:rPr lang="zh-CN" altLang="ru-RU" sz="2205" b="1">
                <a:latin typeface="宋体" panose="02010600030101010101" pitchFamily="2" charset="-122"/>
                <a:ea typeface="新宋体" panose="02010609030101010101" pitchFamily="49" charset="-122"/>
              </a:rPr>
              <a:t>：</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宋体" panose="02010600030101010101" pitchFamily="2" charset="-122"/>
                <a:ea typeface="新宋体" panose="02010609030101010101" pitchFamily="49" charset="-122"/>
              </a:rPr>
              <a:t>该动物有羽毛</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THEN  </a:t>
            </a:r>
            <a:r>
              <a:rPr lang="zh-CN" altLang="ru-RU" sz="2205" b="1">
                <a:latin typeface="宋体" panose="02010600030101010101" pitchFamily="2" charset="-122"/>
                <a:ea typeface="新宋体" panose="02010609030101010101" pitchFamily="49" charset="-122"/>
              </a:rPr>
              <a:t>该动物是</a:t>
            </a:r>
            <a:r>
              <a:rPr lang="zh-CN" altLang="ru-RU" sz="2205" b="1">
                <a:solidFill>
                  <a:srgbClr val="0000FF"/>
                </a:solidFill>
                <a:latin typeface="宋体" panose="02010600030101010101" pitchFamily="2" charset="-122"/>
                <a:ea typeface="新宋体" panose="02010609030101010101" pitchFamily="49" charset="-122"/>
              </a:rPr>
              <a:t>鸟</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rgbClr val="0000FF"/>
                </a:solidFill>
                <a:latin typeface="Times New Roman" panose="02020603050405020304" pitchFamily="18" charset="0"/>
                <a:ea typeface="新宋体" panose="02010609030101010101" pitchFamily="49" charset="-122"/>
              </a:rPr>
              <a:t>4</a:t>
            </a:r>
            <a:r>
              <a:rPr lang="zh-CN" altLang="ru-RU" sz="2205" b="1">
                <a:latin typeface="宋体" panose="02010600030101010101" pitchFamily="2" charset="-122"/>
                <a:ea typeface="新宋体" panose="02010609030101010101" pitchFamily="49" charset="-122"/>
              </a:rPr>
              <a:t>：</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宋体" panose="02010600030101010101" pitchFamily="2" charset="-122"/>
                <a:ea typeface="新宋体" panose="02010609030101010101" pitchFamily="49" charset="-122"/>
              </a:rPr>
              <a:t>该动物会飞</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AND  </a:t>
            </a:r>
            <a:r>
              <a:rPr lang="zh-CN" altLang="ru-RU" sz="2205" b="1">
                <a:latin typeface="宋体" panose="02010600030101010101" pitchFamily="2" charset="-122"/>
                <a:ea typeface="新宋体" panose="02010609030101010101" pitchFamily="49" charset="-122"/>
              </a:rPr>
              <a:t>会下蛋</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THEN  </a:t>
            </a:r>
            <a:r>
              <a:rPr lang="zh-CN" altLang="ru-RU" sz="2205" b="1">
                <a:latin typeface="宋体" panose="02010600030101010101" pitchFamily="2" charset="-122"/>
                <a:ea typeface="新宋体" panose="02010609030101010101" pitchFamily="49" charset="-122"/>
              </a:rPr>
              <a:t>该动物是</a:t>
            </a:r>
            <a:r>
              <a:rPr lang="zh-CN" altLang="ru-RU" sz="2205" b="1">
                <a:solidFill>
                  <a:srgbClr val="0000FF"/>
                </a:solidFill>
                <a:latin typeface="宋体" panose="02010600030101010101" pitchFamily="2" charset="-122"/>
                <a:ea typeface="新宋体" panose="02010609030101010101" pitchFamily="49" charset="-122"/>
              </a:rPr>
              <a:t>鸟</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chemeClr val="accent2"/>
                </a:solidFill>
                <a:latin typeface="Times New Roman" panose="02020603050405020304" pitchFamily="18" charset="0"/>
                <a:ea typeface="新宋体" panose="02010609030101010101" pitchFamily="49" charset="-122"/>
              </a:rPr>
              <a:t>5</a:t>
            </a:r>
            <a:r>
              <a:rPr lang="zh-CN" altLang="ru-RU" sz="2205" b="1">
                <a:latin typeface="宋体" panose="02010600030101010101" pitchFamily="2" charset="-122"/>
                <a:ea typeface="新宋体" panose="02010609030101010101" pitchFamily="49" charset="-122"/>
              </a:rPr>
              <a:t>：</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宋体" panose="02010600030101010101" pitchFamily="2" charset="-122"/>
                <a:ea typeface="新宋体" panose="02010609030101010101" pitchFamily="49" charset="-122"/>
              </a:rPr>
              <a:t>该动物吃肉</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THEN  </a:t>
            </a:r>
            <a:r>
              <a:rPr lang="zh-CN" altLang="ru-RU" sz="2205" b="1">
                <a:latin typeface="宋体" panose="02010600030101010101" pitchFamily="2" charset="-122"/>
                <a:ea typeface="新宋体" panose="02010609030101010101" pitchFamily="49" charset="-122"/>
              </a:rPr>
              <a:t>该动物是</a:t>
            </a:r>
            <a:r>
              <a:rPr lang="zh-CN" altLang="ru-RU" sz="2205" b="1">
                <a:solidFill>
                  <a:schemeClr val="accent2"/>
                </a:solidFill>
                <a:latin typeface="宋体" panose="02010600030101010101" pitchFamily="2" charset="-122"/>
                <a:ea typeface="新宋体" panose="02010609030101010101" pitchFamily="49" charset="-122"/>
              </a:rPr>
              <a:t>食肉动物</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chemeClr val="accent2"/>
                </a:solidFill>
                <a:latin typeface="Times New Roman" panose="02020603050405020304" pitchFamily="18" charset="0"/>
                <a:ea typeface="新宋体" panose="02010609030101010101" pitchFamily="49" charset="-122"/>
              </a:rPr>
              <a:t>6</a:t>
            </a:r>
            <a:r>
              <a:rPr lang="zh-CN" altLang="ru-RU" sz="2205" b="1">
                <a:latin typeface="宋体" panose="02010600030101010101" pitchFamily="2" charset="-122"/>
                <a:ea typeface="新宋体" panose="02010609030101010101" pitchFamily="49" charset="-122"/>
              </a:rPr>
              <a:t>：</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宋体" panose="02010600030101010101" pitchFamily="2" charset="-122"/>
                <a:ea typeface="新宋体" panose="02010609030101010101" pitchFamily="49" charset="-122"/>
              </a:rPr>
              <a:t>该动物有犬齿</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AND  </a:t>
            </a:r>
            <a:r>
              <a:rPr lang="zh-CN" altLang="ru-RU" sz="2205" b="1">
                <a:latin typeface="宋体" panose="02010600030101010101" pitchFamily="2" charset="-122"/>
                <a:ea typeface="新宋体" panose="02010609030101010101" pitchFamily="49" charset="-122"/>
              </a:rPr>
              <a:t>有爪</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AND  </a:t>
            </a:r>
            <a:r>
              <a:rPr lang="zh-CN" altLang="ru-RU" sz="2205" b="1">
                <a:latin typeface="宋体" panose="02010600030101010101" pitchFamily="2" charset="-122"/>
                <a:ea typeface="新宋体" panose="02010609030101010101" pitchFamily="49" charset="-122"/>
              </a:rPr>
              <a:t>眼盯前方</a:t>
            </a:r>
          </a:p>
          <a:p>
            <a:pPr algn="just">
              <a:lnSpc>
                <a:spcPct val="110000"/>
              </a:lnSpc>
              <a:spcBef>
                <a:spcPct val="20000"/>
              </a:spcBef>
            </a:pP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THEN  </a:t>
            </a:r>
            <a:r>
              <a:rPr lang="zh-CN" altLang="ru-RU" sz="2205" b="1">
                <a:latin typeface="宋体" panose="02010600030101010101" pitchFamily="2" charset="-122"/>
                <a:ea typeface="新宋体" panose="02010609030101010101" pitchFamily="49" charset="-122"/>
              </a:rPr>
              <a:t>该动物是</a:t>
            </a:r>
            <a:r>
              <a:rPr lang="zh-CN" altLang="ru-RU" sz="2205" b="1">
                <a:solidFill>
                  <a:schemeClr val="accent2"/>
                </a:solidFill>
                <a:latin typeface="宋体" panose="02010600030101010101" pitchFamily="2" charset="-122"/>
                <a:ea typeface="新宋体" panose="02010609030101010101" pitchFamily="49" charset="-122"/>
              </a:rPr>
              <a:t>食肉动物</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rgbClr val="006666"/>
                </a:solidFill>
                <a:latin typeface="Times New Roman" panose="02020603050405020304" pitchFamily="18" charset="0"/>
                <a:ea typeface="新宋体" panose="02010609030101010101" pitchFamily="49" charset="-122"/>
              </a:rPr>
              <a:t>7</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Times New Roman" panose="02020603050405020304" pitchFamily="18" charset="0"/>
                <a:ea typeface="新宋体" panose="02010609030101010101" pitchFamily="49" charset="-122"/>
              </a:rPr>
              <a:t>该动物是哺乳动物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有蹄  </a:t>
            </a:r>
          </a:p>
          <a:p>
            <a:pPr algn="just">
              <a:lnSpc>
                <a:spcPct val="110000"/>
              </a:lnSpc>
              <a:spcBef>
                <a:spcPct val="20000"/>
              </a:spcBef>
            </a:pP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THEN  </a:t>
            </a:r>
            <a:r>
              <a:rPr lang="zh-CN" altLang="ru-RU" sz="2205" b="1">
                <a:latin typeface="Times New Roman" panose="02020603050405020304" pitchFamily="18" charset="0"/>
                <a:ea typeface="新宋体" panose="02010609030101010101" pitchFamily="49" charset="-122"/>
              </a:rPr>
              <a:t>该动物是</a:t>
            </a:r>
            <a:r>
              <a:rPr lang="zh-CN" altLang="ru-RU" sz="2205" b="1">
                <a:solidFill>
                  <a:srgbClr val="006666"/>
                </a:solidFill>
                <a:latin typeface="Times New Roman" panose="02020603050405020304" pitchFamily="18" charset="0"/>
                <a:ea typeface="新宋体" panose="02010609030101010101" pitchFamily="49" charset="-122"/>
              </a:rPr>
              <a:t>有蹄类动物</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rgbClr val="006666"/>
                </a:solidFill>
                <a:latin typeface="Times New Roman" panose="02020603050405020304" pitchFamily="18" charset="0"/>
                <a:ea typeface="新宋体" panose="02010609030101010101" pitchFamily="49" charset="-122"/>
              </a:rPr>
              <a:t> 8</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Times New Roman" panose="02020603050405020304" pitchFamily="18" charset="0"/>
                <a:ea typeface="新宋体" panose="02010609030101010101" pitchFamily="49" charset="-122"/>
              </a:rPr>
              <a:t>该动物是哺乳动物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是反刍动物  </a:t>
            </a:r>
          </a:p>
          <a:p>
            <a:pPr algn="just">
              <a:lnSpc>
                <a:spcPct val="110000"/>
              </a:lnSpc>
              <a:spcBef>
                <a:spcPct val="20000"/>
              </a:spcBef>
            </a:pP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THEN  </a:t>
            </a:r>
            <a:r>
              <a:rPr lang="zh-CN" altLang="ru-RU" sz="2205" b="1">
                <a:latin typeface="Times New Roman" panose="02020603050405020304" pitchFamily="18" charset="0"/>
                <a:ea typeface="新宋体" panose="02010609030101010101" pitchFamily="49" charset="-122"/>
              </a:rPr>
              <a:t>该动物是</a:t>
            </a:r>
            <a:r>
              <a:rPr lang="zh-CN" altLang="ru-RU" sz="2205" b="1">
                <a:solidFill>
                  <a:srgbClr val="006666"/>
                </a:solidFill>
                <a:latin typeface="Times New Roman" panose="02020603050405020304" pitchFamily="18" charset="0"/>
                <a:ea typeface="新宋体" panose="02010609030101010101" pitchFamily="49" charset="-122"/>
              </a:rPr>
              <a:t>有蹄类动物</a:t>
            </a:r>
          </a:p>
        </p:txBody>
      </p:sp>
    </p:spTree>
  </p:cSld>
  <p:clrMapOvr>
    <a:masterClrMapping/>
  </p:clrMapOvr>
  <p:transition spd="slow" advTm="18981">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lnSpc>
                <a:spcPct val="90000"/>
              </a:lnSpc>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从生物</a:t>
            </a:r>
            <a:r>
              <a:rPr lang="en-US" altLang="zh-CN" b="1" dirty="0">
                <a:solidFill>
                  <a:prstClr val="white"/>
                </a:solidFill>
                <a:latin typeface="黑体" panose="02010609060101010101" pitchFamily="49" charset="-122"/>
                <a:ea typeface="黑体" panose="02010609060101010101" pitchFamily="49" charset="-122"/>
                <a:cs typeface="+mn-cs"/>
              </a:rPr>
              <a:t>/</a:t>
            </a:r>
            <a:r>
              <a:rPr lang="zh-CN" altLang="en-US"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p:cNvSpPr>
            <a:spLocks noGrp="1"/>
          </p:cNvSpPr>
          <p:nvPr>
            <p:ph type="sldNum" sz="quarter" idx="10"/>
          </p:nvPr>
        </p:nvSpPr>
        <p:spPr/>
        <p:txBody>
          <a:bodyPr/>
          <a:lstStyle/>
          <a:p>
            <a:fld id="{2019CF56-CF6D-462A-8750-8AAFE511D27B}" type="slidenum">
              <a:rPr lang="zh-CN" altLang="en-US" sz="1205" smtClean="0"/>
              <a:t>80</a:t>
            </a:fld>
            <a:endParaRPr lang="zh-CN" altLang="en-US" sz="1205"/>
          </a:p>
        </p:txBody>
      </p:sp>
      <p:sp>
        <p:nvSpPr>
          <p:cNvPr id="9" name="TextBox 99"/>
          <p:cNvSpPr txBox="1">
            <a:spLocks noChangeArrowheads="1"/>
          </p:cNvSpPr>
          <p:nvPr/>
        </p:nvSpPr>
        <p:spPr bwMode="auto">
          <a:xfrm>
            <a:off x="2187030" y="5857173"/>
            <a:ext cx="80772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基于网络的复杂群体智能建模、分析、预测和管控</a:t>
            </a:r>
            <a:endParaRPr lang="en-US" altLang="zh-CN" sz="1600" dirty="0">
              <a:solidFill>
                <a:srgbClr val="3333CC"/>
              </a:solidFill>
              <a:latin typeface="黑体" panose="02010609060101010101" pitchFamily="49" charset="-122"/>
              <a:ea typeface="黑体" panose="02010609060101010101" pitchFamily="49" charset="-122"/>
            </a:endParaRPr>
          </a:p>
        </p:txBody>
      </p:sp>
      <p:sp>
        <p:nvSpPr>
          <p:cNvPr id="13" name="矩形 22"/>
          <p:cNvSpPr>
            <a:spLocks noChangeArrowheads="1"/>
          </p:cNvSpPr>
          <p:nvPr/>
        </p:nvSpPr>
        <p:spPr bwMode="auto">
          <a:xfrm>
            <a:off x="1570026" y="4576582"/>
            <a:ext cx="470872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000" dirty="0">
                <a:solidFill>
                  <a:srgbClr val="3333FF"/>
                </a:solidFill>
              </a:rPr>
              <a:t>网络群体智能</a:t>
            </a:r>
          </a:p>
        </p:txBody>
      </p:sp>
      <p:sp>
        <p:nvSpPr>
          <p:cNvPr id="15" name="矩形 22"/>
          <p:cNvSpPr>
            <a:spLocks noChangeArrowheads="1"/>
          </p:cNvSpPr>
          <p:nvPr/>
        </p:nvSpPr>
        <p:spPr bwMode="auto">
          <a:xfrm>
            <a:off x="7010400" y="4576582"/>
            <a:ext cx="32766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000" dirty="0">
                <a:solidFill>
                  <a:srgbClr val="3333FF"/>
                </a:solidFill>
              </a:rPr>
              <a:t>基于网络传播的模拟</a:t>
            </a:r>
            <a:r>
              <a:rPr lang="en-US" altLang="zh-CN" sz="2000" dirty="0">
                <a:solidFill>
                  <a:srgbClr val="3333FF"/>
                </a:solidFill>
              </a:rPr>
              <a:t>/</a:t>
            </a:r>
            <a:r>
              <a:rPr lang="zh-CN" altLang="en-US" sz="2000" dirty="0">
                <a:solidFill>
                  <a:srgbClr val="3333FF"/>
                </a:solidFill>
              </a:rPr>
              <a:t>预测</a:t>
            </a:r>
          </a:p>
        </p:txBody>
      </p:sp>
      <p:pic>
        <p:nvPicPr>
          <p:cNvPr id="2" name="图片 1"/>
          <p:cNvPicPr>
            <a:picLocks noChangeAspect="1"/>
          </p:cNvPicPr>
          <p:nvPr/>
        </p:nvPicPr>
        <p:blipFill>
          <a:blip r:embed="rId2"/>
          <a:stretch>
            <a:fillRect/>
          </a:stretch>
        </p:blipFill>
        <p:spPr>
          <a:xfrm>
            <a:off x="1682954" y="2046680"/>
            <a:ext cx="4413046" cy="2408926"/>
          </a:xfrm>
          <a:prstGeom prst="rect">
            <a:avLst/>
          </a:prstGeom>
        </p:spPr>
      </p:pic>
      <p:pic>
        <p:nvPicPr>
          <p:cNvPr id="7" name="图片 6"/>
          <p:cNvPicPr>
            <a:picLocks noChangeAspect="1"/>
          </p:cNvPicPr>
          <p:nvPr/>
        </p:nvPicPr>
        <p:blipFill>
          <a:blip r:embed="rId3"/>
          <a:stretch>
            <a:fillRect/>
          </a:stretch>
        </p:blipFill>
        <p:spPr>
          <a:xfrm>
            <a:off x="6260425" y="2046680"/>
            <a:ext cx="4263740" cy="2408926"/>
          </a:xfrm>
          <a:prstGeom prst="rect">
            <a:avLst/>
          </a:prstGeom>
        </p:spPr>
      </p:pic>
    </p:spTree>
  </p:cSld>
  <p:clrMapOvr>
    <a:masterClrMapping/>
  </p:clrMapOvr>
  <p:transition spd="slow" advTm="18981">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lnSpc>
                <a:spcPct val="90000"/>
              </a:lnSpc>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从生物</a:t>
            </a:r>
            <a:r>
              <a:rPr lang="en-US" altLang="zh-CN" b="1" dirty="0">
                <a:solidFill>
                  <a:prstClr val="white"/>
                </a:solidFill>
                <a:latin typeface="黑体" panose="02010609060101010101" pitchFamily="49" charset="-122"/>
                <a:ea typeface="黑体" panose="02010609060101010101" pitchFamily="49" charset="-122"/>
                <a:cs typeface="+mn-cs"/>
              </a:rPr>
              <a:t>/</a:t>
            </a:r>
            <a:r>
              <a:rPr lang="zh-CN" altLang="en-US"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p:cNvSpPr>
            <a:spLocks noGrp="1"/>
          </p:cNvSpPr>
          <p:nvPr>
            <p:ph type="sldNum" sz="quarter" idx="10"/>
          </p:nvPr>
        </p:nvSpPr>
        <p:spPr/>
        <p:txBody>
          <a:bodyPr/>
          <a:lstStyle/>
          <a:p>
            <a:fld id="{2019CF56-CF6D-462A-8750-8AAFE511D27B}" type="slidenum">
              <a:rPr lang="zh-CN" altLang="en-US" sz="1205" smtClean="0"/>
              <a:t>81</a:t>
            </a:fld>
            <a:endParaRPr lang="zh-CN" altLang="en-US" sz="1205"/>
          </a:p>
        </p:txBody>
      </p:sp>
      <p:pic>
        <p:nvPicPr>
          <p:cNvPr id="2" name="图片 1"/>
          <p:cNvPicPr>
            <a:picLocks noChangeAspect="1"/>
          </p:cNvPicPr>
          <p:nvPr/>
        </p:nvPicPr>
        <p:blipFill rotWithShape="1">
          <a:blip r:embed="rId2"/>
          <a:srcRect r="-42" b="55427"/>
          <a:stretch>
            <a:fillRect/>
          </a:stretch>
        </p:blipFill>
        <p:spPr>
          <a:xfrm>
            <a:off x="2331378" y="1784140"/>
            <a:ext cx="7616825" cy="1723230"/>
          </a:xfrm>
          <a:prstGeom prst="rect">
            <a:avLst/>
          </a:prstGeom>
        </p:spPr>
      </p:pic>
      <p:sp>
        <p:nvSpPr>
          <p:cNvPr id="134" name="圆角矩形 133"/>
          <p:cNvSpPr/>
          <p:nvPr/>
        </p:nvSpPr>
        <p:spPr>
          <a:xfrm>
            <a:off x="3719238" y="3744120"/>
            <a:ext cx="1879196" cy="639994"/>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黑体" panose="02010609060101010101" pitchFamily="49" charset="-122"/>
                <a:ea typeface="黑体" panose="02010609060101010101" pitchFamily="49" charset="-122"/>
              </a:rPr>
              <a:t>生物群体</a:t>
            </a:r>
            <a:endParaRPr lang="en-US" altLang="zh-CN" sz="2000" dirty="0">
              <a:latin typeface="黑体" panose="02010609060101010101" pitchFamily="49" charset="-122"/>
              <a:ea typeface="黑体" panose="02010609060101010101" pitchFamily="49" charset="-122"/>
            </a:endParaRPr>
          </a:p>
          <a:p>
            <a:pPr algn="ctr">
              <a:defRPr/>
            </a:pPr>
            <a:r>
              <a:rPr lang="zh-CN" altLang="en-US" sz="2000" dirty="0">
                <a:solidFill>
                  <a:srgbClr val="FFFF00"/>
                </a:solidFill>
                <a:latin typeface="黑体" panose="02010609060101010101" pitchFamily="49" charset="-122"/>
                <a:ea typeface="黑体" panose="02010609060101010101" pitchFamily="49" charset="-122"/>
              </a:rPr>
              <a:t>群集智能</a:t>
            </a:r>
            <a:endParaRPr lang="en-US" altLang="zh-CN" sz="2000" dirty="0">
              <a:solidFill>
                <a:srgbClr val="FFFF00"/>
              </a:solidFill>
              <a:latin typeface="黑体" panose="02010609060101010101" pitchFamily="49" charset="-122"/>
              <a:ea typeface="黑体" panose="02010609060101010101" pitchFamily="49" charset="-122"/>
            </a:endParaRPr>
          </a:p>
        </p:txBody>
      </p:sp>
      <p:sp>
        <p:nvSpPr>
          <p:cNvPr id="135" name="矩形 22"/>
          <p:cNvSpPr>
            <a:spLocks noChangeArrowheads="1"/>
          </p:cNvSpPr>
          <p:nvPr/>
        </p:nvSpPr>
        <p:spPr bwMode="auto">
          <a:xfrm>
            <a:off x="1683152" y="3886200"/>
            <a:ext cx="204283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000" dirty="0">
                <a:solidFill>
                  <a:srgbClr val="3333FF"/>
                </a:solidFill>
              </a:rPr>
              <a:t>从群体类型：</a:t>
            </a:r>
          </a:p>
        </p:txBody>
      </p:sp>
      <p:sp>
        <p:nvSpPr>
          <p:cNvPr id="136" name="圆角矩形 135"/>
          <p:cNvSpPr/>
          <p:nvPr/>
        </p:nvSpPr>
        <p:spPr>
          <a:xfrm>
            <a:off x="6026552" y="3744120"/>
            <a:ext cx="1879196" cy="639994"/>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黑体" panose="02010609060101010101" pitchFamily="49" charset="-122"/>
                <a:ea typeface="黑体" panose="02010609060101010101" pitchFamily="49" charset="-122"/>
              </a:rPr>
              <a:t>智能体</a:t>
            </a:r>
            <a:endParaRPr lang="en-US" altLang="zh-CN" sz="2000" dirty="0">
              <a:latin typeface="黑体" panose="02010609060101010101" pitchFamily="49" charset="-122"/>
              <a:ea typeface="黑体" panose="02010609060101010101" pitchFamily="49" charset="-122"/>
            </a:endParaRPr>
          </a:p>
          <a:p>
            <a:pPr algn="ctr">
              <a:defRPr/>
            </a:pPr>
            <a:r>
              <a:rPr lang="zh-CN" altLang="en-US" sz="2000" dirty="0">
                <a:solidFill>
                  <a:srgbClr val="FFFF00"/>
                </a:solidFill>
                <a:latin typeface="黑体" panose="02010609060101010101" pitchFamily="49" charset="-122"/>
                <a:ea typeface="黑体" panose="02010609060101010101" pitchFamily="49" charset="-122"/>
              </a:rPr>
              <a:t>多智能体系统</a:t>
            </a:r>
          </a:p>
        </p:txBody>
      </p:sp>
      <p:sp>
        <p:nvSpPr>
          <p:cNvPr id="137" name="圆角矩形 136"/>
          <p:cNvSpPr/>
          <p:nvPr/>
        </p:nvSpPr>
        <p:spPr>
          <a:xfrm>
            <a:off x="8375393" y="3744120"/>
            <a:ext cx="1879196" cy="639994"/>
          </a:xfrm>
          <a:prstGeom prst="roundRect">
            <a:avLst/>
          </a:prstGeom>
          <a:solidFill>
            <a:srgbClr val="1333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latin typeface="黑体" panose="02010609060101010101" pitchFamily="49" charset="-122"/>
                <a:ea typeface="黑体" panose="02010609060101010101" pitchFamily="49" charset="-122"/>
              </a:rPr>
              <a:t>人类群体</a:t>
            </a:r>
            <a:endParaRPr lang="en-US" altLang="zh-CN" sz="2000" dirty="0">
              <a:latin typeface="黑体" panose="02010609060101010101" pitchFamily="49" charset="-122"/>
              <a:ea typeface="黑体" panose="02010609060101010101" pitchFamily="49" charset="-122"/>
            </a:endParaRPr>
          </a:p>
          <a:p>
            <a:pPr algn="ctr">
              <a:defRPr/>
            </a:pPr>
            <a:r>
              <a:rPr lang="zh-CN" altLang="en-US" sz="2000" dirty="0">
                <a:solidFill>
                  <a:srgbClr val="FFFF00"/>
                </a:solidFill>
                <a:latin typeface="黑体" panose="02010609060101010101" pitchFamily="49" charset="-122"/>
                <a:ea typeface="黑体" panose="02010609060101010101" pitchFamily="49" charset="-122"/>
              </a:rPr>
              <a:t>社会计算</a:t>
            </a:r>
          </a:p>
        </p:txBody>
      </p:sp>
      <p:sp>
        <p:nvSpPr>
          <p:cNvPr id="138" name="矩形 22"/>
          <p:cNvSpPr>
            <a:spLocks noChangeArrowheads="1"/>
          </p:cNvSpPr>
          <p:nvPr/>
        </p:nvSpPr>
        <p:spPr bwMode="auto">
          <a:xfrm>
            <a:off x="1676400" y="5000334"/>
            <a:ext cx="204283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000" dirty="0">
                <a:solidFill>
                  <a:srgbClr val="3333FF"/>
                </a:solidFill>
              </a:rPr>
              <a:t>从任务类型：</a:t>
            </a:r>
          </a:p>
        </p:txBody>
      </p:sp>
      <p:sp>
        <p:nvSpPr>
          <p:cNvPr id="139" name="圆角矩形 13"/>
          <p:cNvSpPr>
            <a:spLocks noChangeArrowheads="1"/>
          </p:cNvSpPr>
          <p:nvPr/>
        </p:nvSpPr>
        <p:spPr bwMode="auto">
          <a:xfrm>
            <a:off x="3725991" y="5000334"/>
            <a:ext cx="1879197" cy="400110"/>
          </a:xfrm>
          <a:prstGeom prst="roundRect">
            <a:avLst>
              <a:gd name="adj" fmla="val 12880"/>
            </a:avLst>
          </a:prstGeom>
        </p:spPr>
        <p:style>
          <a:lnRef idx="1">
            <a:schemeClr val="accent1"/>
          </a:lnRef>
          <a:fillRef idx="2">
            <a:schemeClr val="accent1"/>
          </a:fillRef>
          <a:effectRef idx="1">
            <a:schemeClr val="accent1"/>
          </a:effectRef>
          <a:fontRef idx="minor">
            <a:schemeClr val="dk1"/>
          </a:fontRef>
        </p:style>
        <p:txBody>
          <a:bodyPr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defTabSz="911860">
              <a:lnSpc>
                <a:spcPct val="100000"/>
              </a:lnSpc>
              <a:spcBef>
                <a:spcPct val="0"/>
              </a:spcBef>
              <a:buNone/>
              <a:defRPr/>
            </a:pPr>
            <a:r>
              <a:rPr lang="zh-CN" altLang="en-US" sz="2000" dirty="0"/>
              <a:t>群智建模仿真</a:t>
            </a:r>
          </a:p>
        </p:txBody>
      </p:sp>
      <p:sp>
        <p:nvSpPr>
          <p:cNvPr id="140" name="圆角矩形 13"/>
          <p:cNvSpPr>
            <a:spLocks noChangeArrowheads="1"/>
          </p:cNvSpPr>
          <p:nvPr/>
        </p:nvSpPr>
        <p:spPr bwMode="auto">
          <a:xfrm>
            <a:off x="6026551" y="5000334"/>
            <a:ext cx="1879197" cy="400110"/>
          </a:xfrm>
          <a:prstGeom prst="roundRect">
            <a:avLst>
              <a:gd name="adj" fmla="val 12880"/>
            </a:avLst>
          </a:prstGeom>
        </p:spPr>
        <p:style>
          <a:lnRef idx="1">
            <a:schemeClr val="accent1"/>
          </a:lnRef>
          <a:fillRef idx="2">
            <a:schemeClr val="accent1"/>
          </a:fillRef>
          <a:effectRef idx="1">
            <a:schemeClr val="accent1"/>
          </a:effectRef>
          <a:fontRef idx="minor">
            <a:schemeClr val="dk1"/>
          </a:fontRef>
        </p:style>
        <p:txBody>
          <a:bodyPr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defTabSz="911860">
              <a:lnSpc>
                <a:spcPct val="100000"/>
              </a:lnSpc>
              <a:spcBef>
                <a:spcPct val="0"/>
              </a:spcBef>
              <a:buNone/>
              <a:defRPr/>
            </a:pPr>
            <a:r>
              <a:rPr lang="zh-CN" altLang="en-US" sz="2000" dirty="0"/>
              <a:t>群智计算</a:t>
            </a:r>
          </a:p>
        </p:txBody>
      </p:sp>
      <p:sp>
        <p:nvSpPr>
          <p:cNvPr id="141" name="圆角矩形 13"/>
          <p:cNvSpPr>
            <a:spLocks noChangeArrowheads="1"/>
          </p:cNvSpPr>
          <p:nvPr/>
        </p:nvSpPr>
        <p:spPr bwMode="auto">
          <a:xfrm>
            <a:off x="8375394" y="4582320"/>
            <a:ext cx="1879197" cy="400110"/>
          </a:xfrm>
          <a:prstGeom prst="roundRect">
            <a:avLst>
              <a:gd name="adj" fmla="val 12880"/>
            </a:avLst>
          </a:prstGeom>
        </p:spPr>
        <p:style>
          <a:lnRef idx="1">
            <a:schemeClr val="accent1"/>
          </a:lnRef>
          <a:fillRef idx="2">
            <a:schemeClr val="accent1"/>
          </a:fillRef>
          <a:effectRef idx="1">
            <a:schemeClr val="accent1"/>
          </a:effectRef>
          <a:fontRef idx="minor">
            <a:schemeClr val="dk1"/>
          </a:fontRef>
        </p:style>
        <p:txBody>
          <a:bodyPr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defTabSz="911860">
              <a:lnSpc>
                <a:spcPct val="100000"/>
              </a:lnSpc>
              <a:spcBef>
                <a:spcPct val="0"/>
              </a:spcBef>
              <a:buNone/>
              <a:defRPr/>
            </a:pPr>
            <a:r>
              <a:rPr lang="zh-CN" altLang="en-US" sz="2000" dirty="0"/>
              <a:t>群智感知</a:t>
            </a:r>
          </a:p>
        </p:txBody>
      </p:sp>
      <p:sp>
        <p:nvSpPr>
          <p:cNvPr id="142" name="圆角矩形 13"/>
          <p:cNvSpPr>
            <a:spLocks noChangeArrowheads="1"/>
          </p:cNvSpPr>
          <p:nvPr/>
        </p:nvSpPr>
        <p:spPr bwMode="auto">
          <a:xfrm>
            <a:off x="8375394" y="5024805"/>
            <a:ext cx="1879197" cy="400110"/>
          </a:xfrm>
          <a:prstGeom prst="roundRect">
            <a:avLst>
              <a:gd name="adj" fmla="val 12880"/>
            </a:avLst>
          </a:prstGeom>
        </p:spPr>
        <p:style>
          <a:lnRef idx="1">
            <a:schemeClr val="accent1"/>
          </a:lnRef>
          <a:fillRef idx="2">
            <a:schemeClr val="accent1"/>
          </a:fillRef>
          <a:effectRef idx="1">
            <a:schemeClr val="accent1"/>
          </a:effectRef>
          <a:fontRef idx="minor">
            <a:schemeClr val="dk1"/>
          </a:fontRef>
        </p:style>
        <p:txBody>
          <a:bodyPr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defTabSz="911860">
              <a:lnSpc>
                <a:spcPct val="100000"/>
              </a:lnSpc>
              <a:spcBef>
                <a:spcPct val="0"/>
              </a:spcBef>
              <a:buNone/>
              <a:defRPr/>
            </a:pPr>
            <a:r>
              <a:rPr lang="zh-CN" altLang="en-US" sz="2000" dirty="0"/>
              <a:t>群智协作</a:t>
            </a:r>
          </a:p>
        </p:txBody>
      </p:sp>
      <p:sp>
        <p:nvSpPr>
          <p:cNvPr id="143" name="圆角矩形 13"/>
          <p:cNvSpPr>
            <a:spLocks noChangeArrowheads="1"/>
          </p:cNvSpPr>
          <p:nvPr/>
        </p:nvSpPr>
        <p:spPr bwMode="auto">
          <a:xfrm>
            <a:off x="8375394" y="5467290"/>
            <a:ext cx="1879197" cy="400110"/>
          </a:xfrm>
          <a:prstGeom prst="roundRect">
            <a:avLst>
              <a:gd name="adj" fmla="val 12880"/>
            </a:avLst>
          </a:prstGeom>
        </p:spPr>
        <p:style>
          <a:lnRef idx="1">
            <a:schemeClr val="accent1"/>
          </a:lnRef>
          <a:fillRef idx="2">
            <a:schemeClr val="accent1"/>
          </a:fillRef>
          <a:effectRef idx="1">
            <a:schemeClr val="accent1"/>
          </a:effectRef>
          <a:fontRef idx="minor">
            <a:schemeClr val="dk1"/>
          </a:fontRef>
        </p:style>
        <p:txBody>
          <a:bodyPr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defTabSz="911860">
              <a:lnSpc>
                <a:spcPct val="100000"/>
              </a:lnSpc>
              <a:spcBef>
                <a:spcPct val="0"/>
              </a:spcBef>
              <a:buNone/>
              <a:defRPr/>
            </a:pPr>
            <a:r>
              <a:rPr lang="zh-CN" altLang="en-US" sz="2000" dirty="0"/>
              <a:t>群智优化</a:t>
            </a:r>
          </a:p>
        </p:txBody>
      </p:sp>
      <p:sp>
        <p:nvSpPr>
          <p:cNvPr id="7" name="左大括号 6"/>
          <p:cNvSpPr/>
          <p:nvPr/>
        </p:nvSpPr>
        <p:spPr>
          <a:xfrm>
            <a:off x="8007752" y="4782375"/>
            <a:ext cx="228600" cy="979959"/>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ransition spd="slow" advTm="18981">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lnSpc>
                <a:spcPct val="90000"/>
              </a:lnSpc>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从生物</a:t>
            </a:r>
            <a:r>
              <a:rPr lang="en-US" altLang="zh-CN" b="1" dirty="0">
                <a:solidFill>
                  <a:prstClr val="white"/>
                </a:solidFill>
                <a:latin typeface="黑体" panose="02010609060101010101" pitchFamily="49" charset="-122"/>
                <a:ea typeface="黑体" panose="02010609060101010101" pitchFamily="49" charset="-122"/>
                <a:cs typeface="+mn-cs"/>
              </a:rPr>
              <a:t>/</a:t>
            </a:r>
            <a:r>
              <a:rPr lang="zh-CN" altLang="en-US" b="1" dirty="0">
                <a:solidFill>
                  <a:prstClr val="white"/>
                </a:solidFill>
                <a:latin typeface="黑体" panose="02010609060101010101" pitchFamily="49" charset="-122"/>
                <a:ea typeface="黑体" panose="02010609060101010101" pitchFamily="49" charset="-122"/>
                <a:cs typeface="+mn-cs"/>
              </a:rPr>
              <a:t>社会现象到计算机算法</a:t>
            </a:r>
          </a:p>
        </p:txBody>
      </p:sp>
      <p:sp>
        <p:nvSpPr>
          <p:cNvPr id="4" name="灯片编号占位符 3"/>
          <p:cNvSpPr>
            <a:spLocks noGrp="1"/>
          </p:cNvSpPr>
          <p:nvPr>
            <p:ph type="sldNum" sz="quarter" idx="10"/>
          </p:nvPr>
        </p:nvSpPr>
        <p:spPr/>
        <p:txBody>
          <a:bodyPr/>
          <a:lstStyle/>
          <a:p>
            <a:fld id="{2019CF56-CF6D-462A-8750-8AAFE511D27B}" type="slidenum">
              <a:rPr lang="zh-CN" altLang="en-US" sz="1205" smtClean="0"/>
              <a:t>82</a:t>
            </a:fld>
            <a:endParaRPr lang="zh-CN" altLang="en-US" sz="1205"/>
          </a:p>
        </p:txBody>
      </p:sp>
      <p:pic>
        <p:nvPicPr>
          <p:cNvPr id="5" name="图片 4"/>
          <p:cNvPicPr>
            <a:picLocks noChangeAspect="1"/>
          </p:cNvPicPr>
          <p:nvPr/>
        </p:nvPicPr>
        <p:blipFill>
          <a:blip r:embed="rId2"/>
          <a:stretch>
            <a:fillRect/>
          </a:stretch>
        </p:blipFill>
        <p:spPr>
          <a:xfrm>
            <a:off x="1980815" y="1479368"/>
            <a:ext cx="8230370" cy="4717895"/>
          </a:xfrm>
          <a:prstGeom prst="rect">
            <a:avLst/>
          </a:prstGeom>
        </p:spPr>
      </p:pic>
    </p:spTree>
  </p:cSld>
  <p:clrMapOvr>
    <a:masterClrMapping/>
  </p:clrMapOvr>
  <p:transition spd="slow" advTm="18981">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687124" y="136194"/>
            <a:ext cx="8004022" cy="592931"/>
          </a:xfrm>
        </p:spPr>
        <p:txBody>
          <a:bodyPr>
            <a:normAutofit fontScale="90000"/>
          </a:bodyPr>
          <a:lstStyle/>
          <a:p>
            <a:pPr algn="ctr">
              <a:lnSpc>
                <a:spcPct val="90000"/>
              </a:lnSpc>
              <a:spcBef>
                <a:spcPts val="0"/>
              </a:spcBef>
            </a:pPr>
            <a:r>
              <a:rPr lang="zh-CN" altLang="en-US" b="1" dirty="0">
                <a:solidFill>
                  <a:prstClr val="white"/>
                </a:solidFill>
                <a:latin typeface="黑体" panose="02010609060101010101" pitchFamily="49" charset="-122"/>
                <a:ea typeface="黑体" panose="02010609060101010101" pitchFamily="49" charset="-122"/>
                <a:cs typeface="+mn-cs"/>
              </a:rPr>
              <a:t>新一代人工智能的重要方向</a:t>
            </a:r>
          </a:p>
        </p:txBody>
      </p:sp>
      <p:pic>
        <p:nvPicPr>
          <p:cNvPr id="2" name="图片 1"/>
          <p:cNvPicPr>
            <a:picLocks noChangeAspect="1"/>
          </p:cNvPicPr>
          <p:nvPr/>
        </p:nvPicPr>
        <p:blipFill>
          <a:blip r:embed="rId2"/>
          <a:stretch>
            <a:fillRect/>
          </a:stretch>
        </p:blipFill>
        <p:spPr>
          <a:xfrm>
            <a:off x="2350851" y="4239561"/>
            <a:ext cx="1298194" cy="1447800"/>
          </a:xfrm>
          <a:prstGeom prst="rect">
            <a:avLst/>
          </a:prstGeom>
        </p:spPr>
      </p:pic>
      <p:sp>
        <p:nvSpPr>
          <p:cNvPr id="25" name="TextBox 99"/>
          <p:cNvSpPr txBox="1">
            <a:spLocks noChangeArrowheads="1"/>
          </p:cNvSpPr>
          <p:nvPr/>
        </p:nvSpPr>
        <p:spPr bwMode="auto">
          <a:xfrm>
            <a:off x="1817451" y="5687965"/>
            <a:ext cx="23667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北京航空航天大学</a:t>
            </a:r>
            <a:endParaRPr lang="en-US" altLang="zh-CN" sz="1600" dirty="0">
              <a:solidFill>
                <a:srgbClr val="3333CC"/>
              </a:solidFill>
              <a:latin typeface="黑体" panose="02010609060101010101" pitchFamily="49" charset="-122"/>
              <a:ea typeface="黑体" panose="02010609060101010101" pitchFamily="49" charset="-122"/>
            </a:endParaRPr>
          </a:p>
          <a:p>
            <a:pPr algn="ctr" eaLnBrk="1" hangingPunct="1">
              <a:spcBef>
                <a:spcPct val="0"/>
              </a:spcBef>
              <a:buClrTx/>
              <a:buFontTx/>
              <a:buNone/>
            </a:pPr>
            <a:r>
              <a:rPr lang="zh-CN" altLang="en-US" sz="1600" dirty="0">
                <a:solidFill>
                  <a:srgbClr val="3333CC"/>
                </a:solidFill>
                <a:latin typeface="黑体" panose="02010609060101010101" pitchFamily="49" charset="-122"/>
                <a:ea typeface="黑体" panose="02010609060101010101" pitchFamily="49" charset="-122"/>
              </a:rPr>
              <a:t>李未 中国科学院院士</a:t>
            </a:r>
            <a:endParaRPr lang="en-US" altLang="zh-CN" sz="1600" dirty="0">
              <a:solidFill>
                <a:srgbClr val="3333CC"/>
              </a:solidFill>
              <a:latin typeface="黑体" panose="02010609060101010101" pitchFamily="49" charset="-122"/>
              <a:ea typeface="黑体" panose="02010609060101010101" pitchFamily="49" charset="-122"/>
            </a:endParaRPr>
          </a:p>
        </p:txBody>
      </p:sp>
      <p:sp>
        <p:nvSpPr>
          <p:cNvPr id="3" name="圆角矩形 2"/>
          <p:cNvSpPr/>
          <p:nvPr/>
        </p:nvSpPr>
        <p:spPr bwMode="auto">
          <a:xfrm>
            <a:off x="4365277" y="4454565"/>
            <a:ext cx="5843948" cy="1475575"/>
          </a:xfrm>
          <a:prstGeom prst="roundRect">
            <a:avLst/>
          </a:prstGeom>
          <a:solidFill>
            <a:schemeClr val="accent5">
              <a:lumMod val="20000"/>
              <a:lumOff val="80000"/>
            </a:schemeClr>
          </a:solidFill>
          <a:ln>
            <a:noFill/>
          </a:ln>
        </p:spPr>
        <p:txBody>
          <a:bodyPr wrap="square" rtlCol="0" anchor="ctr">
            <a:spAutoFit/>
          </a:bodyPr>
          <a:lstStyle/>
          <a:p>
            <a:pPr eaLnBrk="1" hangingPunct="1">
              <a:lnSpc>
                <a:spcPct val="150000"/>
              </a:lnSpc>
            </a:pPr>
            <a:r>
              <a:rPr kumimoji="1" lang="zh-CN" altLang="en-US" dirty="0">
                <a:latin typeface="楷体" panose="02010609060101010101" pitchFamily="49" charset="-122"/>
                <a:ea typeface="楷体" panose="02010609060101010101" pitchFamily="49" charset="-122"/>
              </a:rPr>
              <a:t>    基于互联网的群体智能理论和方法是新一代人工智能的核心研究领域之一，对人工智能的其他研究领域有着基础性和支撑性的作用。</a:t>
            </a:r>
          </a:p>
        </p:txBody>
      </p:sp>
      <p:pic>
        <p:nvPicPr>
          <p:cNvPr id="5" name="图片 4"/>
          <p:cNvPicPr>
            <a:picLocks noChangeAspect="1"/>
          </p:cNvPicPr>
          <p:nvPr/>
        </p:nvPicPr>
        <p:blipFill>
          <a:blip r:embed="rId3"/>
          <a:stretch>
            <a:fillRect/>
          </a:stretch>
        </p:blipFill>
        <p:spPr>
          <a:xfrm>
            <a:off x="4704148" y="1407335"/>
            <a:ext cx="5843949" cy="2401962"/>
          </a:xfrm>
          <a:prstGeom prst="rect">
            <a:avLst/>
          </a:prstGeom>
        </p:spPr>
      </p:pic>
      <p:sp>
        <p:nvSpPr>
          <p:cNvPr id="6" name="矩形 5"/>
          <p:cNvSpPr/>
          <p:nvPr/>
        </p:nvSpPr>
        <p:spPr bwMode="auto">
          <a:xfrm>
            <a:off x="7540389" y="2210857"/>
            <a:ext cx="2060812" cy="337185"/>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wrap="square" rtlCol="0" anchor="ctr">
            <a:spAutoFit/>
          </a:bodyPr>
          <a:lstStyle/>
          <a:p>
            <a:pPr algn="ctr" eaLnBrk="1" hangingPunct="1"/>
            <a:endParaRPr kumimoji="1" lang="zh-CN" altLang="en-US" sz="1600" dirty="0">
              <a:solidFill>
                <a:srgbClr val="0000FF"/>
              </a:solidFill>
              <a:latin typeface="黑体" panose="02010609060101010101" pitchFamily="49" charset="-122"/>
              <a:ea typeface="黑体" panose="02010609060101010101" pitchFamily="49" charset="-122"/>
            </a:endParaRPr>
          </a:p>
        </p:txBody>
      </p:sp>
      <p:sp>
        <p:nvSpPr>
          <p:cNvPr id="26" name="TextBox 99"/>
          <p:cNvSpPr txBox="1">
            <a:spLocks noChangeArrowheads="1"/>
          </p:cNvSpPr>
          <p:nvPr/>
        </p:nvSpPr>
        <p:spPr bwMode="auto">
          <a:xfrm>
            <a:off x="1510605" y="3032715"/>
            <a:ext cx="33528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en-US" altLang="zh-CN" sz="1600" dirty="0">
                <a:solidFill>
                  <a:srgbClr val="3333CC"/>
                </a:solidFill>
                <a:latin typeface="黑体" panose="02010609060101010101" pitchFamily="49" charset="-122"/>
                <a:ea typeface="黑体" panose="02010609060101010101" pitchFamily="49" charset="-122"/>
              </a:rPr>
              <a:t>Science</a:t>
            </a:r>
            <a:r>
              <a:rPr lang="zh-CN" altLang="en-US" sz="1600" dirty="0">
                <a:solidFill>
                  <a:srgbClr val="3333CC"/>
                </a:solidFill>
                <a:latin typeface="黑体" panose="02010609060101010101" pitchFamily="49" charset="-122"/>
                <a:ea typeface="黑体" panose="02010609060101010101" pitchFamily="49" charset="-122"/>
              </a:rPr>
              <a:t> </a:t>
            </a:r>
            <a:r>
              <a:rPr lang="en-US" altLang="zh-CN" sz="1600" dirty="0">
                <a:solidFill>
                  <a:srgbClr val="3333CC"/>
                </a:solidFill>
                <a:latin typeface="黑体" panose="02010609060101010101" pitchFamily="49" charset="-122"/>
                <a:ea typeface="黑体" panose="02010609060101010101" pitchFamily="49" charset="-122"/>
              </a:rPr>
              <a:t>&amp;</a:t>
            </a:r>
            <a:r>
              <a:rPr lang="zh-CN" altLang="en-US" sz="1600" dirty="0">
                <a:solidFill>
                  <a:srgbClr val="3333CC"/>
                </a:solidFill>
                <a:latin typeface="黑体" panose="02010609060101010101" pitchFamily="49" charset="-122"/>
                <a:ea typeface="黑体" panose="02010609060101010101" pitchFamily="49" charset="-122"/>
              </a:rPr>
              <a:t> 上海交大</a:t>
            </a:r>
            <a:endParaRPr lang="en-US" altLang="zh-CN" sz="1600" dirty="0">
              <a:solidFill>
                <a:srgbClr val="3333CC"/>
              </a:solidFill>
              <a:latin typeface="黑体" panose="02010609060101010101" pitchFamily="49" charset="-122"/>
              <a:ea typeface="黑体" panose="02010609060101010101" pitchFamily="49" charset="-122"/>
            </a:endParaRPr>
          </a:p>
          <a:p>
            <a:pPr algn="ctr" eaLnBrk="1" hangingPunct="1">
              <a:spcBef>
                <a:spcPct val="0"/>
              </a:spcBef>
              <a:buClrTx/>
              <a:buNone/>
            </a:pPr>
            <a:r>
              <a:rPr lang="en-US" altLang="zh-CN" sz="1600" dirty="0">
                <a:solidFill>
                  <a:srgbClr val="3333CC"/>
                </a:solidFill>
                <a:latin typeface="黑体" panose="02010609060101010101" pitchFamily="49" charset="-122"/>
                <a:ea typeface="黑体" panose="02010609060101010101" pitchFamily="49" charset="-122"/>
              </a:rPr>
              <a:t>2021</a:t>
            </a:r>
            <a:r>
              <a:rPr lang="zh-CN" altLang="en-US" sz="1600" dirty="0">
                <a:solidFill>
                  <a:srgbClr val="3333CC"/>
                </a:solidFill>
                <a:latin typeface="黑体" panose="02010609060101010101" pitchFamily="49" charset="-122"/>
                <a:ea typeface="黑体" panose="02010609060101010101" pitchFamily="49" charset="-122"/>
              </a:rPr>
              <a:t>年发布的</a:t>
            </a:r>
            <a:endParaRPr lang="en-US" altLang="zh-CN" sz="1600" dirty="0">
              <a:solidFill>
                <a:srgbClr val="3333CC"/>
              </a:solidFill>
              <a:latin typeface="黑体" panose="02010609060101010101" pitchFamily="49" charset="-122"/>
              <a:ea typeface="黑体" panose="02010609060101010101" pitchFamily="49" charset="-122"/>
            </a:endParaRPr>
          </a:p>
          <a:p>
            <a:pPr algn="ctr" eaLnBrk="1" hangingPunct="1">
              <a:spcBef>
                <a:spcPct val="0"/>
              </a:spcBef>
              <a:buClrTx/>
              <a:buNone/>
            </a:pPr>
            <a:r>
              <a:rPr lang="zh-CN" altLang="en-US" sz="1600" dirty="0">
                <a:solidFill>
                  <a:srgbClr val="3333CC"/>
                </a:solidFill>
                <a:latin typeface="黑体" panose="02010609060101010101" pitchFamily="49" charset="-122"/>
                <a:ea typeface="黑体" panose="02010609060101010101" pitchFamily="49" charset="-122"/>
              </a:rPr>
              <a:t>“全世界最前沿的</a:t>
            </a:r>
            <a:r>
              <a:rPr lang="en-US" altLang="zh-CN" sz="1600" dirty="0">
                <a:solidFill>
                  <a:srgbClr val="3333CC"/>
                </a:solidFill>
                <a:latin typeface="黑体" panose="02010609060101010101" pitchFamily="49" charset="-122"/>
                <a:ea typeface="黑体" panose="02010609060101010101" pitchFamily="49" charset="-122"/>
              </a:rPr>
              <a:t>125</a:t>
            </a:r>
            <a:r>
              <a:rPr lang="zh-CN" altLang="en-US" sz="1600" dirty="0">
                <a:solidFill>
                  <a:srgbClr val="3333CC"/>
                </a:solidFill>
                <a:latin typeface="黑体" panose="02010609060101010101" pitchFamily="49" charset="-122"/>
                <a:ea typeface="黑体" panose="02010609060101010101" pitchFamily="49" charset="-122"/>
              </a:rPr>
              <a:t>个科学问题”</a:t>
            </a:r>
          </a:p>
        </p:txBody>
      </p:sp>
      <p:pic>
        <p:nvPicPr>
          <p:cNvPr id="7" name="图片 6"/>
          <p:cNvPicPr>
            <a:picLocks noChangeAspect="1"/>
          </p:cNvPicPr>
          <p:nvPr/>
        </p:nvPicPr>
        <p:blipFill>
          <a:blip r:embed="rId4"/>
          <a:stretch>
            <a:fillRect/>
          </a:stretch>
        </p:blipFill>
        <p:spPr>
          <a:xfrm>
            <a:off x="2008730" y="1296586"/>
            <a:ext cx="2356547" cy="1659933"/>
          </a:xfrm>
          <a:prstGeom prst="rect">
            <a:avLst/>
          </a:prstGeom>
        </p:spPr>
      </p:pic>
    </p:spTree>
  </p:cSld>
  <p:clrMapOvr>
    <a:masterClrMapping/>
  </p:clrMapOvr>
  <p:transition spd="slow" advTm="18981">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24000" y="133428"/>
            <a:ext cx="7961933"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defRPr/>
            </a:pPr>
            <a:r>
              <a:rPr lang="en-US" altLang="zh-CN" sz="4400" b="1" dirty="0">
                <a:solidFill>
                  <a:prstClr val="white"/>
                </a:solidFill>
                <a:latin typeface="黑体" panose="02010609060101010101" pitchFamily="49" charset="-122"/>
                <a:ea typeface="黑体" panose="02010609060101010101" pitchFamily="49" charset="-122"/>
                <a:cs typeface="+mn-cs"/>
              </a:rPr>
              <a:t> </a:t>
            </a:r>
            <a:r>
              <a:rPr lang="zh-CN" altLang="en-US" sz="4400" b="1" dirty="0">
                <a:solidFill>
                  <a:prstClr val="white"/>
                </a:solidFill>
                <a:latin typeface="黑体" panose="02010609060101010101" pitchFamily="49" charset="-122"/>
                <a:ea typeface="黑体" panose="02010609060101010101" pitchFamily="49" charset="-122"/>
                <a:cs typeface="+mn-cs"/>
              </a:rPr>
              <a:t>进化计算</a:t>
            </a:r>
          </a:p>
        </p:txBody>
      </p:sp>
      <p:sp>
        <p:nvSpPr>
          <p:cNvPr id="5" name="标题 1"/>
          <p:cNvSpPr txBox="1"/>
          <p:nvPr/>
        </p:nvSpPr>
        <p:spPr>
          <a:xfrm>
            <a:off x="4144409" y="3529050"/>
            <a:ext cx="5945900" cy="62745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微软雅黑" panose="020B0503020204020204" charset="-122"/>
                <a:cs typeface="+mj-cs"/>
              </a:defRPr>
            </a:lvl1pPr>
          </a:lstStyle>
          <a:p>
            <a:pPr algn="l"/>
            <a:r>
              <a:rPr lang="zh-CN" altLang="en-US" sz="3200" b="1" dirty="0">
                <a:solidFill>
                  <a:prstClr val="white"/>
                </a:solidFill>
                <a:latin typeface="微软雅黑" panose="020B0503020204020204" charset="-122"/>
                <a:cs typeface="黑体" panose="02010609060101010101" pitchFamily="49" charset="-122"/>
              </a:rPr>
              <a:t>基于大数据的离散制造知识提取</a:t>
            </a:r>
          </a:p>
        </p:txBody>
      </p:sp>
      <p:sp>
        <p:nvSpPr>
          <p:cNvPr id="6" name="Rounded Rectangle 8"/>
          <p:cNvSpPr>
            <a:spLocks noChangeArrowheads="1"/>
          </p:cNvSpPr>
          <p:nvPr/>
        </p:nvSpPr>
        <p:spPr bwMode="auto">
          <a:xfrm>
            <a:off x="1894157" y="3509564"/>
            <a:ext cx="8382000" cy="2001838"/>
          </a:xfrm>
          <a:prstGeom prst="roundRect">
            <a:avLst>
              <a:gd name="adj" fmla="val 7019"/>
            </a:avLst>
          </a:prstGeom>
          <a:solidFill>
            <a:schemeClr val="bg1"/>
          </a:solidFill>
          <a:ln w="28575">
            <a:solidFill>
              <a:srgbClr val="133381"/>
            </a:solidFill>
            <a:round/>
          </a:ln>
        </p:spPr>
        <p:txBody>
          <a:bodyPr wrap="none"/>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a:lnSpc>
                <a:spcPct val="100000"/>
              </a:lnSpc>
              <a:spcBef>
                <a:spcPts val="600"/>
              </a:spcBef>
              <a:buNone/>
            </a:pPr>
            <a:endParaRPr lang="en-US" altLang="zh-CN" sz="1800">
              <a:solidFill>
                <a:srgbClr val="C00000"/>
              </a:solidFill>
            </a:endParaRPr>
          </a:p>
        </p:txBody>
      </p:sp>
      <p:sp>
        <p:nvSpPr>
          <p:cNvPr id="7" name="Rounded Rectangle 8"/>
          <p:cNvSpPr>
            <a:spLocks noChangeArrowheads="1"/>
          </p:cNvSpPr>
          <p:nvPr/>
        </p:nvSpPr>
        <p:spPr bwMode="auto">
          <a:xfrm>
            <a:off x="1894157" y="3328073"/>
            <a:ext cx="8382000" cy="539750"/>
          </a:xfrm>
          <a:prstGeom prst="roundRect">
            <a:avLst>
              <a:gd name="adj" fmla="val 50000"/>
            </a:avLst>
          </a:prstGeom>
          <a:solidFill>
            <a:srgbClr val="133381"/>
          </a:solidFill>
          <a:ln>
            <a:noFill/>
          </a:ln>
          <a:extLst>
            <a:ext uri="{91240B29-F687-4F45-9708-019B960494DF}">
              <a14:hiddenLine xmlns:a14="http://schemas.microsoft.com/office/drawing/2010/main" w="25400">
                <a:solidFill>
                  <a:srgbClr val="000000"/>
                </a:solidFill>
                <a:round/>
              </a14:hiddenLine>
            </a:ext>
          </a:extLst>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0" dirty="0">
                <a:solidFill>
                  <a:schemeClr val="bg1"/>
                </a:solidFill>
              </a:rPr>
              <a:t>启发于自然界的群体智能方法</a:t>
            </a:r>
            <a:endParaRPr lang="en-US" altLang="zh-CN" sz="2400" dirty="0">
              <a:solidFill>
                <a:schemeClr val="bg1"/>
              </a:solidFill>
            </a:endParaRPr>
          </a:p>
        </p:txBody>
      </p:sp>
      <p:sp>
        <p:nvSpPr>
          <p:cNvPr id="8" name="圆角矩形 8"/>
          <p:cNvSpPr>
            <a:spLocks noChangeArrowheads="1"/>
          </p:cNvSpPr>
          <p:nvPr/>
        </p:nvSpPr>
        <p:spPr bwMode="auto">
          <a:xfrm>
            <a:off x="2444173" y="4008249"/>
            <a:ext cx="2088000" cy="540349"/>
          </a:xfrm>
          <a:prstGeom prst="roundRect">
            <a:avLst>
              <a:gd name="adj" fmla="val 15204"/>
            </a:avLst>
          </a:prstGeom>
          <a:solidFill>
            <a:srgbClr val="E8F0F9"/>
          </a:solidFill>
          <a:ln w="19050">
            <a:solidFill>
              <a:srgbClr val="113381"/>
            </a:solidFill>
            <a:rou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kumimoji="1" lang="zh-CN" altLang="en-US" sz="2000" dirty="0"/>
              <a:t>无需连续可导</a:t>
            </a:r>
          </a:p>
        </p:txBody>
      </p:sp>
      <p:sp>
        <p:nvSpPr>
          <p:cNvPr id="9" name="圆角矩形 9"/>
          <p:cNvSpPr>
            <a:spLocks noChangeArrowheads="1"/>
          </p:cNvSpPr>
          <p:nvPr/>
        </p:nvSpPr>
        <p:spPr bwMode="auto">
          <a:xfrm>
            <a:off x="5061305" y="4008249"/>
            <a:ext cx="2088000" cy="540349"/>
          </a:xfrm>
          <a:prstGeom prst="roundRect">
            <a:avLst>
              <a:gd name="adj" fmla="val 18685"/>
            </a:avLst>
          </a:prstGeom>
          <a:solidFill>
            <a:srgbClr val="E8F0F9"/>
          </a:solidFill>
          <a:ln w="19050">
            <a:solidFill>
              <a:srgbClr val="113381"/>
            </a:solidFill>
            <a:rou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kumimoji="1" lang="zh-CN" altLang="en-US" sz="2000" dirty="0"/>
              <a:t>无梯度要求</a:t>
            </a:r>
          </a:p>
        </p:txBody>
      </p:sp>
      <p:sp>
        <p:nvSpPr>
          <p:cNvPr id="11" name="圆角矩形 10"/>
          <p:cNvSpPr>
            <a:spLocks noChangeArrowheads="1"/>
          </p:cNvSpPr>
          <p:nvPr/>
        </p:nvSpPr>
        <p:spPr bwMode="auto">
          <a:xfrm>
            <a:off x="2444173" y="4825378"/>
            <a:ext cx="2088000" cy="540349"/>
          </a:xfrm>
          <a:prstGeom prst="roundRect">
            <a:avLst>
              <a:gd name="adj" fmla="val 18685"/>
            </a:avLst>
          </a:prstGeom>
          <a:solidFill>
            <a:srgbClr val="E8F0F9"/>
          </a:solidFill>
          <a:ln w="19050">
            <a:solidFill>
              <a:srgbClr val="113381"/>
            </a:solidFill>
            <a:rou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000" dirty="0">
                <a:solidFill>
                  <a:srgbClr val="000000"/>
                </a:solidFill>
              </a:rPr>
              <a:t>种群迭代搜索</a:t>
            </a:r>
          </a:p>
        </p:txBody>
      </p:sp>
      <p:sp>
        <p:nvSpPr>
          <p:cNvPr id="12" name="圆角矩形 11"/>
          <p:cNvSpPr>
            <a:spLocks noChangeArrowheads="1"/>
          </p:cNvSpPr>
          <p:nvPr/>
        </p:nvSpPr>
        <p:spPr bwMode="auto">
          <a:xfrm>
            <a:off x="5061305" y="4825378"/>
            <a:ext cx="2088000" cy="540349"/>
          </a:xfrm>
          <a:prstGeom prst="roundRect">
            <a:avLst>
              <a:gd name="adj" fmla="val 16944"/>
            </a:avLst>
          </a:prstGeom>
          <a:solidFill>
            <a:srgbClr val="E8F0F9"/>
          </a:solidFill>
          <a:ln w="19050">
            <a:solidFill>
              <a:srgbClr val="113381"/>
            </a:solidFill>
            <a:rou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000" dirty="0">
                <a:solidFill>
                  <a:srgbClr val="000000"/>
                </a:solidFill>
              </a:rPr>
              <a:t>一次获得多个解</a:t>
            </a:r>
          </a:p>
        </p:txBody>
      </p:sp>
      <p:sp>
        <p:nvSpPr>
          <p:cNvPr id="13" name="圆角矩形 10"/>
          <p:cNvSpPr>
            <a:spLocks noChangeArrowheads="1"/>
          </p:cNvSpPr>
          <p:nvPr/>
        </p:nvSpPr>
        <p:spPr bwMode="auto">
          <a:xfrm>
            <a:off x="7678437" y="4008249"/>
            <a:ext cx="2088000" cy="540349"/>
          </a:xfrm>
          <a:prstGeom prst="roundRect">
            <a:avLst>
              <a:gd name="adj" fmla="val 18685"/>
            </a:avLst>
          </a:prstGeom>
          <a:solidFill>
            <a:srgbClr val="E8F0F9"/>
          </a:solidFill>
          <a:ln w="19050">
            <a:solidFill>
              <a:srgbClr val="113381"/>
            </a:solidFill>
            <a:rou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a:lnSpc>
                <a:spcPct val="100000"/>
              </a:lnSpc>
              <a:spcBef>
                <a:spcPct val="0"/>
              </a:spcBef>
              <a:buNone/>
            </a:pPr>
            <a:r>
              <a:rPr kumimoji="1" lang="zh-CN" altLang="en-US" sz="2000" dirty="0"/>
              <a:t>无需解析模型</a:t>
            </a:r>
          </a:p>
        </p:txBody>
      </p:sp>
      <p:sp>
        <p:nvSpPr>
          <p:cNvPr id="14" name="圆角矩形 11"/>
          <p:cNvSpPr>
            <a:spLocks noChangeArrowheads="1"/>
          </p:cNvSpPr>
          <p:nvPr/>
        </p:nvSpPr>
        <p:spPr bwMode="auto">
          <a:xfrm>
            <a:off x="7678437" y="4825378"/>
            <a:ext cx="2088000" cy="540349"/>
          </a:xfrm>
          <a:prstGeom prst="roundRect">
            <a:avLst>
              <a:gd name="adj" fmla="val 16944"/>
            </a:avLst>
          </a:prstGeom>
          <a:solidFill>
            <a:srgbClr val="E8F0F9"/>
          </a:solidFill>
          <a:ln w="19050">
            <a:solidFill>
              <a:srgbClr val="113381"/>
            </a:solidFill>
            <a:round/>
          </a:ln>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000" dirty="0">
                <a:solidFill>
                  <a:srgbClr val="000000"/>
                </a:solidFill>
                <a:latin typeface="Times New Roman" panose="02020603050405020304" pitchFamily="18" charset="0"/>
                <a:cs typeface="Times New Roman" panose="02020603050405020304" pitchFamily="18" charset="0"/>
              </a:rPr>
              <a:t>内在并行</a:t>
            </a:r>
          </a:p>
        </p:txBody>
      </p:sp>
      <p:sp>
        <p:nvSpPr>
          <p:cNvPr id="15" name="Rounded Rectangle 8"/>
          <p:cNvSpPr>
            <a:spLocks noChangeArrowheads="1"/>
          </p:cNvSpPr>
          <p:nvPr/>
        </p:nvSpPr>
        <p:spPr bwMode="auto">
          <a:xfrm>
            <a:off x="1905001" y="6015458"/>
            <a:ext cx="8382000" cy="539750"/>
          </a:xfrm>
          <a:prstGeom prst="roundRect">
            <a:avLst>
              <a:gd name="adj" fmla="val 50000"/>
            </a:avLst>
          </a:prstGeom>
          <a:solidFill>
            <a:srgbClr val="FFFF99"/>
          </a:solidFill>
          <a:ln>
            <a:noFill/>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0" dirty="0">
                <a:solidFill>
                  <a:srgbClr val="C00000"/>
                </a:solidFill>
              </a:rPr>
              <a:t>群体智能方法已成为求解复杂优化问题的有效途径之一</a:t>
            </a:r>
            <a:endParaRPr lang="en-US" altLang="zh-CN" sz="2400" dirty="0">
              <a:solidFill>
                <a:srgbClr val="C00000"/>
              </a:solidFill>
            </a:endParaRPr>
          </a:p>
        </p:txBody>
      </p:sp>
      <p:sp>
        <p:nvSpPr>
          <p:cNvPr id="16" name="右箭头 16"/>
          <p:cNvSpPr/>
          <p:nvPr/>
        </p:nvSpPr>
        <p:spPr>
          <a:xfrm rot="5400000">
            <a:off x="5819561" y="4945019"/>
            <a:ext cx="464296" cy="1612407"/>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5930">
              <a:defRPr/>
            </a:pPr>
            <a:endParaRPr lang="zh-CN" altLang="en-US"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18" name="组合 17"/>
          <p:cNvGrpSpPr/>
          <p:nvPr/>
        </p:nvGrpSpPr>
        <p:grpSpPr>
          <a:xfrm>
            <a:off x="1894157" y="1090592"/>
            <a:ext cx="8382000" cy="2090822"/>
            <a:chOff x="370157" y="1090592"/>
            <a:chExt cx="8382000" cy="2090823"/>
          </a:xfrm>
        </p:grpSpPr>
        <p:sp>
          <p:nvSpPr>
            <p:cNvPr id="19" name="Rounded Rectangle 8"/>
            <p:cNvSpPr>
              <a:spLocks noChangeArrowheads="1"/>
            </p:cNvSpPr>
            <p:nvPr/>
          </p:nvSpPr>
          <p:spPr bwMode="auto">
            <a:xfrm>
              <a:off x="370157" y="1090592"/>
              <a:ext cx="8382000" cy="2013094"/>
            </a:xfrm>
            <a:prstGeom prst="roundRect">
              <a:avLst>
                <a:gd name="adj" fmla="val 0"/>
              </a:avLst>
            </a:prstGeom>
            <a:solidFill>
              <a:srgbClr val="E7EEF9"/>
            </a:solidFill>
            <a:ln>
              <a:noFill/>
            </a:ln>
            <a:extLst>
              <a:ext uri="{91240B29-F687-4F45-9708-019B960494DF}">
                <a14:hiddenLine xmlns:a14="http://schemas.microsoft.com/office/drawing/2010/main" w="9525">
                  <a:solidFill>
                    <a:srgbClr val="000000"/>
                  </a:solidFill>
                  <a:prstDash val="sysDash"/>
                  <a:round/>
                </a14:hiddenLine>
              </a:ext>
            </a:extLst>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endParaRPr lang="en-US" altLang="zh-CN" sz="2200">
                <a:solidFill>
                  <a:srgbClr val="C00000"/>
                </a:solidFill>
                <a:latin typeface="华文楷体" panose="02010600040101010101" pitchFamily="2" charset="-122"/>
                <a:ea typeface="华文楷体" panose="02010600040101010101" pitchFamily="2" charset="-122"/>
              </a:endParaRPr>
            </a:p>
          </p:txBody>
        </p:sp>
        <p:grpSp>
          <p:nvGrpSpPr>
            <p:cNvPr id="20" name="组合 19"/>
            <p:cNvGrpSpPr/>
            <p:nvPr/>
          </p:nvGrpSpPr>
          <p:grpSpPr>
            <a:xfrm rot="16200000">
              <a:off x="3539737" y="-1362624"/>
              <a:ext cx="2042841" cy="7045236"/>
              <a:chOff x="204839" y="2110272"/>
              <a:chExt cx="3490470" cy="4124517"/>
            </a:xfrm>
          </p:grpSpPr>
          <p:sp>
            <p:nvSpPr>
              <p:cNvPr id="21" name="圆角矩形 18"/>
              <p:cNvSpPr/>
              <p:nvPr/>
            </p:nvSpPr>
            <p:spPr bwMode="auto">
              <a:xfrm>
                <a:off x="647753" y="2110272"/>
                <a:ext cx="3047556" cy="412081"/>
              </a:xfrm>
              <a:prstGeom prst="roundRect">
                <a:avLst>
                  <a:gd name="adj" fmla="val 5000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600" dirty="0">
                    <a:latin typeface="黑体" panose="02010609060101010101" pitchFamily="49" charset="-122"/>
                    <a:ea typeface="黑体" panose="02010609060101010101" pitchFamily="49" charset="-122"/>
                  </a:rPr>
                  <a:t>开</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始</a:t>
                </a:r>
              </a:p>
            </p:txBody>
          </p:sp>
          <p:sp>
            <p:nvSpPr>
              <p:cNvPr id="22" name="圆角矩形 19"/>
              <p:cNvSpPr/>
              <p:nvPr/>
            </p:nvSpPr>
            <p:spPr bwMode="auto">
              <a:xfrm>
                <a:off x="647751" y="2722873"/>
                <a:ext cx="3047556" cy="412081"/>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600" dirty="0">
                    <a:latin typeface="黑体" panose="02010609060101010101" pitchFamily="49" charset="-122"/>
                    <a:ea typeface="黑体" panose="02010609060101010101" pitchFamily="49" charset="-122"/>
                  </a:rPr>
                  <a:t>种</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群</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初</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始</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化</a:t>
                </a:r>
              </a:p>
            </p:txBody>
          </p:sp>
          <p:sp>
            <p:nvSpPr>
              <p:cNvPr id="23" name="圆角矩形 20"/>
              <p:cNvSpPr/>
              <p:nvPr/>
            </p:nvSpPr>
            <p:spPr bwMode="auto">
              <a:xfrm>
                <a:off x="647751" y="3335475"/>
                <a:ext cx="3047556" cy="440078"/>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600" dirty="0">
                    <a:latin typeface="黑体" panose="02010609060101010101" pitchFamily="49" charset="-122"/>
                    <a:ea typeface="黑体" panose="02010609060101010101" pitchFamily="49" charset="-122"/>
                    <a:cs typeface="微软雅黑" panose="020B0503020204020204" charset="-122"/>
                  </a:rPr>
                  <a:t>适</a:t>
                </a:r>
                <a:endParaRPr kumimoji="1" lang="en-US" altLang="zh-CN" sz="1600" dirty="0">
                  <a:latin typeface="黑体" panose="02010609060101010101" pitchFamily="49" charset="-122"/>
                  <a:ea typeface="黑体" panose="02010609060101010101" pitchFamily="49" charset="-122"/>
                  <a:cs typeface="微软雅黑" panose="020B0503020204020204" charset="-122"/>
                </a:endParaRPr>
              </a:p>
              <a:p>
                <a:pPr algn="ctr" eaLnBrk="1" hangingPunct="1"/>
                <a:r>
                  <a:rPr kumimoji="1" lang="zh-CN" altLang="en-US" sz="1600" dirty="0">
                    <a:latin typeface="黑体" panose="02010609060101010101" pitchFamily="49" charset="-122"/>
                    <a:ea typeface="黑体" panose="02010609060101010101" pitchFamily="49" charset="-122"/>
                    <a:cs typeface="微软雅黑" panose="020B0503020204020204" charset="-122"/>
                  </a:rPr>
                  <a:t>应</a:t>
                </a:r>
                <a:endParaRPr kumimoji="1" lang="en-US" altLang="zh-CN" sz="1600" dirty="0">
                  <a:latin typeface="黑体" panose="02010609060101010101" pitchFamily="49" charset="-122"/>
                  <a:ea typeface="黑体" panose="02010609060101010101" pitchFamily="49" charset="-122"/>
                  <a:cs typeface="微软雅黑" panose="020B0503020204020204" charset="-122"/>
                </a:endParaRPr>
              </a:p>
              <a:p>
                <a:pPr algn="ctr" eaLnBrk="1" hangingPunct="1"/>
                <a:r>
                  <a:rPr kumimoji="1" lang="zh-CN" altLang="en-US" sz="1600" dirty="0">
                    <a:latin typeface="黑体" panose="02010609060101010101" pitchFamily="49" charset="-122"/>
                    <a:ea typeface="黑体" panose="02010609060101010101" pitchFamily="49" charset="-122"/>
                    <a:cs typeface="微软雅黑" panose="020B0503020204020204" charset="-122"/>
                  </a:rPr>
                  <a:t>值</a:t>
                </a:r>
                <a:endParaRPr kumimoji="1" lang="en-US" altLang="zh-CN" sz="1600" dirty="0">
                  <a:latin typeface="黑体" panose="02010609060101010101" pitchFamily="49" charset="-122"/>
                  <a:ea typeface="黑体" panose="02010609060101010101" pitchFamily="49" charset="-122"/>
                  <a:cs typeface="微软雅黑" panose="020B0503020204020204" charset="-122"/>
                </a:endParaRPr>
              </a:p>
              <a:p>
                <a:pPr algn="ctr" eaLnBrk="1" hangingPunct="1"/>
                <a:r>
                  <a:rPr kumimoji="1" lang="zh-CN" altLang="en-US" sz="1600" dirty="0">
                    <a:latin typeface="黑体" panose="02010609060101010101" pitchFamily="49" charset="-122"/>
                    <a:ea typeface="黑体" panose="02010609060101010101" pitchFamily="49" charset="-122"/>
                    <a:cs typeface="微软雅黑" panose="020B0503020204020204" charset="-122"/>
                  </a:rPr>
                  <a:t>计</a:t>
                </a:r>
                <a:endParaRPr kumimoji="1" lang="en-US" altLang="zh-CN" sz="1600" dirty="0">
                  <a:latin typeface="黑体" panose="02010609060101010101" pitchFamily="49" charset="-122"/>
                  <a:ea typeface="黑体" panose="02010609060101010101" pitchFamily="49" charset="-122"/>
                  <a:cs typeface="微软雅黑" panose="020B0503020204020204" charset="-122"/>
                </a:endParaRPr>
              </a:p>
              <a:p>
                <a:pPr algn="ctr" eaLnBrk="1" hangingPunct="1"/>
                <a:r>
                  <a:rPr kumimoji="1" lang="zh-CN" altLang="en-US" sz="1600" dirty="0">
                    <a:latin typeface="黑体" panose="02010609060101010101" pitchFamily="49" charset="-122"/>
                    <a:ea typeface="黑体" panose="02010609060101010101" pitchFamily="49" charset="-122"/>
                    <a:cs typeface="微软雅黑" panose="020B0503020204020204" charset="-122"/>
                  </a:rPr>
                  <a:t>算</a:t>
                </a:r>
              </a:p>
            </p:txBody>
          </p:sp>
          <p:sp>
            <p:nvSpPr>
              <p:cNvPr id="24" name="圆角矩形 21"/>
              <p:cNvSpPr/>
              <p:nvPr/>
            </p:nvSpPr>
            <p:spPr bwMode="auto">
              <a:xfrm>
                <a:off x="647751" y="4060590"/>
                <a:ext cx="3047556" cy="954725"/>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2800" b="1" dirty="0">
                    <a:solidFill>
                      <a:srgbClr val="C00000"/>
                    </a:solidFill>
                    <a:latin typeface="黑体" panose="02010609060101010101" pitchFamily="49" charset="-122"/>
                    <a:ea typeface="黑体" panose="02010609060101010101" pitchFamily="49" charset="-122"/>
                  </a:rPr>
                  <a:t>进</a:t>
                </a:r>
                <a:endParaRPr kumimoji="1" lang="en-US" altLang="zh-CN" sz="2800"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800" b="1" dirty="0">
                    <a:solidFill>
                      <a:srgbClr val="C00000"/>
                    </a:solidFill>
                    <a:latin typeface="黑体" panose="02010609060101010101" pitchFamily="49" charset="-122"/>
                    <a:ea typeface="黑体" panose="02010609060101010101" pitchFamily="49" charset="-122"/>
                  </a:rPr>
                  <a:t>化</a:t>
                </a:r>
                <a:endParaRPr kumimoji="1" lang="en-US" altLang="zh-CN" sz="2800"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800" b="1" dirty="0">
                    <a:solidFill>
                      <a:srgbClr val="C00000"/>
                    </a:solidFill>
                    <a:latin typeface="黑体" panose="02010609060101010101" pitchFamily="49" charset="-122"/>
                    <a:ea typeface="黑体" panose="02010609060101010101" pitchFamily="49" charset="-122"/>
                  </a:rPr>
                  <a:t>操</a:t>
                </a:r>
                <a:endParaRPr kumimoji="1" lang="en-US" altLang="zh-CN" sz="2800"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800" b="1" dirty="0">
                    <a:solidFill>
                      <a:srgbClr val="C00000"/>
                    </a:solidFill>
                    <a:latin typeface="黑体" panose="02010609060101010101" pitchFamily="49" charset="-122"/>
                    <a:ea typeface="黑体" panose="02010609060101010101" pitchFamily="49" charset="-122"/>
                  </a:rPr>
                  <a:t>作</a:t>
                </a:r>
              </a:p>
            </p:txBody>
          </p:sp>
          <p:sp>
            <p:nvSpPr>
              <p:cNvPr id="25" name="菱形 24"/>
              <p:cNvSpPr/>
              <p:nvPr/>
            </p:nvSpPr>
            <p:spPr bwMode="auto">
              <a:xfrm>
                <a:off x="647749" y="5215835"/>
                <a:ext cx="3047556" cy="406351"/>
              </a:xfrm>
              <a:prstGeom prst="diamond">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600" dirty="0">
                    <a:latin typeface="黑体" panose="02010609060101010101" pitchFamily="49" charset="-122"/>
                    <a:ea typeface="黑体" panose="02010609060101010101" pitchFamily="49" charset="-122"/>
                  </a:rPr>
                  <a:t>满</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足</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终</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止</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条</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件</a:t>
                </a:r>
              </a:p>
            </p:txBody>
          </p:sp>
          <p:sp>
            <p:nvSpPr>
              <p:cNvPr id="26" name="圆角矩形 23"/>
              <p:cNvSpPr/>
              <p:nvPr/>
            </p:nvSpPr>
            <p:spPr bwMode="auto">
              <a:xfrm>
                <a:off x="647749" y="5822708"/>
                <a:ext cx="3047556" cy="412081"/>
              </a:xfrm>
              <a:prstGeom prst="roundRect">
                <a:avLst>
                  <a:gd name="adj" fmla="val 5000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600" dirty="0">
                    <a:latin typeface="黑体" panose="02010609060101010101" pitchFamily="49" charset="-122"/>
                    <a:ea typeface="黑体" panose="02010609060101010101" pitchFamily="49" charset="-122"/>
                  </a:rPr>
                  <a:t>结</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束</a:t>
                </a:r>
              </a:p>
            </p:txBody>
          </p:sp>
          <p:cxnSp>
            <p:nvCxnSpPr>
              <p:cNvPr id="27" name="直线箭头连接符 23"/>
              <p:cNvCxnSpPr>
                <a:stCxn id="21" idx="2"/>
                <a:endCxn id="22" idx="0"/>
              </p:cNvCxnSpPr>
              <p:nvPr/>
            </p:nvCxnSpPr>
            <p:spPr>
              <a:xfrm flipH="1">
                <a:off x="2171529" y="2522353"/>
                <a:ext cx="2" cy="200520"/>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4"/>
              <p:cNvCxnSpPr>
                <a:stCxn id="22" idx="2"/>
                <a:endCxn id="23" idx="0"/>
              </p:cNvCxnSpPr>
              <p:nvPr/>
            </p:nvCxnSpPr>
            <p:spPr>
              <a:xfrm>
                <a:off x="2171529" y="3134954"/>
                <a:ext cx="0" cy="200521"/>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线箭头连接符 25"/>
              <p:cNvCxnSpPr>
                <a:stCxn id="23" idx="2"/>
                <a:endCxn id="24" idx="0"/>
              </p:cNvCxnSpPr>
              <p:nvPr/>
            </p:nvCxnSpPr>
            <p:spPr>
              <a:xfrm>
                <a:off x="2171529" y="3775553"/>
                <a:ext cx="0" cy="285037"/>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线箭头连接符 26"/>
              <p:cNvCxnSpPr>
                <a:stCxn id="24" idx="2"/>
                <a:endCxn id="25" idx="0"/>
              </p:cNvCxnSpPr>
              <p:nvPr/>
            </p:nvCxnSpPr>
            <p:spPr>
              <a:xfrm flipH="1">
                <a:off x="2171527" y="5015315"/>
                <a:ext cx="2" cy="200520"/>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27"/>
              <p:cNvCxnSpPr>
                <a:stCxn id="25" idx="2"/>
                <a:endCxn id="26" idx="0"/>
              </p:cNvCxnSpPr>
              <p:nvPr/>
            </p:nvCxnSpPr>
            <p:spPr>
              <a:xfrm>
                <a:off x="2171527" y="5622186"/>
                <a:ext cx="0" cy="200522"/>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肘形连接符 29"/>
              <p:cNvCxnSpPr>
                <a:stCxn id="25" idx="1"/>
                <a:endCxn id="23" idx="1"/>
              </p:cNvCxnSpPr>
              <p:nvPr/>
            </p:nvCxnSpPr>
            <p:spPr>
              <a:xfrm rot="10800000" flipH="1">
                <a:off x="647749" y="3555515"/>
                <a:ext cx="2" cy="1863497"/>
              </a:xfrm>
              <a:prstGeom prst="bentConnector3">
                <a:avLst>
                  <a:gd name="adj1" fmla="val -11430000000"/>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187587" y="5544182"/>
                <a:ext cx="680285" cy="307777"/>
              </a:xfrm>
              <a:prstGeom prst="rect">
                <a:avLst/>
              </a:prstGeom>
              <a:noFill/>
            </p:spPr>
            <p:txBody>
              <a:bodyPr vert="eaVert" wrap="square" rtlCol="0" anchor="ctr">
                <a:spAutoFit/>
              </a:bodyPr>
              <a:lstStyle/>
              <a:p>
                <a:pPr algn="ctr"/>
                <a:r>
                  <a:rPr kumimoji="1" lang="zh-CN" altLang="en-US" sz="1400" dirty="0">
                    <a:latin typeface="黑体" panose="02010609060101010101" pitchFamily="49" charset="-122"/>
                    <a:ea typeface="黑体" panose="02010609060101010101" pitchFamily="49" charset="-122"/>
                    <a:cs typeface="黑体" panose="02010609060101010101" pitchFamily="49" charset="-122"/>
                  </a:rPr>
                  <a:t>是</a:t>
                </a:r>
              </a:p>
            </p:txBody>
          </p:sp>
          <p:sp>
            <p:nvSpPr>
              <p:cNvPr id="34" name="文本框 33"/>
              <p:cNvSpPr txBox="1"/>
              <p:nvPr/>
            </p:nvSpPr>
            <p:spPr>
              <a:xfrm>
                <a:off x="204839" y="5458661"/>
                <a:ext cx="680285" cy="157622"/>
              </a:xfrm>
              <a:prstGeom prst="rect">
                <a:avLst/>
              </a:prstGeom>
              <a:noFill/>
            </p:spPr>
            <p:txBody>
              <a:bodyPr vert="eaVert" wrap="none" rtlCol="0" anchor="ctr">
                <a:spAutoFit/>
              </a:bodyPr>
              <a:lstStyle/>
              <a:p>
                <a:pPr algn="ctr"/>
                <a:r>
                  <a:rPr kumimoji="1" lang="zh-CN" altLang="en-US" sz="1400" dirty="0">
                    <a:latin typeface="黑体" panose="02010609060101010101" pitchFamily="49" charset="-122"/>
                    <a:ea typeface="黑体" panose="02010609060101010101" pitchFamily="49" charset="-122"/>
                    <a:cs typeface="黑体" panose="02010609060101010101" pitchFamily="49" charset="-122"/>
                  </a:rPr>
                  <a:t>否</a:t>
                </a:r>
              </a:p>
            </p:txBody>
          </p:sp>
        </p:grpSp>
      </p:grpSp>
      <p:sp>
        <p:nvSpPr>
          <p:cNvPr id="35" name="右箭头 33"/>
          <p:cNvSpPr/>
          <p:nvPr/>
        </p:nvSpPr>
        <p:spPr>
          <a:xfrm rot="5400000">
            <a:off x="5937591" y="2644829"/>
            <a:ext cx="228238" cy="1142105"/>
          </a:xfrm>
          <a:prstGeom prst="rightArrow">
            <a:avLst>
              <a:gd name="adj1" fmla="val 50000"/>
              <a:gd name="adj2" fmla="val 65271"/>
            </a:avLst>
          </a:prstGeom>
          <a:ln>
            <a:noFill/>
          </a:ln>
        </p:spPr>
        <p:style>
          <a:lnRef idx="1">
            <a:schemeClr val="dk1"/>
          </a:lnRef>
          <a:fillRef idx="2">
            <a:schemeClr val="dk1"/>
          </a:fillRef>
          <a:effectRef idx="1">
            <a:schemeClr val="dk1"/>
          </a:effectRef>
          <a:fontRef idx="minor">
            <a:schemeClr val="dk1"/>
          </a:fontRef>
        </p:style>
        <p:txBody>
          <a:bodyPr anchor="ctr"/>
          <a:lstStyle/>
          <a:p>
            <a:pPr algn="ctr" defTabSz="455930">
              <a:defRPr/>
            </a:pPr>
            <a:endParaRPr lang="zh-CN" altLang="en-US" kern="0" dirty="0">
              <a:solidFill>
                <a:prstClr val="black"/>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日期占位符 1"/>
          <p:cNvSpPr>
            <a:spLocks noGrp="1"/>
          </p:cNvSpPr>
          <p:nvPr>
            <p:ph type="dt" sz="half" idx="10"/>
          </p:nvPr>
        </p:nvSpPr>
        <p:spPr/>
        <p:txBody>
          <a:bodyPr/>
          <a:lstStyle/>
          <a:p>
            <a:fld id="{518A4210-5789-4651-8F1B-F7B666C438A5}" type="datetime1">
              <a:rPr lang="zh-CN" altLang="en-US" sz="1205" smtClean="0"/>
              <a:t>2024/1/3</a:t>
            </a:fld>
            <a:endParaRPr lang="zh-CN" altLang="en-US" sz="1205" dirty="0"/>
          </a:p>
        </p:txBody>
      </p:sp>
      <p:sp>
        <p:nvSpPr>
          <p:cNvPr id="36" name="灯片编号占位符 35"/>
          <p:cNvSpPr>
            <a:spLocks noGrp="1"/>
          </p:cNvSpPr>
          <p:nvPr>
            <p:ph type="sldNum" sz="quarter" idx="12"/>
          </p:nvPr>
        </p:nvSpPr>
        <p:spPr/>
        <p:txBody>
          <a:bodyPr/>
          <a:lstStyle/>
          <a:p>
            <a:fld id="{B2A3831D-48B3-4F9C-8367-0C37AADCE304}" type="slidenum">
              <a:rPr lang="zh-CN" altLang="en-US" sz="1205" smtClean="0"/>
              <a:t>84</a:t>
            </a:fld>
            <a:endParaRPr lang="zh-CN" altLang="en-US" sz="1205" dirty="0"/>
          </a:p>
        </p:txBody>
      </p:sp>
      <p:pic>
        <p:nvPicPr>
          <p:cNvPr id="10" name="图片 9">
            <a:extLst>
              <a:ext uri="{FF2B5EF4-FFF2-40B4-BE49-F238E27FC236}">
                <a16:creationId xmlns:a16="http://schemas.microsoft.com/office/drawing/2014/main" id="{149D512E-45EF-B8D2-C971-77C57621347C}"/>
              </a:ext>
            </a:extLst>
          </p:cNvPr>
          <p:cNvPicPr>
            <a:picLocks noChangeAspect="1"/>
          </p:cNvPicPr>
          <p:nvPr/>
        </p:nvPicPr>
        <p:blipFill>
          <a:blip r:embed="rId2"/>
          <a:stretch>
            <a:fillRect/>
          </a:stretch>
        </p:blipFill>
        <p:spPr>
          <a:xfrm>
            <a:off x="0" y="0"/>
            <a:ext cx="2686050" cy="857250"/>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inVertical)">
                                      <p:cBhvr>
                                        <p:cTn id="33" dur="500"/>
                                        <p:tgtEl>
                                          <p:spTgt spid="12"/>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inVertic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7" grpId="0" bldLvl="0" animBg="1"/>
      <p:bldP spid="8" grpId="0" bldLvl="0" animBg="1"/>
      <p:bldP spid="9" grpId="0" bldLvl="0" animBg="1"/>
      <p:bldP spid="11" grpId="0" bldLvl="0" animBg="1"/>
      <p:bldP spid="12" grpId="0" bldLvl="0" animBg="1"/>
      <p:bldP spid="13" grpId="0" bldLvl="0" animBg="1"/>
      <p:bldP spid="14" grpId="0" bldLvl="0" animBg="1"/>
      <p:bldP spid="15" grpId="0" bldLvl="0" animBg="1"/>
      <p:bldP spid="16" grpId="0" bldLvl="0" animBg="1"/>
      <p:bldP spid="35"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24000" y="133428"/>
            <a:ext cx="7961933"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defRPr/>
            </a:pPr>
            <a:r>
              <a:rPr lang="en-US" altLang="zh-CN" sz="4400" b="1" dirty="0">
                <a:solidFill>
                  <a:prstClr val="white"/>
                </a:solidFill>
                <a:latin typeface="黑体" panose="02010609060101010101" pitchFamily="49" charset="-122"/>
                <a:ea typeface="黑体" panose="02010609060101010101" pitchFamily="49" charset="-122"/>
                <a:cs typeface="+mn-cs"/>
              </a:rPr>
              <a:t> </a:t>
            </a:r>
            <a:r>
              <a:rPr lang="zh-CN" altLang="en-US" sz="4400" b="1" dirty="0">
                <a:solidFill>
                  <a:prstClr val="white"/>
                </a:solidFill>
                <a:latin typeface="黑体" panose="02010609060101010101" pitchFamily="49" charset="-122"/>
                <a:ea typeface="黑体" panose="02010609060101010101" pitchFamily="49" charset="-122"/>
                <a:cs typeface="+mn-cs"/>
              </a:rPr>
              <a:t>进化计算</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737" y="1046118"/>
            <a:ext cx="4073818" cy="223846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041" y="3279992"/>
            <a:ext cx="4765766" cy="298651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0294" y="1006817"/>
            <a:ext cx="3634321" cy="5008641"/>
          </a:xfrm>
          <a:prstGeom prst="rect">
            <a:avLst/>
          </a:prstGeom>
        </p:spPr>
      </p:pic>
      <p:sp>
        <p:nvSpPr>
          <p:cNvPr id="15" name="Rounded Rectangle 8"/>
          <p:cNvSpPr>
            <a:spLocks noChangeArrowheads="1"/>
          </p:cNvSpPr>
          <p:nvPr/>
        </p:nvSpPr>
        <p:spPr bwMode="auto">
          <a:xfrm>
            <a:off x="1905001" y="6015458"/>
            <a:ext cx="8382000" cy="539750"/>
          </a:xfrm>
          <a:prstGeom prst="roundRect">
            <a:avLst>
              <a:gd name="adj" fmla="val 50000"/>
            </a:avLst>
          </a:prstGeom>
          <a:solidFill>
            <a:srgbClr val="FFFF99"/>
          </a:solidFill>
          <a:ln>
            <a:noFill/>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0" dirty="0">
                <a:solidFill>
                  <a:srgbClr val="C00000"/>
                </a:solidFill>
              </a:rPr>
              <a:t>维持一个种群迭代式搜索解空间的一类优化方法</a:t>
            </a:r>
            <a:endParaRPr lang="en-US" altLang="zh-CN" sz="2400" dirty="0">
              <a:solidFill>
                <a:srgbClr val="C00000"/>
              </a:solidFill>
            </a:endParaRPr>
          </a:p>
        </p:txBody>
      </p:sp>
      <p:sp>
        <p:nvSpPr>
          <p:cNvPr id="14" name="日期占位符 13"/>
          <p:cNvSpPr>
            <a:spLocks noGrp="1"/>
          </p:cNvSpPr>
          <p:nvPr>
            <p:ph type="dt" sz="half" idx="10"/>
          </p:nvPr>
        </p:nvSpPr>
        <p:spPr/>
        <p:txBody>
          <a:bodyPr/>
          <a:lstStyle/>
          <a:p>
            <a:fld id="{4FA8B773-65A3-4418-9A26-AA50ABC56D0D}" type="datetime1">
              <a:rPr lang="zh-CN" altLang="en-US" sz="1205" smtClean="0"/>
              <a:t>2024/1/3</a:t>
            </a:fld>
            <a:endParaRPr lang="zh-CN" altLang="en-US" sz="1205" dirty="0"/>
          </a:p>
        </p:txBody>
      </p:sp>
      <p:sp>
        <p:nvSpPr>
          <p:cNvPr id="18" name="灯片编号占位符 17"/>
          <p:cNvSpPr>
            <a:spLocks noGrp="1"/>
          </p:cNvSpPr>
          <p:nvPr>
            <p:ph type="sldNum" sz="quarter" idx="12"/>
          </p:nvPr>
        </p:nvSpPr>
        <p:spPr/>
        <p:txBody>
          <a:bodyPr/>
          <a:lstStyle/>
          <a:p>
            <a:fld id="{B2A3831D-48B3-4F9C-8367-0C37AADCE304}" type="slidenum">
              <a:rPr lang="zh-CN" altLang="en-US" sz="1205" smtClean="0"/>
              <a:t>85</a:t>
            </a:fld>
            <a:endParaRPr lang="zh-CN" altLang="en-US" sz="1205" dirty="0"/>
          </a:p>
        </p:txBody>
      </p:sp>
      <p:pic>
        <p:nvPicPr>
          <p:cNvPr id="5" name="图片 4">
            <a:extLst>
              <a:ext uri="{FF2B5EF4-FFF2-40B4-BE49-F238E27FC236}">
                <a16:creationId xmlns:a16="http://schemas.microsoft.com/office/drawing/2014/main" id="{8B709F9F-FA25-7B30-5B72-E74886FABAC9}"/>
              </a:ext>
            </a:extLst>
          </p:cNvPr>
          <p:cNvPicPr>
            <a:picLocks noChangeAspect="1"/>
          </p:cNvPicPr>
          <p:nvPr/>
        </p:nvPicPr>
        <p:blipFill>
          <a:blip r:embed="rId5"/>
          <a:stretch>
            <a:fillRect/>
          </a:stretch>
        </p:blipFill>
        <p:spPr>
          <a:xfrm>
            <a:off x="0" y="9603"/>
            <a:ext cx="2686050" cy="857250"/>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1524000" y="133428"/>
            <a:ext cx="7961933" cy="609600"/>
          </a:xfrm>
          <a:prstGeom prst="rect">
            <a:avLst/>
          </a:prstGeom>
        </p:spPr>
        <p:txBody>
          <a:bodyPr>
            <a:normAutofit fontScale="87500" lnSpcReduction="10000"/>
          </a:bodyPr>
          <a:lstStyle>
            <a:lvl1pPr algn="l" defTabSz="911860" rtl="0" eaLnBrk="1" latinLnBrk="0" hangingPunct="1">
              <a:lnSpc>
                <a:spcPct val="90000"/>
              </a:lnSpc>
              <a:spcBef>
                <a:spcPct val="0"/>
              </a:spcBef>
              <a:buNone/>
              <a:defRPr sz="4390" kern="1200">
                <a:solidFill>
                  <a:schemeClr val="tx1"/>
                </a:solidFill>
                <a:latin typeface="+mj-lt"/>
                <a:ea typeface="+mj-ea"/>
                <a:cs typeface="+mj-cs"/>
              </a:defRPr>
            </a:lvl1pPr>
          </a:lstStyle>
          <a:p>
            <a:pPr>
              <a:spcBef>
                <a:spcPts val="0"/>
              </a:spcBef>
              <a:defRPr/>
            </a:pPr>
            <a:r>
              <a:rPr lang="zh-CN" altLang="en-US" sz="4400" b="1" dirty="0">
                <a:solidFill>
                  <a:prstClr val="white"/>
                </a:solidFill>
                <a:latin typeface="黑体" panose="02010609060101010101" pitchFamily="49" charset="-122"/>
                <a:ea typeface="黑体" panose="02010609060101010101" pitchFamily="49" charset="-122"/>
                <a:cs typeface="+mn-cs"/>
              </a:rPr>
              <a:t>进化计算</a:t>
            </a:r>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5967" r="6586"/>
          <a:stretch>
            <a:fillRect/>
          </a:stretch>
        </p:blipFill>
        <p:spPr>
          <a:xfrm>
            <a:off x="1643741" y="2100389"/>
            <a:ext cx="4191000" cy="3594410"/>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5299" y="2100389"/>
            <a:ext cx="4320773" cy="3594410"/>
          </a:xfrm>
          <a:prstGeom prst="rect">
            <a:avLst/>
          </a:prstGeom>
        </p:spPr>
      </p:pic>
      <p:sp>
        <p:nvSpPr>
          <p:cNvPr id="9" name="Rounded Rectangle 8"/>
          <p:cNvSpPr>
            <a:spLocks noChangeArrowheads="1"/>
          </p:cNvSpPr>
          <p:nvPr/>
        </p:nvSpPr>
        <p:spPr bwMode="auto">
          <a:xfrm>
            <a:off x="1964298" y="5811883"/>
            <a:ext cx="8382000" cy="539750"/>
          </a:xfrm>
          <a:prstGeom prst="roundRect">
            <a:avLst>
              <a:gd name="adj" fmla="val 50000"/>
            </a:avLst>
          </a:prstGeom>
          <a:solidFill>
            <a:srgbClr val="FFFF99"/>
          </a:solidFill>
          <a:ln>
            <a:noFill/>
          </a:ln>
        </p:spPr>
        <p:txBody>
          <a:bodyPr wrap="none" anchor="ctr"/>
          <a:lstStyle>
            <a:lvl1pPr defTabSz="457200">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defTabSz="45720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defTabSz="4572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defTabSz="4572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r>
              <a:rPr lang="zh-CN" altLang="en-US" sz="2400" dirty="0">
                <a:solidFill>
                  <a:srgbClr val="C00000"/>
                </a:solidFill>
              </a:rPr>
              <a:t>带有方向指导性的随机搜索算法</a:t>
            </a:r>
            <a:endParaRPr lang="en-US" altLang="zh-CN" sz="2400" dirty="0">
              <a:solidFill>
                <a:srgbClr val="C00000"/>
              </a:solidFill>
            </a:endParaRPr>
          </a:p>
        </p:txBody>
      </p:sp>
      <p:sp>
        <p:nvSpPr>
          <p:cNvPr id="10" name="文本框 9"/>
          <p:cNvSpPr txBox="1"/>
          <p:nvPr/>
        </p:nvSpPr>
        <p:spPr>
          <a:xfrm>
            <a:off x="1715928" y="1118325"/>
            <a:ext cx="5223800" cy="911860"/>
          </a:xfrm>
          <a:prstGeom prst="rect">
            <a:avLst/>
          </a:prstGeom>
          <a:noFill/>
        </p:spPr>
        <p:txBody>
          <a:bodyPr wrap="square" rtlCol="0">
            <a:spAutoFit/>
          </a:bodyPr>
          <a:lstStyle/>
          <a:p>
            <a:pPr marL="342900"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随机探索</a:t>
            </a:r>
            <a:r>
              <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多样性</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ts val="2600"/>
              </a:lnSpc>
              <a:spcBef>
                <a:spcPts val="600"/>
              </a:spcBef>
              <a:spcAft>
                <a:spcPts val="600"/>
              </a:spcAft>
              <a:buFont typeface="Wingdings" panose="05000000000000000000" pitchFamily="2" charset="2"/>
              <a:buChar char="u"/>
            </a:pP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方向指导</a:t>
            </a:r>
            <a:r>
              <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收敛速度</a:t>
            </a:r>
            <a:endParaRPr lang="en-US" altLang="zh-CN" sz="2405"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日期占位符 1"/>
          <p:cNvSpPr>
            <a:spLocks noGrp="1"/>
          </p:cNvSpPr>
          <p:nvPr>
            <p:ph type="dt" sz="half" idx="10"/>
          </p:nvPr>
        </p:nvSpPr>
        <p:spPr/>
        <p:txBody>
          <a:bodyPr/>
          <a:lstStyle/>
          <a:p>
            <a:fld id="{DE6067C5-E887-4C76-8B23-CEB2EAE279DD}" type="datetime1">
              <a:rPr lang="zh-CN" altLang="en-US" sz="1205" smtClean="0"/>
              <a:t>2024/1/3</a:t>
            </a:fld>
            <a:endParaRPr lang="zh-CN" altLang="en-US" sz="1205" dirty="0"/>
          </a:p>
        </p:txBody>
      </p:sp>
      <p:sp>
        <p:nvSpPr>
          <p:cNvPr id="7" name="灯片编号占位符 6"/>
          <p:cNvSpPr>
            <a:spLocks noGrp="1"/>
          </p:cNvSpPr>
          <p:nvPr>
            <p:ph type="sldNum" sz="quarter" idx="12"/>
          </p:nvPr>
        </p:nvSpPr>
        <p:spPr/>
        <p:txBody>
          <a:bodyPr/>
          <a:lstStyle/>
          <a:p>
            <a:fld id="{B2A3831D-48B3-4F9C-8367-0C37AADCE304}" type="slidenum">
              <a:rPr lang="zh-CN" altLang="en-US" sz="1205" smtClean="0"/>
              <a:t>86</a:t>
            </a:fld>
            <a:endParaRPr lang="zh-CN" altLang="en-US" sz="1205" dirty="0"/>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arn(inVertic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par>
                                <p:cTn id="18" presetID="16" presetClass="entr" presetSubtype="21"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barn(inVertical)">
                                      <p:cBhvr>
                                        <p:cTn id="2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87</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遗传算法的起源</a:t>
            </a:r>
          </a:p>
        </p:txBody>
      </p:sp>
      <p:grpSp>
        <p:nvGrpSpPr>
          <p:cNvPr id="10" name="Group 4"/>
          <p:cNvGrpSpPr/>
          <p:nvPr/>
        </p:nvGrpSpPr>
        <p:grpSpPr bwMode="auto">
          <a:xfrm>
            <a:off x="8409791" y="1170754"/>
            <a:ext cx="2085418" cy="1394524"/>
            <a:chOff x="1303" y="1686"/>
            <a:chExt cx="2573" cy="1669"/>
          </a:xfrm>
        </p:grpSpPr>
        <p:grpSp>
          <p:nvGrpSpPr>
            <p:cNvPr id="11" name="Group 5"/>
            <p:cNvGrpSpPr/>
            <p:nvPr/>
          </p:nvGrpSpPr>
          <p:grpSpPr bwMode="auto">
            <a:xfrm>
              <a:off x="1303" y="2760"/>
              <a:ext cx="2573" cy="595"/>
              <a:chOff x="1303" y="2760"/>
              <a:chExt cx="2573" cy="595"/>
            </a:xfrm>
          </p:grpSpPr>
          <p:sp>
            <p:nvSpPr>
              <p:cNvPr id="77" name="Freeform 6"/>
              <p:cNvSpPr/>
              <p:nvPr/>
            </p:nvSpPr>
            <p:spPr bwMode="auto">
              <a:xfrm>
                <a:off x="1303" y="2760"/>
                <a:ext cx="2573" cy="481"/>
              </a:xfrm>
              <a:custGeom>
                <a:avLst/>
                <a:gdLst>
                  <a:gd name="T0" fmla="*/ 393 w 5145"/>
                  <a:gd name="T1" fmla="*/ 0 h 963"/>
                  <a:gd name="T2" fmla="*/ 1287 w 5145"/>
                  <a:gd name="T3" fmla="*/ 0 h 963"/>
                  <a:gd name="T4" fmla="*/ 1046 w 5145"/>
                  <a:gd name="T5" fmla="*/ 240 h 963"/>
                  <a:gd name="T6" fmla="*/ 0 w 5145"/>
                  <a:gd name="T7" fmla="*/ 240 h 963"/>
                  <a:gd name="T8" fmla="*/ 393 w 5145"/>
                  <a:gd name="T9" fmla="*/ 0 h 9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5" h="963">
                    <a:moveTo>
                      <a:pt x="1570" y="0"/>
                    </a:moveTo>
                    <a:lnTo>
                      <a:pt x="5145" y="0"/>
                    </a:lnTo>
                    <a:lnTo>
                      <a:pt x="4182" y="963"/>
                    </a:lnTo>
                    <a:lnTo>
                      <a:pt x="0" y="963"/>
                    </a:lnTo>
                    <a:lnTo>
                      <a:pt x="1570" y="0"/>
                    </a:lnTo>
                    <a:close/>
                  </a:path>
                </a:pathLst>
              </a:custGeom>
              <a:solidFill>
                <a:srgbClr val="C06000"/>
              </a:solidFill>
              <a:ln w="7938">
                <a:solidFill>
                  <a:srgbClr val="000000"/>
                </a:solidFill>
                <a:prstDash val="solid"/>
                <a:round/>
              </a:ln>
            </p:spPr>
            <p:txBody>
              <a:bodyPr/>
              <a:lstStyle/>
              <a:p>
                <a:endParaRPr lang="zh-CN" altLang="en-US" sz="1805"/>
              </a:p>
            </p:txBody>
          </p:sp>
          <p:sp>
            <p:nvSpPr>
              <p:cNvPr id="78" name="Rectangle 7"/>
              <p:cNvSpPr>
                <a:spLocks noChangeArrowheads="1"/>
              </p:cNvSpPr>
              <p:nvPr/>
            </p:nvSpPr>
            <p:spPr bwMode="auto">
              <a:xfrm>
                <a:off x="1305" y="3243"/>
                <a:ext cx="2088" cy="110"/>
              </a:xfrm>
              <a:prstGeom prst="rect">
                <a:avLst/>
              </a:prstGeom>
              <a:solidFill>
                <a:srgbClr val="804000"/>
              </a:solidFill>
              <a:ln w="7938">
                <a:solidFill>
                  <a:srgbClr val="000000"/>
                </a:solidFill>
                <a:miter lim="800000"/>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79" name="Freeform 8"/>
              <p:cNvSpPr/>
              <p:nvPr/>
            </p:nvSpPr>
            <p:spPr bwMode="auto">
              <a:xfrm>
                <a:off x="3394" y="2760"/>
                <a:ext cx="482" cy="595"/>
              </a:xfrm>
              <a:custGeom>
                <a:avLst/>
                <a:gdLst>
                  <a:gd name="T0" fmla="*/ 241 w 963"/>
                  <a:gd name="T1" fmla="*/ 0 h 1192"/>
                  <a:gd name="T2" fmla="*/ 0 w 963"/>
                  <a:gd name="T3" fmla="*/ 240 h 1192"/>
                  <a:gd name="T4" fmla="*/ 0 w 963"/>
                  <a:gd name="T5" fmla="*/ 297 h 1192"/>
                  <a:gd name="T6" fmla="*/ 241 w 963"/>
                  <a:gd name="T7" fmla="*/ 55 h 1192"/>
                  <a:gd name="T8" fmla="*/ 241 w 963"/>
                  <a:gd name="T9" fmla="*/ 0 h 1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3" h="1192">
                    <a:moveTo>
                      <a:pt x="963" y="0"/>
                    </a:moveTo>
                    <a:lnTo>
                      <a:pt x="0" y="963"/>
                    </a:lnTo>
                    <a:lnTo>
                      <a:pt x="0" y="1192"/>
                    </a:lnTo>
                    <a:lnTo>
                      <a:pt x="963" y="223"/>
                    </a:lnTo>
                    <a:lnTo>
                      <a:pt x="963" y="0"/>
                    </a:lnTo>
                    <a:close/>
                  </a:path>
                </a:pathLst>
              </a:custGeom>
              <a:solidFill>
                <a:srgbClr val="603000"/>
              </a:solidFill>
              <a:ln w="7938">
                <a:solidFill>
                  <a:srgbClr val="000000"/>
                </a:solidFill>
                <a:prstDash val="solid"/>
                <a:round/>
              </a:ln>
            </p:spPr>
            <p:txBody>
              <a:bodyPr/>
              <a:lstStyle/>
              <a:p>
                <a:endParaRPr lang="zh-CN" altLang="en-US" sz="1805"/>
              </a:p>
            </p:txBody>
          </p:sp>
        </p:grpSp>
        <p:sp>
          <p:nvSpPr>
            <p:cNvPr id="12" name="Freeform 9"/>
            <p:cNvSpPr/>
            <p:nvPr/>
          </p:nvSpPr>
          <p:spPr bwMode="auto">
            <a:xfrm>
              <a:off x="2239" y="2128"/>
              <a:ext cx="20" cy="48"/>
            </a:xfrm>
            <a:custGeom>
              <a:avLst/>
              <a:gdLst>
                <a:gd name="T0" fmla="*/ 0 w 39"/>
                <a:gd name="T1" fmla="*/ 8 h 95"/>
                <a:gd name="T2" fmla="*/ 3 w 39"/>
                <a:gd name="T3" fmla="*/ 4 h 95"/>
                <a:gd name="T4" fmla="*/ 10 w 39"/>
                <a:gd name="T5" fmla="*/ 0 h 95"/>
                <a:gd name="T6" fmla="*/ 10 w 39"/>
                <a:gd name="T7" fmla="*/ 24 h 95"/>
                <a:gd name="T8" fmla="*/ 8 w 39"/>
                <a:gd name="T9" fmla="*/ 21 h 95"/>
                <a:gd name="T10" fmla="*/ 6 w 39"/>
                <a:gd name="T11" fmla="*/ 18 h 95"/>
                <a:gd name="T12" fmla="*/ 2 w 39"/>
                <a:gd name="T13" fmla="*/ 13 h 95"/>
                <a:gd name="T14" fmla="*/ 0 w 39"/>
                <a:gd name="T15" fmla="*/ 8 h 9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95">
                  <a:moveTo>
                    <a:pt x="0" y="29"/>
                  </a:moveTo>
                  <a:lnTo>
                    <a:pt x="11" y="15"/>
                  </a:lnTo>
                  <a:lnTo>
                    <a:pt x="39" y="0"/>
                  </a:lnTo>
                  <a:lnTo>
                    <a:pt x="38" y="95"/>
                  </a:lnTo>
                  <a:lnTo>
                    <a:pt x="30" y="83"/>
                  </a:lnTo>
                  <a:lnTo>
                    <a:pt x="21" y="70"/>
                  </a:lnTo>
                  <a:lnTo>
                    <a:pt x="8" y="49"/>
                  </a:lnTo>
                  <a:lnTo>
                    <a:pt x="0" y="29"/>
                  </a:lnTo>
                  <a:close/>
                </a:path>
              </a:pathLst>
            </a:custGeom>
            <a:solidFill>
              <a:srgbClr val="E0E0E0"/>
            </a:solidFill>
            <a:ln w="7938">
              <a:solidFill>
                <a:srgbClr val="000000"/>
              </a:solidFill>
              <a:prstDash val="solid"/>
              <a:round/>
            </a:ln>
          </p:spPr>
          <p:txBody>
            <a:bodyPr/>
            <a:lstStyle/>
            <a:p>
              <a:endParaRPr lang="zh-CN" altLang="en-US" sz="1805"/>
            </a:p>
          </p:txBody>
        </p:sp>
        <p:grpSp>
          <p:nvGrpSpPr>
            <p:cNvPr id="13" name="Group 10"/>
            <p:cNvGrpSpPr/>
            <p:nvPr/>
          </p:nvGrpSpPr>
          <p:grpSpPr bwMode="auto">
            <a:xfrm>
              <a:off x="2801" y="1975"/>
              <a:ext cx="67" cy="57"/>
              <a:chOff x="2801" y="1975"/>
              <a:chExt cx="67" cy="57"/>
            </a:xfrm>
          </p:grpSpPr>
          <p:sp>
            <p:nvSpPr>
              <p:cNvPr id="75" name="Oval 11"/>
              <p:cNvSpPr>
                <a:spLocks noChangeArrowheads="1"/>
              </p:cNvSpPr>
              <p:nvPr/>
            </p:nvSpPr>
            <p:spPr bwMode="auto">
              <a:xfrm>
                <a:off x="2801" y="1975"/>
                <a:ext cx="67" cy="57"/>
              </a:xfrm>
              <a:prstGeom prst="ellipse">
                <a:avLst/>
              </a:prstGeom>
              <a:solidFill>
                <a:srgbClr val="FF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76" name="Oval 12"/>
              <p:cNvSpPr>
                <a:spLocks noChangeArrowheads="1"/>
              </p:cNvSpPr>
              <p:nvPr/>
            </p:nvSpPr>
            <p:spPr bwMode="auto">
              <a:xfrm>
                <a:off x="2825" y="1982"/>
                <a:ext cx="34" cy="35"/>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nvGrpSpPr>
            <p:cNvPr id="14" name="Group 13"/>
            <p:cNvGrpSpPr/>
            <p:nvPr/>
          </p:nvGrpSpPr>
          <p:grpSpPr bwMode="auto">
            <a:xfrm>
              <a:off x="2973" y="1980"/>
              <a:ext cx="67" cy="57"/>
              <a:chOff x="2973" y="1980"/>
              <a:chExt cx="67" cy="57"/>
            </a:xfrm>
          </p:grpSpPr>
          <p:sp>
            <p:nvSpPr>
              <p:cNvPr id="73" name="Oval 14"/>
              <p:cNvSpPr>
                <a:spLocks noChangeArrowheads="1"/>
              </p:cNvSpPr>
              <p:nvPr/>
            </p:nvSpPr>
            <p:spPr bwMode="auto">
              <a:xfrm>
                <a:off x="2973" y="1980"/>
                <a:ext cx="67" cy="57"/>
              </a:xfrm>
              <a:prstGeom prst="ellipse">
                <a:avLst/>
              </a:prstGeom>
              <a:solidFill>
                <a:srgbClr val="FF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74" name="Oval 15"/>
              <p:cNvSpPr>
                <a:spLocks noChangeArrowheads="1"/>
              </p:cNvSpPr>
              <p:nvPr/>
            </p:nvSpPr>
            <p:spPr bwMode="auto">
              <a:xfrm>
                <a:off x="2996" y="1987"/>
                <a:ext cx="35" cy="36"/>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nvGrpSpPr>
            <p:cNvPr id="15" name="Group 16"/>
            <p:cNvGrpSpPr/>
            <p:nvPr/>
          </p:nvGrpSpPr>
          <p:grpSpPr bwMode="auto">
            <a:xfrm>
              <a:off x="2169" y="1686"/>
              <a:ext cx="1380" cy="1387"/>
              <a:chOff x="2169" y="1686"/>
              <a:chExt cx="1380" cy="1387"/>
            </a:xfrm>
          </p:grpSpPr>
          <p:grpSp>
            <p:nvGrpSpPr>
              <p:cNvPr id="53" name="Group 17"/>
              <p:cNvGrpSpPr/>
              <p:nvPr/>
            </p:nvGrpSpPr>
            <p:grpSpPr bwMode="auto">
              <a:xfrm>
                <a:off x="2169" y="1686"/>
                <a:ext cx="1236" cy="1387"/>
                <a:chOff x="2169" y="1686"/>
                <a:chExt cx="1236" cy="1387"/>
              </a:xfrm>
            </p:grpSpPr>
            <p:sp>
              <p:nvSpPr>
                <p:cNvPr id="56" name="Freeform 18"/>
                <p:cNvSpPr/>
                <p:nvPr/>
              </p:nvSpPr>
              <p:spPr bwMode="auto">
                <a:xfrm>
                  <a:off x="3081" y="1941"/>
                  <a:ext cx="64" cy="155"/>
                </a:xfrm>
                <a:custGeom>
                  <a:avLst/>
                  <a:gdLst>
                    <a:gd name="T0" fmla="*/ 15 w 128"/>
                    <a:gd name="T1" fmla="*/ 4 h 311"/>
                    <a:gd name="T2" fmla="*/ 24 w 128"/>
                    <a:gd name="T3" fmla="*/ 0 h 311"/>
                    <a:gd name="T4" fmla="*/ 28 w 128"/>
                    <a:gd name="T5" fmla="*/ 4 h 311"/>
                    <a:gd name="T6" fmla="*/ 31 w 128"/>
                    <a:gd name="T7" fmla="*/ 15 h 311"/>
                    <a:gd name="T8" fmla="*/ 32 w 128"/>
                    <a:gd name="T9" fmla="*/ 31 h 311"/>
                    <a:gd name="T10" fmla="*/ 31 w 128"/>
                    <a:gd name="T11" fmla="*/ 48 h 311"/>
                    <a:gd name="T12" fmla="*/ 26 w 128"/>
                    <a:gd name="T13" fmla="*/ 64 h 311"/>
                    <a:gd name="T14" fmla="*/ 19 w 128"/>
                    <a:gd name="T15" fmla="*/ 76 h 311"/>
                    <a:gd name="T16" fmla="*/ 9 w 128"/>
                    <a:gd name="T17" fmla="*/ 77 h 311"/>
                    <a:gd name="T18" fmla="*/ 0 w 128"/>
                    <a:gd name="T19" fmla="*/ 54 h 311"/>
                    <a:gd name="T20" fmla="*/ 15 w 128"/>
                    <a:gd name="T21" fmla="*/ 4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8" h="311">
                      <a:moveTo>
                        <a:pt x="58" y="18"/>
                      </a:moveTo>
                      <a:lnTo>
                        <a:pt x="93" y="0"/>
                      </a:lnTo>
                      <a:lnTo>
                        <a:pt x="110" y="18"/>
                      </a:lnTo>
                      <a:lnTo>
                        <a:pt x="122" y="63"/>
                      </a:lnTo>
                      <a:lnTo>
                        <a:pt x="128" y="126"/>
                      </a:lnTo>
                      <a:lnTo>
                        <a:pt x="122" y="195"/>
                      </a:lnTo>
                      <a:lnTo>
                        <a:pt x="104" y="259"/>
                      </a:lnTo>
                      <a:lnTo>
                        <a:pt x="75" y="305"/>
                      </a:lnTo>
                      <a:lnTo>
                        <a:pt x="35" y="311"/>
                      </a:lnTo>
                      <a:lnTo>
                        <a:pt x="0" y="218"/>
                      </a:lnTo>
                      <a:lnTo>
                        <a:pt x="58" y="18"/>
                      </a:lnTo>
                      <a:close/>
                    </a:path>
                  </a:pathLst>
                </a:custGeom>
                <a:solidFill>
                  <a:srgbClr val="FFE0C0"/>
                </a:solidFill>
                <a:ln w="7938">
                  <a:solidFill>
                    <a:srgbClr val="000000"/>
                  </a:solidFill>
                  <a:prstDash val="solid"/>
                  <a:round/>
                </a:ln>
              </p:spPr>
              <p:txBody>
                <a:bodyPr/>
                <a:lstStyle/>
                <a:p>
                  <a:endParaRPr lang="zh-CN" altLang="en-US" sz="1805"/>
                </a:p>
              </p:txBody>
            </p:sp>
            <p:sp>
              <p:nvSpPr>
                <p:cNvPr id="57" name="Freeform 19"/>
                <p:cNvSpPr/>
                <p:nvPr/>
              </p:nvSpPr>
              <p:spPr bwMode="auto">
                <a:xfrm>
                  <a:off x="2667" y="1945"/>
                  <a:ext cx="63" cy="155"/>
                </a:xfrm>
                <a:custGeom>
                  <a:avLst/>
                  <a:gdLst>
                    <a:gd name="T0" fmla="*/ 18 w 126"/>
                    <a:gd name="T1" fmla="*/ 4 h 311"/>
                    <a:gd name="T2" fmla="*/ 9 w 126"/>
                    <a:gd name="T3" fmla="*/ 0 h 311"/>
                    <a:gd name="T4" fmla="*/ 5 w 126"/>
                    <a:gd name="T5" fmla="*/ 4 h 311"/>
                    <a:gd name="T6" fmla="*/ 2 w 126"/>
                    <a:gd name="T7" fmla="*/ 15 h 311"/>
                    <a:gd name="T8" fmla="*/ 0 w 126"/>
                    <a:gd name="T9" fmla="*/ 31 h 311"/>
                    <a:gd name="T10" fmla="*/ 2 w 126"/>
                    <a:gd name="T11" fmla="*/ 48 h 311"/>
                    <a:gd name="T12" fmla="*/ 6 w 126"/>
                    <a:gd name="T13" fmla="*/ 64 h 311"/>
                    <a:gd name="T14" fmla="*/ 13 w 126"/>
                    <a:gd name="T15" fmla="*/ 76 h 311"/>
                    <a:gd name="T16" fmla="*/ 23 w 126"/>
                    <a:gd name="T17" fmla="*/ 77 h 311"/>
                    <a:gd name="T18" fmla="*/ 32 w 126"/>
                    <a:gd name="T19" fmla="*/ 54 h 311"/>
                    <a:gd name="T20" fmla="*/ 18 w 126"/>
                    <a:gd name="T21" fmla="*/ 4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311">
                      <a:moveTo>
                        <a:pt x="69" y="16"/>
                      </a:moveTo>
                      <a:lnTo>
                        <a:pt x="33" y="0"/>
                      </a:lnTo>
                      <a:lnTo>
                        <a:pt x="17" y="16"/>
                      </a:lnTo>
                      <a:lnTo>
                        <a:pt x="5" y="62"/>
                      </a:lnTo>
                      <a:lnTo>
                        <a:pt x="0" y="126"/>
                      </a:lnTo>
                      <a:lnTo>
                        <a:pt x="5" y="195"/>
                      </a:lnTo>
                      <a:lnTo>
                        <a:pt x="23" y="259"/>
                      </a:lnTo>
                      <a:lnTo>
                        <a:pt x="51" y="305"/>
                      </a:lnTo>
                      <a:lnTo>
                        <a:pt x="91" y="311"/>
                      </a:lnTo>
                      <a:lnTo>
                        <a:pt x="126" y="218"/>
                      </a:lnTo>
                      <a:lnTo>
                        <a:pt x="69" y="16"/>
                      </a:lnTo>
                      <a:close/>
                    </a:path>
                  </a:pathLst>
                </a:custGeom>
                <a:solidFill>
                  <a:srgbClr val="FFE0C0"/>
                </a:solidFill>
                <a:ln w="7938">
                  <a:solidFill>
                    <a:srgbClr val="000000"/>
                  </a:solidFill>
                  <a:prstDash val="solid"/>
                  <a:round/>
                </a:ln>
              </p:spPr>
              <p:txBody>
                <a:bodyPr/>
                <a:lstStyle/>
                <a:p>
                  <a:endParaRPr lang="zh-CN" altLang="en-US" sz="1805"/>
                </a:p>
              </p:txBody>
            </p:sp>
            <p:grpSp>
              <p:nvGrpSpPr>
                <p:cNvPr id="58" name="Group 20"/>
                <p:cNvGrpSpPr/>
                <p:nvPr/>
              </p:nvGrpSpPr>
              <p:grpSpPr bwMode="auto">
                <a:xfrm>
                  <a:off x="2169" y="2067"/>
                  <a:ext cx="1236" cy="1006"/>
                  <a:chOff x="2169" y="2067"/>
                  <a:chExt cx="1236" cy="1006"/>
                </a:xfrm>
              </p:grpSpPr>
              <p:sp>
                <p:nvSpPr>
                  <p:cNvPr id="69" name="Freeform 21"/>
                  <p:cNvSpPr/>
                  <p:nvPr/>
                </p:nvSpPr>
                <p:spPr bwMode="auto">
                  <a:xfrm>
                    <a:off x="2169" y="2107"/>
                    <a:ext cx="1236" cy="655"/>
                  </a:xfrm>
                  <a:custGeom>
                    <a:avLst/>
                    <a:gdLst>
                      <a:gd name="T0" fmla="*/ 139 w 2472"/>
                      <a:gd name="T1" fmla="*/ 328 h 1310"/>
                      <a:gd name="T2" fmla="*/ 139 w 2472"/>
                      <a:gd name="T3" fmla="*/ 316 h 1310"/>
                      <a:gd name="T4" fmla="*/ 139 w 2472"/>
                      <a:gd name="T5" fmla="*/ 295 h 1310"/>
                      <a:gd name="T6" fmla="*/ 142 w 2472"/>
                      <a:gd name="T7" fmla="*/ 274 h 1310"/>
                      <a:gd name="T8" fmla="*/ 128 w 2472"/>
                      <a:gd name="T9" fmla="*/ 282 h 1310"/>
                      <a:gd name="T10" fmla="*/ 116 w 2472"/>
                      <a:gd name="T11" fmla="*/ 290 h 1310"/>
                      <a:gd name="T12" fmla="*/ 90 w 2472"/>
                      <a:gd name="T13" fmla="*/ 299 h 1310"/>
                      <a:gd name="T14" fmla="*/ 67 w 2472"/>
                      <a:gd name="T15" fmla="*/ 302 h 1310"/>
                      <a:gd name="T16" fmla="*/ 52 w 2472"/>
                      <a:gd name="T17" fmla="*/ 301 h 1310"/>
                      <a:gd name="T18" fmla="*/ 41 w 2472"/>
                      <a:gd name="T19" fmla="*/ 296 h 1310"/>
                      <a:gd name="T20" fmla="*/ 30 w 2472"/>
                      <a:gd name="T21" fmla="*/ 281 h 1310"/>
                      <a:gd name="T22" fmla="*/ 17 w 2472"/>
                      <a:gd name="T23" fmla="*/ 258 h 1310"/>
                      <a:gd name="T24" fmla="*/ 10 w 2472"/>
                      <a:gd name="T25" fmla="*/ 239 h 1310"/>
                      <a:gd name="T26" fmla="*/ 6 w 2472"/>
                      <a:gd name="T27" fmla="*/ 223 h 1310"/>
                      <a:gd name="T28" fmla="*/ 3 w 2472"/>
                      <a:gd name="T29" fmla="*/ 207 h 1310"/>
                      <a:gd name="T30" fmla="*/ 2 w 2472"/>
                      <a:gd name="T31" fmla="*/ 194 h 1310"/>
                      <a:gd name="T32" fmla="*/ 0 w 2472"/>
                      <a:gd name="T33" fmla="*/ 177 h 1310"/>
                      <a:gd name="T34" fmla="*/ 0 w 2472"/>
                      <a:gd name="T35" fmla="*/ 156 h 1310"/>
                      <a:gd name="T36" fmla="*/ 1 w 2472"/>
                      <a:gd name="T37" fmla="*/ 137 h 1310"/>
                      <a:gd name="T38" fmla="*/ 4 w 2472"/>
                      <a:gd name="T39" fmla="*/ 119 h 1310"/>
                      <a:gd name="T40" fmla="*/ 7 w 2472"/>
                      <a:gd name="T41" fmla="*/ 101 h 1310"/>
                      <a:gd name="T42" fmla="*/ 10 w 2472"/>
                      <a:gd name="T43" fmla="*/ 84 h 1310"/>
                      <a:gd name="T44" fmla="*/ 15 w 2472"/>
                      <a:gd name="T45" fmla="*/ 68 h 1310"/>
                      <a:gd name="T46" fmla="*/ 21 w 2472"/>
                      <a:gd name="T47" fmla="*/ 46 h 1310"/>
                      <a:gd name="T48" fmla="*/ 28 w 2472"/>
                      <a:gd name="T49" fmla="*/ 34 h 1310"/>
                      <a:gd name="T50" fmla="*/ 36 w 2472"/>
                      <a:gd name="T51" fmla="*/ 20 h 1310"/>
                      <a:gd name="T52" fmla="*/ 41 w 2472"/>
                      <a:gd name="T53" fmla="*/ 29 h 1310"/>
                      <a:gd name="T54" fmla="*/ 48 w 2472"/>
                      <a:gd name="T55" fmla="*/ 38 h 1310"/>
                      <a:gd name="T56" fmla="*/ 59 w 2472"/>
                      <a:gd name="T57" fmla="*/ 51 h 1310"/>
                      <a:gd name="T58" fmla="*/ 68 w 2472"/>
                      <a:gd name="T59" fmla="*/ 57 h 1310"/>
                      <a:gd name="T60" fmla="*/ 79 w 2472"/>
                      <a:gd name="T61" fmla="*/ 60 h 1310"/>
                      <a:gd name="T62" fmla="*/ 99 w 2472"/>
                      <a:gd name="T63" fmla="*/ 55 h 1310"/>
                      <a:gd name="T64" fmla="*/ 120 w 2472"/>
                      <a:gd name="T65" fmla="*/ 44 h 1310"/>
                      <a:gd name="T66" fmla="*/ 121 w 2472"/>
                      <a:gd name="T67" fmla="*/ 69 h 1310"/>
                      <a:gd name="T68" fmla="*/ 130 w 2472"/>
                      <a:gd name="T69" fmla="*/ 127 h 1310"/>
                      <a:gd name="T70" fmla="*/ 127 w 2472"/>
                      <a:gd name="T71" fmla="*/ 156 h 1310"/>
                      <a:gd name="T72" fmla="*/ 147 w 2472"/>
                      <a:gd name="T73" fmla="*/ 115 h 1310"/>
                      <a:gd name="T74" fmla="*/ 165 w 2472"/>
                      <a:gd name="T75" fmla="*/ 87 h 1310"/>
                      <a:gd name="T76" fmla="*/ 182 w 2472"/>
                      <a:gd name="T77" fmla="*/ 67 h 1310"/>
                      <a:gd name="T78" fmla="*/ 205 w 2472"/>
                      <a:gd name="T79" fmla="*/ 44 h 1310"/>
                      <a:gd name="T80" fmla="*/ 225 w 2472"/>
                      <a:gd name="T81" fmla="*/ 26 h 1310"/>
                      <a:gd name="T82" fmla="*/ 265 w 2472"/>
                      <a:gd name="T83" fmla="*/ 9 h 1310"/>
                      <a:gd name="T84" fmla="*/ 311 w 2472"/>
                      <a:gd name="T85" fmla="*/ 0 h 1310"/>
                      <a:gd name="T86" fmla="*/ 366 w 2472"/>
                      <a:gd name="T87" fmla="*/ 0 h 1310"/>
                      <a:gd name="T88" fmla="*/ 458 w 2472"/>
                      <a:gd name="T89" fmla="*/ 15 h 1310"/>
                      <a:gd name="T90" fmla="*/ 518 w 2472"/>
                      <a:gd name="T91" fmla="*/ 41 h 1310"/>
                      <a:gd name="T92" fmla="*/ 555 w 2472"/>
                      <a:gd name="T93" fmla="*/ 72 h 1310"/>
                      <a:gd name="T94" fmla="*/ 581 w 2472"/>
                      <a:gd name="T95" fmla="*/ 110 h 1310"/>
                      <a:gd name="T96" fmla="*/ 604 w 2472"/>
                      <a:gd name="T97" fmla="*/ 147 h 1310"/>
                      <a:gd name="T98" fmla="*/ 616 w 2472"/>
                      <a:gd name="T99" fmla="*/ 185 h 1310"/>
                      <a:gd name="T100" fmla="*/ 618 w 2472"/>
                      <a:gd name="T101" fmla="*/ 265 h 1310"/>
                      <a:gd name="T102" fmla="*/ 616 w 2472"/>
                      <a:gd name="T103" fmla="*/ 328 h 1310"/>
                      <a:gd name="T104" fmla="*/ 139 w 2472"/>
                      <a:gd name="T105" fmla="*/ 328 h 13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72" h="1310">
                        <a:moveTo>
                          <a:pt x="555" y="1310"/>
                        </a:moveTo>
                        <a:lnTo>
                          <a:pt x="553" y="1263"/>
                        </a:lnTo>
                        <a:lnTo>
                          <a:pt x="555" y="1180"/>
                        </a:lnTo>
                        <a:lnTo>
                          <a:pt x="565" y="1093"/>
                        </a:lnTo>
                        <a:lnTo>
                          <a:pt x="510" y="1128"/>
                        </a:lnTo>
                        <a:lnTo>
                          <a:pt x="461" y="1159"/>
                        </a:lnTo>
                        <a:lnTo>
                          <a:pt x="359" y="1194"/>
                        </a:lnTo>
                        <a:lnTo>
                          <a:pt x="267" y="1206"/>
                        </a:lnTo>
                        <a:lnTo>
                          <a:pt x="206" y="1203"/>
                        </a:lnTo>
                        <a:lnTo>
                          <a:pt x="164" y="1183"/>
                        </a:lnTo>
                        <a:lnTo>
                          <a:pt x="117" y="1124"/>
                        </a:lnTo>
                        <a:lnTo>
                          <a:pt x="65" y="1032"/>
                        </a:lnTo>
                        <a:lnTo>
                          <a:pt x="39" y="955"/>
                        </a:lnTo>
                        <a:lnTo>
                          <a:pt x="24" y="890"/>
                        </a:lnTo>
                        <a:lnTo>
                          <a:pt x="11" y="828"/>
                        </a:lnTo>
                        <a:lnTo>
                          <a:pt x="5" y="773"/>
                        </a:lnTo>
                        <a:lnTo>
                          <a:pt x="0" y="705"/>
                        </a:lnTo>
                        <a:lnTo>
                          <a:pt x="0" y="622"/>
                        </a:lnTo>
                        <a:lnTo>
                          <a:pt x="2" y="546"/>
                        </a:lnTo>
                        <a:lnTo>
                          <a:pt x="14" y="475"/>
                        </a:lnTo>
                        <a:lnTo>
                          <a:pt x="25" y="403"/>
                        </a:lnTo>
                        <a:lnTo>
                          <a:pt x="39" y="336"/>
                        </a:lnTo>
                        <a:lnTo>
                          <a:pt x="57" y="271"/>
                        </a:lnTo>
                        <a:lnTo>
                          <a:pt x="82" y="183"/>
                        </a:lnTo>
                        <a:lnTo>
                          <a:pt x="112" y="133"/>
                        </a:lnTo>
                        <a:lnTo>
                          <a:pt x="142" y="79"/>
                        </a:lnTo>
                        <a:lnTo>
                          <a:pt x="164" y="114"/>
                        </a:lnTo>
                        <a:lnTo>
                          <a:pt x="189" y="152"/>
                        </a:lnTo>
                        <a:lnTo>
                          <a:pt x="234" y="202"/>
                        </a:lnTo>
                        <a:lnTo>
                          <a:pt x="272" y="225"/>
                        </a:lnTo>
                        <a:lnTo>
                          <a:pt x="315" y="237"/>
                        </a:lnTo>
                        <a:lnTo>
                          <a:pt x="393" y="218"/>
                        </a:lnTo>
                        <a:lnTo>
                          <a:pt x="478" y="176"/>
                        </a:lnTo>
                        <a:lnTo>
                          <a:pt x="484" y="275"/>
                        </a:lnTo>
                        <a:lnTo>
                          <a:pt x="518" y="505"/>
                        </a:lnTo>
                        <a:lnTo>
                          <a:pt x="507" y="621"/>
                        </a:lnTo>
                        <a:lnTo>
                          <a:pt x="588" y="460"/>
                        </a:lnTo>
                        <a:lnTo>
                          <a:pt x="657" y="345"/>
                        </a:lnTo>
                        <a:lnTo>
                          <a:pt x="726" y="265"/>
                        </a:lnTo>
                        <a:lnTo>
                          <a:pt x="818" y="173"/>
                        </a:lnTo>
                        <a:lnTo>
                          <a:pt x="899" y="102"/>
                        </a:lnTo>
                        <a:lnTo>
                          <a:pt x="1060" y="34"/>
                        </a:lnTo>
                        <a:lnTo>
                          <a:pt x="1244" y="0"/>
                        </a:lnTo>
                        <a:lnTo>
                          <a:pt x="1461" y="0"/>
                        </a:lnTo>
                        <a:lnTo>
                          <a:pt x="1830" y="57"/>
                        </a:lnTo>
                        <a:lnTo>
                          <a:pt x="2071" y="161"/>
                        </a:lnTo>
                        <a:lnTo>
                          <a:pt x="2219" y="287"/>
                        </a:lnTo>
                        <a:lnTo>
                          <a:pt x="2323" y="439"/>
                        </a:lnTo>
                        <a:lnTo>
                          <a:pt x="2415" y="587"/>
                        </a:lnTo>
                        <a:lnTo>
                          <a:pt x="2461" y="737"/>
                        </a:lnTo>
                        <a:lnTo>
                          <a:pt x="2472" y="1059"/>
                        </a:lnTo>
                        <a:lnTo>
                          <a:pt x="2461" y="1310"/>
                        </a:lnTo>
                        <a:lnTo>
                          <a:pt x="555" y="1310"/>
                        </a:lnTo>
                        <a:close/>
                      </a:path>
                    </a:pathLst>
                  </a:custGeom>
                  <a:solidFill>
                    <a:srgbClr val="C0C0FF"/>
                  </a:solidFill>
                  <a:ln w="7938">
                    <a:solidFill>
                      <a:srgbClr val="000000"/>
                    </a:solidFill>
                    <a:prstDash val="solid"/>
                    <a:round/>
                  </a:ln>
                </p:spPr>
                <p:txBody>
                  <a:bodyPr/>
                  <a:lstStyle/>
                  <a:p>
                    <a:endParaRPr lang="zh-CN" altLang="en-US" sz="1805"/>
                  </a:p>
                </p:txBody>
              </p:sp>
              <p:grpSp>
                <p:nvGrpSpPr>
                  <p:cNvPr id="70" name="Group 22"/>
                  <p:cNvGrpSpPr/>
                  <p:nvPr/>
                </p:nvGrpSpPr>
                <p:grpSpPr bwMode="auto">
                  <a:xfrm>
                    <a:off x="2681" y="2067"/>
                    <a:ext cx="449" cy="1006"/>
                    <a:chOff x="2681" y="2067"/>
                    <a:chExt cx="449" cy="1006"/>
                  </a:xfrm>
                </p:grpSpPr>
                <p:sp>
                  <p:nvSpPr>
                    <p:cNvPr id="71" name="Freeform 23"/>
                    <p:cNvSpPr/>
                    <p:nvPr/>
                  </p:nvSpPr>
                  <p:spPr bwMode="auto">
                    <a:xfrm>
                      <a:off x="2681" y="2067"/>
                      <a:ext cx="449" cy="404"/>
                    </a:xfrm>
                    <a:custGeom>
                      <a:avLst/>
                      <a:gdLst>
                        <a:gd name="T0" fmla="*/ 6 w 896"/>
                        <a:gd name="T1" fmla="*/ 41 h 808"/>
                        <a:gd name="T2" fmla="*/ 0 w 896"/>
                        <a:gd name="T3" fmla="*/ 75 h 808"/>
                        <a:gd name="T4" fmla="*/ 9 w 896"/>
                        <a:gd name="T5" fmla="*/ 113 h 808"/>
                        <a:gd name="T6" fmla="*/ 12 w 896"/>
                        <a:gd name="T7" fmla="*/ 136 h 808"/>
                        <a:gd name="T8" fmla="*/ 13 w 896"/>
                        <a:gd name="T9" fmla="*/ 145 h 808"/>
                        <a:gd name="T10" fmla="*/ 18 w 896"/>
                        <a:gd name="T11" fmla="*/ 158 h 808"/>
                        <a:gd name="T12" fmla="*/ 23 w 896"/>
                        <a:gd name="T13" fmla="*/ 170 h 808"/>
                        <a:gd name="T14" fmla="*/ 34 w 896"/>
                        <a:gd name="T15" fmla="*/ 183 h 808"/>
                        <a:gd name="T16" fmla="*/ 41 w 896"/>
                        <a:gd name="T17" fmla="*/ 193 h 808"/>
                        <a:gd name="T18" fmla="*/ 52 w 896"/>
                        <a:gd name="T19" fmla="*/ 202 h 808"/>
                        <a:gd name="T20" fmla="*/ 98 w 896"/>
                        <a:gd name="T21" fmla="*/ 147 h 808"/>
                        <a:gd name="T22" fmla="*/ 149 w 896"/>
                        <a:gd name="T23" fmla="*/ 202 h 808"/>
                        <a:gd name="T24" fmla="*/ 161 w 896"/>
                        <a:gd name="T25" fmla="*/ 192 h 808"/>
                        <a:gd name="T26" fmla="*/ 171 w 896"/>
                        <a:gd name="T27" fmla="*/ 179 h 808"/>
                        <a:gd name="T28" fmla="*/ 179 w 896"/>
                        <a:gd name="T29" fmla="*/ 164 h 808"/>
                        <a:gd name="T30" fmla="*/ 190 w 896"/>
                        <a:gd name="T31" fmla="*/ 147 h 808"/>
                        <a:gd name="T32" fmla="*/ 207 w 896"/>
                        <a:gd name="T33" fmla="*/ 113 h 808"/>
                        <a:gd name="T34" fmla="*/ 219 w 896"/>
                        <a:gd name="T35" fmla="*/ 61 h 808"/>
                        <a:gd name="T36" fmla="*/ 225 w 896"/>
                        <a:gd name="T37" fmla="*/ 35 h 808"/>
                        <a:gd name="T38" fmla="*/ 187 w 896"/>
                        <a:gd name="T39" fmla="*/ 12 h 808"/>
                        <a:gd name="T40" fmla="*/ 147 w 896"/>
                        <a:gd name="T41" fmla="*/ 0 h 808"/>
                        <a:gd name="T42" fmla="*/ 83 w 896"/>
                        <a:gd name="T43" fmla="*/ 4 h 808"/>
                        <a:gd name="T44" fmla="*/ 38 w 896"/>
                        <a:gd name="T45" fmla="*/ 15 h 808"/>
                        <a:gd name="T46" fmla="*/ 6 w 896"/>
                        <a:gd name="T47" fmla="*/ 41 h 8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96" h="808">
                          <a:moveTo>
                            <a:pt x="23" y="161"/>
                          </a:moveTo>
                          <a:lnTo>
                            <a:pt x="0" y="299"/>
                          </a:lnTo>
                          <a:lnTo>
                            <a:pt x="35" y="449"/>
                          </a:lnTo>
                          <a:lnTo>
                            <a:pt x="46" y="541"/>
                          </a:lnTo>
                          <a:lnTo>
                            <a:pt x="52" y="578"/>
                          </a:lnTo>
                          <a:lnTo>
                            <a:pt x="72" y="631"/>
                          </a:lnTo>
                          <a:lnTo>
                            <a:pt x="90" y="677"/>
                          </a:lnTo>
                          <a:lnTo>
                            <a:pt x="133" y="731"/>
                          </a:lnTo>
                          <a:lnTo>
                            <a:pt x="163" y="769"/>
                          </a:lnTo>
                          <a:lnTo>
                            <a:pt x="207" y="805"/>
                          </a:lnTo>
                          <a:lnTo>
                            <a:pt x="391" y="587"/>
                          </a:lnTo>
                          <a:lnTo>
                            <a:pt x="595" y="808"/>
                          </a:lnTo>
                          <a:lnTo>
                            <a:pt x="641" y="765"/>
                          </a:lnTo>
                          <a:lnTo>
                            <a:pt x="680" y="716"/>
                          </a:lnTo>
                          <a:lnTo>
                            <a:pt x="714" y="654"/>
                          </a:lnTo>
                          <a:lnTo>
                            <a:pt x="759" y="587"/>
                          </a:lnTo>
                          <a:lnTo>
                            <a:pt x="827" y="449"/>
                          </a:lnTo>
                          <a:lnTo>
                            <a:pt x="873" y="242"/>
                          </a:lnTo>
                          <a:lnTo>
                            <a:pt x="896" y="138"/>
                          </a:lnTo>
                          <a:lnTo>
                            <a:pt x="747" y="47"/>
                          </a:lnTo>
                          <a:lnTo>
                            <a:pt x="586" y="0"/>
                          </a:lnTo>
                          <a:lnTo>
                            <a:pt x="332" y="13"/>
                          </a:lnTo>
                          <a:lnTo>
                            <a:pt x="149" y="59"/>
                          </a:lnTo>
                          <a:lnTo>
                            <a:pt x="23" y="161"/>
                          </a:lnTo>
                          <a:close/>
                        </a:path>
                      </a:pathLst>
                    </a:custGeom>
                    <a:solidFill>
                      <a:srgbClr val="FFFFFF"/>
                    </a:solidFill>
                    <a:ln w="7938">
                      <a:solidFill>
                        <a:srgbClr val="000000"/>
                      </a:solidFill>
                      <a:prstDash val="solid"/>
                      <a:round/>
                    </a:ln>
                  </p:spPr>
                  <p:txBody>
                    <a:bodyPr/>
                    <a:lstStyle/>
                    <a:p>
                      <a:endParaRPr lang="zh-CN" altLang="en-US" sz="1805"/>
                    </a:p>
                  </p:txBody>
                </p:sp>
                <p:sp>
                  <p:nvSpPr>
                    <p:cNvPr id="72" name="Freeform 24"/>
                    <p:cNvSpPr/>
                    <p:nvPr/>
                  </p:nvSpPr>
                  <p:spPr bwMode="auto">
                    <a:xfrm>
                      <a:off x="2750" y="2360"/>
                      <a:ext cx="276" cy="713"/>
                    </a:xfrm>
                    <a:custGeom>
                      <a:avLst/>
                      <a:gdLst>
                        <a:gd name="T0" fmla="*/ 63 w 553"/>
                        <a:gd name="T1" fmla="*/ 0 h 1424"/>
                        <a:gd name="T2" fmla="*/ 30 w 553"/>
                        <a:gd name="T3" fmla="*/ 40 h 1424"/>
                        <a:gd name="T4" fmla="*/ 43 w 553"/>
                        <a:gd name="T5" fmla="*/ 72 h 1424"/>
                        <a:gd name="T6" fmla="*/ 20 w 553"/>
                        <a:gd name="T7" fmla="*/ 115 h 1424"/>
                        <a:gd name="T8" fmla="*/ 6 w 553"/>
                        <a:gd name="T9" fmla="*/ 175 h 1424"/>
                        <a:gd name="T10" fmla="*/ 0 w 553"/>
                        <a:gd name="T11" fmla="*/ 216 h 1424"/>
                        <a:gd name="T12" fmla="*/ 6 w 553"/>
                        <a:gd name="T13" fmla="*/ 253 h 1424"/>
                        <a:gd name="T14" fmla="*/ 17 w 553"/>
                        <a:gd name="T15" fmla="*/ 299 h 1424"/>
                        <a:gd name="T16" fmla="*/ 72 w 553"/>
                        <a:gd name="T17" fmla="*/ 357 h 1424"/>
                        <a:gd name="T18" fmla="*/ 126 w 553"/>
                        <a:gd name="T19" fmla="*/ 288 h 1424"/>
                        <a:gd name="T20" fmla="*/ 138 w 553"/>
                        <a:gd name="T21" fmla="*/ 224 h 1424"/>
                        <a:gd name="T22" fmla="*/ 129 w 553"/>
                        <a:gd name="T23" fmla="*/ 164 h 1424"/>
                        <a:gd name="T24" fmla="*/ 115 w 553"/>
                        <a:gd name="T25" fmla="*/ 112 h 1424"/>
                        <a:gd name="T26" fmla="*/ 92 w 553"/>
                        <a:gd name="T27" fmla="*/ 69 h 1424"/>
                        <a:gd name="T28" fmla="*/ 109 w 553"/>
                        <a:gd name="T29" fmla="*/ 49 h 1424"/>
                        <a:gd name="T30" fmla="*/ 63 w 553"/>
                        <a:gd name="T31" fmla="*/ 0 h 14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53" h="1424">
                          <a:moveTo>
                            <a:pt x="254" y="0"/>
                          </a:moveTo>
                          <a:lnTo>
                            <a:pt x="121" y="160"/>
                          </a:lnTo>
                          <a:lnTo>
                            <a:pt x="173" y="287"/>
                          </a:lnTo>
                          <a:lnTo>
                            <a:pt x="82" y="460"/>
                          </a:lnTo>
                          <a:lnTo>
                            <a:pt x="25" y="700"/>
                          </a:lnTo>
                          <a:lnTo>
                            <a:pt x="0" y="861"/>
                          </a:lnTo>
                          <a:lnTo>
                            <a:pt x="25" y="1011"/>
                          </a:lnTo>
                          <a:lnTo>
                            <a:pt x="70" y="1194"/>
                          </a:lnTo>
                          <a:lnTo>
                            <a:pt x="288" y="1424"/>
                          </a:lnTo>
                          <a:lnTo>
                            <a:pt x="506" y="1149"/>
                          </a:lnTo>
                          <a:lnTo>
                            <a:pt x="553" y="895"/>
                          </a:lnTo>
                          <a:lnTo>
                            <a:pt x="518" y="654"/>
                          </a:lnTo>
                          <a:lnTo>
                            <a:pt x="460" y="448"/>
                          </a:lnTo>
                          <a:lnTo>
                            <a:pt x="368" y="275"/>
                          </a:lnTo>
                          <a:lnTo>
                            <a:pt x="437" y="195"/>
                          </a:lnTo>
                          <a:lnTo>
                            <a:pt x="254" y="0"/>
                          </a:lnTo>
                          <a:close/>
                        </a:path>
                      </a:pathLst>
                    </a:custGeom>
                    <a:solidFill>
                      <a:srgbClr val="A000A0"/>
                    </a:solidFill>
                    <a:ln w="7938">
                      <a:solidFill>
                        <a:srgbClr val="000000"/>
                      </a:solidFill>
                      <a:prstDash val="solid"/>
                      <a:round/>
                    </a:ln>
                  </p:spPr>
                  <p:txBody>
                    <a:bodyPr/>
                    <a:lstStyle/>
                    <a:p>
                      <a:endParaRPr lang="zh-CN" altLang="en-US" sz="1805"/>
                    </a:p>
                  </p:txBody>
                </p:sp>
              </p:grpSp>
            </p:grpSp>
            <p:sp>
              <p:nvSpPr>
                <p:cNvPr id="59" name="Freeform 25"/>
                <p:cNvSpPr/>
                <p:nvPr/>
              </p:nvSpPr>
              <p:spPr bwMode="auto">
                <a:xfrm>
                  <a:off x="2939" y="2008"/>
                  <a:ext cx="347" cy="436"/>
                </a:xfrm>
                <a:custGeom>
                  <a:avLst/>
                  <a:gdLst>
                    <a:gd name="T0" fmla="*/ 83 w 693"/>
                    <a:gd name="T1" fmla="*/ 9 h 873"/>
                    <a:gd name="T2" fmla="*/ 88 w 693"/>
                    <a:gd name="T3" fmla="*/ 2 h 873"/>
                    <a:gd name="T4" fmla="*/ 97 w 693"/>
                    <a:gd name="T5" fmla="*/ 0 h 873"/>
                    <a:gd name="T6" fmla="*/ 103 w 693"/>
                    <a:gd name="T7" fmla="*/ 0 h 873"/>
                    <a:gd name="T8" fmla="*/ 106 w 693"/>
                    <a:gd name="T9" fmla="*/ 4 h 873"/>
                    <a:gd name="T10" fmla="*/ 109 w 693"/>
                    <a:gd name="T11" fmla="*/ 12 h 873"/>
                    <a:gd name="T12" fmla="*/ 110 w 693"/>
                    <a:gd name="T13" fmla="*/ 28 h 873"/>
                    <a:gd name="T14" fmla="*/ 109 w 693"/>
                    <a:gd name="T15" fmla="*/ 43 h 873"/>
                    <a:gd name="T16" fmla="*/ 108 w 693"/>
                    <a:gd name="T17" fmla="*/ 53 h 873"/>
                    <a:gd name="T18" fmla="*/ 111 w 693"/>
                    <a:gd name="T19" fmla="*/ 75 h 873"/>
                    <a:gd name="T20" fmla="*/ 115 w 693"/>
                    <a:gd name="T21" fmla="*/ 91 h 873"/>
                    <a:gd name="T22" fmla="*/ 117 w 693"/>
                    <a:gd name="T23" fmla="*/ 97 h 873"/>
                    <a:gd name="T24" fmla="*/ 123 w 693"/>
                    <a:gd name="T25" fmla="*/ 107 h 873"/>
                    <a:gd name="T26" fmla="*/ 133 w 693"/>
                    <a:gd name="T27" fmla="*/ 140 h 873"/>
                    <a:gd name="T28" fmla="*/ 141 w 693"/>
                    <a:gd name="T29" fmla="*/ 149 h 873"/>
                    <a:gd name="T30" fmla="*/ 155 w 693"/>
                    <a:gd name="T31" fmla="*/ 163 h 873"/>
                    <a:gd name="T32" fmla="*/ 174 w 693"/>
                    <a:gd name="T33" fmla="*/ 181 h 873"/>
                    <a:gd name="T34" fmla="*/ 106 w 693"/>
                    <a:gd name="T35" fmla="*/ 218 h 873"/>
                    <a:gd name="T36" fmla="*/ 65 w 693"/>
                    <a:gd name="T37" fmla="*/ 172 h 873"/>
                    <a:gd name="T38" fmla="*/ 49 w 693"/>
                    <a:gd name="T39" fmla="*/ 179 h 873"/>
                    <a:gd name="T40" fmla="*/ 24 w 693"/>
                    <a:gd name="T41" fmla="*/ 184 h 873"/>
                    <a:gd name="T42" fmla="*/ 8 w 693"/>
                    <a:gd name="T43" fmla="*/ 181 h 873"/>
                    <a:gd name="T44" fmla="*/ 0 w 693"/>
                    <a:gd name="T45" fmla="*/ 174 h 873"/>
                    <a:gd name="T46" fmla="*/ 0 w 693"/>
                    <a:gd name="T47" fmla="*/ 167 h 873"/>
                    <a:gd name="T48" fmla="*/ 5 w 693"/>
                    <a:gd name="T49" fmla="*/ 158 h 873"/>
                    <a:gd name="T50" fmla="*/ 20 w 693"/>
                    <a:gd name="T51" fmla="*/ 153 h 873"/>
                    <a:gd name="T52" fmla="*/ 40 w 693"/>
                    <a:gd name="T53" fmla="*/ 148 h 873"/>
                    <a:gd name="T54" fmla="*/ 54 w 693"/>
                    <a:gd name="T55" fmla="*/ 143 h 873"/>
                    <a:gd name="T56" fmla="*/ 61 w 693"/>
                    <a:gd name="T57" fmla="*/ 136 h 873"/>
                    <a:gd name="T58" fmla="*/ 70 w 693"/>
                    <a:gd name="T59" fmla="*/ 127 h 873"/>
                    <a:gd name="T60" fmla="*/ 76 w 693"/>
                    <a:gd name="T61" fmla="*/ 121 h 873"/>
                    <a:gd name="T62" fmla="*/ 82 w 693"/>
                    <a:gd name="T63" fmla="*/ 112 h 873"/>
                    <a:gd name="T64" fmla="*/ 82 w 693"/>
                    <a:gd name="T65" fmla="*/ 94 h 873"/>
                    <a:gd name="T66" fmla="*/ 80 w 693"/>
                    <a:gd name="T67" fmla="*/ 75 h 873"/>
                    <a:gd name="T68" fmla="*/ 76 w 693"/>
                    <a:gd name="T69" fmla="*/ 54 h 873"/>
                    <a:gd name="T70" fmla="*/ 79 w 693"/>
                    <a:gd name="T71" fmla="*/ 25 h 873"/>
                    <a:gd name="T72" fmla="*/ 83 w 693"/>
                    <a:gd name="T73" fmla="*/ 9 h 87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solidFill>
                <a:ln w="7938">
                  <a:solidFill>
                    <a:srgbClr val="000000"/>
                  </a:solidFill>
                  <a:prstDash val="solid"/>
                  <a:round/>
                </a:ln>
              </p:spPr>
              <p:txBody>
                <a:bodyPr/>
                <a:lstStyle/>
                <a:p>
                  <a:endParaRPr lang="zh-CN" altLang="en-US" sz="1805"/>
                </a:p>
              </p:txBody>
            </p:sp>
            <p:sp>
              <p:nvSpPr>
                <p:cNvPr id="60" name="Freeform 26"/>
                <p:cNvSpPr/>
                <p:nvPr/>
              </p:nvSpPr>
              <p:spPr bwMode="auto">
                <a:xfrm>
                  <a:off x="2681" y="1740"/>
                  <a:ext cx="438" cy="621"/>
                </a:xfrm>
                <a:custGeom>
                  <a:avLst/>
                  <a:gdLst>
                    <a:gd name="T0" fmla="*/ 64 w 874"/>
                    <a:gd name="T1" fmla="*/ 5 h 1244"/>
                    <a:gd name="T2" fmla="*/ 48 w 874"/>
                    <a:gd name="T3" fmla="*/ 16 h 1244"/>
                    <a:gd name="T4" fmla="*/ 38 w 874"/>
                    <a:gd name="T5" fmla="*/ 25 h 1244"/>
                    <a:gd name="T6" fmla="*/ 30 w 874"/>
                    <a:gd name="T7" fmla="*/ 37 h 1244"/>
                    <a:gd name="T8" fmla="*/ 20 w 874"/>
                    <a:gd name="T9" fmla="*/ 50 h 1244"/>
                    <a:gd name="T10" fmla="*/ 16 w 874"/>
                    <a:gd name="T11" fmla="*/ 69 h 1244"/>
                    <a:gd name="T12" fmla="*/ 12 w 874"/>
                    <a:gd name="T13" fmla="*/ 83 h 1244"/>
                    <a:gd name="T14" fmla="*/ 12 w 874"/>
                    <a:gd name="T15" fmla="*/ 101 h 1244"/>
                    <a:gd name="T16" fmla="*/ 16 w 874"/>
                    <a:gd name="T17" fmla="*/ 125 h 1244"/>
                    <a:gd name="T18" fmla="*/ 17 w 874"/>
                    <a:gd name="T19" fmla="*/ 147 h 1244"/>
                    <a:gd name="T20" fmla="*/ 11 w 874"/>
                    <a:gd name="T21" fmla="*/ 170 h 1244"/>
                    <a:gd name="T22" fmla="*/ 5 w 874"/>
                    <a:gd name="T23" fmla="*/ 192 h 1244"/>
                    <a:gd name="T24" fmla="*/ 0 w 874"/>
                    <a:gd name="T25" fmla="*/ 213 h 1244"/>
                    <a:gd name="T26" fmla="*/ 0 w 874"/>
                    <a:gd name="T27" fmla="*/ 230 h 1244"/>
                    <a:gd name="T28" fmla="*/ 2 w 874"/>
                    <a:gd name="T29" fmla="*/ 246 h 1244"/>
                    <a:gd name="T30" fmla="*/ 5 w 874"/>
                    <a:gd name="T31" fmla="*/ 258 h 1244"/>
                    <a:gd name="T32" fmla="*/ 11 w 874"/>
                    <a:gd name="T33" fmla="*/ 272 h 1244"/>
                    <a:gd name="T34" fmla="*/ 19 w 874"/>
                    <a:gd name="T35" fmla="*/ 281 h 1244"/>
                    <a:gd name="T36" fmla="*/ 29 w 874"/>
                    <a:gd name="T37" fmla="*/ 289 h 1244"/>
                    <a:gd name="T38" fmla="*/ 49 w 874"/>
                    <a:gd name="T39" fmla="*/ 301 h 1244"/>
                    <a:gd name="T40" fmla="*/ 72 w 874"/>
                    <a:gd name="T41" fmla="*/ 307 h 1244"/>
                    <a:gd name="T42" fmla="*/ 95 w 874"/>
                    <a:gd name="T43" fmla="*/ 310 h 1244"/>
                    <a:gd name="T44" fmla="*/ 117 w 874"/>
                    <a:gd name="T45" fmla="*/ 307 h 1244"/>
                    <a:gd name="T46" fmla="*/ 136 w 874"/>
                    <a:gd name="T47" fmla="*/ 304 h 1244"/>
                    <a:gd name="T48" fmla="*/ 156 w 874"/>
                    <a:gd name="T49" fmla="*/ 295 h 1244"/>
                    <a:gd name="T50" fmla="*/ 173 w 874"/>
                    <a:gd name="T51" fmla="*/ 287 h 1244"/>
                    <a:gd name="T52" fmla="*/ 187 w 874"/>
                    <a:gd name="T53" fmla="*/ 275 h 1244"/>
                    <a:gd name="T54" fmla="*/ 205 w 874"/>
                    <a:gd name="T55" fmla="*/ 255 h 1244"/>
                    <a:gd name="T56" fmla="*/ 212 w 874"/>
                    <a:gd name="T57" fmla="*/ 244 h 1244"/>
                    <a:gd name="T58" fmla="*/ 216 w 874"/>
                    <a:gd name="T59" fmla="*/ 230 h 1244"/>
                    <a:gd name="T60" fmla="*/ 219 w 874"/>
                    <a:gd name="T61" fmla="*/ 215 h 1244"/>
                    <a:gd name="T62" fmla="*/ 220 w 874"/>
                    <a:gd name="T63" fmla="*/ 202 h 1244"/>
                    <a:gd name="T64" fmla="*/ 217 w 874"/>
                    <a:gd name="T65" fmla="*/ 186 h 1244"/>
                    <a:gd name="T66" fmla="*/ 214 w 874"/>
                    <a:gd name="T67" fmla="*/ 170 h 1244"/>
                    <a:gd name="T68" fmla="*/ 210 w 874"/>
                    <a:gd name="T69" fmla="*/ 140 h 1244"/>
                    <a:gd name="T70" fmla="*/ 212 w 874"/>
                    <a:gd name="T71" fmla="*/ 125 h 1244"/>
                    <a:gd name="T72" fmla="*/ 217 w 874"/>
                    <a:gd name="T73" fmla="*/ 109 h 1244"/>
                    <a:gd name="T74" fmla="*/ 219 w 874"/>
                    <a:gd name="T75" fmla="*/ 79 h 1244"/>
                    <a:gd name="T76" fmla="*/ 217 w 874"/>
                    <a:gd name="T77" fmla="*/ 53 h 1244"/>
                    <a:gd name="T78" fmla="*/ 212 w 874"/>
                    <a:gd name="T79" fmla="*/ 35 h 1244"/>
                    <a:gd name="T80" fmla="*/ 202 w 874"/>
                    <a:gd name="T81" fmla="*/ 23 h 1244"/>
                    <a:gd name="T82" fmla="*/ 177 w 874"/>
                    <a:gd name="T83" fmla="*/ 10 h 1244"/>
                    <a:gd name="T84" fmla="*/ 147 w 874"/>
                    <a:gd name="T85" fmla="*/ 2 h 1244"/>
                    <a:gd name="T86" fmla="*/ 99 w 874"/>
                    <a:gd name="T87" fmla="*/ 0 h 1244"/>
                    <a:gd name="T88" fmla="*/ 64 w 874"/>
                    <a:gd name="T89" fmla="*/ 5 h 12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74" h="1244">
                      <a:moveTo>
                        <a:pt x="254" y="21"/>
                      </a:moveTo>
                      <a:lnTo>
                        <a:pt x="192" y="64"/>
                      </a:lnTo>
                      <a:lnTo>
                        <a:pt x="149" y="101"/>
                      </a:lnTo>
                      <a:lnTo>
                        <a:pt x="118" y="150"/>
                      </a:lnTo>
                      <a:lnTo>
                        <a:pt x="80" y="203"/>
                      </a:lnTo>
                      <a:lnTo>
                        <a:pt x="63" y="277"/>
                      </a:lnTo>
                      <a:lnTo>
                        <a:pt x="46" y="335"/>
                      </a:lnTo>
                      <a:lnTo>
                        <a:pt x="46" y="405"/>
                      </a:lnTo>
                      <a:lnTo>
                        <a:pt x="63" y="501"/>
                      </a:lnTo>
                      <a:lnTo>
                        <a:pt x="67" y="590"/>
                      </a:lnTo>
                      <a:lnTo>
                        <a:pt x="43" y="683"/>
                      </a:lnTo>
                      <a:lnTo>
                        <a:pt x="17" y="772"/>
                      </a:lnTo>
                      <a:lnTo>
                        <a:pt x="0" y="853"/>
                      </a:lnTo>
                      <a:lnTo>
                        <a:pt x="0" y="922"/>
                      </a:lnTo>
                      <a:lnTo>
                        <a:pt x="5" y="985"/>
                      </a:lnTo>
                      <a:lnTo>
                        <a:pt x="17" y="1036"/>
                      </a:lnTo>
                      <a:lnTo>
                        <a:pt x="41" y="1089"/>
                      </a:lnTo>
                      <a:lnTo>
                        <a:pt x="74" y="1128"/>
                      </a:lnTo>
                      <a:lnTo>
                        <a:pt x="115" y="1157"/>
                      </a:lnTo>
                      <a:lnTo>
                        <a:pt x="196" y="1207"/>
                      </a:lnTo>
                      <a:lnTo>
                        <a:pt x="286" y="1230"/>
                      </a:lnTo>
                      <a:lnTo>
                        <a:pt x="378" y="1244"/>
                      </a:lnTo>
                      <a:lnTo>
                        <a:pt x="465" y="1232"/>
                      </a:lnTo>
                      <a:lnTo>
                        <a:pt x="540" y="1218"/>
                      </a:lnTo>
                      <a:lnTo>
                        <a:pt x="621" y="1183"/>
                      </a:lnTo>
                      <a:lnTo>
                        <a:pt x="690" y="1149"/>
                      </a:lnTo>
                      <a:lnTo>
                        <a:pt x="747" y="1103"/>
                      </a:lnTo>
                      <a:lnTo>
                        <a:pt x="816" y="1022"/>
                      </a:lnTo>
                      <a:lnTo>
                        <a:pt x="845" y="979"/>
                      </a:lnTo>
                      <a:lnTo>
                        <a:pt x="862" y="922"/>
                      </a:lnTo>
                      <a:lnTo>
                        <a:pt x="873" y="864"/>
                      </a:lnTo>
                      <a:lnTo>
                        <a:pt x="874" y="811"/>
                      </a:lnTo>
                      <a:lnTo>
                        <a:pt x="864" y="745"/>
                      </a:lnTo>
                      <a:lnTo>
                        <a:pt x="853" y="683"/>
                      </a:lnTo>
                      <a:lnTo>
                        <a:pt x="837" y="563"/>
                      </a:lnTo>
                      <a:lnTo>
                        <a:pt x="845" y="503"/>
                      </a:lnTo>
                      <a:lnTo>
                        <a:pt x="864" y="437"/>
                      </a:lnTo>
                      <a:lnTo>
                        <a:pt x="873" y="319"/>
                      </a:lnTo>
                      <a:lnTo>
                        <a:pt x="864" y="213"/>
                      </a:lnTo>
                      <a:lnTo>
                        <a:pt x="845" y="141"/>
                      </a:lnTo>
                      <a:lnTo>
                        <a:pt x="805" y="92"/>
                      </a:lnTo>
                      <a:lnTo>
                        <a:pt x="704" y="42"/>
                      </a:lnTo>
                      <a:lnTo>
                        <a:pt x="586" y="11"/>
                      </a:lnTo>
                      <a:lnTo>
                        <a:pt x="393" y="0"/>
                      </a:lnTo>
                      <a:lnTo>
                        <a:pt x="254" y="21"/>
                      </a:lnTo>
                      <a:close/>
                    </a:path>
                  </a:pathLst>
                </a:custGeom>
                <a:solidFill>
                  <a:srgbClr val="FFE0C0"/>
                </a:solidFill>
                <a:ln w="7938">
                  <a:solidFill>
                    <a:srgbClr val="000000"/>
                  </a:solidFill>
                  <a:prstDash val="solid"/>
                  <a:round/>
                </a:ln>
              </p:spPr>
              <p:txBody>
                <a:bodyPr/>
                <a:lstStyle/>
                <a:p>
                  <a:endParaRPr lang="zh-CN" altLang="en-US" sz="1805"/>
                </a:p>
              </p:txBody>
            </p:sp>
            <p:grpSp>
              <p:nvGrpSpPr>
                <p:cNvPr id="61" name="Group 27"/>
                <p:cNvGrpSpPr/>
                <p:nvPr/>
              </p:nvGrpSpPr>
              <p:grpSpPr bwMode="auto">
                <a:xfrm>
                  <a:off x="2802" y="2002"/>
                  <a:ext cx="216" cy="233"/>
                  <a:chOff x="2802" y="2002"/>
                  <a:chExt cx="216" cy="233"/>
                </a:xfrm>
              </p:grpSpPr>
              <p:sp>
                <p:nvSpPr>
                  <p:cNvPr id="66" name="Freeform 28"/>
                  <p:cNvSpPr/>
                  <p:nvPr/>
                </p:nvSpPr>
                <p:spPr bwMode="auto">
                  <a:xfrm>
                    <a:off x="2802" y="2206"/>
                    <a:ext cx="216" cy="9"/>
                  </a:xfrm>
                  <a:custGeom>
                    <a:avLst/>
                    <a:gdLst>
                      <a:gd name="T0" fmla="*/ 0 w 431"/>
                      <a:gd name="T1" fmla="*/ 1 h 19"/>
                      <a:gd name="T2" fmla="*/ 10 w 431"/>
                      <a:gd name="T3" fmla="*/ 0 h 19"/>
                      <a:gd name="T4" fmla="*/ 25 w 431"/>
                      <a:gd name="T5" fmla="*/ 0 h 19"/>
                      <a:gd name="T6" fmla="*/ 38 w 431"/>
                      <a:gd name="T7" fmla="*/ 0 h 19"/>
                      <a:gd name="T8" fmla="*/ 55 w 431"/>
                      <a:gd name="T9" fmla="*/ 2 h 19"/>
                      <a:gd name="T10" fmla="*/ 73 w 431"/>
                      <a:gd name="T11" fmla="*/ 2 h 19"/>
                      <a:gd name="T12" fmla="*/ 92 w 431"/>
                      <a:gd name="T13" fmla="*/ 2 h 19"/>
                      <a:gd name="T14" fmla="*/ 108 w 431"/>
                      <a:gd name="T15" fmla="*/ 4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1" h="19">
                        <a:moveTo>
                          <a:pt x="0" y="4"/>
                        </a:moveTo>
                        <a:lnTo>
                          <a:pt x="39" y="0"/>
                        </a:lnTo>
                        <a:lnTo>
                          <a:pt x="98" y="0"/>
                        </a:lnTo>
                        <a:lnTo>
                          <a:pt x="151" y="0"/>
                        </a:lnTo>
                        <a:lnTo>
                          <a:pt x="217" y="11"/>
                        </a:lnTo>
                        <a:lnTo>
                          <a:pt x="292" y="11"/>
                        </a:lnTo>
                        <a:lnTo>
                          <a:pt x="365" y="11"/>
                        </a:lnTo>
                        <a:lnTo>
                          <a:pt x="431" y="19"/>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67" name="Freeform 29"/>
                  <p:cNvSpPr/>
                  <p:nvPr/>
                </p:nvSpPr>
                <p:spPr bwMode="auto">
                  <a:xfrm>
                    <a:off x="2877" y="2232"/>
                    <a:ext cx="46" cy="3"/>
                  </a:xfrm>
                  <a:custGeom>
                    <a:avLst/>
                    <a:gdLst>
                      <a:gd name="T0" fmla="*/ 0 w 92"/>
                      <a:gd name="T1" fmla="*/ 2 h 5"/>
                      <a:gd name="T2" fmla="*/ 17 w 92"/>
                      <a:gd name="T3" fmla="*/ 0 h 5"/>
                      <a:gd name="T4" fmla="*/ 23 w 92"/>
                      <a:gd name="T5" fmla="*/ 2 h 5"/>
                      <a:gd name="T6" fmla="*/ 0 60000 65536"/>
                      <a:gd name="T7" fmla="*/ 0 60000 65536"/>
                      <a:gd name="T8" fmla="*/ 0 60000 65536"/>
                    </a:gdLst>
                    <a:ahLst/>
                    <a:cxnLst>
                      <a:cxn ang="T6">
                        <a:pos x="T0" y="T1"/>
                      </a:cxn>
                      <a:cxn ang="T7">
                        <a:pos x="T2" y="T3"/>
                      </a:cxn>
                      <a:cxn ang="T8">
                        <a:pos x="T4" y="T5"/>
                      </a:cxn>
                    </a:cxnLst>
                    <a:rect l="0" t="0" r="r" b="b"/>
                    <a:pathLst>
                      <a:path w="92" h="5">
                        <a:moveTo>
                          <a:pt x="0" y="5"/>
                        </a:moveTo>
                        <a:lnTo>
                          <a:pt x="67" y="0"/>
                        </a:lnTo>
                        <a:lnTo>
                          <a:pt x="92" y="5"/>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68" name="Freeform 30"/>
                  <p:cNvSpPr/>
                  <p:nvPr/>
                </p:nvSpPr>
                <p:spPr bwMode="auto">
                  <a:xfrm>
                    <a:off x="2859" y="2002"/>
                    <a:ext cx="101" cy="155"/>
                  </a:xfrm>
                  <a:custGeom>
                    <a:avLst/>
                    <a:gdLst>
                      <a:gd name="T0" fmla="*/ 35 w 202"/>
                      <a:gd name="T1" fmla="*/ 0 h 309"/>
                      <a:gd name="T2" fmla="*/ 33 w 202"/>
                      <a:gd name="T3" fmla="*/ 14 h 309"/>
                      <a:gd name="T4" fmla="*/ 36 w 202"/>
                      <a:gd name="T5" fmla="*/ 26 h 309"/>
                      <a:gd name="T6" fmla="*/ 39 w 202"/>
                      <a:gd name="T7" fmla="*/ 35 h 309"/>
                      <a:gd name="T8" fmla="*/ 45 w 202"/>
                      <a:gd name="T9" fmla="*/ 48 h 309"/>
                      <a:gd name="T10" fmla="*/ 48 w 202"/>
                      <a:gd name="T11" fmla="*/ 56 h 309"/>
                      <a:gd name="T12" fmla="*/ 51 w 202"/>
                      <a:gd name="T13" fmla="*/ 66 h 309"/>
                      <a:gd name="T14" fmla="*/ 48 w 202"/>
                      <a:gd name="T15" fmla="*/ 74 h 309"/>
                      <a:gd name="T16" fmla="*/ 44 w 202"/>
                      <a:gd name="T17" fmla="*/ 76 h 309"/>
                      <a:gd name="T18" fmla="*/ 36 w 202"/>
                      <a:gd name="T19" fmla="*/ 78 h 309"/>
                      <a:gd name="T20" fmla="*/ 28 w 202"/>
                      <a:gd name="T21" fmla="*/ 74 h 309"/>
                      <a:gd name="T22" fmla="*/ 16 w 202"/>
                      <a:gd name="T23" fmla="*/ 72 h 309"/>
                      <a:gd name="T24" fmla="*/ 0 w 202"/>
                      <a:gd name="T25" fmla="*/ 75 h 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309">
                        <a:moveTo>
                          <a:pt x="138" y="0"/>
                        </a:moveTo>
                        <a:lnTo>
                          <a:pt x="132" y="53"/>
                        </a:lnTo>
                        <a:lnTo>
                          <a:pt x="143" y="104"/>
                        </a:lnTo>
                        <a:lnTo>
                          <a:pt x="155" y="139"/>
                        </a:lnTo>
                        <a:lnTo>
                          <a:pt x="177" y="190"/>
                        </a:lnTo>
                        <a:lnTo>
                          <a:pt x="189" y="223"/>
                        </a:lnTo>
                        <a:lnTo>
                          <a:pt x="202" y="264"/>
                        </a:lnTo>
                        <a:lnTo>
                          <a:pt x="189" y="293"/>
                        </a:lnTo>
                        <a:lnTo>
                          <a:pt x="173" y="303"/>
                        </a:lnTo>
                        <a:lnTo>
                          <a:pt x="143" y="309"/>
                        </a:lnTo>
                        <a:lnTo>
                          <a:pt x="109" y="293"/>
                        </a:lnTo>
                        <a:lnTo>
                          <a:pt x="63" y="287"/>
                        </a:lnTo>
                        <a:lnTo>
                          <a:pt x="0" y="297"/>
                        </a:lnTo>
                      </a:path>
                    </a:pathLst>
                  </a:custGeom>
                  <a:noFill/>
                  <a:ln w="7938">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grpSp>
            <p:grpSp>
              <p:nvGrpSpPr>
                <p:cNvPr id="62" name="Group 31"/>
                <p:cNvGrpSpPr/>
                <p:nvPr/>
              </p:nvGrpSpPr>
              <p:grpSpPr bwMode="auto">
                <a:xfrm>
                  <a:off x="2780" y="1904"/>
                  <a:ext cx="287" cy="26"/>
                  <a:chOff x="2780" y="1904"/>
                  <a:chExt cx="287" cy="26"/>
                </a:xfrm>
              </p:grpSpPr>
              <p:sp>
                <p:nvSpPr>
                  <p:cNvPr id="64" name="Freeform 32"/>
                  <p:cNvSpPr/>
                  <p:nvPr/>
                </p:nvSpPr>
                <p:spPr bwMode="auto">
                  <a:xfrm>
                    <a:off x="2780" y="1904"/>
                    <a:ext cx="116" cy="24"/>
                  </a:xfrm>
                  <a:custGeom>
                    <a:avLst/>
                    <a:gdLst>
                      <a:gd name="T0" fmla="*/ 0 w 232"/>
                      <a:gd name="T1" fmla="*/ 12 h 49"/>
                      <a:gd name="T2" fmla="*/ 9 w 232"/>
                      <a:gd name="T3" fmla="*/ 7 h 49"/>
                      <a:gd name="T4" fmla="*/ 16 w 232"/>
                      <a:gd name="T5" fmla="*/ 3 h 49"/>
                      <a:gd name="T6" fmla="*/ 25 w 232"/>
                      <a:gd name="T7" fmla="*/ 1 h 49"/>
                      <a:gd name="T8" fmla="*/ 32 w 232"/>
                      <a:gd name="T9" fmla="*/ 0 h 49"/>
                      <a:gd name="T10" fmla="*/ 37 w 232"/>
                      <a:gd name="T11" fmla="*/ 0 h 49"/>
                      <a:gd name="T12" fmla="*/ 47 w 232"/>
                      <a:gd name="T13" fmla="*/ 2 h 49"/>
                      <a:gd name="T14" fmla="*/ 58 w 232"/>
                      <a:gd name="T15" fmla="*/ 6 h 49"/>
                      <a:gd name="T16" fmla="*/ 58 w 232"/>
                      <a:gd name="T17" fmla="*/ 9 h 49"/>
                      <a:gd name="T18" fmla="*/ 53 w 232"/>
                      <a:gd name="T19" fmla="*/ 10 h 49"/>
                      <a:gd name="T20" fmla="*/ 47 w 232"/>
                      <a:gd name="T21" fmla="*/ 8 h 49"/>
                      <a:gd name="T22" fmla="*/ 37 w 232"/>
                      <a:gd name="T23" fmla="*/ 7 h 49"/>
                      <a:gd name="T24" fmla="*/ 30 w 232"/>
                      <a:gd name="T25" fmla="*/ 7 h 49"/>
                      <a:gd name="T26" fmla="*/ 24 w 232"/>
                      <a:gd name="T27" fmla="*/ 8 h 49"/>
                      <a:gd name="T28" fmla="*/ 16 w 232"/>
                      <a:gd name="T29" fmla="*/ 10 h 49"/>
                      <a:gd name="T30" fmla="*/ 9 w 232"/>
                      <a:gd name="T31" fmla="*/ 11 h 49"/>
                      <a:gd name="T32" fmla="*/ 0 w 232"/>
                      <a:gd name="T33" fmla="*/ 12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2" h="49">
                        <a:moveTo>
                          <a:pt x="0" y="49"/>
                        </a:moveTo>
                        <a:lnTo>
                          <a:pt x="33" y="28"/>
                        </a:lnTo>
                        <a:lnTo>
                          <a:pt x="64" y="14"/>
                        </a:lnTo>
                        <a:lnTo>
                          <a:pt x="98" y="6"/>
                        </a:lnTo>
                        <a:lnTo>
                          <a:pt x="126" y="3"/>
                        </a:lnTo>
                        <a:lnTo>
                          <a:pt x="148" y="0"/>
                        </a:lnTo>
                        <a:lnTo>
                          <a:pt x="187" y="11"/>
                        </a:lnTo>
                        <a:lnTo>
                          <a:pt x="232" y="25"/>
                        </a:lnTo>
                        <a:lnTo>
                          <a:pt x="230" y="38"/>
                        </a:lnTo>
                        <a:lnTo>
                          <a:pt x="211" y="41"/>
                        </a:lnTo>
                        <a:lnTo>
                          <a:pt x="187" y="33"/>
                        </a:lnTo>
                        <a:lnTo>
                          <a:pt x="146" y="29"/>
                        </a:lnTo>
                        <a:lnTo>
                          <a:pt x="120" y="28"/>
                        </a:lnTo>
                        <a:lnTo>
                          <a:pt x="96" y="33"/>
                        </a:lnTo>
                        <a:lnTo>
                          <a:pt x="64" y="41"/>
                        </a:lnTo>
                        <a:lnTo>
                          <a:pt x="36" y="46"/>
                        </a:lnTo>
                        <a:lnTo>
                          <a:pt x="0" y="49"/>
                        </a:lnTo>
                        <a:close/>
                      </a:path>
                    </a:pathLst>
                  </a:custGeom>
                  <a:solidFill>
                    <a:srgbClr val="804000"/>
                  </a:solidFill>
                  <a:ln w="7938">
                    <a:solidFill>
                      <a:srgbClr val="000000"/>
                    </a:solidFill>
                    <a:prstDash val="solid"/>
                    <a:round/>
                  </a:ln>
                </p:spPr>
                <p:txBody>
                  <a:bodyPr/>
                  <a:lstStyle/>
                  <a:p>
                    <a:endParaRPr lang="zh-CN" altLang="en-US" sz="1805"/>
                  </a:p>
                </p:txBody>
              </p:sp>
              <p:sp>
                <p:nvSpPr>
                  <p:cNvPr id="65" name="Freeform 33"/>
                  <p:cNvSpPr/>
                  <p:nvPr/>
                </p:nvSpPr>
                <p:spPr bwMode="auto">
                  <a:xfrm>
                    <a:off x="2954" y="1906"/>
                    <a:ext cx="113" cy="24"/>
                  </a:xfrm>
                  <a:custGeom>
                    <a:avLst/>
                    <a:gdLst>
                      <a:gd name="T0" fmla="*/ 57 w 226"/>
                      <a:gd name="T1" fmla="*/ 12 h 48"/>
                      <a:gd name="T2" fmla="*/ 49 w 226"/>
                      <a:gd name="T3" fmla="*/ 7 h 48"/>
                      <a:gd name="T4" fmla="*/ 41 w 226"/>
                      <a:gd name="T5" fmla="*/ 4 h 48"/>
                      <a:gd name="T6" fmla="*/ 33 w 226"/>
                      <a:gd name="T7" fmla="*/ 2 h 48"/>
                      <a:gd name="T8" fmla="*/ 26 w 226"/>
                      <a:gd name="T9" fmla="*/ 1 h 48"/>
                      <a:gd name="T10" fmla="*/ 21 w 226"/>
                      <a:gd name="T11" fmla="*/ 0 h 48"/>
                      <a:gd name="T12" fmla="*/ 12 w 226"/>
                      <a:gd name="T13" fmla="*/ 3 h 48"/>
                      <a:gd name="T14" fmla="*/ 0 w 226"/>
                      <a:gd name="T15" fmla="*/ 6 h 48"/>
                      <a:gd name="T16" fmla="*/ 1 w 226"/>
                      <a:gd name="T17" fmla="*/ 10 h 48"/>
                      <a:gd name="T18" fmla="*/ 6 w 226"/>
                      <a:gd name="T19" fmla="*/ 10 h 48"/>
                      <a:gd name="T20" fmla="*/ 12 w 226"/>
                      <a:gd name="T21" fmla="*/ 8 h 48"/>
                      <a:gd name="T22" fmla="*/ 22 w 226"/>
                      <a:gd name="T23" fmla="*/ 8 h 48"/>
                      <a:gd name="T24" fmla="*/ 28 w 226"/>
                      <a:gd name="T25" fmla="*/ 7 h 48"/>
                      <a:gd name="T26" fmla="*/ 34 w 226"/>
                      <a:gd name="T27" fmla="*/ 8 h 48"/>
                      <a:gd name="T28" fmla="*/ 41 w 226"/>
                      <a:gd name="T29" fmla="*/ 10 h 48"/>
                      <a:gd name="T30" fmla="*/ 48 w 226"/>
                      <a:gd name="T31" fmla="*/ 12 h 48"/>
                      <a:gd name="T32" fmla="*/ 57 w 226"/>
                      <a:gd name="T33" fmla="*/ 12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 h="48">
                        <a:moveTo>
                          <a:pt x="226" y="48"/>
                        </a:moveTo>
                        <a:lnTo>
                          <a:pt x="194" y="26"/>
                        </a:lnTo>
                        <a:lnTo>
                          <a:pt x="162" y="13"/>
                        </a:lnTo>
                        <a:lnTo>
                          <a:pt x="131" y="6"/>
                        </a:lnTo>
                        <a:lnTo>
                          <a:pt x="104" y="2"/>
                        </a:lnTo>
                        <a:lnTo>
                          <a:pt x="83" y="0"/>
                        </a:lnTo>
                        <a:lnTo>
                          <a:pt x="45" y="10"/>
                        </a:lnTo>
                        <a:lnTo>
                          <a:pt x="0" y="23"/>
                        </a:lnTo>
                        <a:lnTo>
                          <a:pt x="3" y="37"/>
                        </a:lnTo>
                        <a:lnTo>
                          <a:pt x="21" y="40"/>
                        </a:lnTo>
                        <a:lnTo>
                          <a:pt x="45" y="32"/>
                        </a:lnTo>
                        <a:lnTo>
                          <a:pt x="85" y="29"/>
                        </a:lnTo>
                        <a:lnTo>
                          <a:pt x="110" y="26"/>
                        </a:lnTo>
                        <a:lnTo>
                          <a:pt x="133" y="32"/>
                        </a:lnTo>
                        <a:lnTo>
                          <a:pt x="162" y="40"/>
                        </a:lnTo>
                        <a:lnTo>
                          <a:pt x="191" y="46"/>
                        </a:lnTo>
                        <a:lnTo>
                          <a:pt x="226" y="48"/>
                        </a:lnTo>
                        <a:close/>
                      </a:path>
                    </a:pathLst>
                  </a:custGeom>
                  <a:solidFill>
                    <a:srgbClr val="804000"/>
                  </a:solidFill>
                  <a:ln w="7938">
                    <a:solidFill>
                      <a:srgbClr val="000000"/>
                    </a:solidFill>
                    <a:prstDash val="solid"/>
                    <a:round/>
                  </a:ln>
                </p:spPr>
                <p:txBody>
                  <a:bodyPr/>
                  <a:lstStyle/>
                  <a:p>
                    <a:endParaRPr lang="zh-CN" altLang="en-US" sz="1805"/>
                  </a:p>
                </p:txBody>
              </p:sp>
            </p:grpSp>
            <p:sp>
              <p:nvSpPr>
                <p:cNvPr id="63" name="Freeform 34"/>
                <p:cNvSpPr/>
                <p:nvPr/>
              </p:nvSpPr>
              <p:spPr bwMode="auto">
                <a:xfrm>
                  <a:off x="2693" y="1686"/>
                  <a:ext cx="451" cy="294"/>
                </a:xfrm>
                <a:custGeom>
                  <a:avLst/>
                  <a:gdLst>
                    <a:gd name="T0" fmla="*/ 5 w 903"/>
                    <a:gd name="T1" fmla="*/ 146 h 586"/>
                    <a:gd name="T2" fmla="*/ 16 w 903"/>
                    <a:gd name="T3" fmla="*/ 148 h 586"/>
                    <a:gd name="T4" fmla="*/ 14 w 903"/>
                    <a:gd name="T5" fmla="*/ 126 h 586"/>
                    <a:gd name="T6" fmla="*/ 27 w 903"/>
                    <a:gd name="T7" fmla="*/ 108 h 586"/>
                    <a:gd name="T8" fmla="*/ 28 w 903"/>
                    <a:gd name="T9" fmla="*/ 85 h 586"/>
                    <a:gd name="T10" fmla="*/ 44 w 903"/>
                    <a:gd name="T11" fmla="*/ 72 h 586"/>
                    <a:gd name="T12" fmla="*/ 44 w 903"/>
                    <a:gd name="T13" fmla="*/ 53 h 586"/>
                    <a:gd name="T14" fmla="*/ 58 w 903"/>
                    <a:gd name="T15" fmla="*/ 52 h 586"/>
                    <a:gd name="T16" fmla="*/ 71 w 903"/>
                    <a:gd name="T17" fmla="*/ 42 h 586"/>
                    <a:gd name="T18" fmla="*/ 93 w 903"/>
                    <a:gd name="T19" fmla="*/ 55 h 586"/>
                    <a:gd name="T20" fmla="*/ 97 w 903"/>
                    <a:gd name="T21" fmla="*/ 48 h 586"/>
                    <a:gd name="T22" fmla="*/ 119 w 903"/>
                    <a:gd name="T23" fmla="*/ 55 h 586"/>
                    <a:gd name="T24" fmla="*/ 113 w 903"/>
                    <a:gd name="T25" fmla="*/ 42 h 586"/>
                    <a:gd name="T26" fmla="*/ 140 w 903"/>
                    <a:gd name="T27" fmla="*/ 58 h 586"/>
                    <a:gd name="T28" fmla="*/ 143 w 903"/>
                    <a:gd name="T29" fmla="*/ 48 h 586"/>
                    <a:gd name="T30" fmla="*/ 168 w 903"/>
                    <a:gd name="T31" fmla="*/ 63 h 586"/>
                    <a:gd name="T32" fmla="*/ 181 w 903"/>
                    <a:gd name="T33" fmla="*/ 60 h 586"/>
                    <a:gd name="T34" fmla="*/ 188 w 903"/>
                    <a:gd name="T35" fmla="*/ 76 h 586"/>
                    <a:gd name="T36" fmla="*/ 196 w 903"/>
                    <a:gd name="T37" fmla="*/ 75 h 586"/>
                    <a:gd name="T38" fmla="*/ 203 w 903"/>
                    <a:gd name="T39" fmla="*/ 86 h 586"/>
                    <a:gd name="T40" fmla="*/ 197 w 903"/>
                    <a:gd name="T41" fmla="*/ 106 h 586"/>
                    <a:gd name="T42" fmla="*/ 199 w 903"/>
                    <a:gd name="T43" fmla="*/ 123 h 586"/>
                    <a:gd name="T44" fmla="*/ 205 w 903"/>
                    <a:gd name="T45" fmla="*/ 144 h 586"/>
                    <a:gd name="T46" fmla="*/ 211 w 903"/>
                    <a:gd name="T47" fmla="*/ 144 h 586"/>
                    <a:gd name="T48" fmla="*/ 218 w 903"/>
                    <a:gd name="T49" fmla="*/ 130 h 586"/>
                    <a:gd name="T50" fmla="*/ 222 w 903"/>
                    <a:gd name="T51" fmla="*/ 116 h 586"/>
                    <a:gd name="T52" fmla="*/ 225 w 903"/>
                    <a:gd name="T53" fmla="*/ 96 h 586"/>
                    <a:gd name="T54" fmla="*/ 222 w 903"/>
                    <a:gd name="T55" fmla="*/ 66 h 586"/>
                    <a:gd name="T56" fmla="*/ 211 w 903"/>
                    <a:gd name="T57" fmla="*/ 46 h 586"/>
                    <a:gd name="T58" fmla="*/ 202 w 903"/>
                    <a:gd name="T59" fmla="*/ 33 h 586"/>
                    <a:gd name="T60" fmla="*/ 188 w 903"/>
                    <a:gd name="T61" fmla="*/ 20 h 586"/>
                    <a:gd name="T62" fmla="*/ 166 w 903"/>
                    <a:gd name="T63" fmla="*/ 10 h 586"/>
                    <a:gd name="T64" fmla="*/ 145 w 903"/>
                    <a:gd name="T65" fmla="*/ 4 h 586"/>
                    <a:gd name="T66" fmla="*/ 113 w 903"/>
                    <a:gd name="T67" fmla="*/ 0 h 586"/>
                    <a:gd name="T68" fmla="*/ 84 w 903"/>
                    <a:gd name="T69" fmla="*/ 4 h 586"/>
                    <a:gd name="T70" fmla="*/ 64 w 903"/>
                    <a:gd name="T71" fmla="*/ 6 h 586"/>
                    <a:gd name="T72" fmla="*/ 49 w 903"/>
                    <a:gd name="T73" fmla="*/ 11 h 586"/>
                    <a:gd name="T74" fmla="*/ 30 w 903"/>
                    <a:gd name="T75" fmla="*/ 23 h 586"/>
                    <a:gd name="T76" fmla="*/ 14 w 903"/>
                    <a:gd name="T77" fmla="*/ 43 h 586"/>
                    <a:gd name="T78" fmla="*/ 7 w 903"/>
                    <a:gd name="T79" fmla="*/ 56 h 586"/>
                    <a:gd name="T80" fmla="*/ 0 w 903"/>
                    <a:gd name="T81" fmla="*/ 82 h 586"/>
                    <a:gd name="T82" fmla="*/ 0 w 903"/>
                    <a:gd name="T83" fmla="*/ 111 h 586"/>
                    <a:gd name="T84" fmla="*/ 0 w 903"/>
                    <a:gd name="T85" fmla="*/ 130 h 586"/>
                    <a:gd name="T86" fmla="*/ 5 w 903"/>
                    <a:gd name="T87" fmla="*/ 146 h 5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3" h="586">
                      <a:moveTo>
                        <a:pt x="23" y="580"/>
                      </a:moveTo>
                      <a:lnTo>
                        <a:pt x="67" y="586"/>
                      </a:lnTo>
                      <a:lnTo>
                        <a:pt x="57" y="503"/>
                      </a:lnTo>
                      <a:lnTo>
                        <a:pt x="110" y="428"/>
                      </a:lnTo>
                      <a:lnTo>
                        <a:pt x="114" y="337"/>
                      </a:lnTo>
                      <a:lnTo>
                        <a:pt x="179" y="286"/>
                      </a:lnTo>
                      <a:lnTo>
                        <a:pt x="179" y="212"/>
                      </a:lnTo>
                      <a:lnTo>
                        <a:pt x="235" y="207"/>
                      </a:lnTo>
                      <a:lnTo>
                        <a:pt x="287" y="166"/>
                      </a:lnTo>
                      <a:lnTo>
                        <a:pt x="372" y="217"/>
                      </a:lnTo>
                      <a:lnTo>
                        <a:pt x="390" y="189"/>
                      </a:lnTo>
                      <a:lnTo>
                        <a:pt x="476" y="217"/>
                      </a:lnTo>
                      <a:lnTo>
                        <a:pt x="453" y="166"/>
                      </a:lnTo>
                      <a:lnTo>
                        <a:pt x="563" y="229"/>
                      </a:lnTo>
                      <a:lnTo>
                        <a:pt x="574" y="189"/>
                      </a:lnTo>
                      <a:lnTo>
                        <a:pt x="673" y="252"/>
                      </a:lnTo>
                      <a:lnTo>
                        <a:pt x="724" y="240"/>
                      </a:lnTo>
                      <a:lnTo>
                        <a:pt x="752" y="303"/>
                      </a:lnTo>
                      <a:lnTo>
                        <a:pt x="787" y="296"/>
                      </a:lnTo>
                      <a:lnTo>
                        <a:pt x="814" y="341"/>
                      </a:lnTo>
                      <a:lnTo>
                        <a:pt x="790" y="421"/>
                      </a:lnTo>
                      <a:lnTo>
                        <a:pt x="799" y="488"/>
                      </a:lnTo>
                      <a:lnTo>
                        <a:pt x="820" y="574"/>
                      </a:lnTo>
                      <a:lnTo>
                        <a:pt x="845" y="574"/>
                      </a:lnTo>
                      <a:lnTo>
                        <a:pt x="872" y="517"/>
                      </a:lnTo>
                      <a:lnTo>
                        <a:pt x="890" y="463"/>
                      </a:lnTo>
                      <a:lnTo>
                        <a:pt x="903" y="383"/>
                      </a:lnTo>
                      <a:lnTo>
                        <a:pt x="890" y="264"/>
                      </a:lnTo>
                      <a:lnTo>
                        <a:pt x="844" y="182"/>
                      </a:lnTo>
                      <a:lnTo>
                        <a:pt x="810" y="132"/>
                      </a:lnTo>
                      <a:lnTo>
                        <a:pt x="752" y="79"/>
                      </a:lnTo>
                      <a:lnTo>
                        <a:pt x="667" y="40"/>
                      </a:lnTo>
                      <a:lnTo>
                        <a:pt x="580" y="16"/>
                      </a:lnTo>
                      <a:lnTo>
                        <a:pt x="453" y="0"/>
                      </a:lnTo>
                      <a:lnTo>
                        <a:pt x="337" y="16"/>
                      </a:lnTo>
                      <a:lnTo>
                        <a:pt x="258" y="22"/>
                      </a:lnTo>
                      <a:lnTo>
                        <a:pt x="196" y="44"/>
                      </a:lnTo>
                      <a:lnTo>
                        <a:pt x="121" y="90"/>
                      </a:lnTo>
                      <a:lnTo>
                        <a:pt x="57" y="172"/>
                      </a:lnTo>
                      <a:lnTo>
                        <a:pt x="29" y="223"/>
                      </a:lnTo>
                      <a:lnTo>
                        <a:pt x="0" y="326"/>
                      </a:lnTo>
                      <a:lnTo>
                        <a:pt x="0" y="440"/>
                      </a:lnTo>
                      <a:lnTo>
                        <a:pt x="0" y="516"/>
                      </a:lnTo>
                      <a:lnTo>
                        <a:pt x="23" y="580"/>
                      </a:lnTo>
                      <a:close/>
                    </a:path>
                  </a:pathLst>
                </a:custGeom>
                <a:solidFill>
                  <a:srgbClr val="804000"/>
                </a:solidFill>
                <a:ln w="7938">
                  <a:solidFill>
                    <a:srgbClr val="000000"/>
                  </a:solidFill>
                  <a:prstDash val="solid"/>
                  <a:round/>
                </a:ln>
              </p:spPr>
              <p:txBody>
                <a:bodyPr/>
                <a:lstStyle/>
                <a:p>
                  <a:endParaRPr lang="zh-CN" altLang="en-US" sz="1805"/>
                </a:p>
              </p:txBody>
            </p:sp>
          </p:grpSp>
          <p:sp>
            <p:nvSpPr>
              <p:cNvPr id="54" name="Freeform 35"/>
              <p:cNvSpPr/>
              <p:nvPr/>
            </p:nvSpPr>
            <p:spPr bwMode="auto">
              <a:xfrm>
                <a:off x="3072" y="2309"/>
                <a:ext cx="477" cy="509"/>
              </a:xfrm>
              <a:custGeom>
                <a:avLst/>
                <a:gdLst>
                  <a:gd name="T0" fmla="*/ 17 w 954"/>
                  <a:gd name="T1" fmla="*/ 35 h 1017"/>
                  <a:gd name="T2" fmla="*/ 54 w 954"/>
                  <a:gd name="T3" fmla="*/ 27 h 1017"/>
                  <a:gd name="T4" fmla="*/ 73 w 954"/>
                  <a:gd name="T5" fmla="*/ 14 h 1017"/>
                  <a:gd name="T6" fmla="*/ 86 w 954"/>
                  <a:gd name="T7" fmla="*/ 0 h 1017"/>
                  <a:gd name="T8" fmla="*/ 118 w 954"/>
                  <a:gd name="T9" fmla="*/ 30 h 1017"/>
                  <a:gd name="T10" fmla="*/ 156 w 954"/>
                  <a:gd name="T11" fmla="*/ 65 h 1017"/>
                  <a:gd name="T12" fmla="*/ 188 w 954"/>
                  <a:gd name="T13" fmla="*/ 96 h 1017"/>
                  <a:gd name="T14" fmla="*/ 199 w 954"/>
                  <a:gd name="T15" fmla="*/ 111 h 1017"/>
                  <a:gd name="T16" fmla="*/ 207 w 954"/>
                  <a:gd name="T17" fmla="*/ 121 h 1017"/>
                  <a:gd name="T18" fmla="*/ 217 w 954"/>
                  <a:gd name="T19" fmla="*/ 134 h 1017"/>
                  <a:gd name="T20" fmla="*/ 226 w 954"/>
                  <a:gd name="T21" fmla="*/ 150 h 1017"/>
                  <a:gd name="T22" fmla="*/ 231 w 954"/>
                  <a:gd name="T23" fmla="*/ 162 h 1017"/>
                  <a:gd name="T24" fmla="*/ 236 w 954"/>
                  <a:gd name="T25" fmla="*/ 176 h 1017"/>
                  <a:gd name="T26" fmla="*/ 239 w 954"/>
                  <a:gd name="T27" fmla="*/ 201 h 1017"/>
                  <a:gd name="T28" fmla="*/ 236 w 954"/>
                  <a:gd name="T29" fmla="*/ 215 h 1017"/>
                  <a:gd name="T30" fmla="*/ 231 w 954"/>
                  <a:gd name="T31" fmla="*/ 228 h 1017"/>
                  <a:gd name="T32" fmla="*/ 215 w 954"/>
                  <a:gd name="T33" fmla="*/ 239 h 1017"/>
                  <a:gd name="T34" fmla="*/ 201 w 954"/>
                  <a:gd name="T35" fmla="*/ 246 h 1017"/>
                  <a:gd name="T36" fmla="*/ 182 w 954"/>
                  <a:gd name="T37" fmla="*/ 251 h 1017"/>
                  <a:gd name="T38" fmla="*/ 166 w 954"/>
                  <a:gd name="T39" fmla="*/ 255 h 1017"/>
                  <a:gd name="T40" fmla="*/ 151 w 954"/>
                  <a:gd name="T41" fmla="*/ 253 h 1017"/>
                  <a:gd name="T42" fmla="*/ 140 w 954"/>
                  <a:gd name="T43" fmla="*/ 252 h 1017"/>
                  <a:gd name="T44" fmla="*/ 127 w 954"/>
                  <a:gd name="T45" fmla="*/ 249 h 1017"/>
                  <a:gd name="T46" fmla="*/ 116 w 954"/>
                  <a:gd name="T47" fmla="*/ 244 h 1017"/>
                  <a:gd name="T48" fmla="*/ 103 w 954"/>
                  <a:gd name="T49" fmla="*/ 236 h 1017"/>
                  <a:gd name="T50" fmla="*/ 94 w 954"/>
                  <a:gd name="T51" fmla="*/ 228 h 1017"/>
                  <a:gd name="T52" fmla="*/ 84 w 954"/>
                  <a:gd name="T53" fmla="*/ 213 h 1017"/>
                  <a:gd name="T54" fmla="*/ 78 w 954"/>
                  <a:gd name="T55" fmla="*/ 204 h 1017"/>
                  <a:gd name="T56" fmla="*/ 63 w 954"/>
                  <a:gd name="T57" fmla="*/ 172 h 1017"/>
                  <a:gd name="T58" fmla="*/ 46 w 954"/>
                  <a:gd name="T59" fmla="*/ 131 h 1017"/>
                  <a:gd name="T60" fmla="*/ 33 w 954"/>
                  <a:gd name="T61" fmla="*/ 99 h 1017"/>
                  <a:gd name="T62" fmla="*/ 11 w 954"/>
                  <a:gd name="T63" fmla="*/ 62 h 1017"/>
                  <a:gd name="T64" fmla="*/ 0 w 954"/>
                  <a:gd name="T65" fmla="*/ 40 h 1017"/>
                  <a:gd name="T66" fmla="*/ 17 w 954"/>
                  <a:gd name="T67" fmla="*/ 35 h 10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C0C0FF"/>
              </a:solidFill>
              <a:ln w="7938">
                <a:solidFill>
                  <a:srgbClr val="000000"/>
                </a:solidFill>
                <a:prstDash val="solid"/>
                <a:round/>
              </a:ln>
            </p:spPr>
            <p:txBody>
              <a:bodyPr/>
              <a:lstStyle/>
              <a:p>
                <a:endParaRPr lang="zh-CN" altLang="en-US" sz="1805"/>
              </a:p>
            </p:txBody>
          </p:sp>
          <p:sp>
            <p:nvSpPr>
              <p:cNvPr id="55" name="Freeform 36"/>
              <p:cNvSpPr/>
              <p:nvPr/>
            </p:nvSpPr>
            <p:spPr bwMode="auto">
              <a:xfrm>
                <a:off x="3065" y="2297"/>
                <a:ext cx="291" cy="243"/>
              </a:xfrm>
              <a:custGeom>
                <a:avLst/>
                <a:gdLst>
                  <a:gd name="T0" fmla="*/ 0 w 581"/>
                  <a:gd name="T1" fmla="*/ 43 h 486"/>
                  <a:gd name="T2" fmla="*/ 11 w 581"/>
                  <a:gd name="T3" fmla="*/ 43 h 486"/>
                  <a:gd name="T4" fmla="*/ 24 w 581"/>
                  <a:gd name="T5" fmla="*/ 40 h 486"/>
                  <a:gd name="T6" fmla="*/ 39 w 581"/>
                  <a:gd name="T7" fmla="*/ 38 h 486"/>
                  <a:gd name="T8" fmla="*/ 48 w 581"/>
                  <a:gd name="T9" fmla="*/ 35 h 486"/>
                  <a:gd name="T10" fmla="*/ 67 w 581"/>
                  <a:gd name="T11" fmla="*/ 26 h 486"/>
                  <a:gd name="T12" fmla="*/ 84 w 581"/>
                  <a:gd name="T13" fmla="*/ 12 h 486"/>
                  <a:gd name="T14" fmla="*/ 93 w 581"/>
                  <a:gd name="T15" fmla="*/ 0 h 486"/>
                  <a:gd name="T16" fmla="*/ 146 w 581"/>
                  <a:gd name="T17" fmla="*/ 54 h 486"/>
                  <a:gd name="T18" fmla="*/ 145 w 581"/>
                  <a:gd name="T19" fmla="*/ 62 h 486"/>
                  <a:gd name="T20" fmla="*/ 141 w 581"/>
                  <a:gd name="T21" fmla="*/ 72 h 486"/>
                  <a:gd name="T22" fmla="*/ 132 w 581"/>
                  <a:gd name="T23" fmla="*/ 81 h 486"/>
                  <a:gd name="T24" fmla="*/ 124 w 581"/>
                  <a:gd name="T25" fmla="*/ 90 h 486"/>
                  <a:gd name="T26" fmla="*/ 114 w 581"/>
                  <a:gd name="T27" fmla="*/ 96 h 486"/>
                  <a:gd name="T28" fmla="*/ 100 w 581"/>
                  <a:gd name="T29" fmla="*/ 103 h 486"/>
                  <a:gd name="T30" fmla="*/ 84 w 581"/>
                  <a:gd name="T31" fmla="*/ 109 h 486"/>
                  <a:gd name="T32" fmla="*/ 64 w 581"/>
                  <a:gd name="T33" fmla="*/ 115 h 486"/>
                  <a:gd name="T34" fmla="*/ 47 w 581"/>
                  <a:gd name="T35" fmla="*/ 119 h 486"/>
                  <a:gd name="T36" fmla="*/ 36 w 581"/>
                  <a:gd name="T37" fmla="*/ 122 h 486"/>
                  <a:gd name="T38" fmla="*/ 0 w 581"/>
                  <a:gd name="T39" fmla="*/ 43 h 4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solidFill>
              <a:ln w="7938">
                <a:solidFill>
                  <a:srgbClr val="000000"/>
                </a:solidFill>
                <a:prstDash val="solid"/>
                <a:round/>
              </a:ln>
            </p:spPr>
            <p:txBody>
              <a:bodyPr/>
              <a:lstStyle/>
              <a:p>
                <a:endParaRPr lang="zh-CN" altLang="en-US" sz="1805"/>
              </a:p>
            </p:txBody>
          </p:sp>
        </p:grpSp>
        <p:grpSp>
          <p:nvGrpSpPr>
            <p:cNvPr id="16" name="Group 37"/>
            <p:cNvGrpSpPr/>
            <p:nvPr/>
          </p:nvGrpSpPr>
          <p:grpSpPr bwMode="auto">
            <a:xfrm>
              <a:off x="2692" y="1940"/>
              <a:ext cx="431" cy="125"/>
              <a:chOff x="2692" y="1940"/>
              <a:chExt cx="431" cy="125"/>
            </a:xfrm>
          </p:grpSpPr>
          <p:grpSp>
            <p:nvGrpSpPr>
              <p:cNvPr id="41" name="Group 38"/>
              <p:cNvGrpSpPr/>
              <p:nvPr/>
            </p:nvGrpSpPr>
            <p:grpSpPr bwMode="auto">
              <a:xfrm>
                <a:off x="2692" y="1940"/>
                <a:ext cx="431" cy="125"/>
                <a:chOff x="2692" y="1940"/>
                <a:chExt cx="431" cy="125"/>
              </a:xfrm>
            </p:grpSpPr>
            <p:sp>
              <p:nvSpPr>
                <p:cNvPr id="48" name="Freeform 39"/>
                <p:cNvSpPr/>
                <p:nvPr/>
              </p:nvSpPr>
              <p:spPr bwMode="auto">
                <a:xfrm>
                  <a:off x="2756" y="1940"/>
                  <a:ext cx="155" cy="124"/>
                </a:xfrm>
                <a:custGeom>
                  <a:avLst/>
                  <a:gdLst>
                    <a:gd name="T0" fmla="*/ 8 w 309"/>
                    <a:gd name="T1" fmla="*/ 4 h 246"/>
                    <a:gd name="T2" fmla="*/ 22 w 309"/>
                    <a:gd name="T3" fmla="*/ 0 h 246"/>
                    <a:gd name="T4" fmla="*/ 38 w 309"/>
                    <a:gd name="T5" fmla="*/ 0 h 246"/>
                    <a:gd name="T6" fmla="*/ 61 w 309"/>
                    <a:gd name="T7" fmla="*/ 2 h 246"/>
                    <a:gd name="T8" fmla="*/ 69 w 309"/>
                    <a:gd name="T9" fmla="*/ 4 h 246"/>
                    <a:gd name="T10" fmla="*/ 78 w 309"/>
                    <a:gd name="T11" fmla="*/ 8 h 246"/>
                    <a:gd name="T12" fmla="*/ 78 w 309"/>
                    <a:gd name="T13" fmla="*/ 17 h 246"/>
                    <a:gd name="T14" fmla="*/ 78 w 309"/>
                    <a:gd name="T15" fmla="*/ 27 h 246"/>
                    <a:gd name="T16" fmla="*/ 75 w 309"/>
                    <a:gd name="T17" fmla="*/ 36 h 246"/>
                    <a:gd name="T18" fmla="*/ 72 w 309"/>
                    <a:gd name="T19" fmla="*/ 42 h 246"/>
                    <a:gd name="T20" fmla="*/ 70 w 309"/>
                    <a:gd name="T21" fmla="*/ 48 h 246"/>
                    <a:gd name="T22" fmla="*/ 67 w 309"/>
                    <a:gd name="T23" fmla="*/ 53 h 246"/>
                    <a:gd name="T24" fmla="*/ 62 w 309"/>
                    <a:gd name="T25" fmla="*/ 57 h 246"/>
                    <a:gd name="T26" fmla="*/ 55 w 309"/>
                    <a:gd name="T27" fmla="*/ 59 h 246"/>
                    <a:gd name="T28" fmla="*/ 45 w 309"/>
                    <a:gd name="T29" fmla="*/ 61 h 246"/>
                    <a:gd name="T30" fmla="*/ 35 w 309"/>
                    <a:gd name="T31" fmla="*/ 63 h 246"/>
                    <a:gd name="T32" fmla="*/ 26 w 309"/>
                    <a:gd name="T33" fmla="*/ 61 h 246"/>
                    <a:gd name="T34" fmla="*/ 19 w 309"/>
                    <a:gd name="T35" fmla="*/ 60 h 246"/>
                    <a:gd name="T36" fmla="*/ 12 w 309"/>
                    <a:gd name="T37" fmla="*/ 57 h 246"/>
                    <a:gd name="T38" fmla="*/ 6 w 309"/>
                    <a:gd name="T39" fmla="*/ 52 h 246"/>
                    <a:gd name="T40" fmla="*/ 3 w 309"/>
                    <a:gd name="T41" fmla="*/ 47 h 246"/>
                    <a:gd name="T42" fmla="*/ 0 w 309"/>
                    <a:gd name="T43" fmla="*/ 34 h 246"/>
                    <a:gd name="T44" fmla="*/ 0 w 309"/>
                    <a:gd name="T45" fmla="*/ 22 h 246"/>
                    <a:gd name="T46" fmla="*/ 0 w 309"/>
                    <a:gd name="T47" fmla="*/ 11 h 246"/>
                    <a:gd name="T48" fmla="*/ 8 w 309"/>
                    <a:gd name="T49" fmla="*/ 4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9" h="246">
                      <a:moveTo>
                        <a:pt x="30" y="13"/>
                      </a:moveTo>
                      <a:lnTo>
                        <a:pt x="88" y="0"/>
                      </a:lnTo>
                      <a:lnTo>
                        <a:pt x="150" y="0"/>
                      </a:lnTo>
                      <a:lnTo>
                        <a:pt x="243" y="7"/>
                      </a:lnTo>
                      <a:lnTo>
                        <a:pt x="276" y="13"/>
                      </a:lnTo>
                      <a:lnTo>
                        <a:pt x="309" y="29"/>
                      </a:lnTo>
                      <a:lnTo>
                        <a:pt x="309" y="65"/>
                      </a:lnTo>
                      <a:lnTo>
                        <a:pt x="309" y="105"/>
                      </a:lnTo>
                      <a:lnTo>
                        <a:pt x="299" y="142"/>
                      </a:lnTo>
                      <a:lnTo>
                        <a:pt x="288" y="167"/>
                      </a:lnTo>
                      <a:lnTo>
                        <a:pt x="279" y="190"/>
                      </a:lnTo>
                      <a:lnTo>
                        <a:pt x="266" y="208"/>
                      </a:lnTo>
                      <a:lnTo>
                        <a:pt x="248" y="225"/>
                      </a:lnTo>
                      <a:lnTo>
                        <a:pt x="218" y="235"/>
                      </a:lnTo>
                      <a:lnTo>
                        <a:pt x="180" y="242"/>
                      </a:lnTo>
                      <a:lnTo>
                        <a:pt x="137" y="246"/>
                      </a:lnTo>
                      <a:lnTo>
                        <a:pt x="103" y="242"/>
                      </a:lnTo>
                      <a:lnTo>
                        <a:pt x="75" y="237"/>
                      </a:lnTo>
                      <a:lnTo>
                        <a:pt x="47" y="225"/>
                      </a:lnTo>
                      <a:lnTo>
                        <a:pt x="23" y="204"/>
                      </a:lnTo>
                      <a:lnTo>
                        <a:pt x="11" y="184"/>
                      </a:lnTo>
                      <a:lnTo>
                        <a:pt x="0" y="133"/>
                      </a:lnTo>
                      <a:lnTo>
                        <a:pt x="0" y="87"/>
                      </a:lnTo>
                      <a:lnTo>
                        <a:pt x="0" y="41"/>
                      </a:lnTo>
                      <a:lnTo>
                        <a:pt x="30" y="13"/>
                      </a:lnTo>
                      <a:close/>
                    </a:path>
                  </a:pathLst>
                </a:custGeom>
                <a:solidFill>
                  <a:srgbClr val="C0FFFF"/>
                </a:solidFill>
                <a:ln w="7938">
                  <a:solidFill>
                    <a:srgbClr val="000000"/>
                  </a:solidFill>
                  <a:prstDash val="solid"/>
                  <a:round/>
                </a:ln>
              </p:spPr>
              <p:txBody>
                <a:bodyPr/>
                <a:lstStyle/>
                <a:p>
                  <a:endParaRPr lang="zh-CN" altLang="en-US" sz="1805"/>
                </a:p>
              </p:txBody>
            </p:sp>
            <p:sp>
              <p:nvSpPr>
                <p:cNvPr id="49" name="Freeform 40"/>
                <p:cNvSpPr/>
                <p:nvPr/>
              </p:nvSpPr>
              <p:spPr bwMode="auto">
                <a:xfrm>
                  <a:off x="2932" y="1943"/>
                  <a:ext cx="154" cy="122"/>
                </a:xfrm>
                <a:custGeom>
                  <a:avLst/>
                  <a:gdLst>
                    <a:gd name="T0" fmla="*/ 68 w 308"/>
                    <a:gd name="T1" fmla="*/ 3 h 245"/>
                    <a:gd name="T2" fmla="*/ 53 w 308"/>
                    <a:gd name="T3" fmla="*/ 0 h 245"/>
                    <a:gd name="T4" fmla="*/ 40 w 308"/>
                    <a:gd name="T5" fmla="*/ 0 h 245"/>
                    <a:gd name="T6" fmla="*/ 27 w 308"/>
                    <a:gd name="T7" fmla="*/ 0 h 245"/>
                    <a:gd name="T8" fmla="*/ 16 w 308"/>
                    <a:gd name="T9" fmla="*/ 0 h 245"/>
                    <a:gd name="T10" fmla="*/ 7 w 308"/>
                    <a:gd name="T11" fmla="*/ 3 h 245"/>
                    <a:gd name="T12" fmla="*/ 0 w 308"/>
                    <a:gd name="T13" fmla="*/ 6 h 245"/>
                    <a:gd name="T14" fmla="*/ 0 w 308"/>
                    <a:gd name="T15" fmla="*/ 26 h 245"/>
                    <a:gd name="T16" fmla="*/ 2 w 308"/>
                    <a:gd name="T17" fmla="*/ 38 h 245"/>
                    <a:gd name="T18" fmla="*/ 6 w 308"/>
                    <a:gd name="T19" fmla="*/ 46 h 245"/>
                    <a:gd name="T20" fmla="*/ 10 w 308"/>
                    <a:gd name="T21" fmla="*/ 51 h 245"/>
                    <a:gd name="T22" fmla="*/ 15 w 308"/>
                    <a:gd name="T23" fmla="*/ 55 h 245"/>
                    <a:gd name="T24" fmla="*/ 20 w 308"/>
                    <a:gd name="T25" fmla="*/ 58 h 245"/>
                    <a:gd name="T26" fmla="*/ 26 w 308"/>
                    <a:gd name="T27" fmla="*/ 59 h 245"/>
                    <a:gd name="T28" fmla="*/ 32 w 308"/>
                    <a:gd name="T29" fmla="*/ 60 h 245"/>
                    <a:gd name="T30" fmla="*/ 40 w 308"/>
                    <a:gd name="T31" fmla="*/ 61 h 245"/>
                    <a:gd name="T32" fmla="*/ 52 w 308"/>
                    <a:gd name="T33" fmla="*/ 60 h 245"/>
                    <a:gd name="T34" fmla="*/ 59 w 308"/>
                    <a:gd name="T35" fmla="*/ 58 h 245"/>
                    <a:gd name="T36" fmla="*/ 66 w 308"/>
                    <a:gd name="T37" fmla="*/ 56 h 245"/>
                    <a:gd name="T38" fmla="*/ 71 w 308"/>
                    <a:gd name="T39" fmla="*/ 50 h 245"/>
                    <a:gd name="T40" fmla="*/ 75 w 308"/>
                    <a:gd name="T41" fmla="*/ 42 h 245"/>
                    <a:gd name="T42" fmla="*/ 77 w 308"/>
                    <a:gd name="T43" fmla="*/ 33 h 245"/>
                    <a:gd name="T44" fmla="*/ 77 w 308"/>
                    <a:gd name="T45" fmla="*/ 21 h 245"/>
                    <a:gd name="T46" fmla="*/ 77 w 308"/>
                    <a:gd name="T47" fmla="*/ 10 h 245"/>
                    <a:gd name="T48" fmla="*/ 68 w 308"/>
                    <a:gd name="T49" fmla="*/ 3 h 2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8" h="245">
                      <a:moveTo>
                        <a:pt x="269" y="12"/>
                      </a:moveTo>
                      <a:lnTo>
                        <a:pt x="212" y="2"/>
                      </a:lnTo>
                      <a:lnTo>
                        <a:pt x="158" y="2"/>
                      </a:lnTo>
                      <a:lnTo>
                        <a:pt x="107" y="0"/>
                      </a:lnTo>
                      <a:lnTo>
                        <a:pt x="61" y="3"/>
                      </a:lnTo>
                      <a:lnTo>
                        <a:pt x="28" y="12"/>
                      </a:lnTo>
                      <a:lnTo>
                        <a:pt x="0" y="26"/>
                      </a:lnTo>
                      <a:lnTo>
                        <a:pt x="0" y="107"/>
                      </a:lnTo>
                      <a:lnTo>
                        <a:pt x="8" y="153"/>
                      </a:lnTo>
                      <a:lnTo>
                        <a:pt x="22" y="185"/>
                      </a:lnTo>
                      <a:lnTo>
                        <a:pt x="39" y="207"/>
                      </a:lnTo>
                      <a:lnTo>
                        <a:pt x="57" y="220"/>
                      </a:lnTo>
                      <a:lnTo>
                        <a:pt x="80" y="232"/>
                      </a:lnTo>
                      <a:lnTo>
                        <a:pt x="102" y="239"/>
                      </a:lnTo>
                      <a:lnTo>
                        <a:pt x="128" y="242"/>
                      </a:lnTo>
                      <a:lnTo>
                        <a:pt x="157" y="245"/>
                      </a:lnTo>
                      <a:lnTo>
                        <a:pt x="205" y="242"/>
                      </a:lnTo>
                      <a:lnTo>
                        <a:pt x="235" y="235"/>
                      </a:lnTo>
                      <a:lnTo>
                        <a:pt x="262" y="226"/>
                      </a:lnTo>
                      <a:lnTo>
                        <a:pt x="283" y="200"/>
                      </a:lnTo>
                      <a:lnTo>
                        <a:pt x="297" y="168"/>
                      </a:lnTo>
                      <a:lnTo>
                        <a:pt x="308" y="134"/>
                      </a:lnTo>
                      <a:lnTo>
                        <a:pt x="308" y="87"/>
                      </a:lnTo>
                      <a:lnTo>
                        <a:pt x="308" y="42"/>
                      </a:lnTo>
                      <a:lnTo>
                        <a:pt x="269" y="12"/>
                      </a:lnTo>
                      <a:close/>
                    </a:path>
                  </a:pathLst>
                </a:custGeom>
                <a:solidFill>
                  <a:srgbClr val="C0FFFF"/>
                </a:solidFill>
                <a:ln w="7938">
                  <a:solidFill>
                    <a:srgbClr val="000000"/>
                  </a:solidFill>
                  <a:prstDash val="solid"/>
                  <a:round/>
                </a:ln>
              </p:spPr>
              <p:txBody>
                <a:bodyPr/>
                <a:lstStyle/>
                <a:p>
                  <a:endParaRPr lang="zh-CN" altLang="en-US" sz="1805"/>
                </a:p>
              </p:txBody>
            </p:sp>
            <p:sp>
              <p:nvSpPr>
                <p:cNvPr id="50" name="Freeform 41"/>
                <p:cNvSpPr/>
                <p:nvPr/>
              </p:nvSpPr>
              <p:spPr bwMode="auto">
                <a:xfrm>
                  <a:off x="2911" y="1958"/>
                  <a:ext cx="22" cy="16"/>
                </a:xfrm>
                <a:custGeom>
                  <a:avLst/>
                  <a:gdLst>
                    <a:gd name="T0" fmla="*/ 0 w 45"/>
                    <a:gd name="T1" fmla="*/ 2 h 33"/>
                    <a:gd name="T2" fmla="*/ 1 w 45"/>
                    <a:gd name="T3" fmla="*/ 0 h 33"/>
                    <a:gd name="T4" fmla="*/ 4 w 45"/>
                    <a:gd name="T5" fmla="*/ 0 h 33"/>
                    <a:gd name="T6" fmla="*/ 7 w 45"/>
                    <a:gd name="T7" fmla="*/ 0 h 33"/>
                    <a:gd name="T8" fmla="*/ 10 w 45"/>
                    <a:gd name="T9" fmla="*/ 1 h 33"/>
                    <a:gd name="T10" fmla="*/ 11 w 45"/>
                    <a:gd name="T11" fmla="*/ 7 h 33"/>
                    <a:gd name="T12" fmla="*/ 8 w 45"/>
                    <a:gd name="T13" fmla="*/ 7 h 33"/>
                    <a:gd name="T14" fmla="*/ 6 w 45"/>
                    <a:gd name="T15" fmla="*/ 6 h 33"/>
                    <a:gd name="T16" fmla="*/ 3 w 45"/>
                    <a:gd name="T17" fmla="*/ 7 h 33"/>
                    <a:gd name="T18" fmla="*/ 0 w 45"/>
                    <a:gd name="T19" fmla="*/ 8 h 33"/>
                    <a:gd name="T20" fmla="*/ 0 w 45"/>
                    <a:gd name="T21" fmla="*/ 2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33">
                      <a:moveTo>
                        <a:pt x="0" y="10"/>
                      </a:moveTo>
                      <a:lnTo>
                        <a:pt x="7" y="3"/>
                      </a:lnTo>
                      <a:lnTo>
                        <a:pt x="17" y="0"/>
                      </a:lnTo>
                      <a:lnTo>
                        <a:pt x="31" y="0"/>
                      </a:lnTo>
                      <a:lnTo>
                        <a:pt x="41" y="6"/>
                      </a:lnTo>
                      <a:lnTo>
                        <a:pt x="45" y="31"/>
                      </a:lnTo>
                      <a:lnTo>
                        <a:pt x="34" y="29"/>
                      </a:lnTo>
                      <a:lnTo>
                        <a:pt x="25" y="24"/>
                      </a:lnTo>
                      <a:lnTo>
                        <a:pt x="13" y="29"/>
                      </a:lnTo>
                      <a:lnTo>
                        <a:pt x="2" y="33"/>
                      </a:lnTo>
                      <a:lnTo>
                        <a:pt x="0" y="10"/>
                      </a:lnTo>
                      <a:close/>
                    </a:path>
                  </a:pathLst>
                </a:custGeom>
                <a:solidFill>
                  <a:srgbClr val="C0C0C0"/>
                </a:solidFill>
                <a:ln w="7938">
                  <a:solidFill>
                    <a:srgbClr val="000000"/>
                  </a:solidFill>
                  <a:prstDash val="solid"/>
                  <a:round/>
                </a:ln>
              </p:spPr>
              <p:txBody>
                <a:bodyPr/>
                <a:lstStyle/>
                <a:p>
                  <a:endParaRPr lang="zh-CN" altLang="en-US" sz="1805"/>
                </a:p>
              </p:txBody>
            </p:sp>
            <p:sp>
              <p:nvSpPr>
                <p:cNvPr id="51" name="Freeform 42"/>
                <p:cNvSpPr/>
                <p:nvPr/>
              </p:nvSpPr>
              <p:spPr bwMode="auto">
                <a:xfrm>
                  <a:off x="2692" y="1951"/>
                  <a:ext cx="65" cy="26"/>
                </a:xfrm>
                <a:custGeom>
                  <a:avLst/>
                  <a:gdLst>
                    <a:gd name="T0" fmla="*/ 33 w 128"/>
                    <a:gd name="T1" fmla="*/ 5 h 52"/>
                    <a:gd name="T2" fmla="*/ 33 w 128"/>
                    <a:gd name="T3" fmla="*/ 13 h 52"/>
                    <a:gd name="T4" fmla="*/ 4 w 128"/>
                    <a:gd name="T5" fmla="*/ 5 h 52"/>
                    <a:gd name="T6" fmla="*/ 0 w 128"/>
                    <a:gd name="T7" fmla="*/ 0 h 52"/>
                    <a:gd name="T8" fmla="*/ 33 w 128"/>
                    <a:gd name="T9" fmla="*/ 5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52">
                      <a:moveTo>
                        <a:pt x="128" y="17"/>
                      </a:moveTo>
                      <a:lnTo>
                        <a:pt x="128" y="52"/>
                      </a:lnTo>
                      <a:lnTo>
                        <a:pt x="14" y="20"/>
                      </a:lnTo>
                      <a:lnTo>
                        <a:pt x="0" y="0"/>
                      </a:lnTo>
                      <a:lnTo>
                        <a:pt x="128" y="17"/>
                      </a:lnTo>
                      <a:close/>
                    </a:path>
                  </a:pathLst>
                </a:custGeom>
                <a:solidFill>
                  <a:srgbClr val="C0C0C0"/>
                </a:solidFill>
                <a:ln w="7938">
                  <a:solidFill>
                    <a:srgbClr val="000000"/>
                  </a:solidFill>
                  <a:prstDash val="solid"/>
                  <a:round/>
                </a:ln>
              </p:spPr>
              <p:txBody>
                <a:bodyPr/>
                <a:lstStyle/>
                <a:p>
                  <a:endParaRPr lang="zh-CN" altLang="en-US" sz="1805"/>
                </a:p>
              </p:txBody>
            </p:sp>
            <p:sp>
              <p:nvSpPr>
                <p:cNvPr id="52" name="Freeform 43"/>
                <p:cNvSpPr/>
                <p:nvPr/>
              </p:nvSpPr>
              <p:spPr bwMode="auto">
                <a:xfrm>
                  <a:off x="3085" y="1950"/>
                  <a:ext cx="38" cy="27"/>
                </a:xfrm>
                <a:custGeom>
                  <a:avLst/>
                  <a:gdLst>
                    <a:gd name="T0" fmla="*/ 0 w 74"/>
                    <a:gd name="T1" fmla="*/ 8 h 54"/>
                    <a:gd name="T2" fmla="*/ 0 w 74"/>
                    <a:gd name="T3" fmla="*/ 14 h 54"/>
                    <a:gd name="T4" fmla="*/ 18 w 74"/>
                    <a:gd name="T5" fmla="*/ 6 h 54"/>
                    <a:gd name="T6" fmla="*/ 20 w 74"/>
                    <a:gd name="T7" fmla="*/ 0 h 54"/>
                    <a:gd name="T8" fmla="*/ 0 w 74"/>
                    <a:gd name="T9" fmla="*/ 8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54">
                      <a:moveTo>
                        <a:pt x="0" y="29"/>
                      </a:moveTo>
                      <a:lnTo>
                        <a:pt x="0" y="54"/>
                      </a:lnTo>
                      <a:lnTo>
                        <a:pt x="70" y="22"/>
                      </a:lnTo>
                      <a:lnTo>
                        <a:pt x="74" y="0"/>
                      </a:lnTo>
                      <a:lnTo>
                        <a:pt x="0" y="29"/>
                      </a:lnTo>
                      <a:close/>
                    </a:path>
                  </a:pathLst>
                </a:custGeom>
                <a:solidFill>
                  <a:srgbClr val="C0C0C0"/>
                </a:solidFill>
                <a:ln w="7938">
                  <a:solidFill>
                    <a:srgbClr val="000000"/>
                  </a:solidFill>
                  <a:prstDash val="solid"/>
                  <a:round/>
                </a:ln>
              </p:spPr>
              <p:txBody>
                <a:bodyPr/>
                <a:lstStyle/>
                <a:p>
                  <a:endParaRPr lang="zh-CN" altLang="en-US" sz="1805"/>
                </a:p>
              </p:txBody>
            </p:sp>
          </p:grpSp>
          <p:grpSp>
            <p:nvGrpSpPr>
              <p:cNvPr id="42" name="Group 44"/>
              <p:cNvGrpSpPr/>
              <p:nvPr/>
            </p:nvGrpSpPr>
            <p:grpSpPr bwMode="auto">
              <a:xfrm>
                <a:off x="2803" y="1970"/>
                <a:ext cx="67" cy="57"/>
                <a:chOff x="2803" y="1970"/>
                <a:chExt cx="67" cy="57"/>
              </a:xfrm>
            </p:grpSpPr>
            <p:sp>
              <p:nvSpPr>
                <p:cNvPr id="46" name="Oval 45"/>
                <p:cNvSpPr>
                  <a:spLocks noChangeArrowheads="1"/>
                </p:cNvSpPr>
                <p:nvPr/>
              </p:nvSpPr>
              <p:spPr bwMode="auto">
                <a:xfrm>
                  <a:off x="2803" y="1970"/>
                  <a:ext cx="67" cy="57"/>
                </a:xfrm>
                <a:prstGeom prst="ellipse">
                  <a:avLst/>
                </a:prstGeom>
                <a:solidFill>
                  <a:srgbClr val="C0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47" name="Oval 46"/>
                <p:cNvSpPr>
                  <a:spLocks noChangeArrowheads="1"/>
                </p:cNvSpPr>
                <p:nvPr/>
              </p:nvSpPr>
              <p:spPr bwMode="auto">
                <a:xfrm>
                  <a:off x="2826" y="1976"/>
                  <a:ext cx="35" cy="36"/>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nvGrpSpPr>
              <p:cNvPr id="43" name="Group 47"/>
              <p:cNvGrpSpPr/>
              <p:nvPr/>
            </p:nvGrpSpPr>
            <p:grpSpPr bwMode="auto">
              <a:xfrm>
                <a:off x="2975" y="1975"/>
                <a:ext cx="67" cy="57"/>
                <a:chOff x="2975" y="1975"/>
                <a:chExt cx="67" cy="57"/>
              </a:xfrm>
            </p:grpSpPr>
            <p:sp>
              <p:nvSpPr>
                <p:cNvPr id="44" name="Oval 48"/>
                <p:cNvSpPr>
                  <a:spLocks noChangeArrowheads="1"/>
                </p:cNvSpPr>
                <p:nvPr/>
              </p:nvSpPr>
              <p:spPr bwMode="auto">
                <a:xfrm>
                  <a:off x="2975" y="1975"/>
                  <a:ext cx="67" cy="57"/>
                </a:xfrm>
                <a:prstGeom prst="ellipse">
                  <a:avLst/>
                </a:prstGeom>
                <a:solidFill>
                  <a:srgbClr val="C0FFFF"/>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45" name="Oval 49"/>
                <p:cNvSpPr>
                  <a:spLocks noChangeArrowheads="1"/>
                </p:cNvSpPr>
                <p:nvPr/>
              </p:nvSpPr>
              <p:spPr bwMode="auto">
                <a:xfrm>
                  <a:off x="2998" y="1982"/>
                  <a:ext cx="35" cy="35"/>
                </a:xfrm>
                <a:prstGeom prst="ellipse">
                  <a:avLst/>
                </a:prstGeom>
                <a:solidFill>
                  <a:srgbClr val="618FFD"/>
                </a:solidFill>
                <a:ln w="7938">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grpSp>
        <p:sp>
          <p:nvSpPr>
            <p:cNvPr id="17" name="Freeform 50"/>
            <p:cNvSpPr/>
            <p:nvPr/>
          </p:nvSpPr>
          <p:spPr bwMode="auto">
            <a:xfrm>
              <a:off x="2208" y="2064"/>
              <a:ext cx="192" cy="192"/>
            </a:xfrm>
            <a:custGeom>
              <a:avLst/>
              <a:gdLst>
                <a:gd name="T0" fmla="*/ 15 w 487"/>
                <a:gd name="T1" fmla="*/ 0 h 424"/>
                <a:gd name="T2" fmla="*/ 18 w 487"/>
                <a:gd name="T3" fmla="*/ 7 h 424"/>
                <a:gd name="T4" fmla="*/ 19 w 487"/>
                <a:gd name="T5" fmla="*/ 10 h 424"/>
                <a:gd name="T6" fmla="*/ 22 w 487"/>
                <a:gd name="T7" fmla="*/ 17 h 424"/>
                <a:gd name="T8" fmla="*/ 24 w 487"/>
                <a:gd name="T9" fmla="*/ 22 h 424"/>
                <a:gd name="T10" fmla="*/ 27 w 487"/>
                <a:gd name="T11" fmla="*/ 25 h 424"/>
                <a:gd name="T12" fmla="*/ 31 w 487"/>
                <a:gd name="T13" fmla="*/ 29 h 424"/>
                <a:gd name="T14" fmla="*/ 38 w 487"/>
                <a:gd name="T15" fmla="*/ 34 h 424"/>
                <a:gd name="T16" fmla="*/ 45 w 487"/>
                <a:gd name="T17" fmla="*/ 34 h 424"/>
                <a:gd name="T18" fmla="*/ 51 w 487"/>
                <a:gd name="T19" fmla="*/ 33 h 424"/>
                <a:gd name="T20" fmla="*/ 58 w 487"/>
                <a:gd name="T21" fmla="*/ 29 h 424"/>
                <a:gd name="T22" fmla="*/ 68 w 487"/>
                <a:gd name="T23" fmla="*/ 24 h 424"/>
                <a:gd name="T24" fmla="*/ 69 w 487"/>
                <a:gd name="T25" fmla="*/ 28 h 424"/>
                <a:gd name="T26" fmla="*/ 74 w 487"/>
                <a:gd name="T27" fmla="*/ 62 h 424"/>
                <a:gd name="T28" fmla="*/ 76 w 487"/>
                <a:gd name="T29" fmla="*/ 80 h 424"/>
                <a:gd name="T30" fmla="*/ 65 w 487"/>
                <a:gd name="T31" fmla="*/ 85 h 424"/>
                <a:gd name="T32" fmla="*/ 51 w 487"/>
                <a:gd name="T33" fmla="*/ 86 h 424"/>
                <a:gd name="T34" fmla="*/ 43 w 487"/>
                <a:gd name="T35" fmla="*/ 87 h 424"/>
                <a:gd name="T36" fmla="*/ 29 w 487"/>
                <a:gd name="T37" fmla="*/ 82 h 424"/>
                <a:gd name="T38" fmla="*/ 19 w 487"/>
                <a:gd name="T39" fmla="*/ 75 h 424"/>
                <a:gd name="T40" fmla="*/ 11 w 487"/>
                <a:gd name="T41" fmla="*/ 66 h 424"/>
                <a:gd name="T42" fmla="*/ 4 w 487"/>
                <a:gd name="T43" fmla="*/ 57 h 424"/>
                <a:gd name="T44" fmla="*/ 0 w 487"/>
                <a:gd name="T45" fmla="*/ 46 h 424"/>
                <a:gd name="T46" fmla="*/ 2 w 487"/>
                <a:gd name="T47" fmla="*/ 36 h 424"/>
                <a:gd name="T48" fmla="*/ 6 w 487"/>
                <a:gd name="T49" fmla="*/ 22 h 424"/>
                <a:gd name="T50" fmla="*/ 9 w 487"/>
                <a:gd name="T51" fmla="*/ 14 h 424"/>
                <a:gd name="T52" fmla="*/ 15 w 487"/>
                <a:gd name="T53" fmla="*/ 0 h 4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7" h="424">
                  <a:moveTo>
                    <a:pt x="94" y="0"/>
                  </a:moveTo>
                  <a:lnTo>
                    <a:pt x="115" y="35"/>
                  </a:lnTo>
                  <a:lnTo>
                    <a:pt x="125" y="50"/>
                  </a:lnTo>
                  <a:lnTo>
                    <a:pt x="143" y="84"/>
                  </a:lnTo>
                  <a:lnTo>
                    <a:pt x="156" y="107"/>
                  </a:lnTo>
                  <a:lnTo>
                    <a:pt x="174" y="122"/>
                  </a:lnTo>
                  <a:lnTo>
                    <a:pt x="201" y="143"/>
                  </a:lnTo>
                  <a:lnTo>
                    <a:pt x="246" y="166"/>
                  </a:lnTo>
                  <a:lnTo>
                    <a:pt x="288" y="166"/>
                  </a:lnTo>
                  <a:lnTo>
                    <a:pt x="327" y="161"/>
                  </a:lnTo>
                  <a:lnTo>
                    <a:pt x="375" y="143"/>
                  </a:lnTo>
                  <a:lnTo>
                    <a:pt x="440" y="114"/>
                  </a:lnTo>
                  <a:lnTo>
                    <a:pt x="446" y="138"/>
                  </a:lnTo>
                  <a:lnTo>
                    <a:pt x="476" y="304"/>
                  </a:lnTo>
                  <a:lnTo>
                    <a:pt x="487" y="389"/>
                  </a:lnTo>
                  <a:lnTo>
                    <a:pt x="417" y="412"/>
                  </a:lnTo>
                  <a:lnTo>
                    <a:pt x="327" y="418"/>
                  </a:lnTo>
                  <a:lnTo>
                    <a:pt x="275" y="424"/>
                  </a:lnTo>
                  <a:lnTo>
                    <a:pt x="184" y="400"/>
                  </a:lnTo>
                  <a:lnTo>
                    <a:pt x="120" y="365"/>
                  </a:lnTo>
                  <a:lnTo>
                    <a:pt x="71" y="320"/>
                  </a:lnTo>
                  <a:lnTo>
                    <a:pt x="29" y="275"/>
                  </a:lnTo>
                  <a:lnTo>
                    <a:pt x="0" y="224"/>
                  </a:lnTo>
                  <a:lnTo>
                    <a:pt x="11" y="175"/>
                  </a:lnTo>
                  <a:lnTo>
                    <a:pt x="35" y="108"/>
                  </a:lnTo>
                  <a:lnTo>
                    <a:pt x="59" y="66"/>
                  </a:lnTo>
                  <a:lnTo>
                    <a:pt x="94" y="0"/>
                  </a:lnTo>
                  <a:close/>
                </a:path>
              </a:pathLst>
            </a:custGeom>
            <a:solidFill>
              <a:srgbClr val="FFFFFF"/>
            </a:solidFill>
            <a:ln w="7938">
              <a:solidFill>
                <a:srgbClr val="000000"/>
              </a:solidFill>
              <a:prstDash val="solid"/>
              <a:round/>
            </a:ln>
          </p:spPr>
          <p:txBody>
            <a:bodyPr/>
            <a:lstStyle/>
            <a:p>
              <a:endParaRPr lang="zh-CN" altLang="en-US" sz="1805"/>
            </a:p>
          </p:txBody>
        </p:sp>
        <p:grpSp>
          <p:nvGrpSpPr>
            <p:cNvPr id="18" name="Group 51"/>
            <p:cNvGrpSpPr/>
            <p:nvPr/>
          </p:nvGrpSpPr>
          <p:grpSpPr bwMode="auto">
            <a:xfrm rot="16200000" flipV="1">
              <a:off x="2006" y="1788"/>
              <a:ext cx="442" cy="322"/>
              <a:chOff x="4363" y="2585"/>
              <a:chExt cx="1104" cy="808"/>
            </a:xfrm>
          </p:grpSpPr>
          <p:sp>
            <p:nvSpPr>
              <p:cNvPr id="19" name="Freeform 52"/>
              <p:cNvSpPr/>
              <p:nvPr/>
            </p:nvSpPr>
            <p:spPr bwMode="auto">
              <a:xfrm>
                <a:off x="4363" y="2585"/>
                <a:ext cx="1104" cy="808"/>
              </a:xfrm>
              <a:custGeom>
                <a:avLst/>
                <a:gdLst>
                  <a:gd name="T0" fmla="*/ 81 w 3311"/>
                  <a:gd name="T1" fmla="*/ 11 h 2423"/>
                  <a:gd name="T2" fmla="*/ 139 w 3311"/>
                  <a:gd name="T3" fmla="*/ 0 h 2423"/>
                  <a:gd name="T4" fmla="*/ 186 w 3311"/>
                  <a:gd name="T5" fmla="*/ 9 h 2423"/>
                  <a:gd name="T6" fmla="*/ 235 w 3311"/>
                  <a:gd name="T7" fmla="*/ 30 h 2423"/>
                  <a:gd name="T8" fmla="*/ 279 w 3311"/>
                  <a:gd name="T9" fmla="*/ 49 h 2423"/>
                  <a:gd name="T10" fmla="*/ 319 w 3311"/>
                  <a:gd name="T11" fmla="*/ 65 h 2423"/>
                  <a:gd name="T12" fmla="*/ 330 w 3311"/>
                  <a:gd name="T13" fmla="*/ 74 h 2423"/>
                  <a:gd name="T14" fmla="*/ 330 w 3311"/>
                  <a:gd name="T15" fmla="*/ 92 h 2423"/>
                  <a:gd name="T16" fmla="*/ 319 w 3311"/>
                  <a:gd name="T17" fmla="*/ 101 h 2423"/>
                  <a:gd name="T18" fmla="*/ 301 w 3311"/>
                  <a:gd name="T19" fmla="*/ 104 h 2423"/>
                  <a:gd name="T20" fmla="*/ 286 w 3311"/>
                  <a:gd name="T21" fmla="*/ 103 h 2423"/>
                  <a:gd name="T22" fmla="*/ 269 w 3311"/>
                  <a:gd name="T23" fmla="*/ 100 h 2423"/>
                  <a:gd name="T24" fmla="*/ 275 w 3311"/>
                  <a:gd name="T25" fmla="*/ 109 h 2423"/>
                  <a:gd name="T26" fmla="*/ 281 w 3311"/>
                  <a:gd name="T27" fmla="*/ 116 h 2423"/>
                  <a:gd name="T28" fmla="*/ 306 w 3311"/>
                  <a:gd name="T29" fmla="*/ 133 h 2423"/>
                  <a:gd name="T30" fmla="*/ 319 w 3311"/>
                  <a:gd name="T31" fmla="*/ 146 h 2423"/>
                  <a:gd name="T32" fmla="*/ 332 w 3311"/>
                  <a:gd name="T33" fmla="*/ 158 h 2423"/>
                  <a:gd name="T34" fmla="*/ 351 w 3311"/>
                  <a:gd name="T35" fmla="*/ 175 h 2423"/>
                  <a:gd name="T36" fmla="*/ 361 w 3311"/>
                  <a:gd name="T37" fmla="*/ 186 h 2423"/>
                  <a:gd name="T38" fmla="*/ 367 w 3311"/>
                  <a:gd name="T39" fmla="*/ 197 h 2423"/>
                  <a:gd name="T40" fmla="*/ 368 w 3311"/>
                  <a:gd name="T41" fmla="*/ 209 h 2423"/>
                  <a:gd name="T42" fmla="*/ 360 w 3311"/>
                  <a:gd name="T43" fmla="*/ 219 h 2423"/>
                  <a:gd name="T44" fmla="*/ 359 w 3311"/>
                  <a:gd name="T45" fmla="*/ 228 h 2423"/>
                  <a:gd name="T46" fmla="*/ 360 w 3311"/>
                  <a:gd name="T47" fmla="*/ 237 h 2423"/>
                  <a:gd name="T48" fmla="*/ 358 w 3311"/>
                  <a:gd name="T49" fmla="*/ 245 h 2423"/>
                  <a:gd name="T50" fmla="*/ 354 w 3311"/>
                  <a:gd name="T51" fmla="*/ 249 h 2423"/>
                  <a:gd name="T52" fmla="*/ 346 w 3311"/>
                  <a:gd name="T53" fmla="*/ 253 h 2423"/>
                  <a:gd name="T54" fmla="*/ 334 w 3311"/>
                  <a:gd name="T55" fmla="*/ 252 h 2423"/>
                  <a:gd name="T56" fmla="*/ 327 w 3311"/>
                  <a:gd name="T57" fmla="*/ 255 h 2423"/>
                  <a:gd name="T58" fmla="*/ 325 w 3311"/>
                  <a:gd name="T59" fmla="*/ 263 h 2423"/>
                  <a:gd name="T60" fmla="*/ 321 w 3311"/>
                  <a:gd name="T61" fmla="*/ 268 h 2423"/>
                  <a:gd name="T62" fmla="*/ 316 w 3311"/>
                  <a:gd name="T63" fmla="*/ 269 h 2423"/>
                  <a:gd name="T64" fmla="*/ 308 w 3311"/>
                  <a:gd name="T65" fmla="*/ 269 h 2423"/>
                  <a:gd name="T66" fmla="*/ 292 w 3311"/>
                  <a:gd name="T67" fmla="*/ 264 h 2423"/>
                  <a:gd name="T68" fmla="*/ 260 w 3311"/>
                  <a:gd name="T69" fmla="*/ 247 h 2423"/>
                  <a:gd name="T70" fmla="*/ 242 w 3311"/>
                  <a:gd name="T71" fmla="*/ 242 h 2423"/>
                  <a:gd name="T72" fmla="*/ 224 w 3311"/>
                  <a:gd name="T73" fmla="*/ 239 h 2423"/>
                  <a:gd name="T74" fmla="*/ 182 w 3311"/>
                  <a:gd name="T75" fmla="*/ 223 h 2423"/>
                  <a:gd name="T76" fmla="*/ 152 w 3311"/>
                  <a:gd name="T77" fmla="*/ 206 h 2423"/>
                  <a:gd name="T78" fmla="*/ 129 w 3311"/>
                  <a:gd name="T79" fmla="*/ 196 h 2423"/>
                  <a:gd name="T80" fmla="*/ 111 w 3311"/>
                  <a:gd name="T81" fmla="*/ 188 h 2423"/>
                  <a:gd name="T82" fmla="*/ 91 w 3311"/>
                  <a:gd name="T83" fmla="*/ 174 h 2423"/>
                  <a:gd name="T84" fmla="*/ 30 w 3311"/>
                  <a:gd name="T85" fmla="*/ 118 h 2423"/>
                  <a:gd name="T86" fmla="*/ 23 w 3311"/>
                  <a:gd name="T87" fmla="*/ 23 h 2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311" h="2423">
                    <a:moveTo>
                      <a:pt x="538" y="113"/>
                    </a:moveTo>
                    <a:lnTo>
                      <a:pt x="729" y="97"/>
                    </a:lnTo>
                    <a:lnTo>
                      <a:pt x="1027" y="48"/>
                    </a:lnTo>
                    <a:lnTo>
                      <a:pt x="1249" y="0"/>
                    </a:lnTo>
                    <a:lnTo>
                      <a:pt x="1563" y="32"/>
                    </a:lnTo>
                    <a:lnTo>
                      <a:pt x="1674" y="79"/>
                    </a:lnTo>
                    <a:lnTo>
                      <a:pt x="1926" y="175"/>
                    </a:lnTo>
                    <a:lnTo>
                      <a:pt x="2115" y="271"/>
                    </a:lnTo>
                    <a:lnTo>
                      <a:pt x="2376" y="379"/>
                    </a:lnTo>
                    <a:lnTo>
                      <a:pt x="2512" y="443"/>
                    </a:lnTo>
                    <a:lnTo>
                      <a:pt x="2708" y="513"/>
                    </a:lnTo>
                    <a:lnTo>
                      <a:pt x="2874" y="584"/>
                    </a:lnTo>
                    <a:lnTo>
                      <a:pt x="2927" y="616"/>
                    </a:lnTo>
                    <a:lnTo>
                      <a:pt x="2967" y="663"/>
                    </a:lnTo>
                    <a:lnTo>
                      <a:pt x="2993" y="753"/>
                    </a:lnTo>
                    <a:lnTo>
                      <a:pt x="2971" y="829"/>
                    </a:lnTo>
                    <a:lnTo>
                      <a:pt x="2929" y="873"/>
                    </a:lnTo>
                    <a:lnTo>
                      <a:pt x="2874" y="909"/>
                    </a:lnTo>
                    <a:lnTo>
                      <a:pt x="2795" y="935"/>
                    </a:lnTo>
                    <a:lnTo>
                      <a:pt x="2708" y="938"/>
                    </a:lnTo>
                    <a:lnTo>
                      <a:pt x="2643" y="937"/>
                    </a:lnTo>
                    <a:lnTo>
                      <a:pt x="2574" y="931"/>
                    </a:lnTo>
                    <a:lnTo>
                      <a:pt x="2498" y="920"/>
                    </a:lnTo>
                    <a:lnTo>
                      <a:pt x="2424" y="900"/>
                    </a:lnTo>
                    <a:lnTo>
                      <a:pt x="2258" y="837"/>
                    </a:lnTo>
                    <a:lnTo>
                      <a:pt x="2477" y="981"/>
                    </a:lnTo>
                    <a:lnTo>
                      <a:pt x="2512" y="1013"/>
                    </a:lnTo>
                    <a:lnTo>
                      <a:pt x="2526" y="1048"/>
                    </a:lnTo>
                    <a:lnTo>
                      <a:pt x="2645" y="1115"/>
                    </a:lnTo>
                    <a:lnTo>
                      <a:pt x="2756" y="1194"/>
                    </a:lnTo>
                    <a:lnTo>
                      <a:pt x="2824" y="1275"/>
                    </a:lnTo>
                    <a:lnTo>
                      <a:pt x="2874" y="1309"/>
                    </a:lnTo>
                    <a:lnTo>
                      <a:pt x="2929" y="1351"/>
                    </a:lnTo>
                    <a:lnTo>
                      <a:pt x="2983" y="1420"/>
                    </a:lnTo>
                    <a:lnTo>
                      <a:pt x="3024" y="1475"/>
                    </a:lnTo>
                    <a:lnTo>
                      <a:pt x="3158" y="1570"/>
                    </a:lnTo>
                    <a:lnTo>
                      <a:pt x="3202" y="1613"/>
                    </a:lnTo>
                    <a:lnTo>
                      <a:pt x="3249" y="1676"/>
                    </a:lnTo>
                    <a:lnTo>
                      <a:pt x="3273" y="1722"/>
                    </a:lnTo>
                    <a:lnTo>
                      <a:pt x="3299" y="1776"/>
                    </a:lnTo>
                    <a:lnTo>
                      <a:pt x="3311" y="1829"/>
                    </a:lnTo>
                    <a:lnTo>
                      <a:pt x="3308" y="1879"/>
                    </a:lnTo>
                    <a:lnTo>
                      <a:pt x="3287" y="1928"/>
                    </a:lnTo>
                    <a:lnTo>
                      <a:pt x="3239" y="1969"/>
                    </a:lnTo>
                    <a:lnTo>
                      <a:pt x="3196" y="1988"/>
                    </a:lnTo>
                    <a:lnTo>
                      <a:pt x="3228" y="2050"/>
                    </a:lnTo>
                    <a:lnTo>
                      <a:pt x="3239" y="2087"/>
                    </a:lnTo>
                    <a:lnTo>
                      <a:pt x="3237" y="2131"/>
                    </a:lnTo>
                    <a:lnTo>
                      <a:pt x="3227" y="2179"/>
                    </a:lnTo>
                    <a:lnTo>
                      <a:pt x="3218" y="2200"/>
                    </a:lnTo>
                    <a:lnTo>
                      <a:pt x="3201" y="2226"/>
                    </a:lnTo>
                    <a:lnTo>
                      <a:pt x="3184" y="2244"/>
                    </a:lnTo>
                    <a:lnTo>
                      <a:pt x="3159" y="2262"/>
                    </a:lnTo>
                    <a:lnTo>
                      <a:pt x="3117" y="2272"/>
                    </a:lnTo>
                    <a:lnTo>
                      <a:pt x="3068" y="2281"/>
                    </a:lnTo>
                    <a:lnTo>
                      <a:pt x="3002" y="2267"/>
                    </a:lnTo>
                    <a:lnTo>
                      <a:pt x="2934" y="2245"/>
                    </a:lnTo>
                    <a:lnTo>
                      <a:pt x="2939" y="2291"/>
                    </a:lnTo>
                    <a:lnTo>
                      <a:pt x="2934" y="2342"/>
                    </a:lnTo>
                    <a:lnTo>
                      <a:pt x="2923" y="2369"/>
                    </a:lnTo>
                    <a:lnTo>
                      <a:pt x="2908" y="2394"/>
                    </a:lnTo>
                    <a:lnTo>
                      <a:pt x="2890" y="2410"/>
                    </a:lnTo>
                    <a:lnTo>
                      <a:pt x="2867" y="2420"/>
                    </a:lnTo>
                    <a:lnTo>
                      <a:pt x="2842" y="2422"/>
                    </a:lnTo>
                    <a:lnTo>
                      <a:pt x="2808" y="2423"/>
                    </a:lnTo>
                    <a:lnTo>
                      <a:pt x="2768" y="2420"/>
                    </a:lnTo>
                    <a:lnTo>
                      <a:pt x="2734" y="2410"/>
                    </a:lnTo>
                    <a:lnTo>
                      <a:pt x="2629" y="2373"/>
                    </a:lnTo>
                    <a:lnTo>
                      <a:pt x="2537" y="2325"/>
                    </a:lnTo>
                    <a:lnTo>
                      <a:pt x="2337" y="2223"/>
                    </a:lnTo>
                    <a:lnTo>
                      <a:pt x="2229" y="2147"/>
                    </a:lnTo>
                    <a:lnTo>
                      <a:pt x="2176" y="2173"/>
                    </a:lnTo>
                    <a:lnTo>
                      <a:pt x="2115" y="2173"/>
                    </a:lnTo>
                    <a:lnTo>
                      <a:pt x="2012" y="2147"/>
                    </a:lnTo>
                    <a:lnTo>
                      <a:pt x="1832" y="2084"/>
                    </a:lnTo>
                    <a:lnTo>
                      <a:pt x="1642" y="2004"/>
                    </a:lnTo>
                    <a:lnTo>
                      <a:pt x="1454" y="1910"/>
                    </a:lnTo>
                    <a:lnTo>
                      <a:pt x="1364" y="1853"/>
                    </a:lnTo>
                    <a:lnTo>
                      <a:pt x="1263" y="1800"/>
                    </a:lnTo>
                    <a:lnTo>
                      <a:pt x="1158" y="1766"/>
                    </a:lnTo>
                    <a:lnTo>
                      <a:pt x="1073" y="1729"/>
                    </a:lnTo>
                    <a:lnTo>
                      <a:pt x="995" y="1687"/>
                    </a:lnTo>
                    <a:lnTo>
                      <a:pt x="941" y="1654"/>
                    </a:lnTo>
                    <a:lnTo>
                      <a:pt x="821" y="1562"/>
                    </a:lnTo>
                    <a:lnTo>
                      <a:pt x="585" y="1341"/>
                    </a:lnTo>
                    <a:lnTo>
                      <a:pt x="270" y="1059"/>
                    </a:lnTo>
                    <a:lnTo>
                      <a:pt x="0" y="696"/>
                    </a:lnTo>
                    <a:lnTo>
                      <a:pt x="208" y="206"/>
                    </a:lnTo>
                    <a:lnTo>
                      <a:pt x="538" y="113"/>
                    </a:lnTo>
                    <a:close/>
                  </a:path>
                </a:pathLst>
              </a:custGeom>
              <a:solidFill>
                <a:srgbClr val="FFDBB7"/>
              </a:solidFill>
              <a:ln w="6350">
                <a:solidFill>
                  <a:srgbClr val="000000"/>
                </a:solidFill>
                <a:prstDash val="solid"/>
                <a:round/>
              </a:ln>
            </p:spPr>
            <p:txBody>
              <a:bodyPr/>
              <a:lstStyle/>
              <a:p>
                <a:endParaRPr lang="zh-CN" altLang="en-US" sz="1805"/>
              </a:p>
            </p:txBody>
          </p:sp>
          <p:sp>
            <p:nvSpPr>
              <p:cNvPr id="20" name="Freeform 53"/>
              <p:cNvSpPr/>
              <p:nvPr/>
            </p:nvSpPr>
            <p:spPr bwMode="auto">
              <a:xfrm>
                <a:off x="4784" y="3075"/>
                <a:ext cx="336" cy="224"/>
              </a:xfrm>
              <a:custGeom>
                <a:avLst/>
                <a:gdLst>
                  <a:gd name="T0" fmla="*/ 107 w 1008"/>
                  <a:gd name="T1" fmla="*/ 75 h 673"/>
                  <a:gd name="T2" fmla="*/ 111 w 1008"/>
                  <a:gd name="T3" fmla="*/ 69 h 673"/>
                  <a:gd name="T4" fmla="*/ 112 w 1008"/>
                  <a:gd name="T5" fmla="*/ 63 h 673"/>
                  <a:gd name="T6" fmla="*/ 112 w 1008"/>
                  <a:gd name="T7" fmla="*/ 59 h 673"/>
                  <a:gd name="T8" fmla="*/ 108 w 1008"/>
                  <a:gd name="T9" fmla="*/ 52 h 673"/>
                  <a:gd name="T10" fmla="*/ 102 w 1008"/>
                  <a:gd name="T11" fmla="*/ 47 h 673"/>
                  <a:gd name="T12" fmla="*/ 94 w 1008"/>
                  <a:gd name="T13" fmla="*/ 41 h 673"/>
                  <a:gd name="T14" fmla="*/ 85 w 1008"/>
                  <a:gd name="T15" fmla="*/ 37 h 673"/>
                  <a:gd name="T16" fmla="*/ 75 w 1008"/>
                  <a:gd name="T17" fmla="*/ 34 h 673"/>
                  <a:gd name="T18" fmla="*/ 67 w 1008"/>
                  <a:gd name="T19" fmla="*/ 32 h 673"/>
                  <a:gd name="T20" fmla="*/ 62 w 1008"/>
                  <a:gd name="T21" fmla="*/ 28 h 673"/>
                  <a:gd name="T22" fmla="*/ 57 w 1008"/>
                  <a:gd name="T23" fmla="*/ 23 h 673"/>
                  <a:gd name="T24" fmla="*/ 50 w 1008"/>
                  <a:gd name="T25" fmla="*/ 18 h 673"/>
                  <a:gd name="T26" fmla="*/ 45 w 1008"/>
                  <a:gd name="T27" fmla="*/ 14 h 673"/>
                  <a:gd name="T28" fmla="*/ 37 w 1008"/>
                  <a:gd name="T29" fmla="*/ 10 h 673"/>
                  <a:gd name="T30" fmla="*/ 32 w 1008"/>
                  <a:gd name="T31" fmla="*/ 8 h 673"/>
                  <a:gd name="T32" fmla="*/ 24 w 1008"/>
                  <a:gd name="T33" fmla="*/ 4 h 673"/>
                  <a:gd name="T34" fmla="*/ 16 w 1008"/>
                  <a:gd name="T35" fmla="*/ 1 h 673"/>
                  <a:gd name="T36" fmla="*/ 6 w 1008"/>
                  <a:gd name="T37" fmla="*/ 0 h 673"/>
                  <a:gd name="T38" fmla="*/ 0 w 1008"/>
                  <a:gd name="T39" fmla="*/ 0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8" h="673">
                    <a:moveTo>
                      <a:pt x="961" y="673"/>
                    </a:moveTo>
                    <a:lnTo>
                      <a:pt x="995" y="624"/>
                    </a:lnTo>
                    <a:lnTo>
                      <a:pt x="1008" y="572"/>
                    </a:lnTo>
                    <a:lnTo>
                      <a:pt x="1004" y="530"/>
                    </a:lnTo>
                    <a:lnTo>
                      <a:pt x="970" y="469"/>
                    </a:lnTo>
                    <a:lnTo>
                      <a:pt x="916" y="420"/>
                    </a:lnTo>
                    <a:lnTo>
                      <a:pt x="847" y="372"/>
                    </a:lnTo>
                    <a:lnTo>
                      <a:pt x="763" y="332"/>
                    </a:lnTo>
                    <a:lnTo>
                      <a:pt x="679" y="310"/>
                    </a:lnTo>
                    <a:lnTo>
                      <a:pt x="599" y="291"/>
                    </a:lnTo>
                    <a:lnTo>
                      <a:pt x="557" y="248"/>
                    </a:lnTo>
                    <a:lnTo>
                      <a:pt x="513" y="208"/>
                    </a:lnTo>
                    <a:lnTo>
                      <a:pt x="454" y="161"/>
                    </a:lnTo>
                    <a:lnTo>
                      <a:pt x="405" y="129"/>
                    </a:lnTo>
                    <a:lnTo>
                      <a:pt x="332" y="92"/>
                    </a:lnTo>
                    <a:lnTo>
                      <a:pt x="292" y="75"/>
                    </a:lnTo>
                    <a:lnTo>
                      <a:pt x="220" y="33"/>
                    </a:lnTo>
                    <a:lnTo>
                      <a:pt x="142" y="10"/>
                    </a:lnTo>
                    <a:lnTo>
                      <a:pt x="53" y="0"/>
                    </a:lnTo>
                    <a:lnTo>
                      <a:pt x="0" y="1"/>
                    </a:lnTo>
                  </a:path>
                </a:pathLst>
              </a:custGeom>
              <a:solidFill>
                <a:srgbClr val="FFDBB7"/>
              </a:solidFill>
              <a:ln w="6350">
                <a:solidFill>
                  <a:srgbClr val="000000"/>
                </a:solidFill>
                <a:prstDash val="solid"/>
                <a:round/>
              </a:ln>
            </p:spPr>
            <p:txBody>
              <a:bodyPr/>
              <a:lstStyle/>
              <a:p>
                <a:endParaRPr lang="zh-CN" altLang="en-US" sz="1805"/>
              </a:p>
            </p:txBody>
          </p:sp>
          <p:sp>
            <p:nvSpPr>
              <p:cNvPr id="21" name="Freeform 54"/>
              <p:cNvSpPr/>
              <p:nvPr/>
            </p:nvSpPr>
            <p:spPr bwMode="auto">
              <a:xfrm>
                <a:off x="4981" y="3054"/>
                <a:ext cx="359" cy="279"/>
              </a:xfrm>
              <a:custGeom>
                <a:avLst/>
                <a:gdLst>
                  <a:gd name="T0" fmla="*/ 120 w 1077"/>
                  <a:gd name="T1" fmla="*/ 93 h 838"/>
                  <a:gd name="T2" fmla="*/ 119 w 1077"/>
                  <a:gd name="T3" fmla="*/ 89 h 838"/>
                  <a:gd name="T4" fmla="*/ 117 w 1077"/>
                  <a:gd name="T5" fmla="*/ 85 h 838"/>
                  <a:gd name="T6" fmla="*/ 115 w 1077"/>
                  <a:gd name="T7" fmla="*/ 81 h 838"/>
                  <a:gd name="T8" fmla="*/ 113 w 1077"/>
                  <a:gd name="T9" fmla="*/ 78 h 838"/>
                  <a:gd name="T10" fmla="*/ 110 w 1077"/>
                  <a:gd name="T11" fmla="*/ 75 h 838"/>
                  <a:gd name="T12" fmla="*/ 101 w 1077"/>
                  <a:gd name="T13" fmla="*/ 68 h 838"/>
                  <a:gd name="T14" fmla="*/ 90 w 1077"/>
                  <a:gd name="T15" fmla="*/ 61 h 838"/>
                  <a:gd name="T16" fmla="*/ 82 w 1077"/>
                  <a:gd name="T17" fmla="*/ 57 h 838"/>
                  <a:gd name="T18" fmla="*/ 71 w 1077"/>
                  <a:gd name="T19" fmla="*/ 54 h 838"/>
                  <a:gd name="T20" fmla="*/ 61 w 1077"/>
                  <a:gd name="T21" fmla="*/ 46 h 838"/>
                  <a:gd name="T22" fmla="*/ 52 w 1077"/>
                  <a:gd name="T23" fmla="*/ 38 h 838"/>
                  <a:gd name="T24" fmla="*/ 43 w 1077"/>
                  <a:gd name="T25" fmla="*/ 31 h 838"/>
                  <a:gd name="T26" fmla="*/ 32 w 1077"/>
                  <a:gd name="T27" fmla="*/ 24 h 838"/>
                  <a:gd name="T28" fmla="*/ 22 w 1077"/>
                  <a:gd name="T29" fmla="*/ 18 h 838"/>
                  <a:gd name="T30" fmla="*/ 13 w 1077"/>
                  <a:gd name="T31" fmla="*/ 8 h 838"/>
                  <a:gd name="T32" fmla="*/ 0 w 1077"/>
                  <a:gd name="T33" fmla="*/ 0 h 8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7" h="838">
                    <a:moveTo>
                      <a:pt x="1077" y="838"/>
                    </a:moveTo>
                    <a:lnTo>
                      <a:pt x="1069" y="806"/>
                    </a:lnTo>
                    <a:lnTo>
                      <a:pt x="1057" y="769"/>
                    </a:lnTo>
                    <a:lnTo>
                      <a:pt x="1036" y="732"/>
                    </a:lnTo>
                    <a:lnTo>
                      <a:pt x="1016" y="704"/>
                    </a:lnTo>
                    <a:lnTo>
                      <a:pt x="989" y="676"/>
                    </a:lnTo>
                    <a:lnTo>
                      <a:pt x="908" y="609"/>
                    </a:lnTo>
                    <a:lnTo>
                      <a:pt x="814" y="548"/>
                    </a:lnTo>
                    <a:lnTo>
                      <a:pt x="736" y="514"/>
                    </a:lnTo>
                    <a:lnTo>
                      <a:pt x="635" y="485"/>
                    </a:lnTo>
                    <a:lnTo>
                      <a:pt x="547" y="413"/>
                    </a:lnTo>
                    <a:lnTo>
                      <a:pt x="469" y="339"/>
                    </a:lnTo>
                    <a:lnTo>
                      <a:pt x="386" y="275"/>
                    </a:lnTo>
                    <a:lnTo>
                      <a:pt x="286" y="213"/>
                    </a:lnTo>
                    <a:lnTo>
                      <a:pt x="198" y="159"/>
                    </a:lnTo>
                    <a:lnTo>
                      <a:pt x="120" y="72"/>
                    </a:lnTo>
                    <a:lnTo>
                      <a:pt x="0" y="0"/>
                    </a:lnTo>
                  </a:path>
                </a:pathLst>
              </a:custGeom>
              <a:solidFill>
                <a:srgbClr val="FFDBB7"/>
              </a:solidFill>
              <a:ln w="6350">
                <a:solidFill>
                  <a:srgbClr val="000000"/>
                </a:solidFill>
                <a:prstDash val="solid"/>
                <a:round/>
              </a:ln>
            </p:spPr>
            <p:txBody>
              <a:bodyPr/>
              <a:lstStyle/>
              <a:p>
                <a:endParaRPr lang="zh-CN" altLang="en-US" sz="1805"/>
              </a:p>
            </p:txBody>
          </p:sp>
          <p:sp>
            <p:nvSpPr>
              <p:cNvPr id="22" name="Freeform 55"/>
              <p:cNvSpPr/>
              <p:nvPr/>
            </p:nvSpPr>
            <p:spPr bwMode="auto">
              <a:xfrm>
                <a:off x="5074" y="2973"/>
                <a:ext cx="356" cy="276"/>
              </a:xfrm>
              <a:custGeom>
                <a:avLst/>
                <a:gdLst>
                  <a:gd name="T0" fmla="*/ 119 w 1069"/>
                  <a:gd name="T1" fmla="*/ 92 h 828"/>
                  <a:gd name="T2" fmla="*/ 114 w 1069"/>
                  <a:gd name="T3" fmla="*/ 86 h 828"/>
                  <a:gd name="T4" fmla="*/ 110 w 1069"/>
                  <a:gd name="T5" fmla="*/ 81 h 828"/>
                  <a:gd name="T6" fmla="*/ 105 w 1069"/>
                  <a:gd name="T7" fmla="*/ 77 h 828"/>
                  <a:gd name="T8" fmla="*/ 88 w 1069"/>
                  <a:gd name="T9" fmla="*/ 66 h 828"/>
                  <a:gd name="T10" fmla="*/ 77 w 1069"/>
                  <a:gd name="T11" fmla="*/ 60 h 828"/>
                  <a:gd name="T12" fmla="*/ 69 w 1069"/>
                  <a:gd name="T13" fmla="*/ 51 h 828"/>
                  <a:gd name="T14" fmla="*/ 60 w 1069"/>
                  <a:gd name="T15" fmla="*/ 44 h 828"/>
                  <a:gd name="T16" fmla="*/ 51 w 1069"/>
                  <a:gd name="T17" fmla="*/ 37 h 828"/>
                  <a:gd name="T18" fmla="*/ 41 w 1069"/>
                  <a:gd name="T19" fmla="*/ 31 h 828"/>
                  <a:gd name="T20" fmla="*/ 36 w 1069"/>
                  <a:gd name="T21" fmla="*/ 27 h 828"/>
                  <a:gd name="T22" fmla="*/ 25 w 1069"/>
                  <a:gd name="T23" fmla="*/ 21 h 828"/>
                  <a:gd name="T24" fmla="*/ 14 w 1069"/>
                  <a:gd name="T25" fmla="*/ 9 h 828"/>
                  <a:gd name="T26" fmla="*/ 0 w 1069"/>
                  <a:gd name="T27" fmla="*/ 0 h 8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9" h="828">
                    <a:moveTo>
                      <a:pt x="1069" y="828"/>
                    </a:moveTo>
                    <a:lnTo>
                      <a:pt x="1026" y="771"/>
                    </a:lnTo>
                    <a:lnTo>
                      <a:pt x="989" y="728"/>
                    </a:lnTo>
                    <a:lnTo>
                      <a:pt x="947" y="694"/>
                    </a:lnTo>
                    <a:lnTo>
                      <a:pt x="797" y="593"/>
                    </a:lnTo>
                    <a:lnTo>
                      <a:pt x="698" y="540"/>
                    </a:lnTo>
                    <a:lnTo>
                      <a:pt x="624" y="463"/>
                    </a:lnTo>
                    <a:lnTo>
                      <a:pt x="539" y="393"/>
                    </a:lnTo>
                    <a:lnTo>
                      <a:pt x="458" y="332"/>
                    </a:lnTo>
                    <a:lnTo>
                      <a:pt x="372" y="278"/>
                    </a:lnTo>
                    <a:lnTo>
                      <a:pt x="322" y="243"/>
                    </a:lnTo>
                    <a:lnTo>
                      <a:pt x="222" y="188"/>
                    </a:lnTo>
                    <a:lnTo>
                      <a:pt x="126" y="80"/>
                    </a:lnTo>
                    <a:lnTo>
                      <a:pt x="0" y="0"/>
                    </a:lnTo>
                  </a:path>
                </a:pathLst>
              </a:custGeom>
              <a:solidFill>
                <a:srgbClr val="FFDBB7"/>
              </a:solidFill>
              <a:ln w="6350">
                <a:solidFill>
                  <a:srgbClr val="000000"/>
                </a:solidFill>
                <a:prstDash val="solid"/>
                <a:round/>
              </a:ln>
            </p:spPr>
            <p:txBody>
              <a:bodyPr/>
              <a:lstStyle/>
              <a:p>
                <a:endParaRPr lang="zh-CN" altLang="en-US" sz="1805"/>
              </a:p>
            </p:txBody>
          </p:sp>
          <p:sp>
            <p:nvSpPr>
              <p:cNvPr id="23" name="Freeform 56"/>
              <p:cNvSpPr/>
              <p:nvPr/>
            </p:nvSpPr>
            <p:spPr bwMode="auto">
              <a:xfrm>
                <a:off x="5130" y="2749"/>
                <a:ext cx="12" cy="104"/>
              </a:xfrm>
              <a:custGeom>
                <a:avLst/>
                <a:gdLst>
                  <a:gd name="T0" fmla="*/ 2 w 36"/>
                  <a:gd name="T1" fmla="*/ 35 h 313"/>
                  <a:gd name="T2" fmla="*/ 0 w 36"/>
                  <a:gd name="T3" fmla="*/ 24 h 313"/>
                  <a:gd name="T4" fmla="*/ 0 w 36"/>
                  <a:gd name="T5" fmla="*/ 17 h 313"/>
                  <a:gd name="T6" fmla="*/ 2 w 36"/>
                  <a:gd name="T7" fmla="*/ 7 h 313"/>
                  <a:gd name="T8" fmla="*/ 4 w 36"/>
                  <a:gd name="T9" fmla="*/ 0 h 3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13">
                    <a:moveTo>
                      <a:pt x="20" y="313"/>
                    </a:moveTo>
                    <a:lnTo>
                      <a:pt x="4" y="216"/>
                    </a:lnTo>
                    <a:lnTo>
                      <a:pt x="0" y="152"/>
                    </a:lnTo>
                    <a:lnTo>
                      <a:pt x="16" y="66"/>
                    </a:lnTo>
                    <a:lnTo>
                      <a:pt x="36" y="0"/>
                    </a:lnTo>
                  </a:path>
                </a:pathLst>
              </a:custGeom>
              <a:solidFill>
                <a:srgbClr val="FFDBB7"/>
              </a:solidFill>
              <a:ln w="6350">
                <a:solidFill>
                  <a:srgbClr val="000000"/>
                </a:solidFill>
                <a:prstDash val="solid"/>
                <a:round/>
              </a:ln>
            </p:spPr>
            <p:txBody>
              <a:bodyPr/>
              <a:lstStyle/>
              <a:p>
                <a:endParaRPr lang="zh-CN" altLang="en-US" sz="1805"/>
              </a:p>
            </p:txBody>
          </p:sp>
          <p:sp>
            <p:nvSpPr>
              <p:cNvPr id="24" name="Freeform 57"/>
              <p:cNvSpPr/>
              <p:nvPr/>
            </p:nvSpPr>
            <p:spPr bwMode="auto">
              <a:xfrm>
                <a:off x="5146" y="2938"/>
                <a:ext cx="59" cy="59"/>
              </a:xfrm>
              <a:custGeom>
                <a:avLst/>
                <a:gdLst>
                  <a:gd name="T0" fmla="*/ 20 w 177"/>
                  <a:gd name="T1" fmla="*/ 0 h 175"/>
                  <a:gd name="T2" fmla="*/ 15 w 177"/>
                  <a:gd name="T3" fmla="*/ 1 h 175"/>
                  <a:gd name="T4" fmla="*/ 9 w 177"/>
                  <a:gd name="T5" fmla="*/ 4 h 175"/>
                  <a:gd name="T6" fmla="*/ 5 w 177"/>
                  <a:gd name="T7" fmla="*/ 8 h 175"/>
                  <a:gd name="T8" fmla="*/ 2 w 177"/>
                  <a:gd name="T9" fmla="*/ 12 h 175"/>
                  <a:gd name="T10" fmla="*/ 0 w 177"/>
                  <a:gd name="T11" fmla="*/ 20 h 1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 h="175">
                    <a:moveTo>
                      <a:pt x="177" y="0"/>
                    </a:moveTo>
                    <a:lnTo>
                      <a:pt x="133" y="9"/>
                    </a:lnTo>
                    <a:lnTo>
                      <a:pt x="84" y="34"/>
                    </a:lnTo>
                    <a:lnTo>
                      <a:pt x="43" y="72"/>
                    </a:lnTo>
                    <a:lnTo>
                      <a:pt x="21" y="107"/>
                    </a:lnTo>
                    <a:lnTo>
                      <a:pt x="0" y="175"/>
                    </a:lnTo>
                  </a:path>
                </a:pathLst>
              </a:custGeom>
              <a:solidFill>
                <a:srgbClr val="FFDBB7"/>
              </a:solidFill>
              <a:ln w="6350">
                <a:solidFill>
                  <a:srgbClr val="000000"/>
                </a:solidFill>
                <a:prstDash val="solid"/>
                <a:round/>
              </a:ln>
            </p:spPr>
            <p:txBody>
              <a:bodyPr/>
              <a:lstStyle/>
              <a:p>
                <a:endParaRPr lang="zh-CN" altLang="en-US" sz="1805"/>
              </a:p>
            </p:txBody>
          </p:sp>
          <p:sp>
            <p:nvSpPr>
              <p:cNvPr id="25" name="Freeform 58"/>
              <p:cNvSpPr/>
              <p:nvPr/>
            </p:nvSpPr>
            <p:spPr bwMode="auto">
              <a:xfrm>
                <a:off x="5048" y="3028"/>
                <a:ext cx="94" cy="41"/>
              </a:xfrm>
              <a:custGeom>
                <a:avLst/>
                <a:gdLst>
                  <a:gd name="T0" fmla="*/ 31 w 281"/>
                  <a:gd name="T1" fmla="*/ 0 h 123"/>
                  <a:gd name="T2" fmla="*/ 26 w 281"/>
                  <a:gd name="T3" fmla="*/ 0 h 123"/>
                  <a:gd name="T4" fmla="*/ 18 w 281"/>
                  <a:gd name="T5" fmla="*/ 1 h 123"/>
                  <a:gd name="T6" fmla="*/ 10 w 281"/>
                  <a:gd name="T7" fmla="*/ 4 h 123"/>
                  <a:gd name="T8" fmla="*/ 6 w 281"/>
                  <a:gd name="T9" fmla="*/ 7 h 123"/>
                  <a:gd name="T10" fmla="*/ 0 w 281"/>
                  <a:gd name="T11" fmla="*/ 14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123">
                    <a:moveTo>
                      <a:pt x="281" y="3"/>
                    </a:moveTo>
                    <a:lnTo>
                      <a:pt x="229" y="0"/>
                    </a:lnTo>
                    <a:lnTo>
                      <a:pt x="159" y="12"/>
                    </a:lnTo>
                    <a:lnTo>
                      <a:pt x="88" y="34"/>
                    </a:lnTo>
                    <a:lnTo>
                      <a:pt x="50" y="60"/>
                    </a:lnTo>
                    <a:lnTo>
                      <a:pt x="0" y="123"/>
                    </a:lnTo>
                  </a:path>
                </a:pathLst>
              </a:custGeom>
              <a:solidFill>
                <a:srgbClr val="FFDBB7"/>
              </a:solidFill>
              <a:ln w="6350">
                <a:solidFill>
                  <a:srgbClr val="000000"/>
                </a:solidFill>
                <a:prstDash val="solid"/>
                <a:round/>
              </a:ln>
            </p:spPr>
            <p:txBody>
              <a:bodyPr/>
              <a:lstStyle/>
              <a:p>
                <a:endParaRPr lang="zh-CN" altLang="en-US" sz="1805"/>
              </a:p>
            </p:txBody>
          </p:sp>
          <p:sp>
            <p:nvSpPr>
              <p:cNvPr id="26" name="Freeform 59"/>
              <p:cNvSpPr/>
              <p:nvPr/>
            </p:nvSpPr>
            <p:spPr bwMode="auto">
              <a:xfrm>
                <a:off x="4920" y="3088"/>
                <a:ext cx="106" cy="22"/>
              </a:xfrm>
              <a:custGeom>
                <a:avLst/>
                <a:gdLst>
                  <a:gd name="T0" fmla="*/ 35 w 319"/>
                  <a:gd name="T1" fmla="*/ 1 h 68"/>
                  <a:gd name="T2" fmla="*/ 27 w 319"/>
                  <a:gd name="T3" fmla="*/ 0 h 68"/>
                  <a:gd name="T4" fmla="*/ 19 w 319"/>
                  <a:gd name="T5" fmla="*/ 0 h 68"/>
                  <a:gd name="T6" fmla="*/ 12 w 319"/>
                  <a:gd name="T7" fmla="*/ 2 h 68"/>
                  <a:gd name="T8" fmla="*/ 5 w 319"/>
                  <a:gd name="T9" fmla="*/ 4 h 68"/>
                  <a:gd name="T10" fmla="*/ 0 w 319"/>
                  <a:gd name="T11" fmla="*/ 7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9" h="68">
                    <a:moveTo>
                      <a:pt x="319" y="5"/>
                    </a:moveTo>
                    <a:lnTo>
                      <a:pt x="247" y="0"/>
                    </a:lnTo>
                    <a:lnTo>
                      <a:pt x="171" y="3"/>
                    </a:lnTo>
                    <a:lnTo>
                      <a:pt x="108" y="21"/>
                    </a:lnTo>
                    <a:lnTo>
                      <a:pt x="42" y="41"/>
                    </a:lnTo>
                    <a:lnTo>
                      <a:pt x="0" y="68"/>
                    </a:lnTo>
                  </a:path>
                </a:pathLst>
              </a:custGeom>
              <a:solidFill>
                <a:srgbClr val="FFDBB7"/>
              </a:solidFill>
              <a:ln w="6350">
                <a:solidFill>
                  <a:srgbClr val="000000"/>
                </a:solidFill>
                <a:prstDash val="solid"/>
                <a:round/>
              </a:ln>
            </p:spPr>
            <p:txBody>
              <a:bodyPr/>
              <a:lstStyle/>
              <a:p>
                <a:endParaRPr lang="zh-CN" altLang="en-US" sz="1805"/>
              </a:p>
            </p:txBody>
          </p:sp>
          <p:sp>
            <p:nvSpPr>
              <p:cNvPr id="27" name="Freeform 60"/>
              <p:cNvSpPr/>
              <p:nvPr/>
            </p:nvSpPr>
            <p:spPr bwMode="auto">
              <a:xfrm>
                <a:off x="5251" y="3010"/>
                <a:ext cx="50" cy="35"/>
              </a:xfrm>
              <a:custGeom>
                <a:avLst/>
                <a:gdLst>
                  <a:gd name="T0" fmla="*/ 17 w 150"/>
                  <a:gd name="T1" fmla="*/ 0 h 103"/>
                  <a:gd name="T2" fmla="*/ 11 w 150"/>
                  <a:gd name="T3" fmla="*/ 1 h 103"/>
                  <a:gd name="T4" fmla="*/ 5 w 150"/>
                  <a:gd name="T5" fmla="*/ 5 h 103"/>
                  <a:gd name="T6" fmla="*/ 0 w 150"/>
                  <a:gd name="T7" fmla="*/ 12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103">
                    <a:moveTo>
                      <a:pt x="150" y="0"/>
                    </a:moveTo>
                    <a:lnTo>
                      <a:pt x="97" y="12"/>
                    </a:lnTo>
                    <a:lnTo>
                      <a:pt x="45" y="40"/>
                    </a:lnTo>
                    <a:lnTo>
                      <a:pt x="0" y="103"/>
                    </a:lnTo>
                  </a:path>
                </a:pathLst>
              </a:custGeom>
              <a:solidFill>
                <a:srgbClr val="FFDBB7"/>
              </a:solidFill>
              <a:ln w="6350">
                <a:solidFill>
                  <a:srgbClr val="000000"/>
                </a:solidFill>
                <a:prstDash val="solid"/>
                <a:round/>
              </a:ln>
            </p:spPr>
            <p:txBody>
              <a:bodyPr/>
              <a:lstStyle/>
              <a:p>
                <a:endParaRPr lang="zh-CN" altLang="en-US" sz="1805"/>
              </a:p>
            </p:txBody>
          </p:sp>
          <p:sp>
            <p:nvSpPr>
              <p:cNvPr id="28" name="Freeform 61"/>
              <p:cNvSpPr/>
              <p:nvPr/>
            </p:nvSpPr>
            <p:spPr bwMode="auto">
              <a:xfrm>
                <a:off x="5142" y="3082"/>
                <a:ext cx="81" cy="42"/>
              </a:xfrm>
              <a:custGeom>
                <a:avLst/>
                <a:gdLst>
                  <a:gd name="T0" fmla="*/ 27 w 242"/>
                  <a:gd name="T1" fmla="*/ 0 h 124"/>
                  <a:gd name="T2" fmla="*/ 18 w 242"/>
                  <a:gd name="T3" fmla="*/ 0 h 124"/>
                  <a:gd name="T4" fmla="*/ 13 w 242"/>
                  <a:gd name="T5" fmla="*/ 2 h 124"/>
                  <a:gd name="T6" fmla="*/ 7 w 242"/>
                  <a:gd name="T7" fmla="*/ 6 h 124"/>
                  <a:gd name="T8" fmla="*/ 0 w 242"/>
                  <a:gd name="T9" fmla="*/ 14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124">
                    <a:moveTo>
                      <a:pt x="242" y="3"/>
                    </a:moveTo>
                    <a:lnTo>
                      <a:pt x="165" y="0"/>
                    </a:lnTo>
                    <a:lnTo>
                      <a:pt x="114" y="19"/>
                    </a:lnTo>
                    <a:lnTo>
                      <a:pt x="59" y="57"/>
                    </a:lnTo>
                    <a:lnTo>
                      <a:pt x="0" y="124"/>
                    </a:lnTo>
                  </a:path>
                </a:pathLst>
              </a:custGeom>
              <a:solidFill>
                <a:srgbClr val="FFDBB7"/>
              </a:solidFill>
              <a:ln w="6350">
                <a:solidFill>
                  <a:srgbClr val="000000"/>
                </a:solidFill>
                <a:prstDash val="solid"/>
                <a:round/>
              </a:ln>
            </p:spPr>
            <p:txBody>
              <a:bodyPr/>
              <a:lstStyle/>
              <a:p>
                <a:endParaRPr lang="zh-CN" altLang="en-US" sz="1805"/>
              </a:p>
            </p:txBody>
          </p:sp>
          <p:sp>
            <p:nvSpPr>
              <p:cNvPr id="29" name="Freeform 62"/>
              <p:cNvSpPr/>
              <p:nvPr/>
            </p:nvSpPr>
            <p:spPr bwMode="auto">
              <a:xfrm>
                <a:off x="5262" y="3167"/>
                <a:ext cx="68" cy="32"/>
              </a:xfrm>
              <a:custGeom>
                <a:avLst/>
                <a:gdLst>
                  <a:gd name="T0" fmla="*/ 23 w 205"/>
                  <a:gd name="T1" fmla="*/ 0 h 95"/>
                  <a:gd name="T2" fmla="*/ 17 w 205"/>
                  <a:gd name="T3" fmla="*/ 0 h 95"/>
                  <a:gd name="T4" fmla="*/ 11 w 205"/>
                  <a:gd name="T5" fmla="*/ 2 h 95"/>
                  <a:gd name="T6" fmla="*/ 5 w 205"/>
                  <a:gd name="T7" fmla="*/ 5 h 95"/>
                  <a:gd name="T8" fmla="*/ 0 w 205"/>
                  <a:gd name="T9" fmla="*/ 11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95">
                    <a:moveTo>
                      <a:pt x="205" y="0"/>
                    </a:moveTo>
                    <a:lnTo>
                      <a:pt x="155" y="0"/>
                    </a:lnTo>
                    <a:lnTo>
                      <a:pt x="102" y="15"/>
                    </a:lnTo>
                    <a:lnTo>
                      <a:pt x="44" y="48"/>
                    </a:lnTo>
                    <a:lnTo>
                      <a:pt x="0" y="95"/>
                    </a:lnTo>
                  </a:path>
                </a:pathLst>
              </a:custGeom>
              <a:solidFill>
                <a:srgbClr val="FFDBB7"/>
              </a:solidFill>
              <a:ln w="6350">
                <a:solidFill>
                  <a:srgbClr val="000000"/>
                </a:solidFill>
                <a:prstDash val="solid"/>
                <a:round/>
              </a:ln>
            </p:spPr>
            <p:txBody>
              <a:bodyPr/>
              <a:lstStyle/>
              <a:p>
                <a:endParaRPr lang="zh-CN" altLang="en-US" sz="1805"/>
              </a:p>
            </p:txBody>
          </p:sp>
          <p:sp>
            <p:nvSpPr>
              <p:cNvPr id="30" name="Freeform 63"/>
              <p:cNvSpPr/>
              <p:nvPr/>
            </p:nvSpPr>
            <p:spPr bwMode="auto">
              <a:xfrm>
                <a:off x="5139" y="3221"/>
                <a:ext cx="66" cy="33"/>
              </a:xfrm>
              <a:custGeom>
                <a:avLst/>
                <a:gdLst>
                  <a:gd name="T0" fmla="*/ 22 w 199"/>
                  <a:gd name="T1" fmla="*/ 0 h 101"/>
                  <a:gd name="T2" fmla="*/ 14 w 199"/>
                  <a:gd name="T3" fmla="*/ 2 h 101"/>
                  <a:gd name="T4" fmla="*/ 9 w 199"/>
                  <a:gd name="T5" fmla="*/ 3 h 101"/>
                  <a:gd name="T6" fmla="*/ 4 w 199"/>
                  <a:gd name="T7" fmla="*/ 7 h 101"/>
                  <a:gd name="T8" fmla="*/ 0 w 199"/>
                  <a:gd name="T9" fmla="*/ 11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 h="101">
                    <a:moveTo>
                      <a:pt x="199" y="0"/>
                    </a:moveTo>
                    <a:lnTo>
                      <a:pt x="127" y="14"/>
                    </a:lnTo>
                    <a:lnTo>
                      <a:pt x="81" y="31"/>
                    </a:lnTo>
                    <a:lnTo>
                      <a:pt x="37" y="66"/>
                    </a:lnTo>
                    <a:lnTo>
                      <a:pt x="0" y="101"/>
                    </a:lnTo>
                  </a:path>
                </a:pathLst>
              </a:custGeom>
              <a:solidFill>
                <a:srgbClr val="FFDBB7"/>
              </a:solidFill>
              <a:ln w="6350">
                <a:solidFill>
                  <a:srgbClr val="000000"/>
                </a:solidFill>
                <a:prstDash val="solid"/>
                <a:round/>
              </a:ln>
            </p:spPr>
            <p:txBody>
              <a:bodyPr/>
              <a:lstStyle/>
              <a:p>
                <a:endParaRPr lang="zh-CN" altLang="en-US" sz="1805"/>
              </a:p>
            </p:txBody>
          </p:sp>
          <p:sp>
            <p:nvSpPr>
              <p:cNvPr id="31" name="Freeform 64"/>
              <p:cNvSpPr/>
              <p:nvPr/>
            </p:nvSpPr>
            <p:spPr bwMode="auto">
              <a:xfrm>
                <a:off x="5013" y="2863"/>
                <a:ext cx="98" cy="85"/>
              </a:xfrm>
              <a:custGeom>
                <a:avLst/>
                <a:gdLst>
                  <a:gd name="T0" fmla="*/ 0 w 296"/>
                  <a:gd name="T1" fmla="*/ 29 h 253"/>
                  <a:gd name="T2" fmla="*/ 7 w 296"/>
                  <a:gd name="T3" fmla="*/ 23 h 253"/>
                  <a:gd name="T4" fmla="*/ 16 w 296"/>
                  <a:gd name="T5" fmla="*/ 16 h 253"/>
                  <a:gd name="T6" fmla="*/ 25 w 296"/>
                  <a:gd name="T7" fmla="*/ 8 h 253"/>
                  <a:gd name="T8" fmla="*/ 32 w 296"/>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3">
                    <a:moveTo>
                      <a:pt x="0" y="253"/>
                    </a:moveTo>
                    <a:lnTo>
                      <a:pt x="63" y="206"/>
                    </a:lnTo>
                    <a:lnTo>
                      <a:pt x="146" y="142"/>
                    </a:lnTo>
                    <a:lnTo>
                      <a:pt x="231" y="72"/>
                    </a:lnTo>
                    <a:lnTo>
                      <a:pt x="296" y="0"/>
                    </a:lnTo>
                  </a:path>
                </a:pathLst>
              </a:custGeom>
              <a:solidFill>
                <a:srgbClr val="FFDBB7"/>
              </a:solidFill>
              <a:ln w="6350">
                <a:solidFill>
                  <a:srgbClr val="000000"/>
                </a:solidFill>
                <a:prstDash val="solid"/>
                <a:round/>
              </a:ln>
            </p:spPr>
            <p:txBody>
              <a:bodyPr/>
              <a:lstStyle/>
              <a:p>
                <a:endParaRPr lang="zh-CN" altLang="en-US" sz="1805"/>
              </a:p>
            </p:txBody>
          </p:sp>
          <p:sp>
            <p:nvSpPr>
              <p:cNvPr id="32" name="Freeform 65"/>
              <p:cNvSpPr/>
              <p:nvPr/>
            </p:nvSpPr>
            <p:spPr bwMode="auto">
              <a:xfrm>
                <a:off x="5016" y="3137"/>
                <a:ext cx="79" cy="32"/>
              </a:xfrm>
              <a:custGeom>
                <a:avLst/>
                <a:gdLst>
                  <a:gd name="T0" fmla="*/ 26 w 237"/>
                  <a:gd name="T1" fmla="*/ 0 h 96"/>
                  <a:gd name="T2" fmla="*/ 17 w 237"/>
                  <a:gd name="T3" fmla="*/ 1 h 96"/>
                  <a:gd name="T4" fmla="*/ 10 w 237"/>
                  <a:gd name="T5" fmla="*/ 3 h 96"/>
                  <a:gd name="T6" fmla="*/ 5 w 237"/>
                  <a:gd name="T7" fmla="*/ 6 h 96"/>
                  <a:gd name="T8" fmla="*/ 0 w 237"/>
                  <a:gd name="T9" fmla="*/ 11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96">
                    <a:moveTo>
                      <a:pt x="237" y="0"/>
                    </a:moveTo>
                    <a:lnTo>
                      <a:pt x="152" y="5"/>
                    </a:lnTo>
                    <a:lnTo>
                      <a:pt x="88" y="25"/>
                    </a:lnTo>
                    <a:lnTo>
                      <a:pt x="41" y="53"/>
                    </a:lnTo>
                    <a:lnTo>
                      <a:pt x="0" y="96"/>
                    </a:lnTo>
                  </a:path>
                </a:pathLst>
              </a:custGeom>
              <a:solidFill>
                <a:srgbClr val="FFDBB7"/>
              </a:solidFill>
              <a:ln w="6350">
                <a:solidFill>
                  <a:srgbClr val="000000"/>
                </a:solidFill>
                <a:prstDash val="solid"/>
                <a:round/>
              </a:ln>
            </p:spPr>
            <p:txBody>
              <a:bodyPr/>
              <a:lstStyle/>
              <a:p>
                <a:endParaRPr lang="zh-CN" altLang="en-US" sz="1805"/>
              </a:p>
            </p:txBody>
          </p:sp>
          <p:sp>
            <p:nvSpPr>
              <p:cNvPr id="33" name="Freeform 66"/>
              <p:cNvSpPr/>
              <p:nvPr/>
            </p:nvSpPr>
            <p:spPr bwMode="auto">
              <a:xfrm>
                <a:off x="5320" y="3082"/>
                <a:ext cx="66" cy="27"/>
              </a:xfrm>
              <a:custGeom>
                <a:avLst/>
                <a:gdLst>
                  <a:gd name="T0" fmla="*/ 22 w 198"/>
                  <a:gd name="T1" fmla="*/ 2 h 79"/>
                  <a:gd name="T2" fmla="*/ 16 w 198"/>
                  <a:gd name="T3" fmla="*/ 0 h 79"/>
                  <a:gd name="T4" fmla="*/ 11 w 198"/>
                  <a:gd name="T5" fmla="*/ 0 h 79"/>
                  <a:gd name="T6" fmla="*/ 5 w 198"/>
                  <a:gd name="T7" fmla="*/ 3 h 79"/>
                  <a:gd name="T8" fmla="*/ 2 w 198"/>
                  <a:gd name="T9" fmla="*/ 5 h 79"/>
                  <a:gd name="T10" fmla="*/ 0 w 198"/>
                  <a:gd name="T11" fmla="*/ 9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8" h="79">
                    <a:moveTo>
                      <a:pt x="198" y="16"/>
                    </a:moveTo>
                    <a:lnTo>
                      <a:pt x="145" y="0"/>
                    </a:lnTo>
                    <a:lnTo>
                      <a:pt x="97" y="3"/>
                    </a:lnTo>
                    <a:lnTo>
                      <a:pt x="47" y="25"/>
                    </a:lnTo>
                    <a:lnTo>
                      <a:pt x="16" y="47"/>
                    </a:lnTo>
                    <a:lnTo>
                      <a:pt x="0" y="79"/>
                    </a:lnTo>
                  </a:path>
                </a:pathLst>
              </a:custGeom>
              <a:solidFill>
                <a:srgbClr val="FFDBB7"/>
              </a:solidFill>
              <a:ln w="6350">
                <a:solidFill>
                  <a:srgbClr val="000000"/>
                </a:solidFill>
                <a:prstDash val="solid"/>
                <a:round/>
              </a:ln>
            </p:spPr>
            <p:txBody>
              <a:bodyPr/>
              <a:lstStyle/>
              <a:p>
                <a:endParaRPr lang="zh-CN" altLang="en-US" sz="1805"/>
              </a:p>
            </p:txBody>
          </p:sp>
          <p:sp>
            <p:nvSpPr>
              <p:cNvPr id="34" name="Freeform 67"/>
              <p:cNvSpPr/>
              <p:nvPr/>
            </p:nvSpPr>
            <p:spPr bwMode="auto">
              <a:xfrm>
                <a:off x="4928" y="3174"/>
                <a:ext cx="61" cy="24"/>
              </a:xfrm>
              <a:custGeom>
                <a:avLst/>
                <a:gdLst>
                  <a:gd name="T0" fmla="*/ 20 w 184"/>
                  <a:gd name="T1" fmla="*/ 0 h 72"/>
                  <a:gd name="T2" fmla="*/ 17 w 184"/>
                  <a:gd name="T3" fmla="*/ 0 h 72"/>
                  <a:gd name="T4" fmla="*/ 11 w 184"/>
                  <a:gd name="T5" fmla="*/ 1 h 72"/>
                  <a:gd name="T6" fmla="*/ 7 w 184"/>
                  <a:gd name="T7" fmla="*/ 2 h 72"/>
                  <a:gd name="T8" fmla="*/ 4 w 184"/>
                  <a:gd name="T9" fmla="*/ 4 h 72"/>
                  <a:gd name="T10" fmla="*/ 2 w 184"/>
                  <a:gd name="T11" fmla="*/ 6 h 72"/>
                  <a:gd name="T12" fmla="*/ 0 w 184"/>
                  <a:gd name="T13" fmla="*/ 8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4" h="72">
                    <a:moveTo>
                      <a:pt x="184" y="0"/>
                    </a:moveTo>
                    <a:lnTo>
                      <a:pt x="153" y="0"/>
                    </a:lnTo>
                    <a:lnTo>
                      <a:pt x="104" y="5"/>
                    </a:lnTo>
                    <a:lnTo>
                      <a:pt x="62" y="17"/>
                    </a:lnTo>
                    <a:lnTo>
                      <a:pt x="40" y="32"/>
                    </a:lnTo>
                    <a:lnTo>
                      <a:pt x="16" y="54"/>
                    </a:lnTo>
                    <a:lnTo>
                      <a:pt x="0" y="72"/>
                    </a:lnTo>
                  </a:path>
                </a:pathLst>
              </a:custGeom>
              <a:solidFill>
                <a:srgbClr val="FFDBB7"/>
              </a:solidFill>
              <a:ln w="6350">
                <a:solidFill>
                  <a:srgbClr val="000000"/>
                </a:solidFill>
                <a:prstDash val="solid"/>
                <a:round/>
              </a:ln>
            </p:spPr>
            <p:txBody>
              <a:bodyPr/>
              <a:lstStyle/>
              <a:p>
                <a:endParaRPr lang="zh-CN" altLang="en-US" sz="1805"/>
              </a:p>
            </p:txBody>
          </p:sp>
          <p:sp>
            <p:nvSpPr>
              <p:cNvPr id="35" name="Freeform 68"/>
              <p:cNvSpPr/>
              <p:nvPr/>
            </p:nvSpPr>
            <p:spPr bwMode="auto">
              <a:xfrm>
                <a:off x="4839" y="3054"/>
                <a:ext cx="12" cy="26"/>
              </a:xfrm>
              <a:custGeom>
                <a:avLst/>
                <a:gdLst>
                  <a:gd name="T0" fmla="*/ 0 w 38"/>
                  <a:gd name="T1" fmla="*/ 9 h 78"/>
                  <a:gd name="T2" fmla="*/ 1 w 38"/>
                  <a:gd name="T3" fmla="*/ 4 h 78"/>
                  <a:gd name="T4" fmla="*/ 3 w 38"/>
                  <a:gd name="T5" fmla="*/ 1 h 78"/>
                  <a:gd name="T6" fmla="*/ 4 w 38"/>
                  <a:gd name="T7" fmla="*/ 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78">
                    <a:moveTo>
                      <a:pt x="0" y="78"/>
                    </a:moveTo>
                    <a:lnTo>
                      <a:pt x="12" y="32"/>
                    </a:lnTo>
                    <a:lnTo>
                      <a:pt x="28" y="9"/>
                    </a:lnTo>
                    <a:lnTo>
                      <a:pt x="38" y="0"/>
                    </a:lnTo>
                  </a:path>
                </a:pathLst>
              </a:custGeom>
              <a:solidFill>
                <a:srgbClr val="FFDBB7"/>
              </a:solidFill>
              <a:ln w="6350">
                <a:solidFill>
                  <a:srgbClr val="000000"/>
                </a:solidFill>
                <a:prstDash val="solid"/>
                <a:round/>
              </a:ln>
            </p:spPr>
            <p:txBody>
              <a:bodyPr/>
              <a:lstStyle/>
              <a:p>
                <a:endParaRPr lang="zh-CN" altLang="en-US" sz="1805"/>
              </a:p>
            </p:txBody>
          </p:sp>
          <p:sp>
            <p:nvSpPr>
              <p:cNvPr id="36" name="Freeform 69"/>
              <p:cNvSpPr/>
              <p:nvPr/>
            </p:nvSpPr>
            <p:spPr bwMode="auto">
              <a:xfrm>
                <a:off x="4684" y="2741"/>
                <a:ext cx="342" cy="89"/>
              </a:xfrm>
              <a:custGeom>
                <a:avLst/>
                <a:gdLst>
                  <a:gd name="T0" fmla="*/ 0 w 1027"/>
                  <a:gd name="T1" fmla="*/ 0 h 266"/>
                  <a:gd name="T2" fmla="*/ 18 w 1027"/>
                  <a:gd name="T3" fmla="*/ 16 h 266"/>
                  <a:gd name="T4" fmla="*/ 30 w 1027"/>
                  <a:gd name="T5" fmla="*/ 23 h 266"/>
                  <a:gd name="T6" fmla="*/ 42 w 1027"/>
                  <a:gd name="T7" fmla="*/ 28 h 266"/>
                  <a:gd name="T8" fmla="*/ 81 w 1027"/>
                  <a:gd name="T9" fmla="*/ 30 h 266"/>
                  <a:gd name="T10" fmla="*/ 96 w 1027"/>
                  <a:gd name="T11" fmla="*/ 26 h 266"/>
                  <a:gd name="T12" fmla="*/ 105 w 1027"/>
                  <a:gd name="T13" fmla="*/ 23 h 266"/>
                  <a:gd name="T14" fmla="*/ 114 w 1027"/>
                  <a:gd name="T15" fmla="*/ 23 h 2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7" h="266">
                    <a:moveTo>
                      <a:pt x="0" y="0"/>
                    </a:moveTo>
                    <a:lnTo>
                      <a:pt x="158" y="141"/>
                    </a:lnTo>
                    <a:lnTo>
                      <a:pt x="270" y="204"/>
                    </a:lnTo>
                    <a:lnTo>
                      <a:pt x="379" y="250"/>
                    </a:lnTo>
                    <a:lnTo>
                      <a:pt x="727" y="266"/>
                    </a:lnTo>
                    <a:lnTo>
                      <a:pt x="869" y="236"/>
                    </a:lnTo>
                    <a:lnTo>
                      <a:pt x="948" y="204"/>
                    </a:lnTo>
                    <a:lnTo>
                      <a:pt x="1027" y="204"/>
                    </a:lnTo>
                  </a:path>
                </a:pathLst>
              </a:custGeom>
              <a:solidFill>
                <a:srgbClr val="FFDBB7"/>
              </a:solidFill>
              <a:ln w="6350">
                <a:solidFill>
                  <a:srgbClr val="000000"/>
                </a:solidFill>
                <a:prstDash val="solid"/>
                <a:round/>
              </a:ln>
            </p:spPr>
            <p:txBody>
              <a:bodyPr/>
              <a:lstStyle/>
              <a:p>
                <a:endParaRPr lang="zh-CN" altLang="en-US" sz="1805"/>
              </a:p>
            </p:txBody>
          </p:sp>
          <p:sp>
            <p:nvSpPr>
              <p:cNvPr id="37" name="Freeform 70"/>
              <p:cNvSpPr/>
              <p:nvPr/>
            </p:nvSpPr>
            <p:spPr bwMode="auto">
              <a:xfrm>
                <a:off x="4700" y="2762"/>
                <a:ext cx="58" cy="132"/>
              </a:xfrm>
              <a:custGeom>
                <a:avLst/>
                <a:gdLst>
                  <a:gd name="T0" fmla="*/ 0 w 174"/>
                  <a:gd name="T1" fmla="*/ 0 h 396"/>
                  <a:gd name="T2" fmla="*/ 9 w 174"/>
                  <a:gd name="T3" fmla="*/ 12 h 396"/>
                  <a:gd name="T4" fmla="*/ 14 w 174"/>
                  <a:gd name="T5" fmla="*/ 25 h 396"/>
                  <a:gd name="T6" fmla="*/ 16 w 174"/>
                  <a:gd name="T7" fmla="*/ 32 h 396"/>
                  <a:gd name="T8" fmla="*/ 19 w 174"/>
                  <a:gd name="T9" fmla="*/ 44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96">
                    <a:moveTo>
                      <a:pt x="0" y="0"/>
                    </a:moveTo>
                    <a:lnTo>
                      <a:pt x="80" y="111"/>
                    </a:lnTo>
                    <a:lnTo>
                      <a:pt x="127" y="221"/>
                    </a:lnTo>
                    <a:lnTo>
                      <a:pt x="143" y="284"/>
                    </a:lnTo>
                    <a:lnTo>
                      <a:pt x="174" y="396"/>
                    </a:lnTo>
                  </a:path>
                </a:pathLst>
              </a:custGeom>
              <a:solidFill>
                <a:srgbClr val="FFDBB7"/>
              </a:solidFill>
              <a:ln w="6350">
                <a:solidFill>
                  <a:srgbClr val="000000"/>
                </a:solidFill>
                <a:prstDash val="solid"/>
                <a:round/>
              </a:ln>
            </p:spPr>
            <p:txBody>
              <a:bodyPr/>
              <a:lstStyle/>
              <a:p>
                <a:endParaRPr lang="zh-CN" altLang="en-US" sz="1805"/>
              </a:p>
            </p:txBody>
          </p:sp>
          <p:sp>
            <p:nvSpPr>
              <p:cNvPr id="38" name="Freeform 71"/>
              <p:cNvSpPr/>
              <p:nvPr/>
            </p:nvSpPr>
            <p:spPr bwMode="auto">
              <a:xfrm>
                <a:off x="4653" y="2924"/>
                <a:ext cx="331" cy="142"/>
              </a:xfrm>
              <a:custGeom>
                <a:avLst/>
                <a:gdLst>
                  <a:gd name="T0" fmla="*/ 110 w 992"/>
                  <a:gd name="T1" fmla="*/ 0 h 425"/>
                  <a:gd name="T2" fmla="*/ 89 w 992"/>
                  <a:gd name="T3" fmla="*/ 12 h 425"/>
                  <a:gd name="T4" fmla="*/ 75 w 992"/>
                  <a:gd name="T5" fmla="*/ 16 h 425"/>
                  <a:gd name="T6" fmla="*/ 56 w 992"/>
                  <a:gd name="T7" fmla="*/ 23 h 425"/>
                  <a:gd name="T8" fmla="*/ 37 w 992"/>
                  <a:gd name="T9" fmla="*/ 28 h 425"/>
                  <a:gd name="T10" fmla="*/ 19 w 992"/>
                  <a:gd name="T11" fmla="*/ 35 h 425"/>
                  <a:gd name="T12" fmla="*/ 2 w 992"/>
                  <a:gd name="T13" fmla="*/ 44 h 425"/>
                  <a:gd name="T14" fmla="*/ 0 w 992"/>
                  <a:gd name="T15" fmla="*/ 47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2" h="425">
                    <a:moveTo>
                      <a:pt x="992" y="0"/>
                    </a:moveTo>
                    <a:lnTo>
                      <a:pt x="804" y="110"/>
                    </a:lnTo>
                    <a:lnTo>
                      <a:pt x="678" y="141"/>
                    </a:lnTo>
                    <a:lnTo>
                      <a:pt x="504" y="204"/>
                    </a:lnTo>
                    <a:lnTo>
                      <a:pt x="331" y="253"/>
                    </a:lnTo>
                    <a:lnTo>
                      <a:pt x="172" y="315"/>
                    </a:lnTo>
                    <a:lnTo>
                      <a:pt x="15" y="394"/>
                    </a:lnTo>
                    <a:lnTo>
                      <a:pt x="0" y="425"/>
                    </a:lnTo>
                  </a:path>
                </a:pathLst>
              </a:custGeom>
              <a:solidFill>
                <a:srgbClr val="FFDBB7"/>
              </a:solidFill>
              <a:ln w="6350">
                <a:solidFill>
                  <a:srgbClr val="000000"/>
                </a:solidFill>
                <a:prstDash val="solid"/>
                <a:round/>
              </a:ln>
            </p:spPr>
            <p:txBody>
              <a:bodyPr/>
              <a:lstStyle/>
              <a:p>
                <a:endParaRPr lang="zh-CN" altLang="en-US" sz="1805"/>
              </a:p>
            </p:txBody>
          </p:sp>
          <p:sp>
            <p:nvSpPr>
              <p:cNvPr id="39" name="Freeform 72"/>
              <p:cNvSpPr/>
              <p:nvPr/>
            </p:nvSpPr>
            <p:spPr bwMode="auto">
              <a:xfrm>
                <a:off x="5082" y="2939"/>
                <a:ext cx="9" cy="39"/>
              </a:xfrm>
              <a:custGeom>
                <a:avLst/>
                <a:gdLst>
                  <a:gd name="T0" fmla="*/ 2 w 27"/>
                  <a:gd name="T1" fmla="*/ 13 h 116"/>
                  <a:gd name="T2" fmla="*/ 3 w 27"/>
                  <a:gd name="T3" fmla="*/ 10 h 116"/>
                  <a:gd name="T4" fmla="*/ 0 w 27"/>
                  <a:gd name="T5" fmla="*/ 3 h 116"/>
                  <a:gd name="T6" fmla="*/ 0 w 27"/>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16">
                    <a:moveTo>
                      <a:pt x="18" y="116"/>
                    </a:moveTo>
                    <a:lnTo>
                      <a:pt x="27" y="86"/>
                    </a:lnTo>
                    <a:lnTo>
                      <a:pt x="0" y="31"/>
                    </a:lnTo>
                    <a:lnTo>
                      <a:pt x="0" y="0"/>
                    </a:lnTo>
                  </a:path>
                </a:pathLst>
              </a:custGeom>
              <a:solidFill>
                <a:srgbClr val="FFDBB7"/>
              </a:solidFill>
              <a:ln w="6350">
                <a:solidFill>
                  <a:srgbClr val="000000"/>
                </a:solidFill>
                <a:prstDash val="solid"/>
                <a:round/>
              </a:ln>
            </p:spPr>
            <p:txBody>
              <a:bodyPr/>
              <a:lstStyle/>
              <a:p>
                <a:endParaRPr lang="zh-CN" altLang="en-US" sz="1805"/>
              </a:p>
            </p:txBody>
          </p:sp>
          <p:sp>
            <p:nvSpPr>
              <p:cNvPr id="40" name="Freeform 73"/>
              <p:cNvSpPr/>
              <p:nvPr/>
            </p:nvSpPr>
            <p:spPr bwMode="auto">
              <a:xfrm>
                <a:off x="5042" y="2814"/>
                <a:ext cx="68" cy="49"/>
              </a:xfrm>
              <a:custGeom>
                <a:avLst/>
                <a:gdLst>
                  <a:gd name="T0" fmla="*/ 0 w 204"/>
                  <a:gd name="T1" fmla="*/ 0 h 149"/>
                  <a:gd name="T2" fmla="*/ 6 w 204"/>
                  <a:gd name="T3" fmla="*/ 5 h 149"/>
                  <a:gd name="T4" fmla="*/ 12 w 204"/>
                  <a:gd name="T5" fmla="*/ 9 h 149"/>
                  <a:gd name="T6" fmla="*/ 23 w 204"/>
                  <a:gd name="T7" fmla="*/ 16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 h="149">
                    <a:moveTo>
                      <a:pt x="0" y="0"/>
                    </a:moveTo>
                    <a:lnTo>
                      <a:pt x="53" y="47"/>
                    </a:lnTo>
                    <a:lnTo>
                      <a:pt x="107" y="86"/>
                    </a:lnTo>
                    <a:lnTo>
                      <a:pt x="204" y="149"/>
                    </a:lnTo>
                  </a:path>
                </a:pathLst>
              </a:custGeom>
              <a:solidFill>
                <a:srgbClr val="FFDBB7"/>
              </a:solidFill>
              <a:ln w="6350">
                <a:solidFill>
                  <a:srgbClr val="000000"/>
                </a:solidFill>
                <a:prstDash val="solid"/>
                <a:round/>
              </a:ln>
            </p:spPr>
            <p:txBody>
              <a:bodyPr/>
              <a:lstStyle/>
              <a:p>
                <a:endParaRPr lang="zh-CN" altLang="en-US" sz="1805"/>
              </a:p>
            </p:txBody>
          </p:sp>
        </p:grpSp>
      </p:grpSp>
      <p:grpSp>
        <p:nvGrpSpPr>
          <p:cNvPr id="80" name="Group 75"/>
          <p:cNvGrpSpPr/>
          <p:nvPr/>
        </p:nvGrpSpPr>
        <p:grpSpPr bwMode="auto">
          <a:xfrm>
            <a:off x="1867723" y="4165989"/>
            <a:ext cx="1598290" cy="1636496"/>
            <a:chOff x="2051" y="1696"/>
            <a:chExt cx="1004" cy="1028"/>
          </a:xfrm>
        </p:grpSpPr>
        <p:sp>
          <p:nvSpPr>
            <p:cNvPr id="81" name="Freeform 76"/>
            <p:cNvSpPr/>
            <p:nvPr/>
          </p:nvSpPr>
          <p:spPr bwMode="auto">
            <a:xfrm rot="1123344">
              <a:off x="2261" y="1981"/>
              <a:ext cx="467" cy="582"/>
            </a:xfrm>
            <a:custGeom>
              <a:avLst/>
              <a:gdLst>
                <a:gd name="T0" fmla="*/ 19 w 648"/>
                <a:gd name="T1" fmla="*/ 68 h 858"/>
                <a:gd name="T2" fmla="*/ 46 w 648"/>
                <a:gd name="T3" fmla="*/ 47 h 858"/>
                <a:gd name="T4" fmla="*/ 151 w 648"/>
                <a:gd name="T5" fmla="*/ 18 h 858"/>
                <a:gd name="T6" fmla="*/ 217 w 648"/>
                <a:gd name="T7" fmla="*/ 3 h 858"/>
                <a:gd name="T8" fmla="*/ 241 w 648"/>
                <a:gd name="T9" fmla="*/ 0 h 858"/>
                <a:gd name="T10" fmla="*/ 273 w 648"/>
                <a:gd name="T11" fmla="*/ 45 h 858"/>
                <a:gd name="T12" fmla="*/ 290 w 648"/>
                <a:gd name="T13" fmla="*/ 95 h 858"/>
                <a:gd name="T14" fmla="*/ 300 w 648"/>
                <a:gd name="T15" fmla="*/ 142 h 858"/>
                <a:gd name="T16" fmla="*/ 300 w 648"/>
                <a:gd name="T17" fmla="*/ 228 h 858"/>
                <a:gd name="T18" fmla="*/ 337 w 648"/>
                <a:gd name="T19" fmla="*/ 312 h 858"/>
                <a:gd name="T20" fmla="*/ 332 w 648"/>
                <a:gd name="T21" fmla="*/ 351 h 858"/>
                <a:gd name="T22" fmla="*/ 283 w 648"/>
                <a:gd name="T23" fmla="*/ 374 h 858"/>
                <a:gd name="T24" fmla="*/ 155 w 648"/>
                <a:gd name="T25" fmla="*/ 395 h 858"/>
                <a:gd name="T26" fmla="*/ 109 w 648"/>
                <a:gd name="T27" fmla="*/ 371 h 858"/>
                <a:gd name="T28" fmla="*/ 79 w 648"/>
                <a:gd name="T29" fmla="*/ 304 h 858"/>
                <a:gd name="T30" fmla="*/ 56 w 648"/>
                <a:gd name="T31" fmla="*/ 229 h 858"/>
                <a:gd name="T32" fmla="*/ 13 w 648"/>
                <a:gd name="T33" fmla="*/ 191 h 858"/>
                <a:gd name="T34" fmla="*/ 3 w 648"/>
                <a:gd name="T35" fmla="*/ 151 h 858"/>
                <a:gd name="T36" fmla="*/ 0 w 648"/>
                <a:gd name="T37" fmla="*/ 101 h 858"/>
                <a:gd name="T38" fmla="*/ 19 w 648"/>
                <a:gd name="T39" fmla="*/ 68 h 8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8" h="858">
                  <a:moveTo>
                    <a:pt x="38" y="148"/>
                  </a:moveTo>
                  <a:lnTo>
                    <a:pt x="89" y="103"/>
                  </a:lnTo>
                  <a:lnTo>
                    <a:pt x="292" y="40"/>
                  </a:lnTo>
                  <a:lnTo>
                    <a:pt x="418" y="7"/>
                  </a:lnTo>
                  <a:lnTo>
                    <a:pt x="463" y="0"/>
                  </a:lnTo>
                  <a:lnTo>
                    <a:pt x="526" y="97"/>
                  </a:lnTo>
                  <a:lnTo>
                    <a:pt x="559" y="206"/>
                  </a:lnTo>
                  <a:lnTo>
                    <a:pt x="577" y="309"/>
                  </a:lnTo>
                  <a:lnTo>
                    <a:pt x="577" y="495"/>
                  </a:lnTo>
                  <a:lnTo>
                    <a:pt x="648" y="678"/>
                  </a:lnTo>
                  <a:lnTo>
                    <a:pt x="640" y="763"/>
                  </a:lnTo>
                  <a:lnTo>
                    <a:pt x="545" y="813"/>
                  </a:lnTo>
                  <a:lnTo>
                    <a:pt x="299" y="858"/>
                  </a:lnTo>
                  <a:lnTo>
                    <a:pt x="210" y="807"/>
                  </a:lnTo>
                  <a:lnTo>
                    <a:pt x="153" y="660"/>
                  </a:lnTo>
                  <a:lnTo>
                    <a:pt x="108" y="499"/>
                  </a:lnTo>
                  <a:lnTo>
                    <a:pt x="25" y="416"/>
                  </a:lnTo>
                  <a:lnTo>
                    <a:pt x="6" y="328"/>
                  </a:lnTo>
                  <a:lnTo>
                    <a:pt x="0" y="219"/>
                  </a:lnTo>
                  <a:lnTo>
                    <a:pt x="38" y="148"/>
                  </a:lnTo>
                  <a:close/>
                </a:path>
              </a:pathLst>
            </a:custGeom>
            <a:solidFill>
              <a:srgbClr val="FFFFFF"/>
            </a:solidFill>
            <a:ln w="12700">
              <a:solidFill>
                <a:srgbClr val="000000"/>
              </a:solidFill>
              <a:prstDash val="solid"/>
              <a:round/>
            </a:ln>
          </p:spPr>
          <p:txBody>
            <a:bodyPr/>
            <a:lstStyle/>
            <a:p>
              <a:endParaRPr lang="zh-CN" altLang="en-US" sz="1805"/>
            </a:p>
          </p:txBody>
        </p:sp>
        <p:grpSp>
          <p:nvGrpSpPr>
            <p:cNvPr id="82" name="Group 77"/>
            <p:cNvGrpSpPr/>
            <p:nvPr/>
          </p:nvGrpSpPr>
          <p:grpSpPr bwMode="auto">
            <a:xfrm rot="1123344">
              <a:off x="2441" y="2029"/>
              <a:ext cx="511" cy="637"/>
              <a:chOff x="2308" y="1206"/>
              <a:chExt cx="710" cy="940"/>
            </a:xfrm>
          </p:grpSpPr>
          <p:sp>
            <p:nvSpPr>
              <p:cNvPr id="126" name="Freeform 78"/>
              <p:cNvSpPr/>
              <p:nvPr/>
            </p:nvSpPr>
            <p:spPr bwMode="auto">
              <a:xfrm>
                <a:off x="2308" y="1206"/>
                <a:ext cx="710" cy="940"/>
              </a:xfrm>
              <a:custGeom>
                <a:avLst/>
                <a:gdLst>
                  <a:gd name="T0" fmla="*/ 0 w 710"/>
                  <a:gd name="T1" fmla="*/ 58 h 940"/>
                  <a:gd name="T2" fmla="*/ 39 w 710"/>
                  <a:gd name="T3" fmla="*/ 113 h 940"/>
                  <a:gd name="T4" fmla="*/ 90 w 710"/>
                  <a:gd name="T5" fmla="*/ 197 h 940"/>
                  <a:gd name="T6" fmla="*/ 141 w 710"/>
                  <a:gd name="T7" fmla="*/ 307 h 940"/>
                  <a:gd name="T8" fmla="*/ 182 w 710"/>
                  <a:gd name="T9" fmla="*/ 415 h 940"/>
                  <a:gd name="T10" fmla="*/ 211 w 710"/>
                  <a:gd name="T11" fmla="*/ 503 h 940"/>
                  <a:gd name="T12" fmla="*/ 261 w 710"/>
                  <a:gd name="T13" fmla="*/ 685 h 940"/>
                  <a:gd name="T14" fmla="*/ 276 w 710"/>
                  <a:gd name="T15" fmla="*/ 741 h 940"/>
                  <a:gd name="T16" fmla="*/ 297 w 710"/>
                  <a:gd name="T17" fmla="*/ 777 h 940"/>
                  <a:gd name="T18" fmla="*/ 315 w 710"/>
                  <a:gd name="T19" fmla="*/ 807 h 940"/>
                  <a:gd name="T20" fmla="*/ 455 w 710"/>
                  <a:gd name="T21" fmla="*/ 901 h 940"/>
                  <a:gd name="T22" fmla="*/ 507 w 710"/>
                  <a:gd name="T23" fmla="*/ 940 h 940"/>
                  <a:gd name="T24" fmla="*/ 500 w 710"/>
                  <a:gd name="T25" fmla="*/ 844 h 940"/>
                  <a:gd name="T26" fmla="*/ 477 w 710"/>
                  <a:gd name="T27" fmla="*/ 766 h 940"/>
                  <a:gd name="T28" fmla="*/ 450 w 710"/>
                  <a:gd name="T29" fmla="*/ 684 h 940"/>
                  <a:gd name="T30" fmla="*/ 387 w 710"/>
                  <a:gd name="T31" fmla="*/ 583 h 940"/>
                  <a:gd name="T32" fmla="*/ 347 w 710"/>
                  <a:gd name="T33" fmla="*/ 472 h 940"/>
                  <a:gd name="T34" fmla="*/ 328 w 710"/>
                  <a:gd name="T35" fmla="*/ 307 h 940"/>
                  <a:gd name="T36" fmla="*/ 411 w 710"/>
                  <a:gd name="T37" fmla="*/ 371 h 940"/>
                  <a:gd name="T38" fmla="*/ 488 w 710"/>
                  <a:gd name="T39" fmla="*/ 423 h 940"/>
                  <a:gd name="T40" fmla="*/ 564 w 710"/>
                  <a:gd name="T41" fmla="*/ 448 h 940"/>
                  <a:gd name="T42" fmla="*/ 614 w 710"/>
                  <a:gd name="T43" fmla="*/ 460 h 940"/>
                  <a:gd name="T44" fmla="*/ 653 w 710"/>
                  <a:gd name="T45" fmla="*/ 454 h 940"/>
                  <a:gd name="T46" fmla="*/ 678 w 710"/>
                  <a:gd name="T47" fmla="*/ 423 h 940"/>
                  <a:gd name="T48" fmla="*/ 704 w 710"/>
                  <a:gd name="T49" fmla="*/ 335 h 940"/>
                  <a:gd name="T50" fmla="*/ 710 w 710"/>
                  <a:gd name="T51" fmla="*/ 271 h 940"/>
                  <a:gd name="T52" fmla="*/ 710 w 710"/>
                  <a:gd name="T53" fmla="*/ 163 h 940"/>
                  <a:gd name="T54" fmla="*/ 710 w 710"/>
                  <a:gd name="T55" fmla="*/ 73 h 940"/>
                  <a:gd name="T56" fmla="*/ 595 w 710"/>
                  <a:gd name="T57" fmla="*/ 76 h 940"/>
                  <a:gd name="T58" fmla="*/ 545 w 710"/>
                  <a:gd name="T59" fmla="*/ 64 h 940"/>
                  <a:gd name="T60" fmla="*/ 538 w 710"/>
                  <a:gd name="T61" fmla="*/ 166 h 940"/>
                  <a:gd name="T62" fmla="*/ 526 w 710"/>
                  <a:gd name="T63" fmla="*/ 198 h 940"/>
                  <a:gd name="T64" fmla="*/ 450 w 710"/>
                  <a:gd name="T65" fmla="*/ 160 h 940"/>
                  <a:gd name="T66" fmla="*/ 398 w 710"/>
                  <a:gd name="T67" fmla="*/ 116 h 940"/>
                  <a:gd name="T68" fmla="*/ 302 w 710"/>
                  <a:gd name="T69" fmla="*/ 64 h 940"/>
                  <a:gd name="T70" fmla="*/ 233 w 710"/>
                  <a:gd name="T71" fmla="*/ 19 h 940"/>
                  <a:gd name="T72" fmla="*/ 171 w 710"/>
                  <a:gd name="T73" fmla="*/ 0 h 940"/>
                  <a:gd name="T74" fmla="*/ 94 w 710"/>
                  <a:gd name="T75" fmla="*/ 31 h 940"/>
                  <a:gd name="T76" fmla="*/ 0 w 710"/>
                  <a:gd name="T77" fmla="*/ 58 h 9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0" h="940">
                    <a:moveTo>
                      <a:pt x="0" y="58"/>
                    </a:moveTo>
                    <a:lnTo>
                      <a:pt x="39" y="113"/>
                    </a:lnTo>
                    <a:lnTo>
                      <a:pt x="90" y="197"/>
                    </a:lnTo>
                    <a:lnTo>
                      <a:pt x="141" y="307"/>
                    </a:lnTo>
                    <a:lnTo>
                      <a:pt x="182" y="415"/>
                    </a:lnTo>
                    <a:lnTo>
                      <a:pt x="211" y="503"/>
                    </a:lnTo>
                    <a:lnTo>
                      <a:pt x="261" y="685"/>
                    </a:lnTo>
                    <a:lnTo>
                      <a:pt x="276" y="741"/>
                    </a:lnTo>
                    <a:lnTo>
                      <a:pt x="297" y="777"/>
                    </a:lnTo>
                    <a:lnTo>
                      <a:pt x="315" y="807"/>
                    </a:lnTo>
                    <a:lnTo>
                      <a:pt x="455" y="901"/>
                    </a:lnTo>
                    <a:lnTo>
                      <a:pt x="507" y="940"/>
                    </a:lnTo>
                    <a:lnTo>
                      <a:pt x="500" y="844"/>
                    </a:lnTo>
                    <a:lnTo>
                      <a:pt x="477" y="766"/>
                    </a:lnTo>
                    <a:lnTo>
                      <a:pt x="450" y="684"/>
                    </a:lnTo>
                    <a:lnTo>
                      <a:pt x="387" y="583"/>
                    </a:lnTo>
                    <a:lnTo>
                      <a:pt x="347" y="472"/>
                    </a:lnTo>
                    <a:lnTo>
                      <a:pt x="328" y="307"/>
                    </a:lnTo>
                    <a:lnTo>
                      <a:pt x="411" y="371"/>
                    </a:lnTo>
                    <a:lnTo>
                      <a:pt x="488" y="423"/>
                    </a:lnTo>
                    <a:lnTo>
                      <a:pt x="564" y="448"/>
                    </a:lnTo>
                    <a:lnTo>
                      <a:pt x="614" y="460"/>
                    </a:lnTo>
                    <a:lnTo>
                      <a:pt x="653" y="454"/>
                    </a:lnTo>
                    <a:lnTo>
                      <a:pt x="678" y="423"/>
                    </a:lnTo>
                    <a:lnTo>
                      <a:pt x="704" y="335"/>
                    </a:lnTo>
                    <a:lnTo>
                      <a:pt x="710" y="271"/>
                    </a:lnTo>
                    <a:lnTo>
                      <a:pt x="710" y="163"/>
                    </a:lnTo>
                    <a:lnTo>
                      <a:pt x="710" y="73"/>
                    </a:lnTo>
                    <a:lnTo>
                      <a:pt x="595" y="76"/>
                    </a:lnTo>
                    <a:lnTo>
                      <a:pt x="545" y="64"/>
                    </a:lnTo>
                    <a:lnTo>
                      <a:pt x="538" y="166"/>
                    </a:lnTo>
                    <a:lnTo>
                      <a:pt x="526" y="198"/>
                    </a:lnTo>
                    <a:lnTo>
                      <a:pt x="450" y="160"/>
                    </a:lnTo>
                    <a:lnTo>
                      <a:pt x="398" y="116"/>
                    </a:lnTo>
                    <a:lnTo>
                      <a:pt x="302" y="64"/>
                    </a:lnTo>
                    <a:lnTo>
                      <a:pt x="233" y="19"/>
                    </a:lnTo>
                    <a:lnTo>
                      <a:pt x="171" y="0"/>
                    </a:lnTo>
                    <a:lnTo>
                      <a:pt x="94" y="31"/>
                    </a:lnTo>
                    <a:lnTo>
                      <a:pt x="0" y="58"/>
                    </a:lnTo>
                    <a:close/>
                  </a:path>
                </a:pathLst>
              </a:custGeom>
              <a:solidFill>
                <a:srgbClr val="0000FF"/>
              </a:solidFill>
              <a:ln w="12700">
                <a:solidFill>
                  <a:srgbClr val="000000"/>
                </a:solidFill>
                <a:prstDash val="solid"/>
                <a:round/>
              </a:ln>
            </p:spPr>
            <p:txBody>
              <a:bodyPr/>
              <a:lstStyle/>
              <a:p>
                <a:endParaRPr lang="zh-CN" altLang="en-US" sz="1805"/>
              </a:p>
            </p:txBody>
          </p:sp>
          <p:sp>
            <p:nvSpPr>
              <p:cNvPr id="127" name="Freeform 79"/>
              <p:cNvSpPr/>
              <p:nvPr/>
            </p:nvSpPr>
            <p:spPr bwMode="auto">
              <a:xfrm>
                <a:off x="2355" y="1252"/>
                <a:ext cx="199" cy="569"/>
              </a:xfrm>
              <a:custGeom>
                <a:avLst/>
                <a:gdLst>
                  <a:gd name="T0" fmla="*/ 0 w 199"/>
                  <a:gd name="T1" fmla="*/ 0 h 569"/>
                  <a:gd name="T2" fmla="*/ 87 w 199"/>
                  <a:gd name="T3" fmla="*/ 39 h 569"/>
                  <a:gd name="T4" fmla="*/ 79 w 199"/>
                  <a:gd name="T5" fmla="*/ 107 h 569"/>
                  <a:gd name="T6" fmla="*/ 134 w 199"/>
                  <a:gd name="T7" fmla="*/ 110 h 569"/>
                  <a:gd name="T8" fmla="*/ 169 w 199"/>
                  <a:gd name="T9" fmla="*/ 233 h 569"/>
                  <a:gd name="T10" fmla="*/ 189 w 199"/>
                  <a:gd name="T11" fmla="*/ 366 h 569"/>
                  <a:gd name="T12" fmla="*/ 197 w 199"/>
                  <a:gd name="T13" fmla="*/ 492 h 569"/>
                  <a:gd name="T14" fmla="*/ 199 w 199"/>
                  <a:gd name="T15" fmla="*/ 569 h 5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9" h="569">
                    <a:moveTo>
                      <a:pt x="0" y="0"/>
                    </a:moveTo>
                    <a:lnTo>
                      <a:pt x="87" y="39"/>
                    </a:lnTo>
                    <a:lnTo>
                      <a:pt x="79" y="107"/>
                    </a:lnTo>
                    <a:lnTo>
                      <a:pt x="134" y="110"/>
                    </a:lnTo>
                    <a:lnTo>
                      <a:pt x="169" y="233"/>
                    </a:lnTo>
                    <a:lnTo>
                      <a:pt x="189" y="366"/>
                    </a:lnTo>
                    <a:lnTo>
                      <a:pt x="197" y="492"/>
                    </a:lnTo>
                    <a:lnTo>
                      <a:pt x="199" y="569"/>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grpSp>
        <p:sp>
          <p:nvSpPr>
            <p:cNvPr id="83" name="Freeform 80"/>
            <p:cNvSpPr/>
            <p:nvPr/>
          </p:nvSpPr>
          <p:spPr bwMode="auto">
            <a:xfrm rot="1123344">
              <a:off x="2406" y="1975"/>
              <a:ext cx="154" cy="119"/>
            </a:xfrm>
            <a:custGeom>
              <a:avLst/>
              <a:gdLst>
                <a:gd name="T0" fmla="*/ 10 w 213"/>
                <a:gd name="T1" fmla="*/ 26 h 176"/>
                <a:gd name="T2" fmla="*/ 0 w 213"/>
                <a:gd name="T3" fmla="*/ 39 h 176"/>
                <a:gd name="T4" fmla="*/ 48 w 213"/>
                <a:gd name="T5" fmla="*/ 80 h 176"/>
                <a:gd name="T6" fmla="*/ 64 w 213"/>
                <a:gd name="T7" fmla="*/ 32 h 176"/>
                <a:gd name="T8" fmla="*/ 111 w 213"/>
                <a:gd name="T9" fmla="*/ 55 h 176"/>
                <a:gd name="T10" fmla="*/ 109 w 213"/>
                <a:gd name="T11" fmla="*/ 14 h 176"/>
                <a:gd name="T12" fmla="*/ 80 w 213"/>
                <a:gd name="T13" fmla="*/ 0 h 176"/>
                <a:gd name="T14" fmla="*/ 10 w 213"/>
                <a:gd name="T15" fmla="*/ 26 h 1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176">
                  <a:moveTo>
                    <a:pt x="19" y="56"/>
                  </a:moveTo>
                  <a:lnTo>
                    <a:pt x="0" y="85"/>
                  </a:lnTo>
                  <a:lnTo>
                    <a:pt x="92" y="176"/>
                  </a:lnTo>
                  <a:lnTo>
                    <a:pt x="122" y="69"/>
                  </a:lnTo>
                  <a:lnTo>
                    <a:pt x="213" y="122"/>
                  </a:lnTo>
                  <a:lnTo>
                    <a:pt x="209" y="30"/>
                  </a:lnTo>
                  <a:lnTo>
                    <a:pt x="153" y="0"/>
                  </a:lnTo>
                  <a:lnTo>
                    <a:pt x="19" y="56"/>
                  </a:lnTo>
                  <a:close/>
                </a:path>
              </a:pathLst>
            </a:custGeom>
            <a:solidFill>
              <a:srgbClr val="FFFFFF"/>
            </a:solidFill>
            <a:ln w="12700">
              <a:solidFill>
                <a:srgbClr val="000000"/>
              </a:solidFill>
              <a:prstDash val="solid"/>
              <a:round/>
            </a:ln>
          </p:spPr>
          <p:txBody>
            <a:bodyPr/>
            <a:lstStyle/>
            <a:p>
              <a:endParaRPr lang="zh-CN" altLang="en-US" sz="1805"/>
            </a:p>
          </p:txBody>
        </p:sp>
        <p:grpSp>
          <p:nvGrpSpPr>
            <p:cNvPr id="84" name="Group 81"/>
            <p:cNvGrpSpPr/>
            <p:nvPr/>
          </p:nvGrpSpPr>
          <p:grpSpPr bwMode="auto">
            <a:xfrm rot="1123344">
              <a:off x="2051" y="1977"/>
              <a:ext cx="454" cy="747"/>
              <a:chOff x="1799" y="1328"/>
              <a:chExt cx="630" cy="1101"/>
            </a:xfrm>
          </p:grpSpPr>
          <p:grpSp>
            <p:nvGrpSpPr>
              <p:cNvPr id="119" name="Group 82"/>
              <p:cNvGrpSpPr/>
              <p:nvPr/>
            </p:nvGrpSpPr>
            <p:grpSpPr bwMode="auto">
              <a:xfrm>
                <a:off x="1968" y="1328"/>
                <a:ext cx="461" cy="1101"/>
                <a:chOff x="1968" y="1328"/>
                <a:chExt cx="461" cy="1101"/>
              </a:xfrm>
            </p:grpSpPr>
            <p:sp>
              <p:nvSpPr>
                <p:cNvPr id="124" name="Freeform 83"/>
                <p:cNvSpPr/>
                <p:nvPr/>
              </p:nvSpPr>
              <p:spPr bwMode="auto">
                <a:xfrm>
                  <a:off x="1968" y="1328"/>
                  <a:ext cx="461" cy="1101"/>
                </a:xfrm>
                <a:custGeom>
                  <a:avLst/>
                  <a:gdLst>
                    <a:gd name="T0" fmla="*/ 322 w 461"/>
                    <a:gd name="T1" fmla="*/ 1065 h 1101"/>
                    <a:gd name="T2" fmla="*/ 398 w 461"/>
                    <a:gd name="T3" fmla="*/ 1019 h 1101"/>
                    <a:gd name="T4" fmla="*/ 430 w 461"/>
                    <a:gd name="T5" fmla="*/ 916 h 1101"/>
                    <a:gd name="T6" fmla="*/ 454 w 461"/>
                    <a:gd name="T7" fmla="*/ 823 h 1101"/>
                    <a:gd name="T8" fmla="*/ 461 w 461"/>
                    <a:gd name="T9" fmla="*/ 720 h 1101"/>
                    <a:gd name="T10" fmla="*/ 434 w 461"/>
                    <a:gd name="T11" fmla="*/ 608 h 1101"/>
                    <a:gd name="T12" fmla="*/ 416 w 461"/>
                    <a:gd name="T13" fmla="*/ 516 h 1101"/>
                    <a:gd name="T14" fmla="*/ 392 w 461"/>
                    <a:gd name="T15" fmla="*/ 410 h 1101"/>
                    <a:gd name="T16" fmla="*/ 363 w 461"/>
                    <a:gd name="T17" fmla="*/ 331 h 1101"/>
                    <a:gd name="T18" fmla="*/ 315 w 461"/>
                    <a:gd name="T19" fmla="*/ 236 h 1101"/>
                    <a:gd name="T20" fmla="*/ 276 w 461"/>
                    <a:gd name="T21" fmla="*/ 149 h 1101"/>
                    <a:gd name="T22" fmla="*/ 207 w 461"/>
                    <a:gd name="T23" fmla="*/ 45 h 1101"/>
                    <a:gd name="T24" fmla="*/ 169 w 461"/>
                    <a:gd name="T25" fmla="*/ 0 h 1101"/>
                    <a:gd name="T26" fmla="*/ 124 w 461"/>
                    <a:gd name="T27" fmla="*/ 33 h 1101"/>
                    <a:gd name="T28" fmla="*/ 77 w 461"/>
                    <a:gd name="T29" fmla="*/ 76 h 1101"/>
                    <a:gd name="T30" fmla="*/ 13 w 461"/>
                    <a:gd name="T31" fmla="*/ 134 h 1101"/>
                    <a:gd name="T32" fmla="*/ 7 w 461"/>
                    <a:gd name="T33" fmla="*/ 153 h 1101"/>
                    <a:gd name="T34" fmla="*/ 0 w 461"/>
                    <a:gd name="T35" fmla="*/ 187 h 1101"/>
                    <a:gd name="T36" fmla="*/ 19 w 461"/>
                    <a:gd name="T37" fmla="*/ 247 h 1101"/>
                    <a:gd name="T38" fmla="*/ 45 w 461"/>
                    <a:gd name="T39" fmla="*/ 321 h 1101"/>
                    <a:gd name="T40" fmla="*/ 115 w 461"/>
                    <a:gd name="T41" fmla="*/ 457 h 1101"/>
                    <a:gd name="T42" fmla="*/ 141 w 461"/>
                    <a:gd name="T43" fmla="*/ 573 h 1101"/>
                    <a:gd name="T44" fmla="*/ 150 w 461"/>
                    <a:gd name="T45" fmla="*/ 661 h 1101"/>
                    <a:gd name="T46" fmla="*/ 153 w 461"/>
                    <a:gd name="T47" fmla="*/ 728 h 1101"/>
                    <a:gd name="T48" fmla="*/ 153 w 461"/>
                    <a:gd name="T49" fmla="*/ 843 h 1101"/>
                    <a:gd name="T50" fmla="*/ 141 w 461"/>
                    <a:gd name="T51" fmla="*/ 1024 h 1101"/>
                    <a:gd name="T52" fmla="*/ 141 w 461"/>
                    <a:gd name="T53" fmla="*/ 1086 h 1101"/>
                    <a:gd name="T54" fmla="*/ 162 w 461"/>
                    <a:gd name="T55" fmla="*/ 1095 h 1101"/>
                    <a:gd name="T56" fmla="*/ 224 w 461"/>
                    <a:gd name="T57" fmla="*/ 1101 h 1101"/>
                    <a:gd name="T58" fmla="*/ 269 w 461"/>
                    <a:gd name="T59" fmla="*/ 1088 h 1101"/>
                    <a:gd name="T60" fmla="*/ 322 w 461"/>
                    <a:gd name="T61" fmla="*/ 1065 h 11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1" h="1101">
                      <a:moveTo>
                        <a:pt x="322" y="1065"/>
                      </a:moveTo>
                      <a:lnTo>
                        <a:pt x="398" y="1019"/>
                      </a:lnTo>
                      <a:lnTo>
                        <a:pt x="430" y="916"/>
                      </a:lnTo>
                      <a:lnTo>
                        <a:pt x="454" y="823"/>
                      </a:lnTo>
                      <a:lnTo>
                        <a:pt x="461" y="720"/>
                      </a:lnTo>
                      <a:lnTo>
                        <a:pt x="434" y="608"/>
                      </a:lnTo>
                      <a:lnTo>
                        <a:pt x="416" y="516"/>
                      </a:lnTo>
                      <a:lnTo>
                        <a:pt x="392" y="410"/>
                      </a:lnTo>
                      <a:lnTo>
                        <a:pt x="363" y="331"/>
                      </a:lnTo>
                      <a:lnTo>
                        <a:pt x="315" y="236"/>
                      </a:lnTo>
                      <a:lnTo>
                        <a:pt x="276" y="149"/>
                      </a:lnTo>
                      <a:lnTo>
                        <a:pt x="207" y="45"/>
                      </a:lnTo>
                      <a:lnTo>
                        <a:pt x="169" y="0"/>
                      </a:lnTo>
                      <a:lnTo>
                        <a:pt x="124" y="33"/>
                      </a:lnTo>
                      <a:lnTo>
                        <a:pt x="77" y="76"/>
                      </a:lnTo>
                      <a:lnTo>
                        <a:pt x="13" y="134"/>
                      </a:lnTo>
                      <a:lnTo>
                        <a:pt x="7" y="153"/>
                      </a:lnTo>
                      <a:lnTo>
                        <a:pt x="0" y="187"/>
                      </a:lnTo>
                      <a:lnTo>
                        <a:pt x="19" y="247"/>
                      </a:lnTo>
                      <a:lnTo>
                        <a:pt x="45" y="321"/>
                      </a:lnTo>
                      <a:lnTo>
                        <a:pt x="115" y="457"/>
                      </a:lnTo>
                      <a:lnTo>
                        <a:pt x="141" y="573"/>
                      </a:lnTo>
                      <a:lnTo>
                        <a:pt x="150" y="661"/>
                      </a:lnTo>
                      <a:lnTo>
                        <a:pt x="153" y="728"/>
                      </a:lnTo>
                      <a:lnTo>
                        <a:pt x="153" y="843"/>
                      </a:lnTo>
                      <a:lnTo>
                        <a:pt x="141" y="1024"/>
                      </a:lnTo>
                      <a:lnTo>
                        <a:pt x="141" y="1086"/>
                      </a:lnTo>
                      <a:lnTo>
                        <a:pt x="162" y="1095"/>
                      </a:lnTo>
                      <a:lnTo>
                        <a:pt x="224" y="1101"/>
                      </a:lnTo>
                      <a:lnTo>
                        <a:pt x="269" y="1088"/>
                      </a:lnTo>
                      <a:lnTo>
                        <a:pt x="322" y="1065"/>
                      </a:lnTo>
                      <a:close/>
                    </a:path>
                  </a:pathLst>
                </a:custGeom>
                <a:solidFill>
                  <a:srgbClr val="0000FF"/>
                </a:solidFill>
                <a:ln w="12700">
                  <a:solidFill>
                    <a:srgbClr val="000000"/>
                  </a:solidFill>
                  <a:prstDash val="solid"/>
                  <a:round/>
                </a:ln>
              </p:spPr>
              <p:txBody>
                <a:bodyPr/>
                <a:lstStyle/>
                <a:p>
                  <a:endParaRPr lang="zh-CN" altLang="en-US" sz="1805"/>
                </a:p>
              </p:txBody>
            </p:sp>
            <p:sp>
              <p:nvSpPr>
                <p:cNvPr id="125" name="Freeform 84"/>
                <p:cNvSpPr/>
                <p:nvPr/>
              </p:nvSpPr>
              <p:spPr bwMode="auto">
                <a:xfrm>
                  <a:off x="2085" y="1371"/>
                  <a:ext cx="325" cy="620"/>
                </a:xfrm>
                <a:custGeom>
                  <a:avLst/>
                  <a:gdLst>
                    <a:gd name="T0" fmla="*/ 0 w 325"/>
                    <a:gd name="T1" fmla="*/ 0 h 620"/>
                    <a:gd name="T2" fmla="*/ 44 w 325"/>
                    <a:gd name="T3" fmla="*/ 144 h 620"/>
                    <a:gd name="T4" fmla="*/ 119 w 325"/>
                    <a:gd name="T5" fmla="*/ 125 h 620"/>
                    <a:gd name="T6" fmla="*/ 71 w 325"/>
                    <a:gd name="T7" fmla="*/ 200 h 620"/>
                    <a:gd name="T8" fmla="*/ 119 w 325"/>
                    <a:gd name="T9" fmla="*/ 255 h 620"/>
                    <a:gd name="T10" fmla="*/ 172 w 325"/>
                    <a:gd name="T11" fmla="*/ 341 h 620"/>
                    <a:gd name="T12" fmla="*/ 235 w 325"/>
                    <a:gd name="T13" fmla="*/ 440 h 620"/>
                    <a:gd name="T14" fmla="*/ 289 w 325"/>
                    <a:gd name="T15" fmla="*/ 535 h 620"/>
                    <a:gd name="T16" fmla="*/ 325 w 325"/>
                    <a:gd name="T17" fmla="*/ 620 h 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5" h="620">
                      <a:moveTo>
                        <a:pt x="0" y="0"/>
                      </a:moveTo>
                      <a:lnTo>
                        <a:pt x="44" y="144"/>
                      </a:lnTo>
                      <a:lnTo>
                        <a:pt x="119" y="125"/>
                      </a:lnTo>
                      <a:lnTo>
                        <a:pt x="71" y="200"/>
                      </a:lnTo>
                      <a:lnTo>
                        <a:pt x="119" y="255"/>
                      </a:lnTo>
                      <a:lnTo>
                        <a:pt x="172" y="341"/>
                      </a:lnTo>
                      <a:lnTo>
                        <a:pt x="235" y="440"/>
                      </a:lnTo>
                      <a:lnTo>
                        <a:pt x="289" y="535"/>
                      </a:lnTo>
                      <a:lnTo>
                        <a:pt x="325" y="62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grpSp>
          <p:grpSp>
            <p:nvGrpSpPr>
              <p:cNvPr id="120" name="Group 85"/>
              <p:cNvGrpSpPr/>
              <p:nvPr/>
            </p:nvGrpSpPr>
            <p:grpSpPr bwMode="auto">
              <a:xfrm>
                <a:off x="1799" y="1444"/>
                <a:ext cx="549" cy="922"/>
                <a:chOff x="1799" y="1444"/>
                <a:chExt cx="549" cy="922"/>
              </a:xfrm>
            </p:grpSpPr>
            <p:sp>
              <p:nvSpPr>
                <p:cNvPr id="121" name="Freeform 86"/>
                <p:cNvSpPr/>
                <p:nvPr/>
              </p:nvSpPr>
              <p:spPr bwMode="auto">
                <a:xfrm>
                  <a:off x="2144" y="2152"/>
                  <a:ext cx="204" cy="214"/>
                </a:xfrm>
                <a:custGeom>
                  <a:avLst/>
                  <a:gdLst>
                    <a:gd name="T0" fmla="*/ 63 w 204"/>
                    <a:gd name="T1" fmla="*/ 0 h 214"/>
                    <a:gd name="T2" fmla="*/ 102 w 204"/>
                    <a:gd name="T3" fmla="*/ 28 h 214"/>
                    <a:gd name="T4" fmla="*/ 142 w 204"/>
                    <a:gd name="T5" fmla="*/ 29 h 214"/>
                    <a:gd name="T6" fmla="*/ 176 w 204"/>
                    <a:gd name="T7" fmla="*/ 37 h 214"/>
                    <a:gd name="T8" fmla="*/ 192 w 204"/>
                    <a:gd name="T9" fmla="*/ 50 h 214"/>
                    <a:gd name="T10" fmla="*/ 196 w 204"/>
                    <a:gd name="T11" fmla="*/ 66 h 214"/>
                    <a:gd name="T12" fmla="*/ 189 w 204"/>
                    <a:gd name="T13" fmla="*/ 95 h 214"/>
                    <a:gd name="T14" fmla="*/ 204 w 204"/>
                    <a:gd name="T15" fmla="*/ 115 h 214"/>
                    <a:gd name="T16" fmla="*/ 203 w 204"/>
                    <a:gd name="T17" fmla="*/ 143 h 214"/>
                    <a:gd name="T18" fmla="*/ 187 w 204"/>
                    <a:gd name="T19" fmla="*/ 160 h 214"/>
                    <a:gd name="T20" fmla="*/ 175 w 204"/>
                    <a:gd name="T21" fmla="*/ 181 h 214"/>
                    <a:gd name="T22" fmla="*/ 147 w 204"/>
                    <a:gd name="T23" fmla="*/ 191 h 214"/>
                    <a:gd name="T24" fmla="*/ 129 w 204"/>
                    <a:gd name="T25" fmla="*/ 214 h 214"/>
                    <a:gd name="T26" fmla="*/ 95 w 204"/>
                    <a:gd name="T27" fmla="*/ 210 h 214"/>
                    <a:gd name="T28" fmla="*/ 75 w 204"/>
                    <a:gd name="T29" fmla="*/ 197 h 214"/>
                    <a:gd name="T30" fmla="*/ 56 w 204"/>
                    <a:gd name="T31" fmla="*/ 176 h 214"/>
                    <a:gd name="T32" fmla="*/ 44 w 204"/>
                    <a:gd name="T33" fmla="*/ 127 h 214"/>
                    <a:gd name="T34" fmla="*/ 0 w 204"/>
                    <a:gd name="T35" fmla="*/ 83 h 214"/>
                    <a:gd name="T36" fmla="*/ 63 w 204"/>
                    <a:gd name="T37" fmla="*/ 0 h 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4" h="214">
                      <a:moveTo>
                        <a:pt x="63" y="0"/>
                      </a:moveTo>
                      <a:lnTo>
                        <a:pt x="102" y="28"/>
                      </a:lnTo>
                      <a:lnTo>
                        <a:pt x="142" y="29"/>
                      </a:lnTo>
                      <a:lnTo>
                        <a:pt x="176" y="37"/>
                      </a:lnTo>
                      <a:lnTo>
                        <a:pt x="192" y="50"/>
                      </a:lnTo>
                      <a:lnTo>
                        <a:pt x="196" y="66"/>
                      </a:lnTo>
                      <a:lnTo>
                        <a:pt x="189" y="95"/>
                      </a:lnTo>
                      <a:lnTo>
                        <a:pt x="204" y="115"/>
                      </a:lnTo>
                      <a:lnTo>
                        <a:pt x="203" y="143"/>
                      </a:lnTo>
                      <a:lnTo>
                        <a:pt x="187" y="160"/>
                      </a:lnTo>
                      <a:lnTo>
                        <a:pt x="175" y="181"/>
                      </a:lnTo>
                      <a:lnTo>
                        <a:pt x="147" y="191"/>
                      </a:lnTo>
                      <a:lnTo>
                        <a:pt x="129" y="214"/>
                      </a:lnTo>
                      <a:lnTo>
                        <a:pt x="95" y="210"/>
                      </a:lnTo>
                      <a:lnTo>
                        <a:pt x="75" y="197"/>
                      </a:lnTo>
                      <a:lnTo>
                        <a:pt x="56" y="176"/>
                      </a:lnTo>
                      <a:lnTo>
                        <a:pt x="44" y="127"/>
                      </a:lnTo>
                      <a:lnTo>
                        <a:pt x="0" y="83"/>
                      </a:lnTo>
                      <a:lnTo>
                        <a:pt x="63" y="0"/>
                      </a:lnTo>
                      <a:close/>
                    </a:path>
                  </a:pathLst>
                </a:custGeom>
                <a:solidFill>
                  <a:srgbClr val="FFE0C0"/>
                </a:solidFill>
                <a:ln w="12700">
                  <a:solidFill>
                    <a:srgbClr val="000000"/>
                  </a:solidFill>
                  <a:prstDash val="solid"/>
                  <a:round/>
                </a:ln>
              </p:spPr>
              <p:txBody>
                <a:bodyPr/>
                <a:lstStyle/>
                <a:p>
                  <a:endParaRPr lang="zh-CN" altLang="en-US" sz="1805"/>
                </a:p>
              </p:txBody>
            </p:sp>
            <p:sp>
              <p:nvSpPr>
                <p:cNvPr id="122" name="Freeform 87"/>
                <p:cNvSpPr/>
                <p:nvPr/>
              </p:nvSpPr>
              <p:spPr bwMode="auto">
                <a:xfrm>
                  <a:off x="2116" y="2142"/>
                  <a:ext cx="121" cy="137"/>
                </a:xfrm>
                <a:custGeom>
                  <a:avLst/>
                  <a:gdLst>
                    <a:gd name="T0" fmla="*/ 91 w 121"/>
                    <a:gd name="T1" fmla="*/ 0 h 137"/>
                    <a:gd name="T2" fmla="*/ 121 w 121"/>
                    <a:gd name="T3" fmla="*/ 20 h 137"/>
                    <a:gd name="T4" fmla="*/ 105 w 121"/>
                    <a:gd name="T5" fmla="*/ 52 h 137"/>
                    <a:gd name="T6" fmla="*/ 75 w 121"/>
                    <a:gd name="T7" fmla="*/ 92 h 137"/>
                    <a:gd name="T8" fmla="*/ 33 w 121"/>
                    <a:gd name="T9" fmla="*/ 137 h 137"/>
                    <a:gd name="T10" fmla="*/ 0 w 121"/>
                    <a:gd name="T11" fmla="*/ 97 h 137"/>
                    <a:gd name="T12" fmla="*/ 91 w 121"/>
                    <a:gd name="T13" fmla="*/ 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37">
                      <a:moveTo>
                        <a:pt x="91" y="0"/>
                      </a:moveTo>
                      <a:lnTo>
                        <a:pt x="121" y="20"/>
                      </a:lnTo>
                      <a:lnTo>
                        <a:pt x="105" y="52"/>
                      </a:lnTo>
                      <a:lnTo>
                        <a:pt x="75" y="92"/>
                      </a:lnTo>
                      <a:lnTo>
                        <a:pt x="33" y="137"/>
                      </a:lnTo>
                      <a:lnTo>
                        <a:pt x="0" y="97"/>
                      </a:lnTo>
                      <a:lnTo>
                        <a:pt x="91" y="0"/>
                      </a:lnTo>
                      <a:close/>
                    </a:path>
                  </a:pathLst>
                </a:custGeom>
                <a:solidFill>
                  <a:srgbClr val="FFFFFF"/>
                </a:solidFill>
                <a:ln w="12700">
                  <a:solidFill>
                    <a:srgbClr val="000000"/>
                  </a:solidFill>
                  <a:prstDash val="solid"/>
                  <a:round/>
                </a:ln>
              </p:spPr>
              <p:txBody>
                <a:bodyPr/>
                <a:lstStyle/>
                <a:p>
                  <a:endParaRPr lang="zh-CN" altLang="en-US" sz="1805"/>
                </a:p>
              </p:txBody>
            </p:sp>
            <p:sp>
              <p:nvSpPr>
                <p:cNvPr id="123" name="Freeform 88"/>
                <p:cNvSpPr/>
                <p:nvPr/>
              </p:nvSpPr>
              <p:spPr bwMode="auto">
                <a:xfrm>
                  <a:off x="1799" y="1444"/>
                  <a:ext cx="444" cy="840"/>
                </a:xfrm>
                <a:custGeom>
                  <a:avLst/>
                  <a:gdLst>
                    <a:gd name="T0" fmla="*/ 133 w 444"/>
                    <a:gd name="T1" fmla="*/ 64 h 840"/>
                    <a:gd name="T2" fmla="*/ 107 w 444"/>
                    <a:gd name="T3" fmla="*/ 118 h 840"/>
                    <a:gd name="T4" fmla="*/ 61 w 444"/>
                    <a:gd name="T5" fmla="*/ 196 h 840"/>
                    <a:gd name="T6" fmla="*/ 46 w 444"/>
                    <a:gd name="T7" fmla="*/ 258 h 840"/>
                    <a:gd name="T8" fmla="*/ 22 w 444"/>
                    <a:gd name="T9" fmla="*/ 329 h 840"/>
                    <a:gd name="T10" fmla="*/ 5 w 444"/>
                    <a:gd name="T11" fmla="*/ 447 h 840"/>
                    <a:gd name="T12" fmla="*/ 0 w 444"/>
                    <a:gd name="T13" fmla="*/ 510 h 840"/>
                    <a:gd name="T14" fmla="*/ 14 w 444"/>
                    <a:gd name="T15" fmla="*/ 526 h 840"/>
                    <a:gd name="T16" fmla="*/ 56 w 444"/>
                    <a:gd name="T17" fmla="*/ 583 h 840"/>
                    <a:gd name="T18" fmla="*/ 106 w 444"/>
                    <a:gd name="T19" fmla="*/ 644 h 840"/>
                    <a:gd name="T20" fmla="*/ 163 w 444"/>
                    <a:gd name="T21" fmla="*/ 698 h 840"/>
                    <a:gd name="T22" fmla="*/ 318 w 444"/>
                    <a:gd name="T23" fmla="*/ 840 h 840"/>
                    <a:gd name="T24" fmla="*/ 389 w 444"/>
                    <a:gd name="T25" fmla="*/ 753 h 840"/>
                    <a:gd name="T26" fmla="*/ 444 w 444"/>
                    <a:gd name="T27" fmla="*/ 683 h 840"/>
                    <a:gd name="T28" fmla="*/ 297 w 444"/>
                    <a:gd name="T29" fmla="*/ 556 h 840"/>
                    <a:gd name="T30" fmla="*/ 248 w 444"/>
                    <a:gd name="T31" fmla="*/ 519 h 840"/>
                    <a:gd name="T32" fmla="*/ 218 w 444"/>
                    <a:gd name="T33" fmla="*/ 486 h 840"/>
                    <a:gd name="T34" fmla="*/ 193 w 444"/>
                    <a:gd name="T35" fmla="*/ 471 h 840"/>
                    <a:gd name="T36" fmla="*/ 232 w 444"/>
                    <a:gd name="T37" fmla="*/ 368 h 840"/>
                    <a:gd name="T38" fmla="*/ 255 w 444"/>
                    <a:gd name="T39" fmla="*/ 288 h 840"/>
                    <a:gd name="T40" fmla="*/ 267 w 444"/>
                    <a:gd name="T41" fmla="*/ 252 h 840"/>
                    <a:gd name="T42" fmla="*/ 280 w 444"/>
                    <a:gd name="T43" fmla="*/ 213 h 840"/>
                    <a:gd name="T44" fmla="*/ 286 w 444"/>
                    <a:gd name="T45" fmla="*/ 167 h 840"/>
                    <a:gd name="T46" fmla="*/ 286 w 444"/>
                    <a:gd name="T47" fmla="*/ 123 h 840"/>
                    <a:gd name="T48" fmla="*/ 286 w 444"/>
                    <a:gd name="T49" fmla="*/ 88 h 840"/>
                    <a:gd name="T50" fmla="*/ 280 w 444"/>
                    <a:gd name="T51" fmla="*/ 52 h 840"/>
                    <a:gd name="T52" fmla="*/ 258 w 444"/>
                    <a:gd name="T53" fmla="*/ 24 h 840"/>
                    <a:gd name="T54" fmla="*/ 229 w 444"/>
                    <a:gd name="T55" fmla="*/ 5 h 840"/>
                    <a:gd name="T56" fmla="*/ 208 w 444"/>
                    <a:gd name="T57" fmla="*/ 0 h 840"/>
                    <a:gd name="T58" fmla="*/ 169 w 444"/>
                    <a:gd name="T59" fmla="*/ 25 h 840"/>
                    <a:gd name="T60" fmla="*/ 133 w 444"/>
                    <a:gd name="T61" fmla="*/ 64 h 8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4" h="840">
                      <a:moveTo>
                        <a:pt x="133" y="64"/>
                      </a:moveTo>
                      <a:lnTo>
                        <a:pt x="107" y="118"/>
                      </a:lnTo>
                      <a:lnTo>
                        <a:pt x="61" y="196"/>
                      </a:lnTo>
                      <a:lnTo>
                        <a:pt x="46" y="258"/>
                      </a:lnTo>
                      <a:lnTo>
                        <a:pt x="22" y="329"/>
                      </a:lnTo>
                      <a:lnTo>
                        <a:pt x="5" y="447"/>
                      </a:lnTo>
                      <a:lnTo>
                        <a:pt x="0" y="510"/>
                      </a:lnTo>
                      <a:lnTo>
                        <a:pt x="14" y="526"/>
                      </a:lnTo>
                      <a:lnTo>
                        <a:pt x="56" y="583"/>
                      </a:lnTo>
                      <a:lnTo>
                        <a:pt x="106" y="644"/>
                      </a:lnTo>
                      <a:lnTo>
                        <a:pt x="163" y="698"/>
                      </a:lnTo>
                      <a:lnTo>
                        <a:pt x="318" y="840"/>
                      </a:lnTo>
                      <a:lnTo>
                        <a:pt x="389" y="753"/>
                      </a:lnTo>
                      <a:lnTo>
                        <a:pt x="444" y="683"/>
                      </a:lnTo>
                      <a:lnTo>
                        <a:pt x="297" y="556"/>
                      </a:lnTo>
                      <a:lnTo>
                        <a:pt x="248" y="519"/>
                      </a:lnTo>
                      <a:lnTo>
                        <a:pt x="218" y="486"/>
                      </a:lnTo>
                      <a:lnTo>
                        <a:pt x="193" y="471"/>
                      </a:lnTo>
                      <a:lnTo>
                        <a:pt x="232" y="368"/>
                      </a:lnTo>
                      <a:lnTo>
                        <a:pt x="255" y="288"/>
                      </a:lnTo>
                      <a:lnTo>
                        <a:pt x="267" y="252"/>
                      </a:lnTo>
                      <a:lnTo>
                        <a:pt x="280" y="213"/>
                      </a:lnTo>
                      <a:lnTo>
                        <a:pt x="286" y="167"/>
                      </a:lnTo>
                      <a:lnTo>
                        <a:pt x="286" y="123"/>
                      </a:lnTo>
                      <a:lnTo>
                        <a:pt x="286" y="88"/>
                      </a:lnTo>
                      <a:lnTo>
                        <a:pt x="280" y="52"/>
                      </a:lnTo>
                      <a:lnTo>
                        <a:pt x="258" y="24"/>
                      </a:lnTo>
                      <a:lnTo>
                        <a:pt x="229" y="5"/>
                      </a:lnTo>
                      <a:lnTo>
                        <a:pt x="208" y="0"/>
                      </a:lnTo>
                      <a:lnTo>
                        <a:pt x="169" y="25"/>
                      </a:lnTo>
                      <a:lnTo>
                        <a:pt x="133" y="64"/>
                      </a:lnTo>
                      <a:close/>
                    </a:path>
                  </a:pathLst>
                </a:custGeom>
                <a:solidFill>
                  <a:srgbClr val="0000FF"/>
                </a:solidFill>
                <a:ln w="12700">
                  <a:solidFill>
                    <a:srgbClr val="000000"/>
                  </a:solidFill>
                  <a:prstDash val="solid"/>
                  <a:round/>
                </a:ln>
              </p:spPr>
              <p:txBody>
                <a:bodyPr/>
                <a:lstStyle/>
                <a:p>
                  <a:endParaRPr lang="zh-CN" altLang="en-US" sz="1805"/>
                </a:p>
              </p:txBody>
            </p:sp>
          </p:grpSp>
        </p:grpSp>
        <p:grpSp>
          <p:nvGrpSpPr>
            <p:cNvPr id="85" name="Group 89"/>
            <p:cNvGrpSpPr/>
            <p:nvPr/>
          </p:nvGrpSpPr>
          <p:grpSpPr bwMode="auto">
            <a:xfrm rot="1123344">
              <a:off x="2327" y="1696"/>
              <a:ext cx="255" cy="314"/>
              <a:chOff x="1947" y="869"/>
              <a:chExt cx="355" cy="463"/>
            </a:xfrm>
          </p:grpSpPr>
          <p:grpSp>
            <p:nvGrpSpPr>
              <p:cNvPr id="103" name="Group 90"/>
              <p:cNvGrpSpPr/>
              <p:nvPr/>
            </p:nvGrpSpPr>
            <p:grpSpPr bwMode="auto">
              <a:xfrm>
                <a:off x="1982" y="1005"/>
                <a:ext cx="305" cy="220"/>
                <a:chOff x="1982" y="1005"/>
                <a:chExt cx="305" cy="220"/>
              </a:xfrm>
            </p:grpSpPr>
            <p:sp>
              <p:nvSpPr>
                <p:cNvPr id="117" name="Freeform 91"/>
                <p:cNvSpPr/>
                <p:nvPr/>
              </p:nvSpPr>
              <p:spPr bwMode="auto">
                <a:xfrm>
                  <a:off x="2244" y="1005"/>
                  <a:ext cx="43" cy="100"/>
                </a:xfrm>
                <a:custGeom>
                  <a:avLst/>
                  <a:gdLst>
                    <a:gd name="T0" fmla="*/ 0 w 43"/>
                    <a:gd name="T1" fmla="*/ 11 h 100"/>
                    <a:gd name="T2" fmla="*/ 7 w 43"/>
                    <a:gd name="T3" fmla="*/ 0 h 100"/>
                    <a:gd name="T4" fmla="*/ 21 w 43"/>
                    <a:gd name="T5" fmla="*/ 0 h 100"/>
                    <a:gd name="T6" fmla="*/ 27 w 43"/>
                    <a:gd name="T7" fmla="*/ 7 h 100"/>
                    <a:gd name="T8" fmla="*/ 33 w 43"/>
                    <a:gd name="T9" fmla="*/ 19 h 100"/>
                    <a:gd name="T10" fmla="*/ 38 w 43"/>
                    <a:gd name="T11" fmla="*/ 44 h 100"/>
                    <a:gd name="T12" fmla="*/ 43 w 43"/>
                    <a:gd name="T13" fmla="*/ 76 h 100"/>
                    <a:gd name="T14" fmla="*/ 43 w 43"/>
                    <a:gd name="T15" fmla="*/ 100 h 100"/>
                    <a:gd name="T16" fmla="*/ 32 w 43"/>
                    <a:gd name="T17" fmla="*/ 100 h 100"/>
                    <a:gd name="T18" fmla="*/ 0 w 43"/>
                    <a:gd name="T19" fmla="*/ 1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0">
                      <a:moveTo>
                        <a:pt x="0" y="11"/>
                      </a:moveTo>
                      <a:lnTo>
                        <a:pt x="7" y="0"/>
                      </a:lnTo>
                      <a:lnTo>
                        <a:pt x="21" y="0"/>
                      </a:lnTo>
                      <a:lnTo>
                        <a:pt x="27" y="7"/>
                      </a:lnTo>
                      <a:lnTo>
                        <a:pt x="33" y="19"/>
                      </a:lnTo>
                      <a:lnTo>
                        <a:pt x="38" y="44"/>
                      </a:lnTo>
                      <a:lnTo>
                        <a:pt x="43" y="76"/>
                      </a:lnTo>
                      <a:lnTo>
                        <a:pt x="43" y="100"/>
                      </a:lnTo>
                      <a:lnTo>
                        <a:pt x="32" y="100"/>
                      </a:lnTo>
                      <a:lnTo>
                        <a:pt x="0" y="11"/>
                      </a:lnTo>
                      <a:close/>
                    </a:path>
                  </a:pathLst>
                </a:custGeom>
                <a:solidFill>
                  <a:srgbClr val="FFE0C0"/>
                </a:solidFill>
                <a:ln w="12700">
                  <a:solidFill>
                    <a:srgbClr val="000000"/>
                  </a:solidFill>
                  <a:prstDash val="solid"/>
                  <a:round/>
                </a:ln>
              </p:spPr>
              <p:txBody>
                <a:bodyPr/>
                <a:lstStyle/>
                <a:p>
                  <a:endParaRPr lang="zh-CN" altLang="en-US" sz="1805"/>
                </a:p>
              </p:txBody>
            </p:sp>
            <p:sp>
              <p:nvSpPr>
                <p:cNvPr id="118" name="Freeform 92"/>
                <p:cNvSpPr/>
                <p:nvPr/>
              </p:nvSpPr>
              <p:spPr bwMode="auto">
                <a:xfrm>
                  <a:off x="1982" y="1143"/>
                  <a:ext cx="73" cy="82"/>
                </a:xfrm>
                <a:custGeom>
                  <a:avLst/>
                  <a:gdLst>
                    <a:gd name="T0" fmla="*/ 17 w 73"/>
                    <a:gd name="T1" fmla="*/ 0 h 82"/>
                    <a:gd name="T2" fmla="*/ 4 w 73"/>
                    <a:gd name="T3" fmla="*/ 7 h 82"/>
                    <a:gd name="T4" fmla="*/ 0 w 73"/>
                    <a:gd name="T5" fmla="*/ 16 h 82"/>
                    <a:gd name="T6" fmla="*/ 4 w 73"/>
                    <a:gd name="T7" fmla="*/ 29 h 82"/>
                    <a:gd name="T8" fmla="*/ 14 w 73"/>
                    <a:gd name="T9" fmla="*/ 43 h 82"/>
                    <a:gd name="T10" fmla="*/ 25 w 73"/>
                    <a:gd name="T11" fmla="*/ 56 h 82"/>
                    <a:gd name="T12" fmla="*/ 46 w 73"/>
                    <a:gd name="T13" fmla="*/ 77 h 82"/>
                    <a:gd name="T14" fmla="*/ 60 w 73"/>
                    <a:gd name="T15" fmla="*/ 82 h 82"/>
                    <a:gd name="T16" fmla="*/ 73 w 73"/>
                    <a:gd name="T17" fmla="*/ 72 h 82"/>
                    <a:gd name="T18" fmla="*/ 17 w 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82">
                      <a:moveTo>
                        <a:pt x="17" y="0"/>
                      </a:moveTo>
                      <a:lnTo>
                        <a:pt x="4" y="7"/>
                      </a:lnTo>
                      <a:lnTo>
                        <a:pt x="0" y="16"/>
                      </a:lnTo>
                      <a:lnTo>
                        <a:pt x="4" y="29"/>
                      </a:lnTo>
                      <a:lnTo>
                        <a:pt x="14" y="43"/>
                      </a:lnTo>
                      <a:lnTo>
                        <a:pt x="25" y="56"/>
                      </a:lnTo>
                      <a:lnTo>
                        <a:pt x="46" y="77"/>
                      </a:lnTo>
                      <a:lnTo>
                        <a:pt x="60" y="82"/>
                      </a:lnTo>
                      <a:lnTo>
                        <a:pt x="73" y="72"/>
                      </a:lnTo>
                      <a:lnTo>
                        <a:pt x="17" y="0"/>
                      </a:lnTo>
                      <a:close/>
                    </a:path>
                  </a:pathLst>
                </a:custGeom>
                <a:solidFill>
                  <a:srgbClr val="FFE0C0"/>
                </a:solidFill>
                <a:ln w="12700">
                  <a:solidFill>
                    <a:srgbClr val="000000"/>
                  </a:solidFill>
                  <a:prstDash val="solid"/>
                  <a:round/>
                </a:ln>
              </p:spPr>
              <p:txBody>
                <a:bodyPr/>
                <a:lstStyle/>
                <a:p>
                  <a:endParaRPr lang="zh-CN" altLang="en-US" sz="1805"/>
                </a:p>
              </p:txBody>
            </p:sp>
          </p:grpSp>
          <p:sp>
            <p:nvSpPr>
              <p:cNvPr id="104" name="Freeform 93"/>
              <p:cNvSpPr/>
              <p:nvPr/>
            </p:nvSpPr>
            <p:spPr bwMode="auto">
              <a:xfrm>
                <a:off x="1962" y="919"/>
                <a:ext cx="340" cy="413"/>
              </a:xfrm>
              <a:custGeom>
                <a:avLst/>
                <a:gdLst>
                  <a:gd name="T0" fmla="*/ 30 w 340"/>
                  <a:gd name="T1" fmla="*/ 59 h 413"/>
                  <a:gd name="T2" fmla="*/ 13 w 340"/>
                  <a:gd name="T3" fmla="*/ 82 h 413"/>
                  <a:gd name="T4" fmla="*/ 4 w 340"/>
                  <a:gd name="T5" fmla="*/ 111 h 413"/>
                  <a:gd name="T6" fmla="*/ 0 w 340"/>
                  <a:gd name="T7" fmla="*/ 145 h 413"/>
                  <a:gd name="T8" fmla="*/ 5 w 340"/>
                  <a:gd name="T9" fmla="*/ 173 h 413"/>
                  <a:gd name="T10" fmla="*/ 17 w 340"/>
                  <a:gd name="T11" fmla="*/ 199 h 413"/>
                  <a:gd name="T12" fmla="*/ 37 w 340"/>
                  <a:gd name="T13" fmla="*/ 222 h 413"/>
                  <a:gd name="T14" fmla="*/ 54 w 340"/>
                  <a:gd name="T15" fmla="*/ 247 h 413"/>
                  <a:gd name="T16" fmla="*/ 71 w 340"/>
                  <a:gd name="T17" fmla="*/ 282 h 413"/>
                  <a:gd name="T18" fmla="*/ 90 w 340"/>
                  <a:gd name="T19" fmla="*/ 323 h 413"/>
                  <a:gd name="T20" fmla="*/ 109 w 340"/>
                  <a:gd name="T21" fmla="*/ 356 h 413"/>
                  <a:gd name="T22" fmla="*/ 128 w 340"/>
                  <a:gd name="T23" fmla="*/ 375 h 413"/>
                  <a:gd name="T24" fmla="*/ 149 w 340"/>
                  <a:gd name="T25" fmla="*/ 387 h 413"/>
                  <a:gd name="T26" fmla="*/ 185 w 340"/>
                  <a:gd name="T27" fmla="*/ 403 h 413"/>
                  <a:gd name="T28" fmla="*/ 222 w 340"/>
                  <a:gd name="T29" fmla="*/ 413 h 413"/>
                  <a:gd name="T30" fmla="*/ 247 w 340"/>
                  <a:gd name="T31" fmla="*/ 410 h 413"/>
                  <a:gd name="T32" fmla="*/ 268 w 340"/>
                  <a:gd name="T33" fmla="*/ 406 h 413"/>
                  <a:gd name="T34" fmla="*/ 304 w 340"/>
                  <a:gd name="T35" fmla="*/ 393 h 413"/>
                  <a:gd name="T36" fmla="*/ 319 w 340"/>
                  <a:gd name="T37" fmla="*/ 379 h 413"/>
                  <a:gd name="T38" fmla="*/ 326 w 340"/>
                  <a:gd name="T39" fmla="*/ 360 h 413"/>
                  <a:gd name="T40" fmla="*/ 337 w 340"/>
                  <a:gd name="T41" fmla="*/ 319 h 413"/>
                  <a:gd name="T42" fmla="*/ 340 w 340"/>
                  <a:gd name="T43" fmla="*/ 288 h 413"/>
                  <a:gd name="T44" fmla="*/ 340 w 340"/>
                  <a:gd name="T45" fmla="*/ 251 h 413"/>
                  <a:gd name="T46" fmla="*/ 335 w 340"/>
                  <a:gd name="T47" fmla="*/ 224 h 413"/>
                  <a:gd name="T48" fmla="*/ 326 w 340"/>
                  <a:gd name="T49" fmla="*/ 194 h 413"/>
                  <a:gd name="T50" fmla="*/ 310 w 340"/>
                  <a:gd name="T51" fmla="*/ 152 h 413"/>
                  <a:gd name="T52" fmla="*/ 291 w 340"/>
                  <a:gd name="T53" fmla="*/ 121 h 413"/>
                  <a:gd name="T54" fmla="*/ 282 w 340"/>
                  <a:gd name="T55" fmla="*/ 86 h 413"/>
                  <a:gd name="T56" fmla="*/ 264 w 340"/>
                  <a:gd name="T57" fmla="*/ 46 h 413"/>
                  <a:gd name="T58" fmla="*/ 244 w 340"/>
                  <a:gd name="T59" fmla="*/ 25 h 413"/>
                  <a:gd name="T60" fmla="*/ 224 w 340"/>
                  <a:gd name="T61" fmla="*/ 13 h 413"/>
                  <a:gd name="T62" fmla="*/ 186 w 340"/>
                  <a:gd name="T63" fmla="*/ 1 h 413"/>
                  <a:gd name="T64" fmla="*/ 160 w 340"/>
                  <a:gd name="T65" fmla="*/ 0 h 413"/>
                  <a:gd name="T66" fmla="*/ 122 w 340"/>
                  <a:gd name="T67" fmla="*/ 7 h 413"/>
                  <a:gd name="T68" fmla="*/ 87 w 340"/>
                  <a:gd name="T69" fmla="*/ 19 h 413"/>
                  <a:gd name="T70" fmla="*/ 52 w 340"/>
                  <a:gd name="T71" fmla="*/ 41 h 413"/>
                  <a:gd name="T72" fmla="*/ 30 w 340"/>
                  <a:gd name="T73" fmla="*/ 59 h 4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0" h="413">
                    <a:moveTo>
                      <a:pt x="30" y="59"/>
                    </a:moveTo>
                    <a:lnTo>
                      <a:pt x="13" y="82"/>
                    </a:lnTo>
                    <a:lnTo>
                      <a:pt x="4" y="111"/>
                    </a:lnTo>
                    <a:lnTo>
                      <a:pt x="0" y="145"/>
                    </a:lnTo>
                    <a:lnTo>
                      <a:pt x="5" y="173"/>
                    </a:lnTo>
                    <a:lnTo>
                      <a:pt x="17" y="199"/>
                    </a:lnTo>
                    <a:lnTo>
                      <a:pt x="37" y="222"/>
                    </a:lnTo>
                    <a:lnTo>
                      <a:pt x="54" y="247"/>
                    </a:lnTo>
                    <a:lnTo>
                      <a:pt x="71" y="282"/>
                    </a:lnTo>
                    <a:lnTo>
                      <a:pt x="90" y="323"/>
                    </a:lnTo>
                    <a:lnTo>
                      <a:pt x="109" y="356"/>
                    </a:lnTo>
                    <a:lnTo>
                      <a:pt x="128" y="375"/>
                    </a:lnTo>
                    <a:lnTo>
                      <a:pt x="149" y="387"/>
                    </a:lnTo>
                    <a:lnTo>
                      <a:pt x="185" y="403"/>
                    </a:lnTo>
                    <a:lnTo>
                      <a:pt x="222" y="413"/>
                    </a:lnTo>
                    <a:lnTo>
                      <a:pt x="247" y="410"/>
                    </a:lnTo>
                    <a:lnTo>
                      <a:pt x="268" y="406"/>
                    </a:lnTo>
                    <a:lnTo>
                      <a:pt x="304" y="393"/>
                    </a:lnTo>
                    <a:lnTo>
                      <a:pt x="319" y="379"/>
                    </a:lnTo>
                    <a:lnTo>
                      <a:pt x="326" y="360"/>
                    </a:lnTo>
                    <a:lnTo>
                      <a:pt x="337" y="319"/>
                    </a:lnTo>
                    <a:lnTo>
                      <a:pt x="340" y="288"/>
                    </a:lnTo>
                    <a:lnTo>
                      <a:pt x="340" y="251"/>
                    </a:lnTo>
                    <a:lnTo>
                      <a:pt x="335" y="224"/>
                    </a:lnTo>
                    <a:lnTo>
                      <a:pt x="326" y="194"/>
                    </a:lnTo>
                    <a:lnTo>
                      <a:pt x="310" y="152"/>
                    </a:lnTo>
                    <a:lnTo>
                      <a:pt x="291" y="121"/>
                    </a:lnTo>
                    <a:lnTo>
                      <a:pt x="282" y="86"/>
                    </a:lnTo>
                    <a:lnTo>
                      <a:pt x="264" y="46"/>
                    </a:lnTo>
                    <a:lnTo>
                      <a:pt x="244" y="25"/>
                    </a:lnTo>
                    <a:lnTo>
                      <a:pt x="224" y="13"/>
                    </a:lnTo>
                    <a:lnTo>
                      <a:pt x="186" y="1"/>
                    </a:lnTo>
                    <a:lnTo>
                      <a:pt x="160" y="0"/>
                    </a:lnTo>
                    <a:lnTo>
                      <a:pt x="122" y="7"/>
                    </a:lnTo>
                    <a:lnTo>
                      <a:pt x="87" y="19"/>
                    </a:lnTo>
                    <a:lnTo>
                      <a:pt x="52" y="41"/>
                    </a:lnTo>
                    <a:lnTo>
                      <a:pt x="30" y="59"/>
                    </a:lnTo>
                    <a:close/>
                  </a:path>
                </a:pathLst>
              </a:custGeom>
              <a:solidFill>
                <a:srgbClr val="FFE0C0"/>
              </a:solidFill>
              <a:ln w="12700">
                <a:solidFill>
                  <a:srgbClr val="000000"/>
                </a:solidFill>
                <a:prstDash val="solid"/>
                <a:round/>
              </a:ln>
            </p:spPr>
            <p:txBody>
              <a:bodyPr/>
              <a:lstStyle/>
              <a:p>
                <a:endParaRPr lang="zh-CN" altLang="en-US" sz="1805"/>
              </a:p>
            </p:txBody>
          </p:sp>
          <p:grpSp>
            <p:nvGrpSpPr>
              <p:cNvPr id="105" name="Group 94"/>
              <p:cNvGrpSpPr/>
              <p:nvPr/>
            </p:nvGrpSpPr>
            <p:grpSpPr bwMode="auto">
              <a:xfrm>
                <a:off x="1997" y="1009"/>
                <a:ext cx="257" cy="143"/>
                <a:chOff x="1997" y="1009"/>
                <a:chExt cx="257" cy="143"/>
              </a:xfrm>
            </p:grpSpPr>
            <p:sp>
              <p:nvSpPr>
                <p:cNvPr id="114" name="Freeform 95"/>
                <p:cNvSpPr/>
                <p:nvPr/>
              </p:nvSpPr>
              <p:spPr bwMode="auto">
                <a:xfrm>
                  <a:off x="2122" y="1074"/>
                  <a:ext cx="19" cy="21"/>
                </a:xfrm>
                <a:custGeom>
                  <a:avLst/>
                  <a:gdLst>
                    <a:gd name="T0" fmla="*/ 0 w 19"/>
                    <a:gd name="T1" fmla="*/ 12 h 21"/>
                    <a:gd name="T2" fmla="*/ 6 w 19"/>
                    <a:gd name="T3" fmla="*/ 4 h 21"/>
                    <a:gd name="T4" fmla="*/ 17 w 19"/>
                    <a:gd name="T5" fmla="*/ 0 h 21"/>
                    <a:gd name="T6" fmla="*/ 19 w 19"/>
                    <a:gd name="T7" fmla="*/ 11 h 21"/>
                    <a:gd name="T8" fmla="*/ 10 w 19"/>
                    <a:gd name="T9" fmla="*/ 11 h 21"/>
                    <a:gd name="T10" fmla="*/ 3 w 19"/>
                    <a:gd name="T11" fmla="*/ 21 h 21"/>
                    <a:gd name="T12" fmla="*/ 0 w 19"/>
                    <a:gd name="T13" fmla="*/ 12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C0C0C0"/>
                </a:solidFill>
                <a:ln w="12700">
                  <a:solidFill>
                    <a:srgbClr val="000000"/>
                  </a:solidFill>
                  <a:prstDash val="solid"/>
                  <a:round/>
                </a:ln>
              </p:spPr>
              <p:txBody>
                <a:bodyPr/>
                <a:lstStyle/>
                <a:p>
                  <a:endParaRPr lang="zh-CN" altLang="en-US" sz="1805"/>
                </a:p>
              </p:txBody>
            </p:sp>
            <p:sp>
              <p:nvSpPr>
                <p:cNvPr id="115" name="Freeform 96"/>
                <p:cNvSpPr/>
                <p:nvPr/>
              </p:nvSpPr>
              <p:spPr bwMode="auto">
                <a:xfrm>
                  <a:off x="1997" y="1128"/>
                  <a:ext cx="37" cy="24"/>
                </a:xfrm>
                <a:custGeom>
                  <a:avLst/>
                  <a:gdLst>
                    <a:gd name="T0" fmla="*/ 31 w 37"/>
                    <a:gd name="T1" fmla="*/ 0 h 24"/>
                    <a:gd name="T2" fmla="*/ 37 w 37"/>
                    <a:gd name="T3" fmla="*/ 13 h 24"/>
                    <a:gd name="T4" fmla="*/ 6 w 37"/>
                    <a:gd name="T5" fmla="*/ 24 h 24"/>
                    <a:gd name="T6" fmla="*/ 0 w 37"/>
                    <a:gd name="T7" fmla="*/ 18 h 24"/>
                    <a:gd name="T8" fmla="*/ 3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C0C0C0"/>
                </a:solidFill>
                <a:ln w="12700">
                  <a:solidFill>
                    <a:srgbClr val="000000"/>
                  </a:solidFill>
                  <a:prstDash val="solid"/>
                  <a:round/>
                </a:ln>
              </p:spPr>
              <p:txBody>
                <a:bodyPr/>
                <a:lstStyle/>
                <a:p>
                  <a:endParaRPr lang="zh-CN" altLang="en-US" sz="1805"/>
                </a:p>
              </p:txBody>
            </p:sp>
            <p:sp>
              <p:nvSpPr>
                <p:cNvPr id="116" name="Freeform 97"/>
                <p:cNvSpPr/>
                <p:nvPr/>
              </p:nvSpPr>
              <p:spPr bwMode="auto">
                <a:xfrm>
                  <a:off x="2221" y="1009"/>
                  <a:ext cx="33" cy="24"/>
                </a:xfrm>
                <a:custGeom>
                  <a:avLst/>
                  <a:gdLst>
                    <a:gd name="T0" fmla="*/ 0 w 33"/>
                    <a:gd name="T1" fmla="*/ 13 h 24"/>
                    <a:gd name="T2" fmla="*/ 7 w 33"/>
                    <a:gd name="T3" fmla="*/ 24 h 24"/>
                    <a:gd name="T4" fmla="*/ 33 w 33"/>
                    <a:gd name="T5" fmla="*/ 6 h 24"/>
                    <a:gd name="T6" fmla="*/ 30 w 33"/>
                    <a:gd name="T7" fmla="*/ 0 h 24"/>
                    <a:gd name="T8" fmla="*/ 0 w 33"/>
                    <a:gd name="T9" fmla="*/ 1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24">
                      <a:moveTo>
                        <a:pt x="0" y="13"/>
                      </a:moveTo>
                      <a:lnTo>
                        <a:pt x="7" y="24"/>
                      </a:lnTo>
                      <a:lnTo>
                        <a:pt x="33" y="6"/>
                      </a:lnTo>
                      <a:lnTo>
                        <a:pt x="30" y="0"/>
                      </a:lnTo>
                      <a:lnTo>
                        <a:pt x="0" y="13"/>
                      </a:lnTo>
                      <a:close/>
                    </a:path>
                  </a:pathLst>
                </a:custGeom>
                <a:solidFill>
                  <a:srgbClr val="C0C0C0"/>
                </a:solidFill>
                <a:ln w="12700">
                  <a:solidFill>
                    <a:srgbClr val="000000"/>
                  </a:solidFill>
                  <a:prstDash val="solid"/>
                  <a:round/>
                </a:ln>
              </p:spPr>
              <p:txBody>
                <a:bodyPr/>
                <a:lstStyle/>
                <a:p>
                  <a:endParaRPr lang="zh-CN" altLang="en-US" sz="1805"/>
                </a:p>
              </p:txBody>
            </p:sp>
          </p:grpSp>
          <p:grpSp>
            <p:nvGrpSpPr>
              <p:cNvPr id="106" name="Group 98"/>
              <p:cNvGrpSpPr/>
              <p:nvPr/>
            </p:nvGrpSpPr>
            <p:grpSpPr bwMode="auto">
              <a:xfrm>
                <a:off x="2027" y="1019"/>
                <a:ext cx="218" cy="158"/>
                <a:chOff x="2027" y="1019"/>
                <a:chExt cx="218" cy="158"/>
              </a:xfrm>
            </p:grpSpPr>
            <p:sp>
              <p:nvSpPr>
                <p:cNvPr id="110" name="Freeform 99"/>
                <p:cNvSpPr/>
                <p:nvPr/>
              </p:nvSpPr>
              <p:spPr bwMode="auto">
                <a:xfrm>
                  <a:off x="2027" y="1077"/>
                  <a:ext cx="110" cy="100"/>
                </a:xfrm>
                <a:custGeom>
                  <a:avLst/>
                  <a:gdLst>
                    <a:gd name="T0" fmla="*/ 0 w 110"/>
                    <a:gd name="T1" fmla="*/ 51 h 100"/>
                    <a:gd name="T2" fmla="*/ 90 w 110"/>
                    <a:gd name="T3" fmla="*/ 0 h 100"/>
                    <a:gd name="T4" fmla="*/ 105 w 110"/>
                    <a:gd name="T5" fmla="*/ 26 h 100"/>
                    <a:gd name="T6" fmla="*/ 110 w 110"/>
                    <a:gd name="T7" fmla="*/ 44 h 100"/>
                    <a:gd name="T8" fmla="*/ 109 w 110"/>
                    <a:gd name="T9" fmla="*/ 63 h 100"/>
                    <a:gd name="T10" fmla="*/ 101 w 110"/>
                    <a:gd name="T11" fmla="*/ 75 h 100"/>
                    <a:gd name="T12" fmla="*/ 89 w 110"/>
                    <a:gd name="T13" fmla="*/ 85 h 100"/>
                    <a:gd name="T14" fmla="*/ 71 w 110"/>
                    <a:gd name="T15" fmla="*/ 92 h 100"/>
                    <a:gd name="T16" fmla="*/ 60 w 110"/>
                    <a:gd name="T17" fmla="*/ 99 h 100"/>
                    <a:gd name="T18" fmla="*/ 49 w 110"/>
                    <a:gd name="T19" fmla="*/ 100 h 100"/>
                    <a:gd name="T20" fmla="*/ 35 w 110"/>
                    <a:gd name="T21" fmla="*/ 98 h 100"/>
                    <a:gd name="T22" fmla="*/ 25 w 110"/>
                    <a:gd name="T23" fmla="*/ 91 h 100"/>
                    <a:gd name="T24" fmla="*/ 18 w 110"/>
                    <a:gd name="T25" fmla="*/ 83 h 100"/>
                    <a:gd name="T26" fmla="*/ 14 w 110"/>
                    <a:gd name="T27" fmla="*/ 75 h 100"/>
                    <a:gd name="T28" fmla="*/ 6 w 110"/>
                    <a:gd name="T29" fmla="*/ 60 h 100"/>
                    <a:gd name="T30" fmla="*/ 0 w 110"/>
                    <a:gd name="T31" fmla="*/ 51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 h="100">
                      <a:moveTo>
                        <a:pt x="0" y="51"/>
                      </a:moveTo>
                      <a:lnTo>
                        <a:pt x="90" y="0"/>
                      </a:lnTo>
                      <a:lnTo>
                        <a:pt x="105" y="26"/>
                      </a:lnTo>
                      <a:lnTo>
                        <a:pt x="110" y="44"/>
                      </a:lnTo>
                      <a:lnTo>
                        <a:pt x="109" y="63"/>
                      </a:lnTo>
                      <a:lnTo>
                        <a:pt x="101" y="75"/>
                      </a:lnTo>
                      <a:lnTo>
                        <a:pt x="89" y="85"/>
                      </a:lnTo>
                      <a:lnTo>
                        <a:pt x="71" y="92"/>
                      </a:lnTo>
                      <a:lnTo>
                        <a:pt x="60" y="99"/>
                      </a:lnTo>
                      <a:lnTo>
                        <a:pt x="49" y="100"/>
                      </a:lnTo>
                      <a:lnTo>
                        <a:pt x="35" y="98"/>
                      </a:lnTo>
                      <a:lnTo>
                        <a:pt x="25" y="91"/>
                      </a:lnTo>
                      <a:lnTo>
                        <a:pt x="18" y="83"/>
                      </a:lnTo>
                      <a:lnTo>
                        <a:pt x="14" y="75"/>
                      </a:lnTo>
                      <a:lnTo>
                        <a:pt x="6" y="60"/>
                      </a:lnTo>
                      <a:lnTo>
                        <a:pt x="0" y="51"/>
                      </a:lnTo>
                      <a:close/>
                    </a:path>
                  </a:pathLst>
                </a:custGeom>
                <a:solidFill>
                  <a:srgbClr val="80FFFF"/>
                </a:solidFill>
                <a:ln w="12700">
                  <a:solidFill>
                    <a:srgbClr val="000000"/>
                  </a:solidFill>
                  <a:prstDash val="solid"/>
                  <a:round/>
                </a:ln>
              </p:spPr>
              <p:txBody>
                <a:bodyPr/>
                <a:lstStyle/>
                <a:p>
                  <a:endParaRPr lang="zh-CN" altLang="en-US" sz="1805"/>
                </a:p>
              </p:txBody>
            </p:sp>
            <p:sp>
              <p:nvSpPr>
                <p:cNvPr id="111" name="Oval 100"/>
                <p:cNvSpPr>
                  <a:spLocks noChangeArrowheads="1"/>
                </p:cNvSpPr>
                <p:nvPr/>
              </p:nvSpPr>
              <p:spPr bwMode="auto">
                <a:xfrm>
                  <a:off x="2077" y="1122"/>
                  <a:ext cx="19" cy="18"/>
                </a:xfrm>
                <a:prstGeom prst="ellipse">
                  <a:avLst/>
                </a:prstGeom>
                <a:solidFill>
                  <a:srgbClr val="00A000"/>
                </a:solidFill>
                <a:ln w="12700">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112" name="Freeform 101"/>
                <p:cNvSpPr/>
                <p:nvPr/>
              </p:nvSpPr>
              <p:spPr bwMode="auto">
                <a:xfrm>
                  <a:off x="2134" y="1019"/>
                  <a:ext cx="111" cy="99"/>
                </a:xfrm>
                <a:custGeom>
                  <a:avLst/>
                  <a:gdLst>
                    <a:gd name="T0" fmla="*/ 0 w 111"/>
                    <a:gd name="T1" fmla="*/ 50 h 99"/>
                    <a:gd name="T2" fmla="*/ 92 w 111"/>
                    <a:gd name="T3" fmla="*/ 0 h 99"/>
                    <a:gd name="T4" fmla="*/ 105 w 111"/>
                    <a:gd name="T5" fmla="*/ 28 h 99"/>
                    <a:gd name="T6" fmla="*/ 111 w 111"/>
                    <a:gd name="T7" fmla="*/ 45 h 99"/>
                    <a:gd name="T8" fmla="*/ 108 w 111"/>
                    <a:gd name="T9" fmla="*/ 62 h 99"/>
                    <a:gd name="T10" fmla="*/ 101 w 111"/>
                    <a:gd name="T11" fmla="*/ 73 h 99"/>
                    <a:gd name="T12" fmla="*/ 88 w 111"/>
                    <a:gd name="T13" fmla="*/ 84 h 99"/>
                    <a:gd name="T14" fmla="*/ 73 w 111"/>
                    <a:gd name="T15" fmla="*/ 92 h 99"/>
                    <a:gd name="T16" fmla="*/ 61 w 111"/>
                    <a:gd name="T17" fmla="*/ 97 h 99"/>
                    <a:gd name="T18" fmla="*/ 48 w 111"/>
                    <a:gd name="T19" fmla="*/ 99 h 99"/>
                    <a:gd name="T20" fmla="*/ 36 w 111"/>
                    <a:gd name="T21" fmla="*/ 97 h 99"/>
                    <a:gd name="T22" fmla="*/ 25 w 111"/>
                    <a:gd name="T23" fmla="*/ 90 h 99"/>
                    <a:gd name="T24" fmla="*/ 19 w 111"/>
                    <a:gd name="T25" fmla="*/ 84 h 99"/>
                    <a:gd name="T26" fmla="*/ 14 w 111"/>
                    <a:gd name="T27" fmla="*/ 74 h 99"/>
                    <a:gd name="T28" fmla="*/ 6 w 111"/>
                    <a:gd name="T29" fmla="*/ 60 h 99"/>
                    <a:gd name="T30" fmla="*/ 0 w 111"/>
                    <a:gd name="T31" fmla="*/ 5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99">
                      <a:moveTo>
                        <a:pt x="0" y="50"/>
                      </a:moveTo>
                      <a:lnTo>
                        <a:pt x="92" y="0"/>
                      </a:lnTo>
                      <a:lnTo>
                        <a:pt x="105" y="28"/>
                      </a:lnTo>
                      <a:lnTo>
                        <a:pt x="111" y="45"/>
                      </a:lnTo>
                      <a:lnTo>
                        <a:pt x="108" y="62"/>
                      </a:lnTo>
                      <a:lnTo>
                        <a:pt x="101" y="73"/>
                      </a:lnTo>
                      <a:lnTo>
                        <a:pt x="88" y="84"/>
                      </a:lnTo>
                      <a:lnTo>
                        <a:pt x="73" y="92"/>
                      </a:lnTo>
                      <a:lnTo>
                        <a:pt x="61" y="97"/>
                      </a:lnTo>
                      <a:lnTo>
                        <a:pt x="48" y="99"/>
                      </a:lnTo>
                      <a:lnTo>
                        <a:pt x="36" y="97"/>
                      </a:lnTo>
                      <a:lnTo>
                        <a:pt x="25" y="90"/>
                      </a:lnTo>
                      <a:lnTo>
                        <a:pt x="19" y="84"/>
                      </a:lnTo>
                      <a:lnTo>
                        <a:pt x="14" y="74"/>
                      </a:lnTo>
                      <a:lnTo>
                        <a:pt x="6" y="60"/>
                      </a:lnTo>
                      <a:lnTo>
                        <a:pt x="0" y="50"/>
                      </a:lnTo>
                      <a:close/>
                    </a:path>
                  </a:pathLst>
                </a:custGeom>
                <a:solidFill>
                  <a:srgbClr val="80FFFF"/>
                </a:solidFill>
                <a:ln w="12700">
                  <a:solidFill>
                    <a:srgbClr val="000000"/>
                  </a:solidFill>
                  <a:prstDash val="solid"/>
                  <a:round/>
                </a:ln>
              </p:spPr>
              <p:txBody>
                <a:bodyPr/>
                <a:lstStyle/>
                <a:p>
                  <a:endParaRPr lang="zh-CN" altLang="en-US" sz="1805"/>
                </a:p>
              </p:txBody>
            </p:sp>
            <p:sp>
              <p:nvSpPr>
                <p:cNvPr id="113" name="Oval 102"/>
                <p:cNvSpPr>
                  <a:spLocks noChangeArrowheads="1"/>
                </p:cNvSpPr>
                <p:nvPr/>
              </p:nvSpPr>
              <p:spPr bwMode="auto">
                <a:xfrm>
                  <a:off x="2184" y="1064"/>
                  <a:ext cx="19" cy="18"/>
                </a:xfrm>
                <a:prstGeom prst="ellipse">
                  <a:avLst/>
                </a:prstGeom>
                <a:solidFill>
                  <a:srgbClr val="00A000"/>
                </a:solidFill>
                <a:ln w="12700">
                  <a:solidFill>
                    <a:srgbClr val="000000"/>
                  </a:solidFill>
                  <a:rou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sp>
            <p:nvSpPr>
              <p:cNvPr id="107" name="Freeform 103"/>
              <p:cNvSpPr/>
              <p:nvPr/>
            </p:nvSpPr>
            <p:spPr bwMode="auto">
              <a:xfrm>
                <a:off x="2141" y="1182"/>
                <a:ext cx="110" cy="89"/>
              </a:xfrm>
              <a:custGeom>
                <a:avLst/>
                <a:gdLst>
                  <a:gd name="T0" fmla="*/ 0 w 110"/>
                  <a:gd name="T1" fmla="*/ 46 h 89"/>
                  <a:gd name="T2" fmla="*/ 17 w 110"/>
                  <a:gd name="T3" fmla="*/ 46 h 89"/>
                  <a:gd name="T4" fmla="*/ 32 w 110"/>
                  <a:gd name="T5" fmla="*/ 43 h 89"/>
                  <a:gd name="T6" fmla="*/ 50 w 110"/>
                  <a:gd name="T7" fmla="*/ 38 h 89"/>
                  <a:gd name="T8" fmla="*/ 66 w 110"/>
                  <a:gd name="T9" fmla="*/ 33 h 89"/>
                  <a:gd name="T10" fmla="*/ 83 w 110"/>
                  <a:gd name="T11" fmla="*/ 21 h 89"/>
                  <a:gd name="T12" fmla="*/ 93 w 110"/>
                  <a:gd name="T13" fmla="*/ 12 h 89"/>
                  <a:gd name="T14" fmla="*/ 103 w 110"/>
                  <a:gd name="T15" fmla="*/ 0 h 89"/>
                  <a:gd name="T16" fmla="*/ 109 w 110"/>
                  <a:gd name="T17" fmla="*/ 24 h 89"/>
                  <a:gd name="T18" fmla="*/ 110 w 110"/>
                  <a:gd name="T19" fmla="*/ 33 h 89"/>
                  <a:gd name="T20" fmla="*/ 110 w 110"/>
                  <a:gd name="T21" fmla="*/ 51 h 89"/>
                  <a:gd name="T22" fmla="*/ 106 w 110"/>
                  <a:gd name="T23" fmla="*/ 63 h 89"/>
                  <a:gd name="T24" fmla="*/ 98 w 110"/>
                  <a:gd name="T25" fmla="*/ 76 h 89"/>
                  <a:gd name="T26" fmla="*/ 88 w 110"/>
                  <a:gd name="T27" fmla="*/ 84 h 89"/>
                  <a:gd name="T28" fmla="*/ 76 w 110"/>
                  <a:gd name="T29" fmla="*/ 88 h 89"/>
                  <a:gd name="T30" fmla="*/ 62 w 110"/>
                  <a:gd name="T31" fmla="*/ 89 h 89"/>
                  <a:gd name="T32" fmla="*/ 49 w 110"/>
                  <a:gd name="T33" fmla="*/ 88 h 89"/>
                  <a:gd name="T34" fmla="*/ 37 w 110"/>
                  <a:gd name="T35" fmla="*/ 82 h 89"/>
                  <a:gd name="T36" fmla="*/ 31 w 110"/>
                  <a:gd name="T37" fmla="*/ 80 h 89"/>
                  <a:gd name="T38" fmla="*/ 19 w 110"/>
                  <a:gd name="T39" fmla="*/ 72 h 89"/>
                  <a:gd name="T40" fmla="*/ 11 w 110"/>
                  <a:gd name="T41" fmla="*/ 57 h 89"/>
                  <a:gd name="T42" fmla="*/ 0 w 110"/>
                  <a:gd name="T43" fmla="*/ 46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0" h="89">
                    <a:moveTo>
                      <a:pt x="0" y="46"/>
                    </a:moveTo>
                    <a:lnTo>
                      <a:pt x="17" y="46"/>
                    </a:lnTo>
                    <a:lnTo>
                      <a:pt x="32" y="43"/>
                    </a:lnTo>
                    <a:lnTo>
                      <a:pt x="50" y="38"/>
                    </a:lnTo>
                    <a:lnTo>
                      <a:pt x="66" y="33"/>
                    </a:lnTo>
                    <a:lnTo>
                      <a:pt x="83" y="21"/>
                    </a:lnTo>
                    <a:lnTo>
                      <a:pt x="93" y="12"/>
                    </a:lnTo>
                    <a:lnTo>
                      <a:pt x="103" y="0"/>
                    </a:lnTo>
                    <a:lnTo>
                      <a:pt x="109" y="24"/>
                    </a:lnTo>
                    <a:lnTo>
                      <a:pt x="110" y="33"/>
                    </a:lnTo>
                    <a:lnTo>
                      <a:pt x="110" y="51"/>
                    </a:lnTo>
                    <a:lnTo>
                      <a:pt x="106" y="63"/>
                    </a:lnTo>
                    <a:lnTo>
                      <a:pt x="98" y="76"/>
                    </a:lnTo>
                    <a:lnTo>
                      <a:pt x="88" y="84"/>
                    </a:lnTo>
                    <a:lnTo>
                      <a:pt x="76" y="88"/>
                    </a:lnTo>
                    <a:lnTo>
                      <a:pt x="62" y="89"/>
                    </a:lnTo>
                    <a:lnTo>
                      <a:pt x="49" y="88"/>
                    </a:lnTo>
                    <a:lnTo>
                      <a:pt x="37" y="82"/>
                    </a:lnTo>
                    <a:lnTo>
                      <a:pt x="31" y="80"/>
                    </a:lnTo>
                    <a:lnTo>
                      <a:pt x="19" y="72"/>
                    </a:lnTo>
                    <a:lnTo>
                      <a:pt x="11" y="57"/>
                    </a:lnTo>
                    <a:lnTo>
                      <a:pt x="0" y="46"/>
                    </a:lnTo>
                    <a:close/>
                  </a:path>
                </a:pathLst>
              </a:custGeom>
              <a:solidFill>
                <a:srgbClr val="FFFFFF"/>
              </a:solidFill>
              <a:ln w="12700">
                <a:solidFill>
                  <a:srgbClr val="000000"/>
                </a:solidFill>
                <a:prstDash val="solid"/>
                <a:round/>
              </a:ln>
            </p:spPr>
            <p:txBody>
              <a:bodyPr/>
              <a:lstStyle/>
              <a:p>
                <a:endParaRPr lang="zh-CN" altLang="en-US" sz="1805"/>
              </a:p>
            </p:txBody>
          </p:sp>
          <p:sp>
            <p:nvSpPr>
              <p:cNvPr id="108" name="Freeform 104"/>
              <p:cNvSpPr/>
              <p:nvPr/>
            </p:nvSpPr>
            <p:spPr bwMode="auto">
              <a:xfrm>
                <a:off x="2149" y="1152"/>
                <a:ext cx="57" cy="32"/>
              </a:xfrm>
              <a:custGeom>
                <a:avLst/>
                <a:gdLst>
                  <a:gd name="T0" fmla="*/ 0 w 57"/>
                  <a:gd name="T1" fmla="*/ 32 h 32"/>
                  <a:gd name="T2" fmla="*/ 17 w 57"/>
                  <a:gd name="T3" fmla="*/ 31 h 32"/>
                  <a:gd name="T4" fmla="*/ 24 w 57"/>
                  <a:gd name="T5" fmla="*/ 28 h 32"/>
                  <a:gd name="T6" fmla="*/ 33 w 57"/>
                  <a:gd name="T7" fmla="*/ 25 h 32"/>
                  <a:gd name="T8" fmla="*/ 43 w 57"/>
                  <a:gd name="T9" fmla="*/ 19 h 32"/>
                  <a:gd name="T10" fmla="*/ 49 w 57"/>
                  <a:gd name="T11" fmla="*/ 10 h 32"/>
                  <a:gd name="T12" fmla="*/ 57 w 57"/>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32">
                    <a:moveTo>
                      <a:pt x="0" y="32"/>
                    </a:moveTo>
                    <a:lnTo>
                      <a:pt x="17" y="31"/>
                    </a:lnTo>
                    <a:lnTo>
                      <a:pt x="24" y="28"/>
                    </a:lnTo>
                    <a:lnTo>
                      <a:pt x="33" y="25"/>
                    </a:lnTo>
                    <a:lnTo>
                      <a:pt x="43" y="19"/>
                    </a:lnTo>
                    <a:lnTo>
                      <a:pt x="49" y="10"/>
                    </a:lnTo>
                    <a:lnTo>
                      <a:pt x="57" y="0"/>
                    </a:lnTo>
                  </a:path>
                </a:pathLst>
              </a:custGeom>
              <a:noFill/>
              <a:ln w="12700">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805"/>
              </a:p>
            </p:txBody>
          </p:sp>
          <p:sp>
            <p:nvSpPr>
              <p:cNvPr id="109" name="Freeform 105"/>
              <p:cNvSpPr/>
              <p:nvPr/>
            </p:nvSpPr>
            <p:spPr bwMode="auto">
              <a:xfrm>
                <a:off x="1947" y="869"/>
                <a:ext cx="307" cy="282"/>
              </a:xfrm>
              <a:custGeom>
                <a:avLst/>
                <a:gdLst>
                  <a:gd name="T0" fmla="*/ 52 w 307"/>
                  <a:gd name="T1" fmla="*/ 282 h 282"/>
                  <a:gd name="T2" fmla="*/ 65 w 307"/>
                  <a:gd name="T3" fmla="*/ 276 h 282"/>
                  <a:gd name="T4" fmla="*/ 68 w 307"/>
                  <a:gd name="T5" fmla="*/ 258 h 282"/>
                  <a:gd name="T6" fmla="*/ 70 w 307"/>
                  <a:gd name="T7" fmla="*/ 233 h 282"/>
                  <a:gd name="T8" fmla="*/ 58 w 307"/>
                  <a:gd name="T9" fmla="*/ 183 h 282"/>
                  <a:gd name="T10" fmla="*/ 51 w 307"/>
                  <a:gd name="T11" fmla="*/ 154 h 282"/>
                  <a:gd name="T12" fmla="*/ 89 w 307"/>
                  <a:gd name="T13" fmla="*/ 155 h 282"/>
                  <a:gd name="T14" fmla="*/ 139 w 307"/>
                  <a:gd name="T15" fmla="*/ 153 h 282"/>
                  <a:gd name="T16" fmla="*/ 155 w 307"/>
                  <a:gd name="T17" fmla="*/ 137 h 282"/>
                  <a:gd name="T18" fmla="*/ 181 w 307"/>
                  <a:gd name="T19" fmla="*/ 118 h 282"/>
                  <a:gd name="T20" fmla="*/ 221 w 307"/>
                  <a:gd name="T21" fmla="*/ 122 h 282"/>
                  <a:gd name="T22" fmla="*/ 260 w 307"/>
                  <a:gd name="T23" fmla="*/ 101 h 282"/>
                  <a:gd name="T24" fmla="*/ 265 w 307"/>
                  <a:gd name="T25" fmla="*/ 123 h 282"/>
                  <a:gd name="T26" fmla="*/ 281 w 307"/>
                  <a:gd name="T27" fmla="*/ 132 h 282"/>
                  <a:gd name="T28" fmla="*/ 298 w 307"/>
                  <a:gd name="T29" fmla="*/ 160 h 282"/>
                  <a:gd name="T30" fmla="*/ 307 w 307"/>
                  <a:gd name="T31" fmla="*/ 154 h 282"/>
                  <a:gd name="T32" fmla="*/ 307 w 307"/>
                  <a:gd name="T33" fmla="*/ 135 h 282"/>
                  <a:gd name="T34" fmla="*/ 303 w 307"/>
                  <a:gd name="T35" fmla="*/ 106 h 282"/>
                  <a:gd name="T36" fmla="*/ 295 w 307"/>
                  <a:gd name="T37" fmla="*/ 82 h 282"/>
                  <a:gd name="T38" fmla="*/ 280 w 307"/>
                  <a:gd name="T39" fmla="*/ 64 h 282"/>
                  <a:gd name="T40" fmla="*/ 282 w 307"/>
                  <a:gd name="T41" fmla="*/ 33 h 282"/>
                  <a:gd name="T42" fmla="*/ 282 w 307"/>
                  <a:gd name="T43" fmla="*/ 16 h 282"/>
                  <a:gd name="T44" fmla="*/ 261 w 307"/>
                  <a:gd name="T45" fmla="*/ 19 h 282"/>
                  <a:gd name="T46" fmla="*/ 238 w 307"/>
                  <a:gd name="T47" fmla="*/ 19 h 282"/>
                  <a:gd name="T48" fmla="*/ 225 w 307"/>
                  <a:gd name="T49" fmla="*/ 14 h 282"/>
                  <a:gd name="T50" fmla="*/ 209 w 307"/>
                  <a:gd name="T51" fmla="*/ 0 h 282"/>
                  <a:gd name="T52" fmla="*/ 195 w 307"/>
                  <a:gd name="T53" fmla="*/ 13 h 282"/>
                  <a:gd name="T54" fmla="*/ 182 w 307"/>
                  <a:gd name="T55" fmla="*/ 19 h 282"/>
                  <a:gd name="T56" fmla="*/ 156 w 307"/>
                  <a:gd name="T57" fmla="*/ 21 h 282"/>
                  <a:gd name="T58" fmla="*/ 132 w 307"/>
                  <a:gd name="T59" fmla="*/ 26 h 282"/>
                  <a:gd name="T60" fmla="*/ 106 w 307"/>
                  <a:gd name="T61" fmla="*/ 35 h 282"/>
                  <a:gd name="T62" fmla="*/ 84 w 307"/>
                  <a:gd name="T63" fmla="*/ 49 h 282"/>
                  <a:gd name="T64" fmla="*/ 58 w 307"/>
                  <a:gd name="T65" fmla="*/ 73 h 282"/>
                  <a:gd name="T66" fmla="*/ 42 w 307"/>
                  <a:gd name="T67" fmla="*/ 78 h 282"/>
                  <a:gd name="T68" fmla="*/ 28 w 307"/>
                  <a:gd name="T69" fmla="*/ 91 h 282"/>
                  <a:gd name="T70" fmla="*/ 16 w 307"/>
                  <a:gd name="T71" fmla="*/ 103 h 282"/>
                  <a:gd name="T72" fmla="*/ 10 w 307"/>
                  <a:gd name="T73" fmla="*/ 122 h 282"/>
                  <a:gd name="T74" fmla="*/ 2 w 307"/>
                  <a:gd name="T75" fmla="*/ 143 h 282"/>
                  <a:gd name="T76" fmla="*/ 0 w 307"/>
                  <a:gd name="T77" fmla="*/ 161 h 282"/>
                  <a:gd name="T78" fmla="*/ 0 w 307"/>
                  <a:gd name="T79" fmla="*/ 200 h 282"/>
                  <a:gd name="T80" fmla="*/ 10 w 307"/>
                  <a:gd name="T81" fmla="*/ 241 h 282"/>
                  <a:gd name="T82" fmla="*/ 52 w 307"/>
                  <a:gd name="T83" fmla="*/ 282 h 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07" h="282">
                    <a:moveTo>
                      <a:pt x="52" y="282"/>
                    </a:moveTo>
                    <a:lnTo>
                      <a:pt x="65" y="276"/>
                    </a:lnTo>
                    <a:lnTo>
                      <a:pt x="68" y="258"/>
                    </a:lnTo>
                    <a:lnTo>
                      <a:pt x="70" y="233"/>
                    </a:lnTo>
                    <a:lnTo>
                      <a:pt x="58" y="183"/>
                    </a:lnTo>
                    <a:lnTo>
                      <a:pt x="51" y="154"/>
                    </a:lnTo>
                    <a:lnTo>
                      <a:pt x="89" y="155"/>
                    </a:lnTo>
                    <a:lnTo>
                      <a:pt x="139" y="153"/>
                    </a:lnTo>
                    <a:lnTo>
                      <a:pt x="155" y="137"/>
                    </a:lnTo>
                    <a:lnTo>
                      <a:pt x="181" y="118"/>
                    </a:lnTo>
                    <a:lnTo>
                      <a:pt x="221" y="122"/>
                    </a:lnTo>
                    <a:lnTo>
                      <a:pt x="260" y="101"/>
                    </a:lnTo>
                    <a:lnTo>
                      <a:pt x="265" y="123"/>
                    </a:lnTo>
                    <a:lnTo>
                      <a:pt x="281" y="132"/>
                    </a:lnTo>
                    <a:lnTo>
                      <a:pt x="298" y="160"/>
                    </a:lnTo>
                    <a:lnTo>
                      <a:pt x="307" y="154"/>
                    </a:lnTo>
                    <a:lnTo>
                      <a:pt x="307" y="135"/>
                    </a:lnTo>
                    <a:lnTo>
                      <a:pt x="303" y="106"/>
                    </a:lnTo>
                    <a:lnTo>
                      <a:pt x="295" y="82"/>
                    </a:lnTo>
                    <a:lnTo>
                      <a:pt x="280" y="64"/>
                    </a:lnTo>
                    <a:lnTo>
                      <a:pt x="282" y="33"/>
                    </a:lnTo>
                    <a:lnTo>
                      <a:pt x="282" y="16"/>
                    </a:lnTo>
                    <a:lnTo>
                      <a:pt x="261" y="19"/>
                    </a:lnTo>
                    <a:lnTo>
                      <a:pt x="238" y="19"/>
                    </a:lnTo>
                    <a:lnTo>
                      <a:pt x="225" y="14"/>
                    </a:lnTo>
                    <a:lnTo>
                      <a:pt x="209" y="0"/>
                    </a:lnTo>
                    <a:lnTo>
                      <a:pt x="195" y="13"/>
                    </a:lnTo>
                    <a:lnTo>
                      <a:pt x="182" y="19"/>
                    </a:lnTo>
                    <a:lnTo>
                      <a:pt x="156" y="21"/>
                    </a:lnTo>
                    <a:lnTo>
                      <a:pt x="132" y="26"/>
                    </a:lnTo>
                    <a:lnTo>
                      <a:pt x="106" y="35"/>
                    </a:lnTo>
                    <a:lnTo>
                      <a:pt x="84" y="49"/>
                    </a:lnTo>
                    <a:lnTo>
                      <a:pt x="58" y="73"/>
                    </a:lnTo>
                    <a:lnTo>
                      <a:pt x="42" y="78"/>
                    </a:lnTo>
                    <a:lnTo>
                      <a:pt x="28" y="91"/>
                    </a:lnTo>
                    <a:lnTo>
                      <a:pt x="16" y="103"/>
                    </a:lnTo>
                    <a:lnTo>
                      <a:pt x="10" y="122"/>
                    </a:lnTo>
                    <a:lnTo>
                      <a:pt x="2" y="143"/>
                    </a:lnTo>
                    <a:lnTo>
                      <a:pt x="0" y="161"/>
                    </a:lnTo>
                    <a:lnTo>
                      <a:pt x="0" y="200"/>
                    </a:lnTo>
                    <a:lnTo>
                      <a:pt x="10" y="241"/>
                    </a:lnTo>
                    <a:lnTo>
                      <a:pt x="52" y="282"/>
                    </a:lnTo>
                    <a:close/>
                  </a:path>
                </a:pathLst>
              </a:custGeom>
              <a:solidFill>
                <a:srgbClr val="C06000"/>
              </a:solidFill>
              <a:ln w="12700">
                <a:solidFill>
                  <a:srgbClr val="000000"/>
                </a:solidFill>
                <a:prstDash val="solid"/>
                <a:round/>
              </a:ln>
            </p:spPr>
            <p:txBody>
              <a:bodyPr/>
              <a:lstStyle/>
              <a:p>
                <a:endParaRPr lang="zh-CN" altLang="en-US" sz="1805"/>
              </a:p>
            </p:txBody>
          </p:sp>
        </p:grpSp>
        <p:sp>
          <p:nvSpPr>
            <p:cNvPr id="86" name="Freeform 106"/>
            <p:cNvSpPr/>
            <p:nvPr/>
          </p:nvSpPr>
          <p:spPr bwMode="auto">
            <a:xfrm rot="1123344">
              <a:off x="2393" y="2047"/>
              <a:ext cx="219" cy="518"/>
            </a:xfrm>
            <a:custGeom>
              <a:avLst/>
              <a:gdLst>
                <a:gd name="T0" fmla="*/ 8 w 304"/>
                <a:gd name="T1" fmla="*/ 3 h 764"/>
                <a:gd name="T2" fmla="*/ 17 w 304"/>
                <a:gd name="T3" fmla="*/ 0 h 764"/>
                <a:gd name="T4" fmla="*/ 39 w 304"/>
                <a:gd name="T5" fmla="*/ 12 h 764"/>
                <a:gd name="T6" fmla="*/ 39 w 304"/>
                <a:gd name="T7" fmla="*/ 33 h 764"/>
                <a:gd name="T8" fmla="*/ 57 w 304"/>
                <a:gd name="T9" fmla="*/ 52 h 764"/>
                <a:gd name="T10" fmla="*/ 75 w 304"/>
                <a:gd name="T11" fmla="*/ 73 h 764"/>
                <a:gd name="T12" fmla="*/ 94 w 304"/>
                <a:gd name="T13" fmla="*/ 101 h 764"/>
                <a:gd name="T14" fmla="*/ 108 w 304"/>
                <a:gd name="T15" fmla="*/ 127 h 764"/>
                <a:gd name="T16" fmla="*/ 123 w 304"/>
                <a:gd name="T17" fmla="*/ 164 h 764"/>
                <a:gd name="T18" fmla="*/ 135 w 304"/>
                <a:gd name="T19" fmla="*/ 197 h 764"/>
                <a:gd name="T20" fmla="*/ 151 w 304"/>
                <a:gd name="T21" fmla="*/ 262 h 764"/>
                <a:gd name="T22" fmla="*/ 158 w 304"/>
                <a:gd name="T23" fmla="*/ 302 h 764"/>
                <a:gd name="T24" fmla="*/ 138 w 304"/>
                <a:gd name="T25" fmla="*/ 351 h 764"/>
                <a:gd name="T26" fmla="*/ 98 w 304"/>
                <a:gd name="T27" fmla="*/ 312 h 764"/>
                <a:gd name="T28" fmla="*/ 87 w 304"/>
                <a:gd name="T29" fmla="*/ 246 h 764"/>
                <a:gd name="T30" fmla="*/ 79 w 304"/>
                <a:gd name="T31" fmla="*/ 206 h 764"/>
                <a:gd name="T32" fmla="*/ 67 w 304"/>
                <a:gd name="T33" fmla="*/ 168 h 764"/>
                <a:gd name="T34" fmla="*/ 53 w 304"/>
                <a:gd name="T35" fmla="*/ 140 h 764"/>
                <a:gd name="T36" fmla="*/ 36 w 304"/>
                <a:gd name="T37" fmla="*/ 100 h 764"/>
                <a:gd name="T38" fmla="*/ 25 w 304"/>
                <a:gd name="T39" fmla="*/ 72 h 764"/>
                <a:gd name="T40" fmla="*/ 16 w 304"/>
                <a:gd name="T41" fmla="*/ 39 h 764"/>
                <a:gd name="T42" fmla="*/ 0 w 304"/>
                <a:gd name="T43" fmla="*/ 31 h 764"/>
                <a:gd name="T44" fmla="*/ 8 w 304"/>
                <a:gd name="T45" fmla="*/ 3 h 76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4" h="764">
                  <a:moveTo>
                    <a:pt x="15" y="6"/>
                  </a:moveTo>
                  <a:lnTo>
                    <a:pt x="34" y="0"/>
                  </a:lnTo>
                  <a:lnTo>
                    <a:pt x="75" y="26"/>
                  </a:lnTo>
                  <a:lnTo>
                    <a:pt x="75" y="71"/>
                  </a:lnTo>
                  <a:lnTo>
                    <a:pt x="110" y="114"/>
                  </a:lnTo>
                  <a:lnTo>
                    <a:pt x="144" y="160"/>
                  </a:lnTo>
                  <a:lnTo>
                    <a:pt x="180" y="220"/>
                  </a:lnTo>
                  <a:lnTo>
                    <a:pt x="208" y="276"/>
                  </a:lnTo>
                  <a:lnTo>
                    <a:pt x="237" y="357"/>
                  </a:lnTo>
                  <a:lnTo>
                    <a:pt x="261" y="428"/>
                  </a:lnTo>
                  <a:lnTo>
                    <a:pt x="291" y="570"/>
                  </a:lnTo>
                  <a:lnTo>
                    <a:pt x="304" y="658"/>
                  </a:lnTo>
                  <a:lnTo>
                    <a:pt x="265" y="764"/>
                  </a:lnTo>
                  <a:lnTo>
                    <a:pt x="189" y="679"/>
                  </a:lnTo>
                  <a:lnTo>
                    <a:pt x="168" y="536"/>
                  </a:lnTo>
                  <a:lnTo>
                    <a:pt x="152" y="449"/>
                  </a:lnTo>
                  <a:lnTo>
                    <a:pt x="129" y="366"/>
                  </a:lnTo>
                  <a:lnTo>
                    <a:pt x="103" y="306"/>
                  </a:lnTo>
                  <a:lnTo>
                    <a:pt x="69" y="219"/>
                  </a:lnTo>
                  <a:lnTo>
                    <a:pt x="49" y="156"/>
                  </a:lnTo>
                  <a:lnTo>
                    <a:pt x="30" y="84"/>
                  </a:lnTo>
                  <a:lnTo>
                    <a:pt x="0" y="66"/>
                  </a:lnTo>
                  <a:lnTo>
                    <a:pt x="15" y="6"/>
                  </a:lnTo>
                  <a:close/>
                </a:path>
              </a:pathLst>
            </a:custGeom>
            <a:solidFill>
              <a:srgbClr val="FF0000"/>
            </a:solidFill>
            <a:ln w="12700">
              <a:solidFill>
                <a:srgbClr val="000000"/>
              </a:solidFill>
              <a:prstDash val="solid"/>
              <a:round/>
            </a:ln>
          </p:spPr>
          <p:txBody>
            <a:bodyPr/>
            <a:lstStyle/>
            <a:p>
              <a:endParaRPr lang="zh-CN" altLang="en-US" sz="1805"/>
            </a:p>
          </p:txBody>
        </p:sp>
        <p:grpSp>
          <p:nvGrpSpPr>
            <p:cNvPr id="87" name="Group 107"/>
            <p:cNvGrpSpPr/>
            <p:nvPr/>
          </p:nvGrpSpPr>
          <p:grpSpPr bwMode="auto">
            <a:xfrm rot="1123344">
              <a:off x="2928" y="1942"/>
              <a:ext cx="127" cy="227"/>
              <a:chOff x="2833" y="962"/>
              <a:chExt cx="176" cy="334"/>
            </a:xfrm>
          </p:grpSpPr>
          <p:sp>
            <p:nvSpPr>
              <p:cNvPr id="88" name="Freeform 108"/>
              <p:cNvSpPr/>
              <p:nvPr/>
            </p:nvSpPr>
            <p:spPr bwMode="auto">
              <a:xfrm>
                <a:off x="2834" y="1086"/>
                <a:ext cx="175" cy="210"/>
              </a:xfrm>
              <a:custGeom>
                <a:avLst/>
                <a:gdLst>
                  <a:gd name="T0" fmla="*/ 19 w 1229"/>
                  <a:gd name="T1" fmla="*/ 30 h 1468"/>
                  <a:gd name="T2" fmla="*/ 20 w 1229"/>
                  <a:gd name="T3" fmla="*/ 26 h 1468"/>
                  <a:gd name="T4" fmla="*/ 21 w 1229"/>
                  <a:gd name="T5" fmla="*/ 24 h 1468"/>
                  <a:gd name="T6" fmla="*/ 23 w 1229"/>
                  <a:gd name="T7" fmla="*/ 22 h 1468"/>
                  <a:gd name="T8" fmla="*/ 24 w 1229"/>
                  <a:gd name="T9" fmla="*/ 19 h 1468"/>
                  <a:gd name="T10" fmla="*/ 25 w 1229"/>
                  <a:gd name="T11" fmla="*/ 17 h 1468"/>
                  <a:gd name="T12" fmla="*/ 25 w 1229"/>
                  <a:gd name="T13" fmla="*/ 15 h 1468"/>
                  <a:gd name="T14" fmla="*/ 24 w 1229"/>
                  <a:gd name="T15" fmla="*/ 12 h 1468"/>
                  <a:gd name="T16" fmla="*/ 23 w 1229"/>
                  <a:gd name="T17" fmla="*/ 10 h 1468"/>
                  <a:gd name="T18" fmla="*/ 24 w 1229"/>
                  <a:gd name="T19" fmla="*/ 8 h 1468"/>
                  <a:gd name="T20" fmla="*/ 23 w 1229"/>
                  <a:gd name="T21" fmla="*/ 7 h 1468"/>
                  <a:gd name="T22" fmla="*/ 23 w 1229"/>
                  <a:gd name="T23" fmla="*/ 6 h 1468"/>
                  <a:gd name="T24" fmla="*/ 22 w 1229"/>
                  <a:gd name="T25" fmla="*/ 5 h 1468"/>
                  <a:gd name="T26" fmla="*/ 22 w 1229"/>
                  <a:gd name="T27" fmla="*/ 4 h 1468"/>
                  <a:gd name="T28" fmla="*/ 21 w 1229"/>
                  <a:gd name="T29" fmla="*/ 4 h 1468"/>
                  <a:gd name="T30" fmla="*/ 20 w 1229"/>
                  <a:gd name="T31" fmla="*/ 3 h 1468"/>
                  <a:gd name="T32" fmla="*/ 20 w 1229"/>
                  <a:gd name="T33" fmla="*/ 4 h 1468"/>
                  <a:gd name="T34" fmla="*/ 19 w 1229"/>
                  <a:gd name="T35" fmla="*/ 6 h 1468"/>
                  <a:gd name="T36" fmla="*/ 18 w 1229"/>
                  <a:gd name="T37" fmla="*/ 8 h 1468"/>
                  <a:gd name="T38" fmla="*/ 19 w 1229"/>
                  <a:gd name="T39" fmla="*/ 4 h 1468"/>
                  <a:gd name="T40" fmla="*/ 20 w 1229"/>
                  <a:gd name="T41" fmla="*/ 3 h 1468"/>
                  <a:gd name="T42" fmla="*/ 19 w 1229"/>
                  <a:gd name="T43" fmla="*/ 2 h 1468"/>
                  <a:gd name="T44" fmla="*/ 19 w 1229"/>
                  <a:gd name="T45" fmla="*/ 2 h 1468"/>
                  <a:gd name="T46" fmla="*/ 18 w 1229"/>
                  <a:gd name="T47" fmla="*/ 1 h 1468"/>
                  <a:gd name="T48" fmla="*/ 16 w 1229"/>
                  <a:gd name="T49" fmla="*/ 1 h 1468"/>
                  <a:gd name="T50" fmla="*/ 16 w 1229"/>
                  <a:gd name="T51" fmla="*/ 1 h 1468"/>
                  <a:gd name="T52" fmla="*/ 15 w 1229"/>
                  <a:gd name="T53" fmla="*/ 0 h 1468"/>
                  <a:gd name="T54" fmla="*/ 12 w 1229"/>
                  <a:gd name="T55" fmla="*/ 1 h 1468"/>
                  <a:gd name="T56" fmla="*/ 7 w 1229"/>
                  <a:gd name="T57" fmla="*/ 3 h 1468"/>
                  <a:gd name="T58" fmla="*/ 7 w 1229"/>
                  <a:gd name="T59" fmla="*/ 4 h 1468"/>
                  <a:gd name="T60" fmla="*/ 6 w 1229"/>
                  <a:gd name="T61" fmla="*/ 5 h 1468"/>
                  <a:gd name="T62" fmla="*/ 4 w 1229"/>
                  <a:gd name="T63" fmla="*/ 6 h 1468"/>
                  <a:gd name="T64" fmla="*/ 3 w 1229"/>
                  <a:gd name="T65" fmla="*/ 7 h 1468"/>
                  <a:gd name="T66" fmla="*/ 2 w 1229"/>
                  <a:gd name="T67" fmla="*/ 8 h 1468"/>
                  <a:gd name="T68" fmla="*/ 1 w 1229"/>
                  <a:gd name="T69" fmla="*/ 10 h 1468"/>
                  <a:gd name="T70" fmla="*/ 0 w 1229"/>
                  <a:gd name="T71" fmla="*/ 12 h 1468"/>
                  <a:gd name="T72" fmla="*/ 0 w 1229"/>
                  <a:gd name="T73" fmla="*/ 13 h 1468"/>
                  <a:gd name="T74" fmla="*/ 0 w 1229"/>
                  <a:gd name="T75" fmla="*/ 15 h 1468"/>
                  <a:gd name="T76" fmla="*/ 1 w 1229"/>
                  <a:gd name="T77" fmla="*/ 18 h 1468"/>
                  <a:gd name="T78" fmla="*/ 2 w 1229"/>
                  <a:gd name="T79" fmla="*/ 20 h 1468"/>
                  <a:gd name="T80" fmla="*/ 3 w 1229"/>
                  <a:gd name="T81" fmla="*/ 23 h 1468"/>
                  <a:gd name="T82" fmla="*/ 4 w 1229"/>
                  <a:gd name="T83" fmla="*/ 25 h 1468"/>
                  <a:gd name="T84" fmla="*/ 5 w 1229"/>
                  <a:gd name="T85" fmla="*/ 25 h 1468"/>
                  <a:gd name="T86" fmla="*/ 6 w 1229"/>
                  <a:gd name="T87" fmla="*/ 26 h 1468"/>
                  <a:gd name="T88" fmla="*/ 6 w 1229"/>
                  <a:gd name="T89" fmla="*/ 30 h 1468"/>
                  <a:gd name="T90" fmla="*/ 19 w 1229"/>
                  <a:gd name="T91" fmla="*/ 30 h 146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229" h="1468">
                    <a:moveTo>
                      <a:pt x="957" y="1468"/>
                    </a:moveTo>
                    <a:lnTo>
                      <a:pt x="981" y="1270"/>
                    </a:lnTo>
                    <a:lnTo>
                      <a:pt x="1049" y="1164"/>
                    </a:lnTo>
                    <a:lnTo>
                      <a:pt x="1118" y="1071"/>
                    </a:lnTo>
                    <a:lnTo>
                      <a:pt x="1182" y="953"/>
                    </a:lnTo>
                    <a:lnTo>
                      <a:pt x="1216" y="854"/>
                    </a:lnTo>
                    <a:lnTo>
                      <a:pt x="1229" y="734"/>
                    </a:lnTo>
                    <a:lnTo>
                      <a:pt x="1202" y="604"/>
                    </a:lnTo>
                    <a:lnTo>
                      <a:pt x="1159" y="500"/>
                    </a:lnTo>
                    <a:lnTo>
                      <a:pt x="1166" y="405"/>
                    </a:lnTo>
                    <a:lnTo>
                      <a:pt x="1149" y="320"/>
                    </a:lnTo>
                    <a:lnTo>
                      <a:pt x="1125" y="272"/>
                    </a:lnTo>
                    <a:lnTo>
                      <a:pt x="1091" y="231"/>
                    </a:lnTo>
                    <a:lnTo>
                      <a:pt x="1079" y="204"/>
                    </a:lnTo>
                    <a:lnTo>
                      <a:pt x="1032" y="176"/>
                    </a:lnTo>
                    <a:lnTo>
                      <a:pt x="992" y="170"/>
                    </a:lnTo>
                    <a:lnTo>
                      <a:pt x="963" y="185"/>
                    </a:lnTo>
                    <a:lnTo>
                      <a:pt x="927" y="279"/>
                    </a:lnTo>
                    <a:lnTo>
                      <a:pt x="861" y="414"/>
                    </a:lnTo>
                    <a:lnTo>
                      <a:pt x="958" y="181"/>
                    </a:lnTo>
                    <a:lnTo>
                      <a:pt x="975" y="152"/>
                    </a:lnTo>
                    <a:lnTo>
                      <a:pt x="953" y="100"/>
                    </a:lnTo>
                    <a:lnTo>
                      <a:pt x="918" y="82"/>
                    </a:lnTo>
                    <a:lnTo>
                      <a:pt x="871" y="62"/>
                    </a:lnTo>
                    <a:lnTo>
                      <a:pt x="806" y="39"/>
                    </a:lnTo>
                    <a:lnTo>
                      <a:pt x="790" y="25"/>
                    </a:lnTo>
                    <a:lnTo>
                      <a:pt x="760" y="0"/>
                    </a:lnTo>
                    <a:lnTo>
                      <a:pt x="582" y="39"/>
                    </a:lnTo>
                    <a:lnTo>
                      <a:pt x="346" y="169"/>
                    </a:lnTo>
                    <a:lnTo>
                      <a:pt x="329" y="204"/>
                    </a:lnTo>
                    <a:lnTo>
                      <a:pt x="274" y="259"/>
                    </a:lnTo>
                    <a:lnTo>
                      <a:pt x="210" y="303"/>
                    </a:lnTo>
                    <a:lnTo>
                      <a:pt x="154" y="326"/>
                    </a:lnTo>
                    <a:lnTo>
                      <a:pt x="102" y="378"/>
                    </a:lnTo>
                    <a:lnTo>
                      <a:pt x="67" y="466"/>
                    </a:lnTo>
                    <a:lnTo>
                      <a:pt x="20" y="584"/>
                    </a:lnTo>
                    <a:lnTo>
                      <a:pt x="0" y="649"/>
                    </a:lnTo>
                    <a:lnTo>
                      <a:pt x="20" y="753"/>
                    </a:lnTo>
                    <a:lnTo>
                      <a:pt x="55" y="861"/>
                    </a:lnTo>
                    <a:lnTo>
                      <a:pt x="110" y="998"/>
                    </a:lnTo>
                    <a:lnTo>
                      <a:pt x="141" y="1111"/>
                    </a:lnTo>
                    <a:lnTo>
                      <a:pt x="218" y="1215"/>
                    </a:lnTo>
                    <a:lnTo>
                      <a:pt x="257" y="1233"/>
                    </a:lnTo>
                    <a:lnTo>
                      <a:pt x="279" y="1290"/>
                    </a:lnTo>
                    <a:lnTo>
                      <a:pt x="283" y="1465"/>
                    </a:lnTo>
                    <a:lnTo>
                      <a:pt x="957" y="1468"/>
                    </a:lnTo>
                    <a:close/>
                  </a:path>
                </a:pathLst>
              </a:custGeom>
              <a:solidFill>
                <a:srgbClr val="FFD7AF"/>
              </a:solidFill>
              <a:ln w="1651">
                <a:solidFill>
                  <a:srgbClr val="000000"/>
                </a:solidFill>
                <a:prstDash val="solid"/>
                <a:round/>
              </a:ln>
            </p:spPr>
            <p:txBody>
              <a:bodyPr/>
              <a:lstStyle/>
              <a:p>
                <a:endParaRPr lang="zh-CN" altLang="en-US" sz="1805"/>
              </a:p>
            </p:txBody>
          </p:sp>
          <p:sp>
            <p:nvSpPr>
              <p:cNvPr id="89" name="Freeform 109"/>
              <p:cNvSpPr/>
              <p:nvPr/>
            </p:nvSpPr>
            <p:spPr bwMode="auto">
              <a:xfrm>
                <a:off x="2932" y="1151"/>
                <a:ext cx="77" cy="40"/>
              </a:xfrm>
              <a:custGeom>
                <a:avLst/>
                <a:gdLst>
                  <a:gd name="T0" fmla="*/ 0 w 538"/>
                  <a:gd name="T1" fmla="*/ 0 h 275"/>
                  <a:gd name="T2" fmla="*/ 5 w 538"/>
                  <a:gd name="T3" fmla="*/ 3 h 275"/>
                  <a:gd name="T4" fmla="*/ 9 w 538"/>
                  <a:gd name="T5" fmla="*/ 5 h 275"/>
                  <a:gd name="T6" fmla="*/ 11 w 538"/>
                  <a:gd name="T7" fmla="*/ 6 h 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8" h="275">
                    <a:moveTo>
                      <a:pt x="0" y="0"/>
                    </a:moveTo>
                    <a:lnTo>
                      <a:pt x="234" y="164"/>
                    </a:lnTo>
                    <a:lnTo>
                      <a:pt x="445" y="246"/>
                    </a:lnTo>
                    <a:lnTo>
                      <a:pt x="538" y="275"/>
                    </a:lnTo>
                  </a:path>
                </a:pathLst>
              </a:custGeom>
              <a:solidFill>
                <a:srgbClr val="FFD7AF"/>
              </a:solidFill>
              <a:ln w="1588">
                <a:solidFill>
                  <a:srgbClr val="000000"/>
                </a:solidFill>
                <a:prstDash val="solid"/>
                <a:round/>
              </a:ln>
            </p:spPr>
            <p:txBody>
              <a:bodyPr/>
              <a:lstStyle/>
              <a:p>
                <a:endParaRPr lang="zh-CN" altLang="en-US" sz="1805"/>
              </a:p>
            </p:txBody>
          </p:sp>
          <p:sp>
            <p:nvSpPr>
              <p:cNvPr id="90" name="Freeform 110"/>
              <p:cNvSpPr/>
              <p:nvPr/>
            </p:nvSpPr>
            <p:spPr bwMode="auto">
              <a:xfrm>
                <a:off x="2885" y="1141"/>
                <a:ext cx="86" cy="91"/>
              </a:xfrm>
              <a:custGeom>
                <a:avLst/>
                <a:gdLst>
                  <a:gd name="T0" fmla="*/ 0 w 601"/>
                  <a:gd name="T1" fmla="*/ 0 h 643"/>
                  <a:gd name="T2" fmla="*/ 7 w 601"/>
                  <a:gd name="T3" fmla="*/ 4 h 643"/>
                  <a:gd name="T4" fmla="*/ 8 w 601"/>
                  <a:gd name="T5" fmla="*/ 5 h 643"/>
                  <a:gd name="T6" fmla="*/ 10 w 601"/>
                  <a:gd name="T7" fmla="*/ 7 h 643"/>
                  <a:gd name="T8" fmla="*/ 11 w 601"/>
                  <a:gd name="T9" fmla="*/ 9 h 643"/>
                  <a:gd name="T10" fmla="*/ 12 w 601"/>
                  <a:gd name="T11" fmla="*/ 11 h 643"/>
                  <a:gd name="T12" fmla="*/ 12 w 601"/>
                  <a:gd name="T13" fmla="*/ 13 h 6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643">
                    <a:moveTo>
                      <a:pt x="0" y="0"/>
                    </a:moveTo>
                    <a:lnTo>
                      <a:pt x="337" y="180"/>
                    </a:lnTo>
                    <a:lnTo>
                      <a:pt x="413" y="245"/>
                    </a:lnTo>
                    <a:lnTo>
                      <a:pt x="510" y="360"/>
                    </a:lnTo>
                    <a:lnTo>
                      <a:pt x="551" y="454"/>
                    </a:lnTo>
                    <a:lnTo>
                      <a:pt x="573" y="534"/>
                    </a:lnTo>
                    <a:lnTo>
                      <a:pt x="601" y="643"/>
                    </a:lnTo>
                  </a:path>
                </a:pathLst>
              </a:custGeom>
              <a:solidFill>
                <a:srgbClr val="FFD7AF"/>
              </a:solidFill>
              <a:ln w="1588">
                <a:solidFill>
                  <a:srgbClr val="000000"/>
                </a:solidFill>
                <a:prstDash val="solid"/>
                <a:round/>
              </a:ln>
            </p:spPr>
            <p:txBody>
              <a:bodyPr/>
              <a:lstStyle/>
              <a:p>
                <a:endParaRPr lang="zh-CN" altLang="en-US" sz="1805"/>
              </a:p>
            </p:txBody>
          </p:sp>
          <p:sp>
            <p:nvSpPr>
              <p:cNvPr id="91" name="Freeform 111"/>
              <p:cNvSpPr/>
              <p:nvPr/>
            </p:nvSpPr>
            <p:spPr bwMode="auto">
              <a:xfrm>
                <a:off x="2919" y="1090"/>
                <a:ext cx="57" cy="89"/>
              </a:xfrm>
              <a:custGeom>
                <a:avLst/>
                <a:gdLst>
                  <a:gd name="T0" fmla="*/ 8 w 395"/>
                  <a:gd name="T1" fmla="*/ 3 h 623"/>
                  <a:gd name="T2" fmla="*/ 8 w 395"/>
                  <a:gd name="T3" fmla="*/ 2 h 623"/>
                  <a:gd name="T4" fmla="*/ 8 w 395"/>
                  <a:gd name="T5" fmla="*/ 1 h 623"/>
                  <a:gd name="T6" fmla="*/ 7 w 395"/>
                  <a:gd name="T7" fmla="*/ 0 h 623"/>
                  <a:gd name="T8" fmla="*/ 6 w 395"/>
                  <a:gd name="T9" fmla="*/ 0 h 623"/>
                  <a:gd name="T10" fmla="*/ 5 w 395"/>
                  <a:gd name="T11" fmla="*/ 0 h 623"/>
                  <a:gd name="T12" fmla="*/ 4 w 395"/>
                  <a:gd name="T13" fmla="*/ 0 h 623"/>
                  <a:gd name="T14" fmla="*/ 4 w 395"/>
                  <a:gd name="T15" fmla="*/ 1 h 623"/>
                  <a:gd name="T16" fmla="*/ 3 w 395"/>
                  <a:gd name="T17" fmla="*/ 3 h 623"/>
                  <a:gd name="T18" fmla="*/ 2 w 395"/>
                  <a:gd name="T19" fmla="*/ 6 h 623"/>
                  <a:gd name="T20" fmla="*/ 1 w 395"/>
                  <a:gd name="T21" fmla="*/ 8 h 623"/>
                  <a:gd name="T22" fmla="*/ 0 w 395"/>
                  <a:gd name="T23" fmla="*/ 10 h 623"/>
                  <a:gd name="T24" fmla="*/ 0 w 395"/>
                  <a:gd name="T25" fmla="*/ 12 h 623"/>
                  <a:gd name="T26" fmla="*/ 1 w 395"/>
                  <a:gd name="T27" fmla="*/ 12 h 623"/>
                  <a:gd name="T28" fmla="*/ 1 w 395"/>
                  <a:gd name="T29" fmla="*/ 13 h 623"/>
                  <a:gd name="T30" fmla="*/ 2 w 395"/>
                  <a:gd name="T31" fmla="*/ 13 h 623"/>
                  <a:gd name="T32" fmla="*/ 3 w 395"/>
                  <a:gd name="T33" fmla="*/ 12 h 623"/>
                  <a:gd name="T34" fmla="*/ 4 w 395"/>
                  <a:gd name="T35" fmla="*/ 11 h 623"/>
                  <a:gd name="T36" fmla="*/ 4 w 395"/>
                  <a:gd name="T37" fmla="*/ 9 h 623"/>
                  <a:gd name="T38" fmla="*/ 5 w 395"/>
                  <a:gd name="T39" fmla="*/ 8 h 623"/>
                  <a:gd name="T40" fmla="*/ 5 w 395"/>
                  <a:gd name="T41" fmla="*/ 7 h 623"/>
                  <a:gd name="T42" fmla="*/ 6 w 395"/>
                  <a:gd name="T43" fmla="*/ 5 h 623"/>
                  <a:gd name="T44" fmla="*/ 8 w 395"/>
                  <a:gd name="T45" fmla="*/ 4 h 623"/>
                  <a:gd name="T46" fmla="*/ 8 w 395"/>
                  <a:gd name="T47" fmla="*/ 3 h 6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5" h="623">
                    <a:moveTo>
                      <a:pt x="391" y="139"/>
                    </a:moveTo>
                    <a:lnTo>
                      <a:pt x="395" y="98"/>
                    </a:lnTo>
                    <a:lnTo>
                      <a:pt x="368" y="42"/>
                    </a:lnTo>
                    <a:lnTo>
                      <a:pt x="328" y="15"/>
                    </a:lnTo>
                    <a:lnTo>
                      <a:pt x="290" y="0"/>
                    </a:lnTo>
                    <a:lnTo>
                      <a:pt x="248" y="1"/>
                    </a:lnTo>
                    <a:lnTo>
                      <a:pt x="211" y="10"/>
                    </a:lnTo>
                    <a:lnTo>
                      <a:pt x="181" y="28"/>
                    </a:lnTo>
                    <a:lnTo>
                      <a:pt x="123" y="167"/>
                    </a:lnTo>
                    <a:lnTo>
                      <a:pt x="83" y="298"/>
                    </a:lnTo>
                    <a:lnTo>
                      <a:pt x="45" y="401"/>
                    </a:lnTo>
                    <a:lnTo>
                      <a:pt x="0" y="512"/>
                    </a:lnTo>
                    <a:lnTo>
                      <a:pt x="16" y="581"/>
                    </a:lnTo>
                    <a:lnTo>
                      <a:pt x="38" y="604"/>
                    </a:lnTo>
                    <a:lnTo>
                      <a:pt x="72" y="623"/>
                    </a:lnTo>
                    <a:lnTo>
                      <a:pt x="110" y="618"/>
                    </a:lnTo>
                    <a:lnTo>
                      <a:pt x="148" y="602"/>
                    </a:lnTo>
                    <a:lnTo>
                      <a:pt x="186" y="540"/>
                    </a:lnTo>
                    <a:lnTo>
                      <a:pt x="201" y="453"/>
                    </a:lnTo>
                    <a:lnTo>
                      <a:pt x="235" y="398"/>
                    </a:lnTo>
                    <a:lnTo>
                      <a:pt x="265" y="332"/>
                    </a:lnTo>
                    <a:lnTo>
                      <a:pt x="315" y="267"/>
                    </a:lnTo>
                    <a:lnTo>
                      <a:pt x="364" y="183"/>
                    </a:lnTo>
                    <a:lnTo>
                      <a:pt x="391" y="139"/>
                    </a:lnTo>
                    <a:close/>
                  </a:path>
                </a:pathLst>
              </a:custGeom>
              <a:solidFill>
                <a:srgbClr val="FFD7AF"/>
              </a:solidFill>
              <a:ln w="1588">
                <a:solidFill>
                  <a:srgbClr val="000000"/>
                </a:solidFill>
                <a:prstDash val="solid"/>
                <a:round/>
              </a:ln>
            </p:spPr>
            <p:txBody>
              <a:bodyPr/>
              <a:lstStyle/>
              <a:p>
                <a:endParaRPr lang="zh-CN" altLang="en-US" sz="1805"/>
              </a:p>
            </p:txBody>
          </p:sp>
          <p:sp>
            <p:nvSpPr>
              <p:cNvPr id="92" name="Freeform 112"/>
              <p:cNvSpPr/>
              <p:nvPr/>
            </p:nvSpPr>
            <p:spPr bwMode="auto">
              <a:xfrm>
                <a:off x="2925" y="1154"/>
                <a:ext cx="16" cy="21"/>
              </a:xfrm>
              <a:custGeom>
                <a:avLst/>
                <a:gdLst>
                  <a:gd name="T0" fmla="*/ 0 w 114"/>
                  <a:gd name="T1" fmla="*/ 0 h 148"/>
                  <a:gd name="T2" fmla="*/ 1 w 114"/>
                  <a:gd name="T3" fmla="*/ 0 h 148"/>
                  <a:gd name="T4" fmla="*/ 2 w 114"/>
                  <a:gd name="T5" fmla="*/ 0 h 148"/>
                  <a:gd name="T6" fmla="*/ 2 w 114"/>
                  <a:gd name="T7" fmla="*/ 0 h 148"/>
                  <a:gd name="T8" fmla="*/ 2 w 114"/>
                  <a:gd name="T9" fmla="*/ 2 h 148"/>
                  <a:gd name="T10" fmla="*/ 2 w 114"/>
                  <a:gd name="T11" fmla="*/ 2 h 148"/>
                  <a:gd name="T12" fmla="*/ 2 w 114"/>
                  <a:gd name="T13" fmla="*/ 3 h 148"/>
                  <a:gd name="T14" fmla="*/ 1 w 114"/>
                  <a:gd name="T15" fmla="*/ 3 h 148"/>
                  <a:gd name="T16" fmla="*/ 1 w 114"/>
                  <a:gd name="T17" fmla="*/ 3 h 148"/>
                  <a:gd name="T18" fmla="*/ 0 w 114"/>
                  <a:gd name="T19" fmla="*/ 3 h 148"/>
                  <a:gd name="T20" fmla="*/ 0 w 114"/>
                  <a:gd name="T21" fmla="*/ 2 h 148"/>
                  <a:gd name="T22" fmla="*/ 0 w 114"/>
                  <a:gd name="T23" fmla="*/ 0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 h="148">
                    <a:moveTo>
                      <a:pt x="16" y="18"/>
                    </a:moveTo>
                    <a:lnTo>
                      <a:pt x="38" y="0"/>
                    </a:lnTo>
                    <a:lnTo>
                      <a:pt x="77" y="4"/>
                    </a:lnTo>
                    <a:lnTo>
                      <a:pt x="114" y="22"/>
                    </a:lnTo>
                    <a:lnTo>
                      <a:pt x="114" y="77"/>
                    </a:lnTo>
                    <a:lnTo>
                      <a:pt x="108" y="107"/>
                    </a:lnTo>
                    <a:lnTo>
                      <a:pt x="92" y="139"/>
                    </a:lnTo>
                    <a:lnTo>
                      <a:pt x="54" y="148"/>
                    </a:lnTo>
                    <a:lnTo>
                      <a:pt x="35" y="146"/>
                    </a:lnTo>
                    <a:lnTo>
                      <a:pt x="13" y="124"/>
                    </a:lnTo>
                    <a:lnTo>
                      <a:pt x="0" y="98"/>
                    </a:lnTo>
                    <a:lnTo>
                      <a:pt x="16" y="18"/>
                    </a:lnTo>
                    <a:close/>
                  </a:path>
                </a:pathLst>
              </a:custGeom>
              <a:solidFill>
                <a:srgbClr val="FFD7AF"/>
              </a:solidFill>
              <a:ln w="1588">
                <a:solidFill>
                  <a:srgbClr val="000000"/>
                </a:solidFill>
                <a:prstDash val="solid"/>
                <a:round/>
              </a:ln>
            </p:spPr>
            <p:txBody>
              <a:bodyPr/>
              <a:lstStyle/>
              <a:p>
                <a:endParaRPr lang="zh-CN" altLang="en-US" sz="1805"/>
              </a:p>
            </p:txBody>
          </p:sp>
          <p:sp>
            <p:nvSpPr>
              <p:cNvPr id="93" name="Freeform 113"/>
              <p:cNvSpPr/>
              <p:nvPr/>
            </p:nvSpPr>
            <p:spPr bwMode="auto">
              <a:xfrm>
                <a:off x="2870" y="962"/>
                <a:ext cx="42" cy="155"/>
              </a:xfrm>
              <a:custGeom>
                <a:avLst/>
                <a:gdLst>
                  <a:gd name="T0" fmla="*/ 6 w 290"/>
                  <a:gd name="T1" fmla="*/ 20 h 1090"/>
                  <a:gd name="T2" fmla="*/ 6 w 290"/>
                  <a:gd name="T3" fmla="*/ 19 h 1090"/>
                  <a:gd name="T4" fmla="*/ 6 w 290"/>
                  <a:gd name="T5" fmla="*/ 16 h 1090"/>
                  <a:gd name="T6" fmla="*/ 6 w 290"/>
                  <a:gd name="T7" fmla="*/ 14 h 1090"/>
                  <a:gd name="T8" fmla="*/ 6 w 290"/>
                  <a:gd name="T9" fmla="*/ 13 h 1090"/>
                  <a:gd name="T10" fmla="*/ 6 w 290"/>
                  <a:gd name="T11" fmla="*/ 12 h 1090"/>
                  <a:gd name="T12" fmla="*/ 6 w 290"/>
                  <a:gd name="T13" fmla="*/ 10 h 1090"/>
                  <a:gd name="T14" fmla="*/ 6 w 290"/>
                  <a:gd name="T15" fmla="*/ 8 h 1090"/>
                  <a:gd name="T16" fmla="*/ 6 w 290"/>
                  <a:gd name="T17" fmla="*/ 7 h 1090"/>
                  <a:gd name="T18" fmla="*/ 6 w 290"/>
                  <a:gd name="T19" fmla="*/ 6 h 1090"/>
                  <a:gd name="T20" fmla="*/ 6 w 290"/>
                  <a:gd name="T21" fmla="*/ 3 h 1090"/>
                  <a:gd name="T22" fmla="*/ 5 w 290"/>
                  <a:gd name="T23" fmla="*/ 2 h 1090"/>
                  <a:gd name="T24" fmla="*/ 5 w 290"/>
                  <a:gd name="T25" fmla="*/ 0 h 1090"/>
                  <a:gd name="T26" fmla="*/ 4 w 290"/>
                  <a:gd name="T27" fmla="*/ 0 h 1090"/>
                  <a:gd name="T28" fmla="*/ 4 w 290"/>
                  <a:gd name="T29" fmla="*/ 0 h 1090"/>
                  <a:gd name="T30" fmla="*/ 3 w 290"/>
                  <a:gd name="T31" fmla="*/ 0 h 1090"/>
                  <a:gd name="T32" fmla="*/ 3 w 290"/>
                  <a:gd name="T33" fmla="*/ 0 h 1090"/>
                  <a:gd name="T34" fmla="*/ 2 w 290"/>
                  <a:gd name="T35" fmla="*/ 1 h 1090"/>
                  <a:gd name="T36" fmla="*/ 2 w 290"/>
                  <a:gd name="T37" fmla="*/ 3 h 1090"/>
                  <a:gd name="T38" fmla="*/ 2 w 290"/>
                  <a:gd name="T39" fmla="*/ 5 h 1090"/>
                  <a:gd name="T40" fmla="*/ 2 w 290"/>
                  <a:gd name="T41" fmla="*/ 7 h 1090"/>
                  <a:gd name="T42" fmla="*/ 1 w 290"/>
                  <a:gd name="T43" fmla="*/ 8 h 1090"/>
                  <a:gd name="T44" fmla="*/ 1 w 290"/>
                  <a:gd name="T45" fmla="*/ 10 h 1090"/>
                  <a:gd name="T46" fmla="*/ 1 w 290"/>
                  <a:gd name="T47" fmla="*/ 12 h 1090"/>
                  <a:gd name="T48" fmla="*/ 1 w 290"/>
                  <a:gd name="T49" fmla="*/ 13 h 1090"/>
                  <a:gd name="T50" fmla="*/ 1 w 290"/>
                  <a:gd name="T51" fmla="*/ 16 h 1090"/>
                  <a:gd name="T52" fmla="*/ 0 w 290"/>
                  <a:gd name="T53" fmla="*/ 18 h 1090"/>
                  <a:gd name="T54" fmla="*/ 0 w 290"/>
                  <a:gd name="T55" fmla="*/ 20 h 1090"/>
                  <a:gd name="T56" fmla="*/ 0 w 290"/>
                  <a:gd name="T57" fmla="*/ 22 h 1090"/>
                  <a:gd name="T58" fmla="*/ 6 w 290"/>
                  <a:gd name="T59" fmla="*/ 22 h 1090"/>
                  <a:gd name="T60" fmla="*/ 6 w 290"/>
                  <a:gd name="T61" fmla="*/ 20 h 10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90" h="1090">
                    <a:moveTo>
                      <a:pt x="284" y="1005"/>
                    </a:moveTo>
                    <a:lnTo>
                      <a:pt x="289" y="947"/>
                    </a:lnTo>
                    <a:lnTo>
                      <a:pt x="290" y="818"/>
                    </a:lnTo>
                    <a:lnTo>
                      <a:pt x="281" y="691"/>
                    </a:lnTo>
                    <a:lnTo>
                      <a:pt x="275" y="635"/>
                    </a:lnTo>
                    <a:lnTo>
                      <a:pt x="271" y="594"/>
                    </a:lnTo>
                    <a:lnTo>
                      <a:pt x="271" y="505"/>
                    </a:lnTo>
                    <a:lnTo>
                      <a:pt x="276" y="406"/>
                    </a:lnTo>
                    <a:lnTo>
                      <a:pt x="275" y="332"/>
                    </a:lnTo>
                    <a:lnTo>
                      <a:pt x="273" y="276"/>
                    </a:lnTo>
                    <a:lnTo>
                      <a:pt x="262" y="166"/>
                    </a:lnTo>
                    <a:lnTo>
                      <a:pt x="253" y="88"/>
                    </a:lnTo>
                    <a:lnTo>
                      <a:pt x="236" y="24"/>
                    </a:lnTo>
                    <a:lnTo>
                      <a:pt x="214" y="3"/>
                    </a:lnTo>
                    <a:lnTo>
                      <a:pt x="186" y="1"/>
                    </a:lnTo>
                    <a:lnTo>
                      <a:pt x="156" y="0"/>
                    </a:lnTo>
                    <a:lnTo>
                      <a:pt x="121" y="14"/>
                    </a:lnTo>
                    <a:lnTo>
                      <a:pt x="92" y="70"/>
                    </a:lnTo>
                    <a:lnTo>
                      <a:pt x="85" y="160"/>
                    </a:lnTo>
                    <a:lnTo>
                      <a:pt x="82" y="264"/>
                    </a:lnTo>
                    <a:lnTo>
                      <a:pt x="76" y="332"/>
                    </a:lnTo>
                    <a:lnTo>
                      <a:pt x="67" y="402"/>
                    </a:lnTo>
                    <a:lnTo>
                      <a:pt x="68" y="485"/>
                    </a:lnTo>
                    <a:lnTo>
                      <a:pt x="64" y="580"/>
                    </a:lnTo>
                    <a:lnTo>
                      <a:pt x="51" y="651"/>
                    </a:lnTo>
                    <a:lnTo>
                      <a:pt x="37" y="765"/>
                    </a:lnTo>
                    <a:lnTo>
                      <a:pt x="19" y="885"/>
                    </a:lnTo>
                    <a:lnTo>
                      <a:pt x="3" y="986"/>
                    </a:lnTo>
                    <a:lnTo>
                      <a:pt x="0" y="1090"/>
                    </a:lnTo>
                    <a:lnTo>
                      <a:pt x="266" y="1085"/>
                    </a:lnTo>
                    <a:lnTo>
                      <a:pt x="284" y="1005"/>
                    </a:lnTo>
                    <a:close/>
                  </a:path>
                </a:pathLst>
              </a:custGeom>
              <a:solidFill>
                <a:srgbClr val="FFD7AF"/>
              </a:solidFill>
              <a:ln w="1651">
                <a:solidFill>
                  <a:srgbClr val="000000"/>
                </a:solidFill>
                <a:prstDash val="solid"/>
                <a:round/>
              </a:ln>
            </p:spPr>
            <p:txBody>
              <a:bodyPr/>
              <a:lstStyle/>
              <a:p>
                <a:endParaRPr lang="zh-CN" altLang="en-US" sz="1805"/>
              </a:p>
            </p:txBody>
          </p:sp>
          <p:sp>
            <p:nvSpPr>
              <p:cNvPr id="94" name="Freeform 114"/>
              <p:cNvSpPr/>
              <p:nvPr/>
            </p:nvSpPr>
            <p:spPr bwMode="auto">
              <a:xfrm>
                <a:off x="2968" y="1156"/>
                <a:ext cx="31" cy="4"/>
              </a:xfrm>
              <a:custGeom>
                <a:avLst/>
                <a:gdLst>
                  <a:gd name="T0" fmla="*/ 4 w 221"/>
                  <a:gd name="T1" fmla="*/ 0 h 28"/>
                  <a:gd name="T2" fmla="*/ 3 w 221"/>
                  <a:gd name="T3" fmla="*/ 0 h 28"/>
                  <a:gd name="T4" fmla="*/ 2 w 221"/>
                  <a:gd name="T5" fmla="*/ 1 h 28"/>
                  <a:gd name="T6" fmla="*/ 1 w 221"/>
                  <a:gd name="T7" fmla="*/ 0 h 28"/>
                  <a:gd name="T8" fmla="*/ 0 w 2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 h="28">
                    <a:moveTo>
                      <a:pt x="221" y="14"/>
                    </a:moveTo>
                    <a:lnTo>
                      <a:pt x="156" y="24"/>
                    </a:lnTo>
                    <a:lnTo>
                      <a:pt x="104" y="28"/>
                    </a:lnTo>
                    <a:lnTo>
                      <a:pt x="35" y="14"/>
                    </a:lnTo>
                    <a:lnTo>
                      <a:pt x="0" y="0"/>
                    </a:lnTo>
                  </a:path>
                </a:pathLst>
              </a:custGeom>
              <a:solidFill>
                <a:srgbClr val="FFD7AF"/>
              </a:solidFill>
              <a:ln w="1588">
                <a:solidFill>
                  <a:srgbClr val="000000"/>
                </a:solidFill>
                <a:prstDash val="solid"/>
                <a:round/>
              </a:ln>
            </p:spPr>
            <p:txBody>
              <a:bodyPr/>
              <a:lstStyle/>
              <a:p>
                <a:endParaRPr lang="zh-CN" altLang="en-US" sz="1805"/>
              </a:p>
            </p:txBody>
          </p:sp>
          <p:sp>
            <p:nvSpPr>
              <p:cNvPr id="95" name="Freeform 115"/>
              <p:cNvSpPr/>
              <p:nvPr/>
            </p:nvSpPr>
            <p:spPr bwMode="auto">
              <a:xfrm>
                <a:off x="2872" y="1264"/>
                <a:ext cx="26" cy="2"/>
              </a:xfrm>
              <a:custGeom>
                <a:avLst/>
                <a:gdLst>
                  <a:gd name="T0" fmla="*/ 0 w 181"/>
                  <a:gd name="T1" fmla="*/ 0 h 14"/>
                  <a:gd name="T2" fmla="*/ 1 w 181"/>
                  <a:gd name="T3" fmla="*/ 0 h 14"/>
                  <a:gd name="T4" fmla="*/ 3 w 181"/>
                  <a:gd name="T5" fmla="*/ 0 h 14"/>
                  <a:gd name="T6" fmla="*/ 4 w 181"/>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 h="14">
                    <a:moveTo>
                      <a:pt x="0" y="0"/>
                    </a:moveTo>
                    <a:lnTo>
                      <a:pt x="70" y="14"/>
                    </a:lnTo>
                    <a:lnTo>
                      <a:pt x="146" y="14"/>
                    </a:lnTo>
                    <a:lnTo>
                      <a:pt x="181" y="7"/>
                    </a:lnTo>
                  </a:path>
                </a:pathLst>
              </a:custGeom>
              <a:solidFill>
                <a:srgbClr val="FFD7AF"/>
              </a:solidFill>
              <a:ln w="1588">
                <a:solidFill>
                  <a:srgbClr val="000000"/>
                </a:solidFill>
                <a:prstDash val="solid"/>
                <a:round/>
              </a:ln>
            </p:spPr>
            <p:txBody>
              <a:bodyPr/>
              <a:lstStyle/>
              <a:p>
                <a:endParaRPr lang="zh-CN" altLang="en-US" sz="1805"/>
              </a:p>
            </p:txBody>
          </p:sp>
          <p:sp>
            <p:nvSpPr>
              <p:cNvPr id="96" name="Freeform 116"/>
              <p:cNvSpPr/>
              <p:nvPr/>
            </p:nvSpPr>
            <p:spPr bwMode="auto">
              <a:xfrm>
                <a:off x="2928" y="1104"/>
                <a:ext cx="53" cy="72"/>
              </a:xfrm>
              <a:custGeom>
                <a:avLst/>
                <a:gdLst>
                  <a:gd name="T0" fmla="*/ 8 w 370"/>
                  <a:gd name="T1" fmla="*/ 2 h 501"/>
                  <a:gd name="T2" fmla="*/ 7 w 370"/>
                  <a:gd name="T3" fmla="*/ 3 h 501"/>
                  <a:gd name="T4" fmla="*/ 7 w 370"/>
                  <a:gd name="T5" fmla="*/ 4 h 501"/>
                  <a:gd name="T6" fmla="*/ 6 w 370"/>
                  <a:gd name="T7" fmla="*/ 5 h 501"/>
                  <a:gd name="T8" fmla="*/ 5 w 370"/>
                  <a:gd name="T9" fmla="*/ 6 h 501"/>
                  <a:gd name="T10" fmla="*/ 4 w 370"/>
                  <a:gd name="T11" fmla="*/ 6 h 501"/>
                  <a:gd name="T12" fmla="*/ 4 w 370"/>
                  <a:gd name="T13" fmla="*/ 7 h 501"/>
                  <a:gd name="T14" fmla="*/ 3 w 370"/>
                  <a:gd name="T15" fmla="*/ 8 h 501"/>
                  <a:gd name="T16" fmla="*/ 3 w 370"/>
                  <a:gd name="T17" fmla="*/ 10 h 501"/>
                  <a:gd name="T18" fmla="*/ 2 w 370"/>
                  <a:gd name="T19" fmla="*/ 10 h 501"/>
                  <a:gd name="T20" fmla="*/ 1 w 370"/>
                  <a:gd name="T21" fmla="*/ 10 h 501"/>
                  <a:gd name="T22" fmla="*/ 0 w 370"/>
                  <a:gd name="T23" fmla="*/ 10 h 501"/>
                  <a:gd name="T24" fmla="*/ 0 w 370"/>
                  <a:gd name="T25" fmla="*/ 9 h 501"/>
                  <a:gd name="T26" fmla="*/ 0 w 370"/>
                  <a:gd name="T27" fmla="*/ 8 h 501"/>
                  <a:gd name="T28" fmla="*/ 0 w 370"/>
                  <a:gd name="T29" fmla="*/ 7 h 501"/>
                  <a:gd name="T30" fmla="*/ 1 w 370"/>
                  <a:gd name="T31" fmla="*/ 5 h 501"/>
                  <a:gd name="T32" fmla="*/ 2 w 370"/>
                  <a:gd name="T33" fmla="*/ 4 h 501"/>
                  <a:gd name="T34" fmla="*/ 3 w 370"/>
                  <a:gd name="T35" fmla="*/ 1 h 501"/>
                  <a:gd name="T36" fmla="*/ 4 w 370"/>
                  <a:gd name="T37" fmla="*/ 0 h 501"/>
                  <a:gd name="T38" fmla="*/ 6 w 370"/>
                  <a:gd name="T39" fmla="*/ 0 h 501"/>
                  <a:gd name="T40" fmla="*/ 6 w 370"/>
                  <a:gd name="T41" fmla="*/ 0 h 501"/>
                  <a:gd name="T42" fmla="*/ 7 w 370"/>
                  <a:gd name="T43" fmla="*/ 1 h 501"/>
                  <a:gd name="T44" fmla="*/ 7 w 370"/>
                  <a:gd name="T45" fmla="*/ 1 h 501"/>
                  <a:gd name="T46" fmla="*/ 8 w 370"/>
                  <a:gd name="T47" fmla="*/ 2 h 5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0" h="501">
                    <a:moveTo>
                      <a:pt x="370" y="97"/>
                    </a:moveTo>
                    <a:lnTo>
                      <a:pt x="362" y="159"/>
                    </a:lnTo>
                    <a:lnTo>
                      <a:pt x="331" y="214"/>
                    </a:lnTo>
                    <a:lnTo>
                      <a:pt x="276" y="266"/>
                    </a:lnTo>
                    <a:lnTo>
                      <a:pt x="239" y="279"/>
                    </a:lnTo>
                    <a:lnTo>
                      <a:pt x="209" y="294"/>
                    </a:lnTo>
                    <a:lnTo>
                      <a:pt x="191" y="344"/>
                    </a:lnTo>
                    <a:lnTo>
                      <a:pt x="163" y="414"/>
                    </a:lnTo>
                    <a:lnTo>
                      <a:pt x="132" y="480"/>
                    </a:lnTo>
                    <a:lnTo>
                      <a:pt x="97" y="501"/>
                    </a:lnTo>
                    <a:lnTo>
                      <a:pt x="46" y="501"/>
                    </a:lnTo>
                    <a:lnTo>
                      <a:pt x="14" y="486"/>
                    </a:lnTo>
                    <a:lnTo>
                      <a:pt x="0" y="446"/>
                    </a:lnTo>
                    <a:lnTo>
                      <a:pt x="3" y="401"/>
                    </a:lnTo>
                    <a:lnTo>
                      <a:pt x="19" y="318"/>
                    </a:lnTo>
                    <a:lnTo>
                      <a:pt x="52" y="251"/>
                    </a:lnTo>
                    <a:lnTo>
                      <a:pt x="90" y="193"/>
                    </a:lnTo>
                    <a:lnTo>
                      <a:pt x="160" y="69"/>
                    </a:lnTo>
                    <a:lnTo>
                      <a:pt x="207" y="14"/>
                    </a:lnTo>
                    <a:lnTo>
                      <a:pt x="269" y="0"/>
                    </a:lnTo>
                    <a:lnTo>
                      <a:pt x="305" y="9"/>
                    </a:lnTo>
                    <a:lnTo>
                      <a:pt x="331" y="28"/>
                    </a:lnTo>
                    <a:lnTo>
                      <a:pt x="357" y="61"/>
                    </a:lnTo>
                    <a:lnTo>
                      <a:pt x="370" y="97"/>
                    </a:lnTo>
                    <a:close/>
                  </a:path>
                </a:pathLst>
              </a:custGeom>
              <a:solidFill>
                <a:srgbClr val="FFD7AF"/>
              </a:solidFill>
              <a:ln w="1651">
                <a:solidFill>
                  <a:srgbClr val="000000"/>
                </a:solidFill>
                <a:prstDash val="solid"/>
                <a:round/>
              </a:ln>
            </p:spPr>
            <p:txBody>
              <a:bodyPr/>
              <a:lstStyle/>
              <a:p>
                <a:endParaRPr lang="zh-CN" altLang="en-US" sz="1805"/>
              </a:p>
            </p:txBody>
          </p:sp>
          <p:sp>
            <p:nvSpPr>
              <p:cNvPr id="97" name="Freeform 117"/>
              <p:cNvSpPr/>
              <p:nvPr/>
            </p:nvSpPr>
            <p:spPr bwMode="auto">
              <a:xfrm>
                <a:off x="2948" y="1163"/>
                <a:ext cx="14" cy="17"/>
              </a:xfrm>
              <a:custGeom>
                <a:avLst/>
                <a:gdLst>
                  <a:gd name="T0" fmla="*/ 0 w 98"/>
                  <a:gd name="T1" fmla="*/ 0 h 114"/>
                  <a:gd name="T2" fmla="*/ 1 w 98"/>
                  <a:gd name="T3" fmla="*/ 0 h 114"/>
                  <a:gd name="T4" fmla="*/ 2 w 98"/>
                  <a:gd name="T5" fmla="*/ 0 h 114"/>
                  <a:gd name="T6" fmla="*/ 2 w 98"/>
                  <a:gd name="T7" fmla="*/ 1 h 114"/>
                  <a:gd name="T8" fmla="*/ 2 w 98"/>
                  <a:gd name="T9" fmla="*/ 2 h 114"/>
                  <a:gd name="T10" fmla="*/ 1 w 98"/>
                  <a:gd name="T11" fmla="*/ 3 h 114"/>
                  <a:gd name="T12" fmla="*/ 0 w 98"/>
                  <a:gd name="T13" fmla="*/ 2 h 114"/>
                  <a:gd name="T14" fmla="*/ 0 w 98"/>
                  <a:gd name="T15" fmla="*/ 2 h 114"/>
                  <a:gd name="T16" fmla="*/ 0 w 98"/>
                  <a:gd name="T17" fmla="*/ 1 h 114"/>
                  <a:gd name="T18" fmla="*/ 0 w 98"/>
                  <a:gd name="T19" fmla="*/ 0 h 114"/>
                  <a:gd name="T20" fmla="*/ 0 w 98"/>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114">
                    <a:moveTo>
                      <a:pt x="17" y="0"/>
                    </a:moveTo>
                    <a:lnTo>
                      <a:pt x="57" y="0"/>
                    </a:lnTo>
                    <a:lnTo>
                      <a:pt x="96" y="14"/>
                    </a:lnTo>
                    <a:lnTo>
                      <a:pt x="98" y="59"/>
                    </a:lnTo>
                    <a:lnTo>
                      <a:pt x="86" y="92"/>
                    </a:lnTo>
                    <a:lnTo>
                      <a:pt x="48" y="114"/>
                    </a:lnTo>
                    <a:lnTo>
                      <a:pt x="21" y="102"/>
                    </a:lnTo>
                    <a:lnTo>
                      <a:pt x="11" y="83"/>
                    </a:lnTo>
                    <a:lnTo>
                      <a:pt x="0" y="54"/>
                    </a:lnTo>
                    <a:lnTo>
                      <a:pt x="4" y="16"/>
                    </a:lnTo>
                    <a:lnTo>
                      <a:pt x="17" y="0"/>
                    </a:lnTo>
                    <a:close/>
                  </a:path>
                </a:pathLst>
              </a:custGeom>
              <a:solidFill>
                <a:srgbClr val="FFD7AF"/>
              </a:solidFill>
              <a:ln w="1588">
                <a:solidFill>
                  <a:srgbClr val="000000"/>
                </a:solidFill>
                <a:prstDash val="solid"/>
                <a:round/>
              </a:ln>
            </p:spPr>
            <p:txBody>
              <a:bodyPr/>
              <a:lstStyle/>
              <a:p>
                <a:endParaRPr lang="zh-CN" altLang="en-US" sz="1805"/>
              </a:p>
            </p:txBody>
          </p:sp>
          <p:sp>
            <p:nvSpPr>
              <p:cNvPr id="98" name="Freeform 118"/>
              <p:cNvSpPr/>
              <p:nvPr/>
            </p:nvSpPr>
            <p:spPr bwMode="auto">
              <a:xfrm>
                <a:off x="2902" y="1083"/>
                <a:ext cx="45" cy="90"/>
              </a:xfrm>
              <a:custGeom>
                <a:avLst/>
                <a:gdLst>
                  <a:gd name="T0" fmla="*/ 6 w 317"/>
                  <a:gd name="T1" fmla="*/ 2 h 626"/>
                  <a:gd name="T2" fmla="*/ 6 w 317"/>
                  <a:gd name="T3" fmla="*/ 1 h 626"/>
                  <a:gd name="T4" fmla="*/ 6 w 317"/>
                  <a:gd name="T5" fmla="*/ 0 h 626"/>
                  <a:gd name="T6" fmla="*/ 5 w 317"/>
                  <a:gd name="T7" fmla="*/ 0 h 626"/>
                  <a:gd name="T8" fmla="*/ 4 w 317"/>
                  <a:gd name="T9" fmla="*/ 0 h 626"/>
                  <a:gd name="T10" fmla="*/ 3 w 317"/>
                  <a:gd name="T11" fmla="*/ 0 h 626"/>
                  <a:gd name="T12" fmla="*/ 2 w 317"/>
                  <a:gd name="T13" fmla="*/ 1 h 626"/>
                  <a:gd name="T14" fmla="*/ 1 w 317"/>
                  <a:gd name="T15" fmla="*/ 2 h 626"/>
                  <a:gd name="T16" fmla="*/ 1 w 317"/>
                  <a:gd name="T17" fmla="*/ 6 h 626"/>
                  <a:gd name="T18" fmla="*/ 0 w 317"/>
                  <a:gd name="T19" fmla="*/ 8 h 626"/>
                  <a:gd name="T20" fmla="*/ 0 w 317"/>
                  <a:gd name="T21" fmla="*/ 11 h 626"/>
                  <a:gd name="T22" fmla="*/ 0 w 317"/>
                  <a:gd name="T23" fmla="*/ 12 h 626"/>
                  <a:gd name="T24" fmla="*/ 1 w 317"/>
                  <a:gd name="T25" fmla="*/ 13 h 626"/>
                  <a:gd name="T26" fmla="*/ 2 w 317"/>
                  <a:gd name="T27" fmla="*/ 13 h 626"/>
                  <a:gd name="T28" fmla="*/ 3 w 317"/>
                  <a:gd name="T29" fmla="*/ 12 h 626"/>
                  <a:gd name="T30" fmla="*/ 4 w 317"/>
                  <a:gd name="T31" fmla="*/ 11 h 626"/>
                  <a:gd name="T32" fmla="*/ 4 w 317"/>
                  <a:gd name="T33" fmla="*/ 9 h 626"/>
                  <a:gd name="T34" fmla="*/ 4 w 317"/>
                  <a:gd name="T35" fmla="*/ 7 h 626"/>
                  <a:gd name="T36" fmla="*/ 5 w 317"/>
                  <a:gd name="T37" fmla="*/ 5 h 626"/>
                  <a:gd name="T38" fmla="*/ 6 w 317"/>
                  <a:gd name="T39" fmla="*/ 3 h 626"/>
                  <a:gd name="T40" fmla="*/ 6 w 317"/>
                  <a:gd name="T41" fmla="*/ 2 h 6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7" h="626">
                    <a:moveTo>
                      <a:pt x="317" y="90"/>
                    </a:moveTo>
                    <a:lnTo>
                      <a:pt x="303" y="48"/>
                    </a:lnTo>
                    <a:lnTo>
                      <a:pt x="280" y="18"/>
                    </a:lnTo>
                    <a:lnTo>
                      <a:pt x="245" y="7"/>
                    </a:lnTo>
                    <a:lnTo>
                      <a:pt x="200" y="0"/>
                    </a:lnTo>
                    <a:lnTo>
                      <a:pt x="138" y="21"/>
                    </a:lnTo>
                    <a:lnTo>
                      <a:pt x="92" y="49"/>
                    </a:lnTo>
                    <a:lnTo>
                      <a:pt x="53" y="118"/>
                    </a:lnTo>
                    <a:lnTo>
                      <a:pt x="30" y="277"/>
                    </a:lnTo>
                    <a:lnTo>
                      <a:pt x="3" y="394"/>
                    </a:lnTo>
                    <a:lnTo>
                      <a:pt x="0" y="512"/>
                    </a:lnTo>
                    <a:lnTo>
                      <a:pt x="8" y="567"/>
                    </a:lnTo>
                    <a:lnTo>
                      <a:pt x="33" y="608"/>
                    </a:lnTo>
                    <a:lnTo>
                      <a:pt x="91" y="626"/>
                    </a:lnTo>
                    <a:lnTo>
                      <a:pt x="145" y="601"/>
                    </a:lnTo>
                    <a:lnTo>
                      <a:pt x="173" y="539"/>
                    </a:lnTo>
                    <a:lnTo>
                      <a:pt x="193" y="436"/>
                    </a:lnTo>
                    <a:lnTo>
                      <a:pt x="221" y="341"/>
                    </a:lnTo>
                    <a:lnTo>
                      <a:pt x="267" y="253"/>
                    </a:lnTo>
                    <a:lnTo>
                      <a:pt x="300" y="155"/>
                    </a:lnTo>
                    <a:lnTo>
                      <a:pt x="317" y="90"/>
                    </a:lnTo>
                    <a:close/>
                  </a:path>
                </a:pathLst>
              </a:custGeom>
              <a:solidFill>
                <a:srgbClr val="FFD7AF"/>
              </a:solidFill>
              <a:ln w="1651">
                <a:solidFill>
                  <a:srgbClr val="000000"/>
                </a:solidFill>
                <a:prstDash val="solid"/>
                <a:round/>
              </a:ln>
            </p:spPr>
            <p:txBody>
              <a:bodyPr/>
              <a:lstStyle/>
              <a:p>
                <a:endParaRPr lang="zh-CN" altLang="en-US" sz="1805"/>
              </a:p>
            </p:txBody>
          </p:sp>
          <p:sp>
            <p:nvSpPr>
              <p:cNvPr id="99" name="Freeform 119"/>
              <p:cNvSpPr/>
              <p:nvPr/>
            </p:nvSpPr>
            <p:spPr bwMode="auto">
              <a:xfrm>
                <a:off x="2904" y="1147"/>
                <a:ext cx="19" cy="21"/>
              </a:xfrm>
              <a:custGeom>
                <a:avLst/>
                <a:gdLst>
                  <a:gd name="T0" fmla="*/ 3 w 132"/>
                  <a:gd name="T1" fmla="*/ 0 h 152"/>
                  <a:gd name="T2" fmla="*/ 3 w 132"/>
                  <a:gd name="T3" fmla="*/ 2 h 152"/>
                  <a:gd name="T4" fmla="*/ 2 w 132"/>
                  <a:gd name="T5" fmla="*/ 3 h 152"/>
                  <a:gd name="T6" fmla="*/ 2 w 132"/>
                  <a:gd name="T7" fmla="*/ 3 h 152"/>
                  <a:gd name="T8" fmla="*/ 1 w 132"/>
                  <a:gd name="T9" fmla="*/ 3 h 152"/>
                  <a:gd name="T10" fmla="*/ 0 w 132"/>
                  <a:gd name="T11" fmla="*/ 2 h 152"/>
                  <a:gd name="T12" fmla="*/ 0 w 132"/>
                  <a:gd name="T13" fmla="*/ 2 h 152"/>
                  <a:gd name="T14" fmla="*/ 0 w 132"/>
                  <a:gd name="T15" fmla="*/ 1 h 152"/>
                  <a:gd name="T16" fmla="*/ 0 w 132"/>
                  <a:gd name="T17" fmla="*/ 0 h 152"/>
                  <a:gd name="T18" fmla="*/ 2 w 132"/>
                  <a:gd name="T19" fmla="*/ 0 h 152"/>
                  <a:gd name="T20" fmla="*/ 3 w 132"/>
                  <a:gd name="T21" fmla="*/ 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152">
                    <a:moveTo>
                      <a:pt x="131" y="24"/>
                    </a:moveTo>
                    <a:lnTo>
                      <a:pt x="132" y="80"/>
                    </a:lnTo>
                    <a:lnTo>
                      <a:pt x="113" y="137"/>
                    </a:lnTo>
                    <a:lnTo>
                      <a:pt x="78" y="152"/>
                    </a:lnTo>
                    <a:lnTo>
                      <a:pt x="26" y="137"/>
                    </a:lnTo>
                    <a:lnTo>
                      <a:pt x="10" y="111"/>
                    </a:lnTo>
                    <a:lnTo>
                      <a:pt x="2" y="81"/>
                    </a:lnTo>
                    <a:lnTo>
                      <a:pt x="0" y="39"/>
                    </a:lnTo>
                    <a:lnTo>
                      <a:pt x="22" y="10"/>
                    </a:lnTo>
                    <a:lnTo>
                      <a:pt x="92" y="0"/>
                    </a:lnTo>
                    <a:lnTo>
                      <a:pt x="131" y="24"/>
                    </a:lnTo>
                    <a:close/>
                  </a:path>
                </a:pathLst>
              </a:custGeom>
              <a:solidFill>
                <a:srgbClr val="FFD7AF"/>
              </a:solidFill>
              <a:ln w="1588">
                <a:solidFill>
                  <a:srgbClr val="000000"/>
                </a:solidFill>
                <a:prstDash val="solid"/>
                <a:round/>
              </a:ln>
            </p:spPr>
            <p:txBody>
              <a:bodyPr/>
              <a:lstStyle/>
              <a:p>
                <a:endParaRPr lang="zh-CN" altLang="en-US" sz="1805"/>
              </a:p>
            </p:txBody>
          </p:sp>
          <p:sp>
            <p:nvSpPr>
              <p:cNvPr id="100" name="Freeform 120"/>
              <p:cNvSpPr/>
              <p:nvPr/>
            </p:nvSpPr>
            <p:spPr bwMode="auto">
              <a:xfrm>
                <a:off x="2833" y="1089"/>
                <a:ext cx="83" cy="135"/>
              </a:xfrm>
              <a:custGeom>
                <a:avLst/>
                <a:gdLst>
                  <a:gd name="T0" fmla="*/ 5 w 578"/>
                  <a:gd name="T1" fmla="*/ 2 h 941"/>
                  <a:gd name="T2" fmla="*/ 7 w 578"/>
                  <a:gd name="T3" fmla="*/ 2 h 941"/>
                  <a:gd name="T4" fmla="*/ 8 w 578"/>
                  <a:gd name="T5" fmla="*/ 1 h 941"/>
                  <a:gd name="T6" fmla="*/ 9 w 578"/>
                  <a:gd name="T7" fmla="*/ 0 h 941"/>
                  <a:gd name="T8" fmla="*/ 11 w 578"/>
                  <a:gd name="T9" fmla="*/ 0 h 941"/>
                  <a:gd name="T10" fmla="*/ 11 w 578"/>
                  <a:gd name="T11" fmla="*/ 0 h 941"/>
                  <a:gd name="T12" fmla="*/ 12 w 578"/>
                  <a:gd name="T13" fmla="*/ 1 h 941"/>
                  <a:gd name="T14" fmla="*/ 12 w 578"/>
                  <a:gd name="T15" fmla="*/ 1 h 941"/>
                  <a:gd name="T16" fmla="*/ 12 w 578"/>
                  <a:gd name="T17" fmla="*/ 2 h 941"/>
                  <a:gd name="T18" fmla="*/ 11 w 578"/>
                  <a:gd name="T19" fmla="*/ 3 h 941"/>
                  <a:gd name="T20" fmla="*/ 11 w 578"/>
                  <a:gd name="T21" fmla="*/ 4 h 941"/>
                  <a:gd name="T22" fmla="*/ 9 w 578"/>
                  <a:gd name="T23" fmla="*/ 6 h 941"/>
                  <a:gd name="T24" fmla="*/ 8 w 578"/>
                  <a:gd name="T25" fmla="*/ 6 h 941"/>
                  <a:gd name="T26" fmla="*/ 7 w 578"/>
                  <a:gd name="T27" fmla="*/ 7 h 941"/>
                  <a:gd name="T28" fmla="*/ 8 w 578"/>
                  <a:gd name="T29" fmla="*/ 8 h 941"/>
                  <a:gd name="T30" fmla="*/ 8 w 578"/>
                  <a:gd name="T31" fmla="*/ 10 h 941"/>
                  <a:gd name="T32" fmla="*/ 8 w 578"/>
                  <a:gd name="T33" fmla="*/ 12 h 941"/>
                  <a:gd name="T34" fmla="*/ 7 w 578"/>
                  <a:gd name="T35" fmla="*/ 13 h 941"/>
                  <a:gd name="T36" fmla="*/ 7 w 578"/>
                  <a:gd name="T37" fmla="*/ 14 h 941"/>
                  <a:gd name="T38" fmla="*/ 6 w 578"/>
                  <a:gd name="T39" fmla="*/ 16 h 941"/>
                  <a:gd name="T40" fmla="*/ 6 w 578"/>
                  <a:gd name="T41" fmla="*/ 17 h 941"/>
                  <a:gd name="T42" fmla="*/ 5 w 578"/>
                  <a:gd name="T43" fmla="*/ 18 h 941"/>
                  <a:gd name="T44" fmla="*/ 4 w 578"/>
                  <a:gd name="T45" fmla="*/ 19 h 941"/>
                  <a:gd name="T46" fmla="*/ 3 w 578"/>
                  <a:gd name="T47" fmla="*/ 19 h 941"/>
                  <a:gd name="T48" fmla="*/ 2 w 578"/>
                  <a:gd name="T49" fmla="*/ 19 h 941"/>
                  <a:gd name="T50" fmla="*/ 1 w 578"/>
                  <a:gd name="T51" fmla="*/ 18 h 941"/>
                  <a:gd name="T52" fmla="*/ 1 w 578"/>
                  <a:gd name="T53" fmla="*/ 16 h 941"/>
                  <a:gd name="T54" fmla="*/ 0 w 578"/>
                  <a:gd name="T55" fmla="*/ 14 h 941"/>
                  <a:gd name="T56" fmla="*/ 0 w 578"/>
                  <a:gd name="T57" fmla="*/ 13 h 941"/>
                  <a:gd name="T58" fmla="*/ 1 w 578"/>
                  <a:gd name="T59" fmla="*/ 11 h 941"/>
                  <a:gd name="T60" fmla="*/ 1 w 578"/>
                  <a:gd name="T61" fmla="*/ 8 h 941"/>
                  <a:gd name="T62" fmla="*/ 2 w 578"/>
                  <a:gd name="T63" fmla="*/ 5 h 941"/>
                  <a:gd name="T64" fmla="*/ 3 w 578"/>
                  <a:gd name="T65" fmla="*/ 3 h 941"/>
                  <a:gd name="T66" fmla="*/ 4 w 578"/>
                  <a:gd name="T67" fmla="*/ 3 h 941"/>
                  <a:gd name="T68" fmla="*/ 5 w 578"/>
                  <a:gd name="T69" fmla="*/ 2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8" h="941">
                    <a:moveTo>
                      <a:pt x="242" y="117"/>
                    </a:moveTo>
                    <a:lnTo>
                      <a:pt x="326" y="97"/>
                    </a:lnTo>
                    <a:lnTo>
                      <a:pt x="381" y="62"/>
                    </a:lnTo>
                    <a:lnTo>
                      <a:pt x="450" y="21"/>
                    </a:lnTo>
                    <a:lnTo>
                      <a:pt x="526" y="0"/>
                    </a:lnTo>
                    <a:lnTo>
                      <a:pt x="554" y="10"/>
                    </a:lnTo>
                    <a:lnTo>
                      <a:pt x="574" y="33"/>
                    </a:lnTo>
                    <a:lnTo>
                      <a:pt x="578" y="71"/>
                    </a:lnTo>
                    <a:lnTo>
                      <a:pt x="567" y="117"/>
                    </a:lnTo>
                    <a:lnTo>
                      <a:pt x="557" y="158"/>
                    </a:lnTo>
                    <a:lnTo>
                      <a:pt x="526" y="207"/>
                    </a:lnTo>
                    <a:lnTo>
                      <a:pt x="454" y="276"/>
                    </a:lnTo>
                    <a:lnTo>
                      <a:pt x="402" y="311"/>
                    </a:lnTo>
                    <a:lnTo>
                      <a:pt x="360" y="331"/>
                    </a:lnTo>
                    <a:lnTo>
                      <a:pt x="367" y="407"/>
                    </a:lnTo>
                    <a:lnTo>
                      <a:pt x="374" y="477"/>
                    </a:lnTo>
                    <a:lnTo>
                      <a:pt x="367" y="580"/>
                    </a:lnTo>
                    <a:lnTo>
                      <a:pt x="353" y="642"/>
                    </a:lnTo>
                    <a:lnTo>
                      <a:pt x="347" y="705"/>
                    </a:lnTo>
                    <a:lnTo>
                      <a:pt x="315" y="769"/>
                    </a:lnTo>
                    <a:lnTo>
                      <a:pt x="287" y="815"/>
                    </a:lnTo>
                    <a:lnTo>
                      <a:pt x="235" y="859"/>
                    </a:lnTo>
                    <a:lnTo>
                      <a:pt x="187" y="899"/>
                    </a:lnTo>
                    <a:lnTo>
                      <a:pt x="135" y="926"/>
                    </a:lnTo>
                    <a:lnTo>
                      <a:pt x="97" y="941"/>
                    </a:lnTo>
                    <a:lnTo>
                      <a:pt x="62" y="865"/>
                    </a:lnTo>
                    <a:lnTo>
                      <a:pt x="42" y="787"/>
                    </a:lnTo>
                    <a:lnTo>
                      <a:pt x="7" y="670"/>
                    </a:lnTo>
                    <a:lnTo>
                      <a:pt x="0" y="615"/>
                    </a:lnTo>
                    <a:lnTo>
                      <a:pt x="28" y="525"/>
                    </a:lnTo>
                    <a:lnTo>
                      <a:pt x="55" y="401"/>
                    </a:lnTo>
                    <a:lnTo>
                      <a:pt x="90" y="242"/>
                    </a:lnTo>
                    <a:lnTo>
                      <a:pt x="124" y="166"/>
                    </a:lnTo>
                    <a:lnTo>
                      <a:pt x="187" y="131"/>
                    </a:lnTo>
                    <a:lnTo>
                      <a:pt x="242" y="117"/>
                    </a:lnTo>
                    <a:close/>
                  </a:path>
                </a:pathLst>
              </a:custGeom>
              <a:solidFill>
                <a:srgbClr val="FFD7AF"/>
              </a:solidFill>
              <a:ln w="1651">
                <a:solidFill>
                  <a:srgbClr val="000000"/>
                </a:solidFill>
                <a:prstDash val="solid"/>
                <a:round/>
              </a:ln>
            </p:spPr>
            <p:txBody>
              <a:bodyPr/>
              <a:lstStyle/>
              <a:p>
                <a:endParaRPr lang="zh-CN" altLang="en-US" sz="1805"/>
              </a:p>
            </p:txBody>
          </p:sp>
          <p:sp>
            <p:nvSpPr>
              <p:cNvPr id="101" name="Freeform 121"/>
              <p:cNvSpPr/>
              <p:nvPr/>
            </p:nvSpPr>
            <p:spPr bwMode="auto">
              <a:xfrm>
                <a:off x="2883" y="1090"/>
                <a:ext cx="30" cy="21"/>
              </a:xfrm>
              <a:custGeom>
                <a:avLst/>
                <a:gdLst>
                  <a:gd name="T0" fmla="*/ 0 w 210"/>
                  <a:gd name="T1" fmla="*/ 2 h 149"/>
                  <a:gd name="T2" fmla="*/ 1 w 210"/>
                  <a:gd name="T3" fmla="*/ 3 h 149"/>
                  <a:gd name="T4" fmla="*/ 1 w 210"/>
                  <a:gd name="T5" fmla="*/ 3 h 149"/>
                  <a:gd name="T6" fmla="*/ 2 w 210"/>
                  <a:gd name="T7" fmla="*/ 3 h 149"/>
                  <a:gd name="T8" fmla="*/ 4 w 210"/>
                  <a:gd name="T9" fmla="*/ 2 h 149"/>
                  <a:gd name="T10" fmla="*/ 4 w 210"/>
                  <a:gd name="T11" fmla="*/ 2 h 149"/>
                  <a:gd name="T12" fmla="*/ 4 w 210"/>
                  <a:gd name="T13" fmla="*/ 1 h 149"/>
                  <a:gd name="T14" fmla="*/ 4 w 210"/>
                  <a:gd name="T15" fmla="*/ 0 h 149"/>
                  <a:gd name="T16" fmla="*/ 3 w 210"/>
                  <a:gd name="T17" fmla="*/ 0 h 149"/>
                  <a:gd name="T18" fmla="*/ 2 w 210"/>
                  <a:gd name="T19" fmla="*/ 0 h 149"/>
                  <a:gd name="T20" fmla="*/ 1 w 210"/>
                  <a:gd name="T21" fmla="*/ 1 h 149"/>
                  <a:gd name="T22" fmla="*/ 0 w 210"/>
                  <a:gd name="T23" fmla="*/ 2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0" h="149">
                    <a:moveTo>
                      <a:pt x="0" y="83"/>
                    </a:moveTo>
                    <a:lnTo>
                      <a:pt x="27" y="135"/>
                    </a:lnTo>
                    <a:lnTo>
                      <a:pt x="55" y="149"/>
                    </a:lnTo>
                    <a:lnTo>
                      <a:pt x="120" y="132"/>
                    </a:lnTo>
                    <a:lnTo>
                      <a:pt x="182" y="104"/>
                    </a:lnTo>
                    <a:lnTo>
                      <a:pt x="207" y="83"/>
                    </a:lnTo>
                    <a:lnTo>
                      <a:pt x="210" y="31"/>
                    </a:lnTo>
                    <a:lnTo>
                      <a:pt x="189" y="0"/>
                    </a:lnTo>
                    <a:lnTo>
                      <a:pt x="141" y="4"/>
                    </a:lnTo>
                    <a:lnTo>
                      <a:pt x="103" y="20"/>
                    </a:lnTo>
                    <a:lnTo>
                      <a:pt x="62" y="41"/>
                    </a:lnTo>
                    <a:lnTo>
                      <a:pt x="0" y="83"/>
                    </a:lnTo>
                    <a:close/>
                  </a:path>
                </a:pathLst>
              </a:custGeom>
              <a:solidFill>
                <a:srgbClr val="FFD7AF"/>
              </a:solidFill>
              <a:ln w="1651">
                <a:solidFill>
                  <a:srgbClr val="000000"/>
                </a:solidFill>
                <a:prstDash val="solid"/>
                <a:round/>
              </a:ln>
            </p:spPr>
            <p:txBody>
              <a:bodyPr/>
              <a:lstStyle/>
              <a:p>
                <a:endParaRPr lang="zh-CN" altLang="en-US" sz="1805"/>
              </a:p>
            </p:txBody>
          </p:sp>
          <p:sp>
            <p:nvSpPr>
              <p:cNvPr id="102" name="Freeform 122"/>
              <p:cNvSpPr/>
              <p:nvPr/>
            </p:nvSpPr>
            <p:spPr bwMode="auto">
              <a:xfrm>
                <a:off x="2974" y="1146"/>
                <a:ext cx="1" cy="6"/>
              </a:xfrm>
              <a:custGeom>
                <a:avLst/>
                <a:gdLst>
                  <a:gd name="T0" fmla="*/ 0 w 7"/>
                  <a:gd name="T1" fmla="*/ 1 h 42"/>
                  <a:gd name="T2" fmla="*/ 0 w 7"/>
                  <a:gd name="T3" fmla="*/ 0 h 42"/>
                  <a:gd name="T4" fmla="*/ 0 w 7"/>
                  <a:gd name="T5" fmla="*/ 0 h 42"/>
                  <a:gd name="T6" fmla="*/ 0 60000 65536"/>
                  <a:gd name="T7" fmla="*/ 0 60000 65536"/>
                  <a:gd name="T8" fmla="*/ 0 60000 65536"/>
                </a:gdLst>
                <a:ahLst/>
                <a:cxnLst>
                  <a:cxn ang="T6">
                    <a:pos x="T0" y="T1"/>
                  </a:cxn>
                  <a:cxn ang="T7">
                    <a:pos x="T2" y="T3"/>
                  </a:cxn>
                  <a:cxn ang="T8">
                    <a:pos x="T4" y="T5"/>
                  </a:cxn>
                </a:cxnLst>
                <a:rect l="0" t="0" r="r" b="b"/>
                <a:pathLst>
                  <a:path w="7" h="42">
                    <a:moveTo>
                      <a:pt x="7" y="42"/>
                    </a:moveTo>
                    <a:lnTo>
                      <a:pt x="7" y="18"/>
                    </a:lnTo>
                    <a:lnTo>
                      <a:pt x="0" y="0"/>
                    </a:lnTo>
                  </a:path>
                </a:pathLst>
              </a:custGeom>
              <a:solidFill>
                <a:srgbClr val="FFD7AF"/>
              </a:solidFill>
              <a:ln w="1588">
                <a:solidFill>
                  <a:srgbClr val="000000"/>
                </a:solidFill>
                <a:prstDash val="solid"/>
                <a:round/>
              </a:ln>
            </p:spPr>
            <p:txBody>
              <a:bodyPr/>
              <a:lstStyle/>
              <a:p>
                <a:endParaRPr lang="zh-CN" altLang="en-US" sz="1805"/>
              </a:p>
            </p:txBody>
          </p:sp>
        </p:grpSp>
      </p:grpSp>
      <p:sp>
        <p:nvSpPr>
          <p:cNvPr id="128" name="AutoShape 123"/>
          <p:cNvSpPr>
            <a:spLocks noChangeArrowheads="1"/>
          </p:cNvSpPr>
          <p:nvPr/>
        </p:nvSpPr>
        <p:spPr bwMode="auto">
          <a:xfrm>
            <a:off x="1605333" y="2041522"/>
            <a:ext cx="7029928" cy="1544939"/>
          </a:xfrm>
          <a:prstGeom prst="cloudCallout">
            <a:avLst>
              <a:gd name="adj1" fmla="val -34324"/>
              <a:gd name="adj2" fmla="val 81328"/>
            </a:avLst>
          </a:prstGeom>
          <a:gradFill rotWithShape="0">
            <a:gsLst>
              <a:gs pos="0">
                <a:srgbClr val="CCFFCC"/>
              </a:gs>
              <a:gs pos="100000">
                <a:srgbClr val="FFFFFF"/>
              </a:gs>
            </a:gsLst>
            <a:lin ang="18900000" scaled="1"/>
          </a:gradFill>
          <a:ln w="9525">
            <a:solidFill>
              <a:srgbClr val="008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005" b="1" dirty="0">
                <a:solidFill>
                  <a:srgbClr val="0D466D"/>
                </a:solidFill>
                <a:latin typeface="Verdana" panose="020B0604030504040204" pitchFamily="34" charset="0"/>
              </a:rPr>
              <a:t>遗传算法（</a:t>
            </a:r>
            <a:r>
              <a:rPr lang="en-US" altLang="zh-CN" sz="2005" b="1" dirty="0">
                <a:solidFill>
                  <a:srgbClr val="0D466D"/>
                </a:solidFill>
                <a:latin typeface="Times New Roman" panose="02020603050405020304" pitchFamily="18" charset="0"/>
              </a:rPr>
              <a:t>Genetic Algorithm</a:t>
            </a:r>
            <a:r>
              <a:rPr lang="zh-CN" altLang="en-US" sz="2005" b="1" dirty="0">
                <a:solidFill>
                  <a:srgbClr val="0D466D"/>
                </a:solidFill>
                <a:latin typeface="Times New Roman" panose="02020603050405020304" pitchFamily="18" charset="0"/>
              </a:rPr>
              <a:t>，</a:t>
            </a:r>
            <a:r>
              <a:rPr lang="en-US" altLang="zh-CN" sz="2005" b="1" dirty="0">
                <a:solidFill>
                  <a:srgbClr val="0D466D"/>
                </a:solidFill>
                <a:latin typeface="Times New Roman" panose="02020603050405020304" pitchFamily="18" charset="0"/>
              </a:rPr>
              <a:t>GA</a:t>
            </a:r>
            <a:r>
              <a:rPr lang="zh-CN" altLang="en-US" sz="2005" b="1" dirty="0">
                <a:solidFill>
                  <a:srgbClr val="0D466D"/>
                </a:solidFill>
                <a:latin typeface="Verdana" panose="020B0604030504040204" pitchFamily="34" charset="0"/>
              </a:rPr>
              <a:t>）</a:t>
            </a:r>
          </a:p>
          <a:p>
            <a:pPr algn="ctr" eaLnBrk="1" hangingPunct="1"/>
            <a:r>
              <a:rPr lang="zh-CN" altLang="en-US" sz="2005" b="1" dirty="0">
                <a:solidFill>
                  <a:srgbClr val="0D466D"/>
                </a:solidFill>
                <a:latin typeface="Verdana" panose="020B0604030504040204" pitchFamily="34" charset="0"/>
              </a:rPr>
              <a:t>是进化计算的一个分支，</a:t>
            </a:r>
          </a:p>
          <a:p>
            <a:pPr algn="ctr" eaLnBrk="1" hangingPunct="1"/>
            <a:r>
              <a:rPr lang="zh-CN" altLang="en-US" sz="2005" b="1" dirty="0">
                <a:solidFill>
                  <a:srgbClr val="0D466D"/>
                </a:solidFill>
                <a:latin typeface="Verdana" panose="020B0604030504040204" pitchFamily="34" charset="0"/>
              </a:rPr>
              <a:t>是一种模拟自然界生物进化过程的随机搜索算法。</a:t>
            </a:r>
          </a:p>
        </p:txBody>
      </p:sp>
      <p:sp>
        <p:nvSpPr>
          <p:cNvPr id="129" name="AutoShape 124"/>
          <p:cNvSpPr>
            <a:spLocks noChangeArrowheads="1"/>
          </p:cNvSpPr>
          <p:nvPr/>
        </p:nvSpPr>
        <p:spPr bwMode="auto">
          <a:xfrm>
            <a:off x="1962705" y="962011"/>
            <a:ext cx="5807331" cy="1069772"/>
          </a:xfrm>
          <a:prstGeom prst="cloudCallout">
            <a:avLst>
              <a:gd name="adj1" fmla="val 71800"/>
              <a:gd name="adj2" fmla="val 435"/>
            </a:avLst>
          </a:prstGeom>
          <a:gradFill rotWithShape="0">
            <a:gsLst>
              <a:gs pos="0">
                <a:srgbClr val="FFFFFF"/>
              </a:gs>
              <a:gs pos="100000">
                <a:srgbClr val="CCFFFF"/>
              </a:gs>
            </a:gsLst>
            <a:lin ang="2700000" scaled="1"/>
          </a:gradFill>
          <a:ln w="9525">
            <a:solidFill>
              <a:srgbClr val="CDB33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kumimoji="1" lang="zh-CN" altLang="en-US" sz="2405" b="1" dirty="0">
                <a:solidFill>
                  <a:srgbClr val="000000"/>
                </a:solidFill>
                <a:latin typeface="Times New Roman" panose="02020603050405020304" pitchFamily="18" charset="0"/>
                <a:ea typeface="楷体_GB2312" pitchFamily="1" charset="-122"/>
              </a:rPr>
              <a:t>       遗传算法的思想来源是怎样的？</a:t>
            </a:r>
          </a:p>
          <a:p>
            <a:pPr algn="ctr" eaLnBrk="1" hangingPunct="1"/>
            <a:r>
              <a:rPr kumimoji="1" lang="zh-CN" altLang="en-US" sz="2405" b="1" dirty="0">
                <a:solidFill>
                  <a:srgbClr val="000000"/>
                </a:solidFill>
                <a:latin typeface="Times New Roman" panose="02020603050405020304" pitchFamily="18" charset="0"/>
                <a:ea typeface="楷体_GB2312" pitchFamily="1" charset="-122"/>
              </a:rPr>
              <a:t>它由谁提出的？</a:t>
            </a:r>
          </a:p>
        </p:txBody>
      </p:sp>
      <p:sp>
        <p:nvSpPr>
          <p:cNvPr id="130" name="AutoShape 125"/>
          <p:cNvSpPr>
            <a:spLocks noChangeArrowheads="1"/>
          </p:cNvSpPr>
          <p:nvPr/>
        </p:nvSpPr>
        <p:spPr bwMode="auto">
          <a:xfrm>
            <a:off x="4146368" y="3443656"/>
            <a:ext cx="6456728" cy="2758800"/>
          </a:xfrm>
          <a:prstGeom prst="cloudCallout">
            <a:avLst>
              <a:gd name="adj1" fmla="val -67913"/>
              <a:gd name="adj2" fmla="val 21548"/>
            </a:avLst>
          </a:prstGeom>
          <a:gradFill rotWithShape="0">
            <a:gsLst>
              <a:gs pos="0">
                <a:srgbClr val="CCFFCC"/>
              </a:gs>
              <a:gs pos="100000">
                <a:srgbClr val="FFFFFF"/>
              </a:gs>
            </a:gsLst>
            <a:lin ang="18900000" scaled="1"/>
          </a:gradFill>
          <a:ln w="9525">
            <a:solidFill>
              <a:srgbClr val="008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sz="2005" b="1" dirty="0">
              <a:solidFill>
                <a:srgbClr val="0D466D"/>
              </a:solidFill>
              <a:latin typeface="Verdana" panose="020B0604030504040204" pitchFamily="34" charset="0"/>
            </a:endParaRPr>
          </a:p>
        </p:txBody>
      </p:sp>
      <p:sp>
        <p:nvSpPr>
          <p:cNvPr id="2" name="文本框 1"/>
          <p:cNvSpPr txBox="1"/>
          <p:nvPr/>
        </p:nvSpPr>
        <p:spPr>
          <a:xfrm>
            <a:off x="4982769" y="3789296"/>
            <a:ext cx="4649837" cy="2317750"/>
          </a:xfrm>
          <a:prstGeom prst="rect">
            <a:avLst/>
          </a:prstGeom>
          <a:noFill/>
        </p:spPr>
        <p:txBody>
          <a:bodyPr wrap="square" rtlCol="0">
            <a:spAutoFit/>
          </a:bodyPr>
          <a:lstStyle/>
          <a:p>
            <a:pPr algn="ctr" eaLnBrk="1" hangingPunct="1"/>
            <a:r>
              <a:rPr lang="en-US" altLang="zh-CN" sz="1805" b="1" dirty="0">
                <a:solidFill>
                  <a:srgbClr val="0D466D"/>
                </a:solidFill>
                <a:latin typeface="Verdana" panose="020B0604030504040204" pitchFamily="34" charset="0"/>
              </a:rPr>
              <a:t>GA</a:t>
            </a:r>
            <a:r>
              <a:rPr lang="zh-CN" altLang="en-US" sz="1805" b="1" dirty="0">
                <a:solidFill>
                  <a:srgbClr val="0D466D"/>
                </a:solidFill>
                <a:latin typeface="Verdana" panose="020B0604030504040204" pitchFamily="34" charset="0"/>
              </a:rPr>
              <a:t>思想源于自然界“自然选择”和“优胜劣汰”的进化规律，</a:t>
            </a:r>
          </a:p>
          <a:p>
            <a:pPr algn="ctr" eaLnBrk="1" hangingPunct="1"/>
            <a:r>
              <a:rPr lang="zh-CN" altLang="en-US" sz="1805" b="1" dirty="0">
                <a:solidFill>
                  <a:srgbClr val="0D466D"/>
                </a:solidFill>
                <a:latin typeface="Verdana" panose="020B0604030504040204" pitchFamily="34" charset="0"/>
              </a:rPr>
              <a:t>通过模拟生物进化中的自然选择和交配变异寻找问题的全局最优解。</a:t>
            </a:r>
          </a:p>
          <a:p>
            <a:pPr algn="ctr" eaLnBrk="1" hangingPunct="1"/>
            <a:r>
              <a:rPr lang="zh-CN" altLang="en-US" sz="1805" b="1" dirty="0">
                <a:solidFill>
                  <a:srgbClr val="0D466D"/>
                </a:solidFill>
                <a:latin typeface="Verdana" panose="020B0604030504040204" pitchFamily="34" charset="0"/>
              </a:rPr>
              <a:t>它最早由美国密歇根大学教授</a:t>
            </a:r>
            <a:r>
              <a:rPr lang="en-US" altLang="zh-CN" sz="1805" b="1" dirty="0">
                <a:solidFill>
                  <a:srgbClr val="0D466D"/>
                </a:solidFill>
                <a:latin typeface="Verdana" panose="020B0604030504040204" pitchFamily="34" charset="0"/>
              </a:rPr>
              <a:t>John H. Holland</a:t>
            </a:r>
            <a:r>
              <a:rPr lang="zh-CN" altLang="en-US" sz="1805" b="1" dirty="0">
                <a:solidFill>
                  <a:srgbClr val="0D466D"/>
                </a:solidFill>
                <a:latin typeface="Verdana" panose="020B0604030504040204" pitchFamily="34" charset="0"/>
              </a:rPr>
              <a:t>提出，</a:t>
            </a:r>
          </a:p>
          <a:p>
            <a:pPr algn="ctr" eaLnBrk="1" hangingPunct="1"/>
            <a:r>
              <a:rPr lang="zh-CN" altLang="en-US" sz="1805" b="1" dirty="0">
                <a:solidFill>
                  <a:srgbClr val="0D466D"/>
                </a:solidFill>
                <a:latin typeface="Verdana" panose="020B0604030504040204" pitchFamily="34" charset="0"/>
              </a:rPr>
              <a:t>现在已经广泛应用于各种工程领域的优化问题之中。</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blinds(horizontal)">
                                      <p:cBhvr>
                                        <p:cTn id="12" dur="500"/>
                                        <p:tgtEl>
                                          <p:spTgt spid="129"/>
                                        </p:tgtEl>
                                      </p:cBhvr>
                                    </p:animEffect>
                                  </p:childTnLst>
                                  <p:subTnLst>
                                    <p:audio>
                                      <p:cMediaNode>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barn(inVertical)">
                                      <p:cBhvr>
                                        <p:cTn id="27" dur="500"/>
                                        <p:tgtEl>
                                          <p:spTgt spid="1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bldLvl="0" animBg="1"/>
      <p:bldP spid="129" grpId="0" bldLvl="0" animBg="1"/>
      <p:bldP spid="130" grpId="0" bldLvl="0" animBg="1"/>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88</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遗传算法的起源</a:t>
            </a:r>
          </a:p>
        </p:txBody>
      </p:sp>
      <p:pic>
        <p:nvPicPr>
          <p:cNvPr id="31" name="Picture 32" descr="图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259" y="1019531"/>
            <a:ext cx="4286741" cy="2337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3" descr="图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588" y="2247176"/>
            <a:ext cx="3826981" cy="2337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34"/>
          <p:cNvSpPr txBox="1">
            <a:spLocks noChangeArrowheads="1"/>
          </p:cNvSpPr>
          <p:nvPr/>
        </p:nvSpPr>
        <p:spPr bwMode="auto">
          <a:xfrm>
            <a:off x="2029420" y="3947835"/>
            <a:ext cx="3430591" cy="581051"/>
          </a:xfrm>
          <a:prstGeom prst="rect">
            <a:avLst/>
          </a:prstGeom>
          <a:gradFill rotWithShape="1">
            <a:gsLst>
              <a:gs pos="0">
                <a:srgbClr val="66FFFF"/>
              </a:gs>
              <a:gs pos="50000">
                <a:srgbClr val="B2B2B2"/>
              </a:gs>
              <a:gs pos="100000">
                <a:srgbClr val="66FFFF"/>
              </a:gs>
            </a:gsLst>
            <a:lin ang="5400000" scaled="1"/>
          </a:gradFill>
          <a:ln w="38100">
            <a:solidFill>
              <a:srgbClr val="FF33CC"/>
            </a:solidFill>
            <a:miter lim="800000"/>
          </a:ln>
          <a:effectLst>
            <a:outerShdw dist="107763" dir="2700000" algn="ctr" rotWithShape="0">
              <a:schemeClr val="bg2">
                <a:alpha val="50000"/>
              </a:schemeClr>
            </a:outerShdw>
          </a:effectLst>
        </p:spPr>
        <p:txBody>
          <a:bodyPr/>
          <a:lstStyle/>
          <a:p>
            <a:pPr algn="ctr">
              <a:lnSpc>
                <a:spcPct val="110000"/>
              </a:lnSpc>
              <a:spcBef>
                <a:spcPct val="20000"/>
              </a:spcBef>
              <a:buClr>
                <a:schemeClr val="accent1"/>
              </a:buClr>
              <a:defRPr/>
            </a:pPr>
            <a:r>
              <a:rPr lang="zh-CN" altLang="en-US" sz="3010" b="1" dirty="0">
                <a:solidFill>
                  <a:srgbClr val="000000"/>
                </a:solidFill>
                <a:effectLst>
                  <a:outerShdw blurRad="38100" dist="38100" dir="2700000" algn="tl">
                    <a:srgbClr val="FFFFFF"/>
                  </a:outerShdw>
                </a:effectLst>
                <a:latin typeface="黑体" panose="02010609060101010101" pitchFamily="49" charset="-122"/>
                <a:ea typeface="黑体" panose="02010609060101010101" pitchFamily="49" charset="-122"/>
              </a:rPr>
              <a:t>生物进化过程</a:t>
            </a:r>
          </a:p>
        </p:txBody>
      </p:sp>
      <p:sp>
        <p:nvSpPr>
          <p:cNvPr id="34" name="AutoShape 35"/>
          <p:cNvSpPr>
            <a:spLocks noChangeArrowheads="1"/>
          </p:cNvSpPr>
          <p:nvPr/>
        </p:nvSpPr>
        <p:spPr bwMode="gray">
          <a:xfrm rot="16200000">
            <a:off x="3371975" y="3337466"/>
            <a:ext cx="581050" cy="620850"/>
          </a:xfrm>
          <a:prstGeom prst="rightArrow">
            <a:avLst>
              <a:gd name="adj1" fmla="val 35167"/>
              <a:gd name="adj2" fmla="val 56146"/>
            </a:avLst>
          </a:prstGeom>
          <a:solidFill>
            <a:schemeClr val="accent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35" name="Text Box 36"/>
          <p:cNvSpPr txBox="1">
            <a:spLocks noChangeArrowheads="1"/>
          </p:cNvSpPr>
          <p:nvPr/>
        </p:nvSpPr>
        <p:spPr bwMode="auto">
          <a:xfrm>
            <a:off x="6686604" y="1128673"/>
            <a:ext cx="3430591" cy="581051"/>
          </a:xfrm>
          <a:prstGeom prst="rect">
            <a:avLst/>
          </a:prstGeom>
          <a:gradFill rotWithShape="1">
            <a:gsLst>
              <a:gs pos="0">
                <a:srgbClr val="66FFFF"/>
              </a:gs>
              <a:gs pos="50000">
                <a:srgbClr val="B2B2B2"/>
              </a:gs>
              <a:gs pos="100000">
                <a:srgbClr val="66FFFF"/>
              </a:gs>
            </a:gsLst>
            <a:lin ang="5400000" scaled="1"/>
          </a:gradFill>
          <a:ln w="38100">
            <a:solidFill>
              <a:srgbClr val="FF33CC"/>
            </a:solidFill>
            <a:miter lim="800000"/>
          </a:ln>
          <a:effectLst>
            <a:outerShdw dist="107763" dir="2700000" algn="ctr" rotWithShape="0">
              <a:schemeClr val="bg2">
                <a:alpha val="50000"/>
              </a:schemeClr>
            </a:outerShdw>
          </a:effectLst>
        </p:spPr>
        <p:txBody>
          <a:bodyPr/>
          <a:lstStyle/>
          <a:p>
            <a:pPr algn="ctr">
              <a:lnSpc>
                <a:spcPct val="110000"/>
              </a:lnSpc>
              <a:spcBef>
                <a:spcPct val="20000"/>
              </a:spcBef>
              <a:buClr>
                <a:schemeClr val="accent1"/>
              </a:buClr>
              <a:defRPr/>
            </a:pPr>
            <a:r>
              <a:rPr lang="zh-CN" altLang="en-US" sz="3010" b="1" dirty="0">
                <a:solidFill>
                  <a:srgbClr val="000000"/>
                </a:solidFill>
                <a:effectLst>
                  <a:outerShdw blurRad="38100" dist="38100" dir="2700000" algn="tl">
                    <a:srgbClr val="FFFFFF"/>
                  </a:outerShdw>
                </a:effectLst>
                <a:latin typeface="黑体" panose="02010609060101010101" pitchFamily="49" charset="-122"/>
                <a:ea typeface="黑体" panose="02010609060101010101" pitchFamily="49" charset="-122"/>
              </a:rPr>
              <a:t>遗传基因重组过程</a:t>
            </a:r>
            <a:endParaRPr lang="en-US" altLang="zh-CN" sz="3010" b="1" dirty="0">
              <a:solidFill>
                <a:srgbClr val="000000"/>
              </a:solidFill>
              <a:effectLst>
                <a:outerShdw blurRad="38100" dist="38100" dir="2700000" algn="tl">
                  <a:srgbClr val="FFFFFF"/>
                </a:outerShdw>
              </a:effectLst>
              <a:latin typeface="黑体" panose="02010609060101010101" pitchFamily="49" charset="-122"/>
              <a:ea typeface="黑体" panose="02010609060101010101" pitchFamily="49" charset="-122"/>
            </a:endParaRPr>
          </a:p>
        </p:txBody>
      </p:sp>
      <p:sp>
        <p:nvSpPr>
          <p:cNvPr id="36" name="AutoShape 37"/>
          <p:cNvSpPr>
            <a:spLocks noChangeArrowheads="1"/>
          </p:cNvSpPr>
          <p:nvPr/>
        </p:nvSpPr>
        <p:spPr bwMode="gray">
          <a:xfrm rot="5400000">
            <a:off x="8111372" y="1720516"/>
            <a:ext cx="581052" cy="620850"/>
          </a:xfrm>
          <a:prstGeom prst="rightArrow">
            <a:avLst>
              <a:gd name="adj1" fmla="val 35167"/>
              <a:gd name="adj2" fmla="val 54352"/>
            </a:avLst>
          </a:prstGeom>
          <a:solidFill>
            <a:schemeClr val="accent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37" name="文本框 36"/>
          <p:cNvSpPr txBox="1"/>
          <p:nvPr/>
        </p:nvSpPr>
        <p:spPr>
          <a:xfrm>
            <a:off x="1667257" y="4574797"/>
            <a:ext cx="8899491" cy="1944370"/>
          </a:xfrm>
          <a:prstGeom prst="rect">
            <a:avLst/>
          </a:prstGeom>
          <a:noFill/>
        </p:spPr>
        <p:txBody>
          <a:bodyPr wrap="square">
            <a:spAutoFit/>
          </a:bodyPr>
          <a:lstStyle/>
          <a:p>
            <a:pPr marL="342900" indent="-342900" algn="just">
              <a:buFont typeface="Wingdings" panose="05000000000000000000" pitchFamily="2" charset="2"/>
              <a:buChar char="p"/>
              <a:defRPr/>
            </a:pPr>
            <a:r>
              <a:rPr lang="zh-CN" altLang="zh-CN" sz="2405" b="1" kern="100" dirty="0">
                <a:solidFill>
                  <a:srgbClr val="121212"/>
                </a:solidFill>
                <a:latin typeface="微软雅黑" panose="020B0503020204020204" charset="-122"/>
                <a:ea typeface="微软雅黑" panose="020B0503020204020204" charset="-122"/>
                <a:cs typeface="Times New Roman" panose="02020603050405020304" pitchFamily="18" charset="0"/>
              </a:rPr>
              <a:t>遵循</a:t>
            </a:r>
            <a:r>
              <a:rPr lang="zh-CN" altLang="zh-CN" sz="2405" b="1" kern="100" dirty="0">
                <a:solidFill>
                  <a:srgbClr val="0000FF"/>
                </a:solidFill>
                <a:latin typeface="微软雅黑" panose="020B0503020204020204" charset="-122"/>
                <a:ea typeface="微软雅黑" panose="020B0503020204020204" charset="-122"/>
                <a:cs typeface="Times New Roman" panose="02020603050405020304" pitchFamily="18" charset="0"/>
              </a:rPr>
              <a:t>『适者生存』、『优胜劣汰』</a:t>
            </a:r>
            <a:r>
              <a:rPr lang="zh-CN" altLang="zh-CN" sz="2405" b="1" kern="100" dirty="0">
                <a:solidFill>
                  <a:srgbClr val="121212"/>
                </a:solidFill>
                <a:latin typeface="微软雅黑" panose="020B0503020204020204" charset="-122"/>
                <a:ea typeface="微软雅黑" panose="020B0503020204020204" charset="-122"/>
                <a:cs typeface="Times New Roman" panose="02020603050405020304" pitchFamily="18" charset="0"/>
              </a:rPr>
              <a:t>的原则</a:t>
            </a:r>
            <a:endParaRPr lang="en-US" altLang="zh-CN" sz="2405" b="1" kern="100" dirty="0">
              <a:solidFill>
                <a:srgbClr val="121212"/>
              </a:solidFill>
              <a:latin typeface="微软雅黑" panose="020B0503020204020204" charset="-122"/>
              <a:ea typeface="微软雅黑" panose="020B0503020204020204" charset="-122"/>
              <a:cs typeface="Times New Roman" panose="02020603050405020304" pitchFamily="18" charset="0"/>
            </a:endParaRPr>
          </a:p>
          <a:p>
            <a:pPr marL="342900" indent="-342900" algn="just">
              <a:buFont typeface="Wingdings" panose="05000000000000000000" pitchFamily="2" charset="2"/>
              <a:buChar char="p"/>
              <a:defRPr/>
            </a:pPr>
            <a:r>
              <a:rPr lang="zh-CN" altLang="zh-CN" sz="2405" b="1" kern="100" dirty="0">
                <a:solidFill>
                  <a:srgbClr val="121212"/>
                </a:solidFill>
                <a:latin typeface="微软雅黑" panose="020B0503020204020204" charset="-122"/>
                <a:ea typeface="微软雅黑" panose="020B0503020204020204" charset="-122"/>
                <a:cs typeface="Times New Roman" panose="02020603050405020304" pitchFamily="18" charset="0"/>
              </a:rPr>
              <a:t>模拟</a:t>
            </a:r>
            <a:r>
              <a:rPr lang="zh-CN" altLang="en-US" sz="2405" b="1" kern="100" dirty="0">
                <a:solidFill>
                  <a:srgbClr val="121212"/>
                </a:solidFill>
                <a:latin typeface="微软雅黑" panose="020B0503020204020204" charset="-122"/>
                <a:ea typeface="微软雅黑" panose="020B0503020204020204" charset="-122"/>
                <a:cs typeface="Times New Roman" panose="02020603050405020304" pitchFamily="18" charset="0"/>
              </a:rPr>
              <a:t>生物</a:t>
            </a:r>
            <a:r>
              <a:rPr lang="zh-CN" altLang="zh-CN" sz="2405" b="1" kern="100" dirty="0">
                <a:solidFill>
                  <a:srgbClr val="121212"/>
                </a:solidFill>
                <a:latin typeface="微软雅黑" panose="020B0503020204020204" charset="-122"/>
                <a:ea typeface="微软雅黑" panose="020B0503020204020204" charset="-122"/>
                <a:cs typeface="Times New Roman" panose="02020603050405020304" pitchFamily="18" charset="0"/>
              </a:rPr>
              <a:t>种群的进化过程</a:t>
            </a:r>
            <a:endParaRPr lang="en-US" altLang="zh-CN" sz="2405" b="1" kern="100" dirty="0">
              <a:solidFill>
                <a:srgbClr val="121212"/>
              </a:solidFill>
              <a:latin typeface="微软雅黑" panose="020B0503020204020204" charset="-122"/>
              <a:ea typeface="微软雅黑" panose="020B0503020204020204" charset="-122"/>
              <a:cs typeface="Times New Roman" panose="02020603050405020304" pitchFamily="18" charset="0"/>
            </a:endParaRPr>
          </a:p>
          <a:p>
            <a:pPr marL="342900" indent="-342900" algn="just">
              <a:buFont typeface="Wingdings" panose="05000000000000000000" pitchFamily="2" charset="2"/>
              <a:buChar char="p"/>
              <a:defRPr/>
            </a:pPr>
            <a:r>
              <a:rPr lang="zh-CN" altLang="zh-CN" sz="2405" b="1" kern="100" dirty="0">
                <a:solidFill>
                  <a:srgbClr val="121212"/>
                </a:solidFill>
                <a:latin typeface="微软雅黑" panose="020B0503020204020204" charset="-122"/>
                <a:ea typeface="微软雅黑" panose="020B0503020204020204" charset="-122"/>
                <a:cs typeface="Times New Roman" panose="02020603050405020304" pitchFamily="18" charset="0"/>
              </a:rPr>
              <a:t>通过</a:t>
            </a:r>
            <a:r>
              <a:rPr lang="zh-CN" altLang="zh-CN" sz="2405" b="1" kern="100" dirty="0">
                <a:solidFill>
                  <a:srgbClr val="0000FF"/>
                </a:solidFill>
                <a:latin typeface="微软雅黑" panose="020B0503020204020204" charset="-122"/>
                <a:ea typeface="微软雅黑" panose="020B0503020204020204" charset="-122"/>
                <a:cs typeface="Times New Roman" panose="02020603050405020304" pitchFamily="18" charset="0"/>
              </a:rPr>
              <a:t>选择</a:t>
            </a:r>
            <a:r>
              <a:rPr lang="en-US" altLang="zh-CN" sz="2405" b="1" kern="100" dirty="0">
                <a:solidFill>
                  <a:srgbClr val="0000FF"/>
                </a:solidFill>
                <a:latin typeface="微软雅黑" panose="020B0503020204020204" charset="-122"/>
                <a:ea typeface="微软雅黑" panose="020B0503020204020204" charset="-122"/>
                <a:cs typeface="Times New Roman" panose="02020603050405020304" pitchFamily="18" charset="0"/>
              </a:rPr>
              <a:t>(Selection)</a:t>
            </a:r>
            <a:r>
              <a:rPr lang="zh-CN" altLang="zh-CN" sz="2405" b="1" kern="100" dirty="0">
                <a:solidFill>
                  <a:srgbClr val="0000FF"/>
                </a:solidFill>
                <a:latin typeface="微软雅黑" panose="020B0503020204020204" charset="-122"/>
                <a:ea typeface="微软雅黑" panose="020B0503020204020204" charset="-122"/>
                <a:cs typeface="Times New Roman" panose="02020603050405020304" pitchFamily="18" charset="0"/>
              </a:rPr>
              <a:t>、交叉</a:t>
            </a:r>
            <a:r>
              <a:rPr lang="en-US" altLang="zh-CN" sz="2405" b="1" kern="100" dirty="0">
                <a:solidFill>
                  <a:srgbClr val="0000FF"/>
                </a:solidFill>
                <a:latin typeface="微软雅黑" panose="020B0503020204020204" charset="-122"/>
                <a:ea typeface="微软雅黑" panose="020B0503020204020204" charset="-122"/>
                <a:cs typeface="Times New Roman" panose="02020603050405020304" pitchFamily="18" charset="0"/>
              </a:rPr>
              <a:t>(Crossover)</a:t>
            </a:r>
            <a:r>
              <a:rPr lang="zh-CN" altLang="zh-CN" sz="2405" b="1" kern="100" dirty="0">
                <a:solidFill>
                  <a:srgbClr val="0000FF"/>
                </a:solidFill>
                <a:latin typeface="微软雅黑" panose="020B0503020204020204" charset="-122"/>
                <a:ea typeface="微软雅黑" panose="020B0503020204020204" charset="-122"/>
                <a:cs typeface="Times New Roman" panose="02020603050405020304" pitchFamily="18" charset="0"/>
              </a:rPr>
              <a:t>以及变异</a:t>
            </a:r>
            <a:r>
              <a:rPr lang="en-US" altLang="zh-CN" sz="2405" b="1" kern="100" dirty="0">
                <a:solidFill>
                  <a:srgbClr val="0000FF"/>
                </a:solidFill>
                <a:latin typeface="微软雅黑" panose="020B0503020204020204" charset="-122"/>
                <a:ea typeface="微软雅黑" panose="020B0503020204020204" charset="-122"/>
                <a:cs typeface="Times New Roman" panose="02020603050405020304" pitchFamily="18" charset="0"/>
              </a:rPr>
              <a:t>(Mutation)</a:t>
            </a:r>
            <a:r>
              <a:rPr lang="zh-CN" altLang="zh-CN" sz="2405" b="1" kern="100" dirty="0">
                <a:solidFill>
                  <a:srgbClr val="121212"/>
                </a:solidFill>
                <a:latin typeface="微软雅黑" panose="020B0503020204020204" charset="-122"/>
                <a:ea typeface="微软雅黑" panose="020B0503020204020204" charset="-122"/>
                <a:cs typeface="Times New Roman" panose="02020603050405020304" pitchFamily="18" charset="0"/>
              </a:rPr>
              <a:t>等机制，在每次迭代中保留一组候选个体，重复此过程，种群经过若干代进化后，理想情况下其适应度达到近似最优的状态。</a:t>
            </a:r>
            <a:endParaRPr lang="zh-CN" altLang="zh-CN" sz="1805" b="1" kern="100"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1000" fill="hold"/>
                                        <p:tgtEl>
                                          <p:spTgt spid="34"/>
                                        </p:tgtEl>
                                        <p:attrNameLst>
                                          <p:attrName>ppt_w</p:attrName>
                                        </p:attrNameLst>
                                      </p:cBhvr>
                                      <p:tavLst>
                                        <p:tav tm="0">
                                          <p:val>
                                            <p:strVal val="#ppt_w+.3"/>
                                          </p:val>
                                        </p:tav>
                                        <p:tav tm="100000">
                                          <p:val>
                                            <p:strVal val="#ppt_w"/>
                                          </p:val>
                                        </p:tav>
                                      </p:tavLst>
                                    </p:anim>
                                    <p:anim calcmode="lin" valueType="num">
                                      <p:cBhvr>
                                        <p:cTn id="13" dur="1000" fill="hold"/>
                                        <p:tgtEl>
                                          <p:spTgt spid="34"/>
                                        </p:tgtEl>
                                        <p:attrNameLst>
                                          <p:attrName>ppt_h</p:attrName>
                                        </p:attrNameLst>
                                      </p:cBhvr>
                                      <p:tavLst>
                                        <p:tav tm="0">
                                          <p:val>
                                            <p:strVal val="#ppt_h"/>
                                          </p:val>
                                        </p:tav>
                                        <p:tav tm="100000">
                                          <p:val>
                                            <p:strVal val="#ppt_h"/>
                                          </p:val>
                                        </p:tav>
                                      </p:tavLst>
                                    </p:anim>
                                    <p:animEffect transition="in" filter="fade">
                                      <p:cBhvr>
                                        <p:cTn id="14" dur="10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50" presetClass="entr" presetSubtype="0" decel="10000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1000" fill="hold"/>
                                        <p:tgtEl>
                                          <p:spTgt spid="36"/>
                                        </p:tgtEl>
                                        <p:attrNameLst>
                                          <p:attrName>ppt_w</p:attrName>
                                        </p:attrNameLst>
                                      </p:cBhvr>
                                      <p:tavLst>
                                        <p:tav tm="0">
                                          <p:val>
                                            <p:strVal val="#ppt_w+.3"/>
                                          </p:val>
                                        </p:tav>
                                        <p:tav tm="100000">
                                          <p:val>
                                            <p:strVal val="#ppt_w"/>
                                          </p:val>
                                        </p:tav>
                                      </p:tavLst>
                                    </p:anim>
                                    <p:anim calcmode="lin" valueType="num">
                                      <p:cBhvr>
                                        <p:cTn id="31" dur="1000" fill="hold"/>
                                        <p:tgtEl>
                                          <p:spTgt spid="36"/>
                                        </p:tgtEl>
                                        <p:attrNameLst>
                                          <p:attrName>ppt_h</p:attrName>
                                        </p:attrNameLst>
                                      </p:cBhvr>
                                      <p:tavLst>
                                        <p:tav tm="0">
                                          <p:val>
                                            <p:strVal val="#ppt_h"/>
                                          </p:val>
                                        </p:tav>
                                        <p:tav tm="100000">
                                          <p:val>
                                            <p:strVal val="#ppt_h"/>
                                          </p:val>
                                        </p:tav>
                                      </p:tavLst>
                                    </p:anim>
                                    <p:animEffect transition="in" filter="fade">
                                      <p:cBhvr>
                                        <p:cTn id="32" dur="10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7">
                                            <p:txEl>
                                              <p:pRg st="0" end="0"/>
                                            </p:txEl>
                                          </p:spTgt>
                                        </p:tgtEl>
                                        <p:attrNameLst>
                                          <p:attrName>style.visibility</p:attrName>
                                        </p:attrNameLst>
                                      </p:cBhvr>
                                      <p:to>
                                        <p:strVal val="visible"/>
                                      </p:to>
                                    </p:set>
                                    <p:animEffect transition="in" filter="barn(inVertical)">
                                      <p:cBhvr>
                                        <p:cTn id="42" dur="500"/>
                                        <p:tgtEl>
                                          <p:spTgt spid="3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7">
                                            <p:txEl>
                                              <p:pRg st="1" end="1"/>
                                            </p:txEl>
                                          </p:spTgt>
                                        </p:tgtEl>
                                        <p:attrNameLst>
                                          <p:attrName>style.visibility</p:attrName>
                                        </p:attrNameLst>
                                      </p:cBhvr>
                                      <p:to>
                                        <p:strVal val="visible"/>
                                      </p:to>
                                    </p:set>
                                    <p:animEffect transition="in" filter="barn(inVertical)">
                                      <p:cBhvr>
                                        <p:cTn id="47" dur="500"/>
                                        <p:tgtEl>
                                          <p:spTgt spid="37">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7">
                                            <p:txEl>
                                              <p:pRg st="2" end="2"/>
                                            </p:txEl>
                                          </p:spTgt>
                                        </p:tgtEl>
                                        <p:attrNameLst>
                                          <p:attrName>style.visibility</p:attrName>
                                        </p:attrNameLst>
                                      </p:cBhvr>
                                      <p:to>
                                        <p:strVal val="visible"/>
                                      </p:to>
                                    </p:set>
                                    <p:animEffect transition="in" filter="barn(inVertical)">
                                      <p:cBhvr>
                                        <p:cTn id="52" dur="5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5" grpId="0" bldLvl="0" animBg="1"/>
      <p:bldP spid="36"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89</a:t>
            </a:fld>
            <a:endParaRPr lang="zh-CN" altLang="en-US" sz="1205"/>
          </a:p>
        </p:txBody>
      </p:sp>
      <p:sp>
        <p:nvSpPr>
          <p:cNvPr id="6" name="文本框 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遗传算法的起源</a:t>
            </a:r>
          </a:p>
        </p:txBody>
      </p:sp>
      <p:grpSp>
        <p:nvGrpSpPr>
          <p:cNvPr id="10" name="Group 38"/>
          <p:cNvGrpSpPr/>
          <p:nvPr/>
        </p:nvGrpSpPr>
        <p:grpSpPr bwMode="auto">
          <a:xfrm>
            <a:off x="1775524" y="1561676"/>
            <a:ext cx="2388970" cy="4432149"/>
            <a:chOff x="576" y="1462"/>
            <a:chExt cx="1336" cy="1901"/>
          </a:xfrm>
        </p:grpSpPr>
        <p:sp>
          <p:nvSpPr>
            <p:cNvPr id="11" name="AutoShape 39"/>
            <p:cNvSpPr>
              <a:spLocks noChangeArrowheads="1"/>
            </p:cNvSpPr>
            <p:nvPr/>
          </p:nvSpPr>
          <p:spPr bwMode="auto">
            <a:xfrm>
              <a:off x="576" y="1462"/>
              <a:ext cx="1336" cy="1869"/>
            </a:xfrm>
            <a:prstGeom prst="roundRect">
              <a:avLst>
                <a:gd name="adj" fmla="val 16667"/>
              </a:avLst>
            </a:prstGeom>
            <a:noFill/>
            <a:ln w="38100">
              <a:solidFill>
                <a:srgbClr val="000000"/>
              </a:solidFill>
              <a:round/>
            </a:ln>
            <a:effectLst/>
            <a:extLst>
              <a:ext uri="{909E8E84-426E-40DD-AFC4-6F175D3DCCD1}">
                <a14:hiddenFill xmlns:a14="http://schemas.microsoft.com/office/drawing/2010/main">
                  <a:solidFill>
                    <a:srgbClr val="0D466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sz="1805">
                <a:latin typeface="Verdana" panose="020B0604030504040204" pitchFamily="34" charset="0"/>
              </a:endParaRPr>
            </a:p>
          </p:txBody>
        </p:sp>
        <p:sp>
          <p:nvSpPr>
            <p:cNvPr id="12" name="Text Box 40"/>
            <p:cNvSpPr txBox="1">
              <a:spLocks noChangeArrowheads="1"/>
            </p:cNvSpPr>
            <p:nvPr/>
          </p:nvSpPr>
          <p:spPr bwMode="auto">
            <a:xfrm>
              <a:off x="639" y="1506"/>
              <a:ext cx="1248" cy="1857"/>
            </a:xfrm>
            <a:prstGeom prst="rect">
              <a:avLst/>
            </a:prstGeom>
            <a:noFill/>
            <a:ln>
              <a:noFill/>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5" b="1" dirty="0">
                  <a:solidFill>
                    <a:srgbClr val="001D3A"/>
                  </a:solidFill>
                  <a:latin typeface="Verdana" panose="020B0604030504040204" pitchFamily="34" charset="0"/>
                </a:rPr>
                <a:t>生物遗传进化</a:t>
              </a:r>
              <a:endParaRPr lang="en-US" altLang="zh-CN" sz="2605" dirty="0">
                <a:solidFill>
                  <a:srgbClr val="001D3A"/>
                </a:solidFill>
                <a:latin typeface="Verdana" panose="020B0604030504040204" pitchFamily="34" charset="0"/>
              </a:endParaRPr>
            </a:p>
            <a:p>
              <a:pPr>
                <a:lnSpc>
                  <a:spcPct val="120000"/>
                </a:lnSpc>
                <a:buSzPct val="60000"/>
                <a:buFontTx/>
                <a:buChar char="•"/>
              </a:pPr>
              <a:r>
                <a:rPr lang="zh-CN" altLang="en-US" sz="2405" b="1" dirty="0">
                  <a:solidFill>
                    <a:srgbClr val="0000FF"/>
                  </a:solidFill>
                  <a:latin typeface="Verdana" panose="020B0604030504040204" pitchFamily="34" charset="0"/>
                </a:rPr>
                <a:t>群体</a:t>
              </a:r>
            </a:p>
            <a:p>
              <a:pPr>
                <a:lnSpc>
                  <a:spcPct val="120000"/>
                </a:lnSpc>
                <a:buSzPct val="60000"/>
                <a:buFontTx/>
                <a:buChar char="•"/>
              </a:pPr>
              <a:r>
                <a:rPr lang="zh-CN" altLang="en-US" sz="2405" b="1" dirty="0">
                  <a:solidFill>
                    <a:srgbClr val="FF0000"/>
                  </a:solidFill>
                  <a:latin typeface="Verdana" panose="020B0604030504040204" pitchFamily="34" charset="0"/>
                </a:rPr>
                <a:t>种群</a:t>
              </a:r>
            </a:p>
            <a:p>
              <a:pPr>
                <a:lnSpc>
                  <a:spcPct val="120000"/>
                </a:lnSpc>
                <a:buSzPct val="60000"/>
                <a:buFontTx/>
                <a:buChar char="•"/>
              </a:pPr>
              <a:r>
                <a:rPr lang="zh-CN" altLang="en-US" sz="2405" b="1" dirty="0">
                  <a:solidFill>
                    <a:schemeClr val="accent2">
                      <a:lumMod val="75000"/>
                    </a:schemeClr>
                  </a:solidFill>
                  <a:latin typeface="Verdana" panose="020B0604030504040204" pitchFamily="34" charset="0"/>
                </a:rPr>
                <a:t>染色体</a:t>
              </a:r>
            </a:p>
            <a:p>
              <a:pPr>
                <a:lnSpc>
                  <a:spcPct val="120000"/>
                </a:lnSpc>
                <a:buSzPct val="60000"/>
                <a:buFontTx/>
                <a:buChar char="•"/>
              </a:pPr>
              <a:r>
                <a:rPr lang="zh-CN" altLang="en-US" sz="2405" b="1" dirty="0">
                  <a:solidFill>
                    <a:srgbClr val="00B050"/>
                  </a:solidFill>
                  <a:latin typeface="Verdana" panose="020B0604030504040204" pitchFamily="34" charset="0"/>
                </a:rPr>
                <a:t>基因</a:t>
              </a:r>
            </a:p>
            <a:p>
              <a:pPr>
                <a:lnSpc>
                  <a:spcPct val="120000"/>
                </a:lnSpc>
                <a:buSzPct val="60000"/>
                <a:buFontTx/>
                <a:buChar char="•"/>
              </a:pPr>
              <a:r>
                <a:rPr lang="zh-CN" altLang="en-US" sz="2405" b="1" dirty="0">
                  <a:solidFill>
                    <a:srgbClr val="7030A0"/>
                  </a:solidFill>
                  <a:latin typeface="Verdana" panose="020B0604030504040204" pitchFamily="34" charset="0"/>
                </a:rPr>
                <a:t>适应能力</a:t>
              </a:r>
            </a:p>
            <a:p>
              <a:pPr>
                <a:lnSpc>
                  <a:spcPct val="120000"/>
                </a:lnSpc>
                <a:buSzPct val="60000"/>
                <a:buFontTx/>
                <a:buChar char="•"/>
              </a:pPr>
              <a:r>
                <a:rPr lang="zh-CN" altLang="en-US" sz="2405" b="1" dirty="0">
                  <a:solidFill>
                    <a:srgbClr val="00B0F0"/>
                  </a:solidFill>
                  <a:latin typeface="Verdana" panose="020B0604030504040204" pitchFamily="34" charset="0"/>
                </a:rPr>
                <a:t>交配</a:t>
              </a:r>
            </a:p>
            <a:p>
              <a:pPr>
                <a:lnSpc>
                  <a:spcPct val="120000"/>
                </a:lnSpc>
                <a:buSzPct val="60000"/>
                <a:buFontTx/>
                <a:buChar char="•"/>
              </a:pPr>
              <a:r>
                <a:rPr lang="zh-CN" altLang="en-US" sz="2405" b="1" dirty="0">
                  <a:solidFill>
                    <a:schemeClr val="accent4">
                      <a:lumMod val="75000"/>
                    </a:schemeClr>
                  </a:solidFill>
                  <a:latin typeface="Verdana" panose="020B0604030504040204" pitchFamily="34" charset="0"/>
                </a:rPr>
                <a:t>变异</a:t>
              </a:r>
            </a:p>
            <a:p>
              <a:pPr>
                <a:lnSpc>
                  <a:spcPct val="120000"/>
                </a:lnSpc>
                <a:buSzPct val="60000"/>
                <a:buFontTx/>
                <a:buChar char="•"/>
              </a:pPr>
              <a:r>
                <a:rPr lang="zh-CN" altLang="en-US" sz="2405" b="1" dirty="0">
                  <a:solidFill>
                    <a:schemeClr val="accent1">
                      <a:lumMod val="75000"/>
                    </a:schemeClr>
                  </a:solidFill>
                  <a:latin typeface="Verdana" panose="020B0604030504040204" pitchFamily="34" charset="0"/>
                </a:rPr>
                <a:t>进化结束</a:t>
              </a:r>
            </a:p>
            <a:p>
              <a:pPr>
                <a:buSzPct val="60000"/>
                <a:buFontTx/>
                <a:buChar char="•"/>
              </a:pPr>
              <a:endParaRPr lang="en-US" altLang="zh-CN" sz="1805" b="1" dirty="0">
                <a:solidFill>
                  <a:srgbClr val="001D3A"/>
                </a:solidFill>
                <a:latin typeface="Verdana" panose="020B0604030504040204" pitchFamily="34" charset="0"/>
              </a:endParaRPr>
            </a:p>
          </p:txBody>
        </p:sp>
      </p:grpSp>
      <p:grpSp>
        <p:nvGrpSpPr>
          <p:cNvPr id="13" name="Group 41"/>
          <p:cNvGrpSpPr/>
          <p:nvPr/>
        </p:nvGrpSpPr>
        <p:grpSpPr bwMode="auto">
          <a:xfrm>
            <a:off x="7408471" y="1561676"/>
            <a:ext cx="3259132" cy="4322416"/>
            <a:chOff x="3831" y="1491"/>
            <a:chExt cx="1377" cy="1869"/>
          </a:xfrm>
        </p:grpSpPr>
        <p:sp>
          <p:nvSpPr>
            <p:cNvPr id="14" name="AutoShape 42"/>
            <p:cNvSpPr>
              <a:spLocks noChangeArrowheads="1"/>
            </p:cNvSpPr>
            <p:nvPr/>
          </p:nvSpPr>
          <p:spPr bwMode="auto">
            <a:xfrm>
              <a:off x="3832" y="1491"/>
              <a:ext cx="1336" cy="1869"/>
            </a:xfrm>
            <a:prstGeom prst="roundRect">
              <a:avLst>
                <a:gd name="adj" fmla="val 16667"/>
              </a:avLst>
            </a:prstGeom>
            <a:noFill/>
            <a:ln w="38100">
              <a:solidFill>
                <a:srgbClr val="000000"/>
              </a:solidFill>
              <a:round/>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sz="1805">
                <a:latin typeface="Verdana" panose="020B0604030504040204" pitchFamily="34" charset="0"/>
              </a:endParaRPr>
            </a:p>
          </p:txBody>
        </p:sp>
        <p:sp>
          <p:nvSpPr>
            <p:cNvPr id="15" name="Text Box 43"/>
            <p:cNvSpPr txBox="1">
              <a:spLocks noChangeArrowheads="1"/>
            </p:cNvSpPr>
            <p:nvPr/>
          </p:nvSpPr>
          <p:spPr bwMode="auto">
            <a:xfrm>
              <a:off x="3831" y="1491"/>
              <a:ext cx="1377" cy="1776"/>
            </a:xfrm>
            <a:prstGeom prst="rect">
              <a:avLst/>
            </a:prstGeom>
            <a:noFill/>
            <a:ln>
              <a:noFill/>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88900" indent="-88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5" b="1" dirty="0">
                  <a:solidFill>
                    <a:srgbClr val="001D3A"/>
                  </a:solidFill>
                  <a:latin typeface="Verdana" panose="020B0604030504040204" pitchFamily="34" charset="0"/>
                </a:rPr>
                <a:t>遗传算法</a:t>
              </a:r>
              <a:endParaRPr lang="en-US" altLang="zh-CN" sz="2605" dirty="0">
                <a:solidFill>
                  <a:srgbClr val="001D3A"/>
                </a:solidFill>
                <a:latin typeface="Verdana" panose="020B0604030504040204" pitchFamily="34" charset="0"/>
              </a:endParaRPr>
            </a:p>
            <a:p>
              <a:pPr>
                <a:lnSpc>
                  <a:spcPct val="120000"/>
                </a:lnSpc>
                <a:buSzPct val="60000"/>
                <a:buFontTx/>
                <a:buChar char="•"/>
              </a:pPr>
              <a:r>
                <a:rPr lang="zh-CN" altLang="en-US" sz="2205" b="1" dirty="0">
                  <a:solidFill>
                    <a:srgbClr val="0000FF"/>
                  </a:solidFill>
                  <a:latin typeface="Verdana" panose="020B0604030504040204" pitchFamily="34" charset="0"/>
                </a:rPr>
                <a:t>搜索空间的一组有效解</a:t>
              </a:r>
            </a:p>
            <a:p>
              <a:pPr>
                <a:lnSpc>
                  <a:spcPct val="120000"/>
                </a:lnSpc>
                <a:buSzPct val="60000"/>
                <a:buFontTx/>
                <a:buChar char="•"/>
              </a:pPr>
              <a:r>
                <a:rPr lang="zh-CN" altLang="en-US" sz="2205" b="1" dirty="0">
                  <a:solidFill>
                    <a:srgbClr val="FF0000"/>
                  </a:solidFill>
                  <a:latin typeface="Verdana" panose="020B0604030504040204" pitchFamily="34" charset="0"/>
                </a:rPr>
                <a:t>选择得到的新群体</a:t>
              </a:r>
              <a:endParaRPr lang="en-US" altLang="zh-CN" sz="2205" b="1" dirty="0">
                <a:solidFill>
                  <a:srgbClr val="FF0000"/>
                </a:solidFill>
                <a:latin typeface="Verdana" panose="020B0604030504040204" pitchFamily="34" charset="0"/>
              </a:endParaRPr>
            </a:p>
            <a:p>
              <a:pPr>
                <a:lnSpc>
                  <a:spcPct val="120000"/>
                </a:lnSpc>
                <a:buSzPct val="60000"/>
                <a:buFontTx/>
                <a:buChar char="•"/>
              </a:pPr>
              <a:r>
                <a:rPr lang="zh-CN" altLang="en-US" sz="2205" b="1" dirty="0">
                  <a:solidFill>
                    <a:schemeClr val="accent2">
                      <a:lumMod val="75000"/>
                    </a:schemeClr>
                  </a:solidFill>
                  <a:latin typeface="Verdana" panose="020B0604030504040204" pitchFamily="34" charset="0"/>
                </a:rPr>
                <a:t>可行解的编码串</a:t>
              </a:r>
              <a:endParaRPr lang="en-US" altLang="zh-CN" sz="2205" b="1" dirty="0">
                <a:solidFill>
                  <a:schemeClr val="accent2">
                    <a:lumMod val="75000"/>
                  </a:schemeClr>
                </a:solidFill>
                <a:latin typeface="Verdana" panose="020B0604030504040204" pitchFamily="34" charset="0"/>
              </a:endParaRPr>
            </a:p>
            <a:p>
              <a:pPr>
                <a:lnSpc>
                  <a:spcPct val="120000"/>
                </a:lnSpc>
                <a:buSzPct val="60000"/>
                <a:buFontTx/>
                <a:buChar char="•"/>
              </a:pPr>
              <a:r>
                <a:rPr lang="zh-CN" altLang="en-US" sz="2205" b="1" dirty="0">
                  <a:solidFill>
                    <a:srgbClr val="00B050"/>
                  </a:solidFill>
                  <a:latin typeface="Verdana" panose="020B0604030504040204" pitchFamily="34" charset="0"/>
                </a:rPr>
                <a:t>染色体的一个编码单元</a:t>
              </a:r>
            </a:p>
            <a:p>
              <a:pPr>
                <a:lnSpc>
                  <a:spcPct val="120000"/>
                </a:lnSpc>
                <a:buSzPct val="60000"/>
                <a:buFontTx/>
                <a:buChar char="•"/>
              </a:pPr>
              <a:r>
                <a:rPr lang="zh-CN" altLang="en-US" sz="2205" b="1" dirty="0">
                  <a:solidFill>
                    <a:srgbClr val="7030A0"/>
                  </a:solidFill>
                  <a:latin typeface="Verdana" panose="020B0604030504040204" pitchFamily="34" charset="0"/>
                </a:rPr>
                <a:t>染色体的适应值</a:t>
              </a:r>
              <a:endParaRPr lang="en-US" altLang="zh-CN" sz="2205" b="1" dirty="0">
                <a:solidFill>
                  <a:srgbClr val="7030A0"/>
                </a:solidFill>
                <a:latin typeface="Verdana" panose="020B0604030504040204" pitchFamily="34" charset="0"/>
              </a:endParaRPr>
            </a:p>
            <a:p>
              <a:pPr>
                <a:lnSpc>
                  <a:spcPct val="120000"/>
                </a:lnSpc>
                <a:buSzPct val="60000"/>
                <a:buFontTx/>
                <a:buChar char="•"/>
              </a:pPr>
              <a:r>
                <a:rPr lang="zh-CN" altLang="en-US" sz="2205" b="1" dirty="0">
                  <a:solidFill>
                    <a:srgbClr val="00B0F0"/>
                  </a:solidFill>
                  <a:latin typeface="Verdana" panose="020B0604030504040204" pitchFamily="34" charset="0"/>
                </a:rPr>
                <a:t>染色体交换部分基因得到新染色体</a:t>
              </a:r>
            </a:p>
            <a:p>
              <a:pPr>
                <a:lnSpc>
                  <a:spcPct val="120000"/>
                </a:lnSpc>
                <a:buSzPct val="60000"/>
                <a:buFontTx/>
                <a:buChar char="•"/>
              </a:pPr>
              <a:r>
                <a:rPr lang="zh-CN" altLang="en-US" sz="1905" b="1" dirty="0">
                  <a:solidFill>
                    <a:schemeClr val="accent4">
                      <a:lumMod val="75000"/>
                    </a:schemeClr>
                  </a:solidFill>
                  <a:latin typeface="Verdana" panose="020B0604030504040204" pitchFamily="34" charset="0"/>
                </a:rPr>
                <a:t>染色体某些基因的数值改变</a:t>
              </a:r>
            </a:p>
            <a:p>
              <a:pPr>
                <a:lnSpc>
                  <a:spcPct val="120000"/>
                </a:lnSpc>
                <a:buSzPct val="60000"/>
                <a:buFontTx/>
                <a:buChar char="•"/>
              </a:pPr>
              <a:r>
                <a:rPr lang="zh-CN" altLang="en-US" sz="2205" b="1" dirty="0">
                  <a:solidFill>
                    <a:schemeClr val="accent1">
                      <a:lumMod val="75000"/>
                    </a:schemeClr>
                  </a:solidFill>
                  <a:latin typeface="Verdana" panose="020B0604030504040204" pitchFamily="34" charset="0"/>
                </a:rPr>
                <a:t>算法结束</a:t>
              </a:r>
            </a:p>
          </p:txBody>
        </p:sp>
      </p:grpSp>
      <p:grpSp>
        <p:nvGrpSpPr>
          <p:cNvPr id="16" name="Group 44"/>
          <p:cNvGrpSpPr/>
          <p:nvPr/>
        </p:nvGrpSpPr>
        <p:grpSpPr bwMode="auto">
          <a:xfrm>
            <a:off x="4146682" y="1102958"/>
            <a:ext cx="3417856" cy="724325"/>
            <a:chOff x="1925" y="1123"/>
            <a:chExt cx="1774" cy="365"/>
          </a:xfrm>
        </p:grpSpPr>
        <p:sp>
          <p:nvSpPr>
            <p:cNvPr id="17" name="AutoShape 45"/>
            <p:cNvSpPr>
              <a:spLocks noChangeArrowheads="1"/>
            </p:cNvSpPr>
            <p:nvPr/>
          </p:nvSpPr>
          <p:spPr bwMode="gray">
            <a:xfrm>
              <a:off x="1925" y="1123"/>
              <a:ext cx="1774" cy="365"/>
            </a:xfrm>
            <a:prstGeom prst="can">
              <a:avLst>
                <a:gd name="adj" fmla="val 27866"/>
              </a:avLst>
            </a:prstGeom>
            <a:gradFill rotWithShape="1">
              <a:gsLst>
                <a:gs pos="0">
                  <a:srgbClr val="2A5122"/>
                </a:gs>
                <a:gs pos="50000">
                  <a:srgbClr val="5BAE4A"/>
                </a:gs>
                <a:gs pos="100000">
                  <a:srgbClr val="2A5122"/>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18" name="Text Box 46"/>
            <p:cNvSpPr txBox="1">
              <a:spLocks noChangeArrowheads="1"/>
            </p:cNvSpPr>
            <p:nvPr/>
          </p:nvSpPr>
          <p:spPr bwMode="gray">
            <a:xfrm>
              <a:off x="2069" y="1166"/>
              <a:ext cx="1577" cy="264"/>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810" b="1">
                  <a:solidFill>
                    <a:srgbClr val="FFFFFF"/>
                  </a:solidFill>
                </a:rPr>
                <a:t>生物遗传进化过程</a:t>
              </a:r>
              <a:endParaRPr lang="en-US" altLang="zh-CN" sz="2810" b="1">
                <a:solidFill>
                  <a:srgbClr val="FFFFFF"/>
                </a:solidFill>
              </a:endParaRPr>
            </a:p>
          </p:txBody>
        </p:sp>
      </p:grpSp>
      <p:grpSp>
        <p:nvGrpSpPr>
          <p:cNvPr id="19" name="Group 47"/>
          <p:cNvGrpSpPr/>
          <p:nvPr/>
        </p:nvGrpSpPr>
        <p:grpSpPr bwMode="auto">
          <a:xfrm>
            <a:off x="4186635" y="5530034"/>
            <a:ext cx="3417856" cy="724325"/>
            <a:chOff x="1969" y="3331"/>
            <a:chExt cx="1774" cy="365"/>
          </a:xfrm>
        </p:grpSpPr>
        <p:sp>
          <p:nvSpPr>
            <p:cNvPr id="20" name="AutoShape 48"/>
            <p:cNvSpPr>
              <a:spLocks noChangeArrowheads="1"/>
            </p:cNvSpPr>
            <p:nvPr/>
          </p:nvSpPr>
          <p:spPr bwMode="gray">
            <a:xfrm>
              <a:off x="1969" y="3331"/>
              <a:ext cx="1774" cy="365"/>
            </a:xfrm>
            <a:prstGeom prst="can">
              <a:avLst>
                <a:gd name="adj" fmla="val 32032"/>
              </a:avLst>
            </a:prstGeom>
            <a:gradFill rotWithShape="1">
              <a:gsLst>
                <a:gs pos="0">
                  <a:srgbClr val="124161"/>
                </a:gs>
                <a:gs pos="50000">
                  <a:srgbClr val="268CD2"/>
                </a:gs>
                <a:gs pos="100000">
                  <a:srgbClr val="124161"/>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1" name="Text Box 49"/>
            <p:cNvSpPr txBox="1">
              <a:spLocks noChangeArrowheads="1"/>
            </p:cNvSpPr>
            <p:nvPr/>
          </p:nvSpPr>
          <p:spPr bwMode="gray">
            <a:xfrm>
              <a:off x="2434" y="3399"/>
              <a:ext cx="836" cy="264"/>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810" b="1">
                  <a:solidFill>
                    <a:srgbClr val="FFFFFF"/>
                  </a:solidFill>
                </a:rPr>
                <a:t>遗传算法</a:t>
              </a:r>
            </a:p>
          </p:txBody>
        </p:sp>
      </p:grpSp>
      <p:grpSp>
        <p:nvGrpSpPr>
          <p:cNvPr id="22" name="Group 50"/>
          <p:cNvGrpSpPr/>
          <p:nvPr/>
        </p:nvGrpSpPr>
        <p:grpSpPr bwMode="auto">
          <a:xfrm>
            <a:off x="4241701" y="2036281"/>
            <a:ext cx="3129719" cy="3320749"/>
            <a:chOff x="1969" y="1565"/>
            <a:chExt cx="1774" cy="1716"/>
          </a:xfrm>
        </p:grpSpPr>
        <p:sp>
          <p:nvSpPr>
            <p:cNvPr id="23" name="AutoShape 51"/>
            <p:cNvSpPr>
              <a:spLocks noChangeArrowheads="1"/>
            </p:cNvSpPr>
            <p:nvPr/>
          </p:nvSpPr>
          <p:spPr bwMode="gray">
            <a:xfrm>
              <a:off x="2336" y="2967"/>
              <a:ext cx="1022" cy="314"/>
            </a:xfrm>
            <a:prstGeom prst="downArrow">
              <a:avLst>
                <a:gd name="adj1" fmla="val 67093"/>
                <a:gd name="adj2" fmla="val 64051"/>
              </a:avLst>
            </a:prstGeom>
            <a:gradFill rotWithShape="1">
              <a:gsLst>
                <a:gs pos="0">
                  <a:srgbClr val="CECECE">
                    <a:alpha val="12000"/>
                  </a:srgbClr>
                </a:gs>
                <a:gs pos="100000">
                  <a:srgbClr val="B2B2B2"/>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grpSp>
          <p:nvGrpSpPr>
            <p:cNvPr id="24" name="Group 52"/>
            <p:cNvGrpSpPr/>
            <p:nvPr/>
          </p:nvGrpSpPr>
          <p:grpSpPr bwMode="auto">
            <a:xfrm>
              <a:off x="1969" y="1565"/>
              <a:ext cx="1774" cy="1459"/>
              <a:chOff x="1969" y="1553"/>
              <a:chExt cx="1774" cy="1459"/>
            </a:xfrm>
          </p:grpSpPr>
          <p:sp>
            <p:nvSpPr>
              <p:cNvPr id="25" name="AutoShape 53"/>
              <p:cNvSpPr>
                <a:spLocks noChangeArrowheads="1"/>
              </p:cNvSpPr>
              <p:nvPr/>
            </p:nvSpPr>
            <p:spPr bwMode="gray">
              <a:xfrm>
                <a:off x="2368" y="2556"/>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6" name="AutoShape 54"/>
              <p:cNvSpPr>
                <a:spLocks noChangeArrowheads="1"/>
              </p:cNvSpPr>
              <p:nvPr/>
            </p:nvSpPr>
            <p:spPr bwMode="gray">
              <a:xfrm>
                <a:off x="2368" y="2237"/>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7" name="AutoShape 55"/>
              <p:cNvSpPr>
                <a:spLocks noChangeArrowheads="1"/>
              </p:cNvSpPr>
              <p:nvPr/>
            </p:nvSpPr>
            <p:spPr bwMode="gray">
              <a:xfrm>
                <a:off x="2368" y="1918"/>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28" name="Text Box 56"/>
              <p:cNvSpPr txBox="1">
                <a:spLocks noChangeArrowheads="1"/>
              </p:cNvSpPr>
              <p:nvPr/>
            </p:nvSpPr>
            <p:spPr bwMode="gray">
              <a:xfrm>
                <a:off x="2777" y="2366"/>
                <a:ext cx="176" cy="191"/>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zh-CN" sz="1805" b="1">
                  <a:solidFill>
                    <a:schemeClr val="bg1"/>
                  </a:solidFill>
                </a:endParaRPr>
              </a:p>
            </p:txBody>
          </p:sp>
          <p:sp>
            <p:nvSpPr>
              <p:cNvPr id="29" name="AutoShape 57"/>
              <p:cNvSpPr>
                <a:spLocks noChangeArrowheads="1"/>
              </p:cNvSpPr>
              <p:nvPr/>
            </p:nvSpPr>
            <p:spPr bwMode="gray">
              <a:xfrm>
                <a:off x="1969" y="1781"/>
                <a:ext cx="310" cy="1231"/>
              </a:xfrm>
              <a:prstGeom prst="leftArrow">
                <a:avLst>
                  <a:gd name="adj1" fmla="val 65583"/>
                  <a:gd name="adj2" fmla="val 65181"/>
                </a:avLst>
              </a:prstGeom>
              <a:gradFill rotWithShape="1">
                <a:gsLst>
                  <a:gs pos="0">
                    <a:srgbClr val="B2B2B2"/>
                  </a:gs>
                  <a:gs pos="100000">
                    <a:srgbClr val="525252">
                      <a:alpha val="12000"/>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30" name="AutoShape 58"/>
              <p:cNvSpPr>
                <a:spLocks noChangeArrowheads="1"/>
              </p:cNvSpPr>
              <p:nvPr/>
            </p:nvSpPr>
            <p:spPr bwMode="gray">
              <a:xfrm>
                <a:off x="3434" y="1781"/>
                <a:ext cx="309" cy="1231"/>
              </a:xfrm>
              <a:prstGeom prst="rightArrow">
                <a:avLst>
                  <a:gd name="adj1" fmla="val 67750"/>
                  <a:gd name="adj2" fmla="val 66167"/>
                </a:avLst>
              </a:prstGeom>
              <a:gradFill rotWithShape="1">
                <a:gsLst>
                  <a:gs pos="0">
                    <a:srgbClr val="525252">
                      <a:alpha val="12000"/>
                    </a:srgbClr>
                  </a:gs>
                  <a:gs pos="100000">
                    <a:srgbClr val="B2B2B2"/>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31" name="AutoShape 59"/>
              <p:cNvSpPr>
                <a:spLocks noChangeArrowheads="1"/>
              </p:cNvSpPr>
              <p:nvPr/>
            </p:nvSpPr>
            <p:spPr bwMode="gray">
              <a:xfrm>
                <a:off x="2349" y="1553"/>
                <a:ext cx="1020" cy="319"/>
              </a:xfrm>
              <a:prstGeom prst="upArrow">
                <a:avLst>
                  <a:gd name="adj1" fmla="val 68380"/>
                  <a:gd name="adj2" fmla="val 70833"/>
                </a:avLst>
              </a:prstGeom>
              <a:gradFill rotWithShape="1">
                <a:gsLst>
                  <a:gs pos="0">
                    <a:srgbClr val="B2B2B2"/>
                  </a:gs>
                  <a:gs pos="100000">
                    <a:srgbClr val="CECECE">
                      <a:alpha val="1200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1805"/>
              </a:p>
            </p:txBody>
          </p:sp>
          <p:sp>
            <p:nvSpPr>
              <p:cNvPr id="32" name="Text Box 60"/>
              <p:cNvSpPr txBox="1">
                <a:spLocks noChangeArrowheads="1"/>
              </p:cNvSpPr>
              <p:nvPr/>
            </p:nvSpPr>
            <p:spPr bwMode="gray">
              <a:xfrm>
                <a:off x="2441" y="2302"/>
                <a:ext cx="855" cy="255"/>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605" b="1">
                    <a:solidFill>
                      <a:srgbClr val="FFFFFF"/>
                    </a:solidFill>
                  </a:rPr>
                  <a:t>类比关系</a:t>
                </a:r>
                <a:endParaRPr lang="en-US" altLang="zh-CN" sz="2605" b="1">
                  <a:solidFill>
                    <a:srgbClr val="FFFFFF"/>
                  </a:solidFill>
                </a:endParaRPr>
              </a:p>
            </p:txBody>
          </p:sp>
        </p:grpSp>
      </p:gr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subTnLst>
                                    <p:audio>
                                      <p:cMediaNode>
                                        <p:cTn display="0" masterRel="sameClick">
                                          <p:stCondLst>
                                            <p:cond evt="begin" delay="0">
                                              <p:tn val="15"/>
                                            </p:cond>
                                          </p:stCondLst>
                                          <p:endCondLst>
                                            <p:cond evt="onStopAudio" delay="0">
                                              <p:tgtEl>
                                                <p:sldTgt/>
                                              </p:tgtEl>
                                            </p:cond>
                                          </p:endCondLst>
                                        </p:cTn>
                                        <p:tgtEl>
                                          <p:sndTgt r:embed="rId3" name="laser.wav"/>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3" name="laser.wav"/>
                                        </p:tgtEl>
                                      </p:cMediaNode>
                                    </p:audio>
                                  </p:subTnLst>
                                </p:cTn>
                              </p:par>
                              <p:par>
                                <p:cTn id="24" presetID="2" presetClass="entr" presetSubtype="2"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81200" y="157958"/>
            <a:ext cx="8001000" cy="563562"/>
          </a:xfrm>
        </p:spPr>
        <p:txBody>
          <a:bodyPr>
            <a:noAutofit/>
          </a:bodyPr>
          <a:lstStyle/>
          <a:p>
            <a:pPr>
              <a:spcBef>
                <a:spcPts val="0"/>
              </a:spcBef>
            </a:pPr>
            <a:r>
              <a:rPr lang="zh-CN" altLang="en-US" sz="3910" b="1" dirty="0">
                <a:solidFill>
                  <a:prstClr val="white"/>
                </a:solidFill>
                <a:latin typeface="黑体" panose="02010609060101010101" pitchFamily="49" charset="-122"/>
                <a:ea typeface="黑体" panose="02010609060101010101" pitchFamily="49" charset="-122"/>
                <a:cs typeface="+mn-cs"/>
              </a:rPr>
              <a:t>产生式系统</a:t>
            </a:r>
            <a:endParaRPr lang="en-US" altLang="zh-CN" sz="3910" b="1" dirty="0">
              <a:solidFill>
                <a:prstClr val="white"/>
              </a:solidFill>
              <a:latin typeface="黑体" panose="02010609060101010101" pitchFamily="49" charset="-122"/>
              <a:ea typeface="黑体" panose="02010609060101010101" pitchFamily="49" charset="-122"/>
              <a:cs typeface="+mn-cs"/>
            </a:endParaRPr>
          </a:p>
        </p:txBody>
      </p:sp>
      <p:sp>
        <p:nvSpPr>
          <p:cNvPr id="5" name="Rectangle 644"/>
          <p:cNvSpPr>
            <a:spLocks noChangeArrowheads="1"/>
          </p:cNvSpPr>
          <p:nvPr/>
        </p:nvSpPr>
        <p:spPr bwMode="auto">
          <a:xfrm>
            <a:off x="1864671" y="1118325"/>
            <a:ext cx="8586827" cy="5766435"/>
          </a:xfrm>
          <a:prstGeom prst="rect">
            <a:avLst/>
          </a:prstGeom>
          <a:gradFill rotWithShape="0">
            <a:gsLst>
              <a:gs pos="0">
                <a:srgbClr val="CCFFCC"/>
              </a:gs>
              <a:gs pos="50000">
                <a:srgbClr val="FFFFFF"/>
              </a:gs>
              <a:gs pos="100000">
                <a:srgbClr val="CCFFCC"/>
              </a:gs>
            </a:gsLst>
            <a:lin ang="18900000"/>
          </a:gradFill>
          <a:ln w="9525" cap="flat" algn="ctr">
            <a:solidFill>
              <a:srgbClr val="808080"/>
            </a:solidFill>
            <a:prstDash val="solid"/>
            <a:miter lim="800000"/>
            <a:headEnd type="none" w="med" len="med"/>
            <a:tailEnd type="none" w="med" len="med"/>
          </a:ln>
        </p:spPr>
        <p:txBody>
          <a:bodyPr>
            <a:spAutoFit/>
          </a:bodyPr>
          <a:lstStyle/>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chemeClr val="accent2"/>
                </a:solidFill>
                <a:latin typeface="Times New Roman" panose="02020603050405020304" pitchFamily="18" charset="0"/>
                <a:ea typeface="新宋体" panose="02010609030101010101" pitchFamily="49" charset="-122"/>
              </a:rPr>
              <a:t>9</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Times New Roman" panose="02020603050405020304" pitchFamily="18" charset="0"/>
                <a:ea typeface="新宋体" panose="02010609030101010101" pitchFamily="49" charset="-122"/>
              </a:rPr>
              <a:t>该动物是哺乳动物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是食肉动物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是黄褐色 </a:t>
            </a:r>
          </a:p>
          <a:p>
            <a:pPr algn="just">
              <a:lnSpc>
                <a:spcPct val="110000"/>
              </a:lnSpc>
              <a:spcBef>
                <a:spcPct val="20000"/>
              </a:spcBef>
            </a:pP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身上有暗斑点           </a:t>
            </a:r>
            <a:r>
              <a:rPr lang="ru-RU" altLang="zh-CN" sz="2205" b="1">
                <a:latin typeface="Times New Roman" panose="02020603050405020304" pitchFamily="18" charset="0"/>
                <a:ea typeface="新宋体" panose="02010609030101010101" pitchFamily="49" charset="-122"/>
              </a:rPr>
              <a:t>THEN  </a:t>
            </a:r>
            <a:r>
              <a:rPr lang="zh-CN" altLang="ru-RU" sz="2205" b="1">
                <a:latin typeface="Times New Roman" panose="02020603050405020304" pitchFamily="18" charset="0"/>
                <a:ea typeface="新宋体" panose="02010609030101010101" pitchFamily="49" charset="-122"/>
              </a:rPr>
              <a:t>该动物是</a:t>
            </a:r>
            <a:r>
              <a:rPr lang="zh-CN" altLang="ru-RU" sz="2205" b="1">
                <a:solidFill>
                  <a:schemeClr val="accent2"/>
                </a:solidFill>
                <a:latin typeface="Times New Roman" panose="02020603050405020304" pitchFamily="18" charset="0"/>
                <a:ea typeface="新宋体" panose="02010609030101010101" pitchFamily="49" charset="-122"/>
              </a:rPr>
              <a:t>金钱豹</a:t>
            </a:r>
            <a:r>
              <a:rPr lang="zh-CN" altLang="ru-RU" sz="2205" b="1">
                <a:latin typeface="Times New Roman" panose="02020603050405020304" pitchFamily="18" charset="0"/>
                <a:ea typeface="新宋体" panose="02010609030101010101" pitchFamily="49" charset="-122"/>
              </a:rPr>
              <a:t>                                     </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chemeClr val="accent2"/>
                </a:solidFill>
                <a:latin typeface="Times New Roman" panose="02020603050405020304" pitchFamily="18" charset="0"/>
                <a:ea typeface="新宋体" panose="02010609030101010101" pitchFamily="49" charset="-122"/>
              </a:rPr>
              <a:t>10</a:t>
            </a:r>
            <a:r>
              <a:rPr lang="zh-CN" altLang="ru-RU" sz="2205" b="1">
                <a:latin typeface="Times New Roman" panose="02020603050405020304" pitchFamily="18" charset="0"/>
                <a:ea typeface="新宋体" panose="02010609030101010101" pitchFamily="49" charset="-122"/>
              </a:rPr>
              <a:t>：</a:t>
            </a:r>
            <a:r>
              <a:rPr lang="ru-RU" altLang="zh-CN" sz="2205" b="1">
                <a:latin typeface="Times New Roman" panose="02020603050405020304" pitchFamily="18" charset="0"/>
                <a:ea typeface="新宋体" panose="02010609030101010101" pitchFamily="49" charset="-122"/>
              </a:rPr>
              <a:t>IF  </a:t>
            </a:r>
            <a:r>
              <a:rPr lang="zh-CN" altLang="ru-RU" sz="2205" b="1">
                <a:latin typeface="Times New Roman" panose="02020603050405020304" pitchFamily="18" charset="0"/>
                <a:ea typeface="新宋体" panose="02010609030101010101" pitchFamily="49" charset="-122"/>
              </a:rPr>
              <a:t>该动物是哺乳动物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是食肉动物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是黄褐色 </a:t>
            </a:r>
          </a:p>
          <a:p>
            <a:pPr algn="just">
              <a:lnSpc>
                <a:spcPct val="110000"/>
              </a:lnSpc>
              <a:spcBef>
                <a:spcPct val="20000"/>
              </a:spcBef>
            </a:pP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身上有黑色条纹     </a:t>
            </a:r>
            <a:r>
              <a:rPr lang="ru-RU" altLang="zh-CN" sz="2205" b="1">
                <a:latin typeface="Times New Roman" panose="02020603050405020304" pitchFamily="18" charset="0"/>
                <a:ea typeface="新宋体" panose="02010609030101010101" pitchFamily="49" charset="-122"/>
              </a:rPr>
              <a:t>THEN  </a:t>
            </a:r>
            <a:r>
              <a:rPr lang="zh-CN" altLang="ru-RU" sz="2205" b="1">
                <a:latin typeface="Times New Roman" panose="02020603050405020304" pitchFamily="18" charset="0"/>
                <a:ea typeface="新宋体" panose="02010609030101010101" pitchFamily="49" charset="-122"/>
              </a:rPr>
              <a:t>该动物是</a:t>
            </a:r>
            <a:r>
              <a:rPr lang="zh-CN" altLang="ru-RU" sz="2205" b="1">
                <a:solidFill>
                  <a:schemeClr val="accent2"/>
                </a:solidFill>
                <a:latin typeface="Times New Roman" panose="02020603050405020304" pitchFamily="18" charset="0"/>
                <a:ea typeface="新宋体" panose="02010609030101010101" pitchFamily="49" charset="-122"/>
              </a:rPr>
              <a:t>虎</a:t>
            </a:r>
            <a:r>
              <a:rPr lang="zh-CN" altLang="ru-RU" sz="2205" b="1">
                <a:latin typeface="Times New Roman" panose="02020603050405020304" pitchFamily="18" charset="0"/>
                <a:ea typeface="新宋体" panose="02010609030101010101" pitchFamily="49" charset="-122"/>
              </a:rPr>
              <a:t>                                     </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rgbClr val="006666"/>
                </a:solidFill>
                <a:latin typeface="Times New Roman" panose="02020603050405020304" pitchFamily="18" charset="0"/>
                <a:ea typeface="新宋体" panose="02010609030101010101" pitchFamily="49" charset="-122"/>
              </a:rPr>
              <a:t>11</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Times New Roman" panose="02020603050405020304" pitchFamily="18" charset="0"/>
                <a:ea typeface="新宋体" panose="02010609030101010101" pitchFamily="49" charset="-122"/>
              </a:rPr>
              <a:t>该动物是有蹄类动物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有长脖子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有长腿 </a:t>
            </a:r>
          </a:p>
          <a:p>
            <a:pPr algn="just">
              <a:lnSpc>
                <a:spcPct val="110000"/>
              </a:lnSpc>
              <a:spcBef>
                <a:spcPct val="20000"/>
              </a:spcBef>
            </a:pP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身上有暗斑点      </a:t>
            </a:r>
            <a:r>
              <a:rPr lang="ru-RU" altLang="zh-CN" sz="2205" b="1">
                <a:latin typeface="Times New Roman" panose="02020603050405020304" pitchFamily="18" charset="0"/>
                <a:ea typeface="新宋体" panose="02010609030101010101" pitchFamily="49" charset="-122"/>
              </a:rPr>
              <a:t>THEN  </a:t>
            </a:r>
            <a:r>
              <a:rPr lang="zh-CN" altLang="ru-RU" sz="2205" b="1">
                <a:latin typeface="Times New Roman" panose="02020603050405020304" pitchFamily="18" charset="0"/>
                <a:ea typeface="新宋体" panose="02010609030101010101" pitchFamily="49" charset="-122"/>
              </a:rPr>
              <a:t>该动物是</a:t>
            </a:r>
            <a:r>
              <a:rPr lang="zh-CN" altLang="ru-RU" sz="2205" b="1">
                <a:solidFill>
                  <a:srgbClr val="006666"/>
                </a:solidFill>
                <a:latin typeface="Times New Roman" panose="02020603050405020304" pitchFamily="18" charset="0"/>
                <a:ea typeface="新宋体" panose="02010609030101010101" pitchFamily="49" charset="-122"/>
              </a:rPr>
              <a:t>长颈鹿</a:t>
            </a:r>
            <a:r>
              <a:rPr lang="zh-CN" altLang="ru-RU" sz="2205" b="1">
                <a:latin typeface="Times New Roman" panose="02020603050405020304" pitchFamily="18" charset="0"/>
                <a:ea typeface="新宋体" panose="02010609030101010101" pitchFamily="49" charset="-122"/>
              </a:rPr>
              <a:t>                                     </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rgbClr val="006666"/>
                </a:solidFill>
                <a:latin typeface="Times New Roman" panose="02020603050405020304" pitchFamily="18" charset="0"/>
                <a:ea typeface="新宋体" panose="02010609030101010101" pitchFamily="49" charset="-122"/>
              </a:rPr>
              <a:t> 12</a:t>
            </a:r>
            <a:r>
              <a:rPr lang="zh-CN" altLang="ru-RU" sz="2205" b="1">
                <a:latin typeface="Times New Roman" panose="02020603050405020304" pitchFamily="18" charset="0"/>
                <a:ea typeface="新宋体" panose="02010609030101010101" pitchFamily="49" charset="-122"/>
              </a:rPr>
              <a:t>：</a:t>
            </a:r>
            <a:r>
              <a:rPr lang="ru-RU" altLang="zh-CN" sz="2205" b="1">
                <a:latin typeface="Times New Roman" panose="02020603050405020304" pitchFamily="18" charset="0"/>
                <a:ea typeface="新宋体" panose="02010609030101010101" pitchFamily="49" charset="-122"/>
              </a:rPr>
              <a:t>IF  </a:t>
            </a:r>
            <a:r>
              <a:rPr lang="zh-CN" altLang="ru-RU" sz="2205" b="1">
                <a:latin typeface="Times New Roman" panose="02020603050405020304" pitchFamily="18" charset="0"/>
                <a:ea typeface="新宋体" panose="02010609030101010101" pitchFamily="49" charset="-122"/>
              </a:rPr>
              <a:t>该动物有蹄类动物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身上有黑色条纹  </a:t>
            </a:r>
          </a:p>
          <a:p>
            <a:pPr algn="just">
              <a:lnSpc>
                <a:spcPct val="110000"/>
              </a:lnSpc>
              <a:spcBef>
                <a:spcPct val="20000"/>
              </a:spcBef>
            </a:pP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THEN  </a:t>
            </a:r>
            <a:r>
              <a:rPr lang="zh-CN" altLang="ru-RU" sz="2205" b="1">
                <a:latin typeface="Times New Roman" panose="02020603050405020304" pitchFamily="18" charset="0"/>
                <a:ea typeface="新宋体" panose="02010609030101010101" pitchFamily="49" charset="-122"/>
              </a:rPr>
              <a:t>该动物是</a:t>
            </a:r>
            <a:r>
              <a:rPr lang="zh-CN" altLang="ru-RU" sz="2205" b="1">
                <a:solidFill>
                  <a:srgbClr val="006666"/>
                </a:solidFill>
                <a:latin typeface="Times New Roman" panose="02020603050405020304" pitchFamily="18" charset="0"/>
                <a:ea typeface="新宋体" panose="02010609030101010101" pitchFamily="49" charset="-122"/>
              </a:rPr>
              <a:t>斑马</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rgbClr val="0000FF"/>
                </a:solidFill>
                <a:latin typeface="Times New Roman" panose="02020603050405020304" pitchFamily="18" charset="0"/>
                <a:ea typeface="新宋体" panose="02010609030101010101" pitchFamily="49" charset="-122"/>
              </a:rPr>
              <a:t>13</a:t>
            </a:r>
            <a:r>
              <a:rPr lang="zh-CN" altLang="ru-RU" sz="2205" b="1">
                <a:latin typeface="Times New Roman" panose="02020603050405020304" pitchFamily="18" charset="0"/>
                <a:ea typeface="新宋体" panose="02010609030101010101" pitchFamily="49" charset="-122"/>
              </a:rPr>
              <a:t>：</a:t>
            </a:r>
            <a:r>
              <a:rPr lang="ru-RU" altLang="zh-CN" sz="2205" b="1">
                <a:latin typeface="Times New Roman" panose="02020603050405020304" pitchFamily="18" charset="0"/>
                <a:ea typeface="新宋体" panose="02010609030101010101" pitchFamily="49" charset="-122"/>
              </a:rPr>
              <a:t>IF  </a:t>
            </a:r>
            <a:r>
              <a:rPr lang="zh-CN" altLang="ru-RU" sz="2205" b="1">
                <a:latin typeface="Times New Roman" panose="02020603050405020304" pitchFamily="18" charset="0"/>
                <a:ea typeface="新宋体" panose="02010609030101010101" pitchFamily="49" charset="-122"/>
              </a:rPr>
              <a:t>该动物是鸟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有长脖子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有长腿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不会飞 </a:t>
            </a:r>
          </a:p>
          <a:p>
            <a:pPr algn="just">
              <a:lnSpc>
                <a:spcPct val="110000"/>
              </a:lnSpc>
              <a:spcBef>
                <a:spcPct val="20000"/>
              </a:spcBef>
            </a:pP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有黑白二色           </a:t>
            </a:r>
            <a:r>
              <a:rPr lang="ru-RU" altLang="zh-CN" sz="2205" b="1">
                <a:latin typeface="Times New Roman" panose="02020603050405020304" pitchFamily="18" charset="0"/>
                <a:ea typeface="新宋体" panose="02010609030101010101" pitchFamily="49" charset="-122"/>
              </a:rPr>
              <a:t>THEN  </a:t>
            </a:r>
            <a:r>
              <a:rPr lang="zh-CN" altLang="ru-RU" sz="2205" b="1">
                <a:latin typeface="Times New Roman" panose="02020603050405020304" pitchFamily="18" charset="0"/>
                <a:ea typeface="新宋体" panose="02010609030101010101" pitchFamily="49" charset="-122"/>
              </a:rPr>
              <a:t>该动物是</a:t>
            </a:r>
            <a:r>
              <a:rPr lang="zh-CN" altLang="ru-RU" sz="2205" b="1">
                <a:solidFill>
                  <a:srgbClr val="0000FF"/>
                </a:solidFill>
                <a:latin typeface="Times New Roman" panose="02020603050405020304" pitchFamily="18" charset="0"/>
                <a:ea typeface="新宋体" panose="02010609030101010101" pitchFamily="49" charset="-122"/>
              </a:rPr>
              <a:t>鸵鸟</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rgbClr val="0000FF"/>
                </a:solidFill>
                <a:latin typeface="Times New Roman" panose="02020603050405020304" pitchFamily="18" charset="0"/>
                <a:ea typeface="新宋体" panose="02010609030101010101" pitchFamily="49" charset="-122"/>
              </a:rPr>
              <a:t>14</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Times New Roman" panose="02020603050405020304" pitchFamily="18" charset="0"/>
                <a:ea typeface="新宋体" panose="02010609030101010101" pitchFamily="49" charset="-122"/>
              </a:rPr>
              <a:t>该动物是鸟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会游泳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不会飞 </a:t>
            </a:r>
          </a:p>
          <a:p>
            <a:pPr algn="just">
              <a:lnSpc>
                <a:spcPct val="110000"/>
              </a:lnSpc>
              <a:spcBef>
                <a:spcPct val="20000"/>
              </a:spcBef>
            </a:pP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有黑白二色             </a:t>
            </a:r>
            <a:r>
              <a:rPr lang="ru-RU" altLang="zh-CN" sz="2205" b="1">
                <a:latin typeface="Times New Roman" panose="02020603050405020304" pitchFamily="18" charset="0"/>
                <a:ea typeface="新宋体" panose="02010609030101010101" pitchFamily="49" charset="-122"/>
              </a:rPr>
              <a:t>THEN  </a:t>
            </a:r>
            <a:r>
              <a:rPr lang="zh-CN" altLang="ru-RU" sz="2205" b="1">
                <a:latin typeface="Times New Roman" panose="02020603050405020304" pitchFamily="18" charset="0"/>
                <a:ea typeface="新宋体" panose="02010609030101010101" pitchFamily="49" charset="-122"/>
              </a:rPr>
              <a:t>该动物是</a:t>
            </a:r>
            <a:r>
              <a:rPr lang="zh-CN" altLang="ru-RU" sz="2205" b="1">
                <a:solidFill>
                  <a:srgbClr val="0000FF"/>
                </a:solidFill>
                <a:latin typeface="Times New Roman" panose="02020603050405020304" pitchFamily="18" charset="0"/>
                <a:ea typeface="新宋体" panose="02010609030101010101" pitchFamily="49" charset="-122"/>
              </a:rPr>
              <a:t>企鹅</a:t>
            </a:r>
            <a:r>
              <a:rPr lang="zh-CN" altLang="ru-RU" sz="2205" b="1">
                <a:latin typeface="Times New Roman" panose="02020603050405020304" pitchFamily="18" charset="0"/>
                <a:ea typeface="新宋体" panose="02010609030101010101" pitchFamily="49" charset="-122"/>
              </a:rPr>
              <a:t>                         </a:t>
            </a:r>
          </a:p>
          <a:p>
            <a:pPr algn="just">
              <a:lnSpc>
                <a:spcPct val="110000"/>
              </a:lnSpc>
              <a:spcBef>
                <a:spcPct val="20000"/>
              </a:spcBef>
            </a:pPr>
            <a:r>
              <a:rPr lang="ru-RU" altLang="zh-CN" sz="2205" b="1" i="1">
                <a:latin typeface="Times New Roman" panose="02020603050405020304" pitchFamily="18" charset="0"/>
                <a:ea typeface="新宋体" panose="02010609030101010101" pitchFamily="49" charset="-122"/>
              </a:rPr>
              <a:t>r</a:t>
            </a:r>
            <a:r>
              <a:rPr lang="ru-RU" altLang="zh-CN" sz="2205" b="1" baseline="-30000">
                <a:solidFill>
                  <a:srgbClr val="0000FF"/>
                </a:solidFill>
                <a:latin typeface="Times New Roman" panose="02020603050405020304" pitchFamily="18" charset="0"/>
                <a:ea typeface="新宋体" panose="02010609030101010101" pitchFamily="49" charset="-122"/>
              </a:rPr>
              <a:t>15</a:t>
            </a:r>
            <a:r>
              <a:rPr lang="zh-CN" altLang="ru-RU" sz="2205" b="1">
                <a:latin typeface="Times New Roman" panose="02020603050405020304" pitchFamily="18" charset="0"/>
                <a:ea typeface="新宋体" panose="02010609030101010101" pitchFamily="49" charset="-122"/>
              </a:rPr>
              <a:t>： </a:t>
            </a:r>
            <a:r>
              <a:rPr lang="ru-RU" altLang="zh-CN" sz="2205" b="1">
                <a:latin typeface="Times New Roman" panose="02020603050405020304" pitchFamily="18" charset="0"/>
                <a:ea typeface="新宋体" panose="02010609030101010101" pitchFamily="49" charset="-122"/>
              </a:rPr>
              <a:t>IF  </a:t>
            </a:r>
            <a:r>
              <a:rPr lang="zh-CN" altLang="ru-RU" sz="2205" b="1">
                <a:latin typeface="Times New Roman" panose="02020603050405020304" pitchFamily="18" charset="0"/>
                <a:ea typeface="新宋体" panose="02010609030101010101" pitchFamily="49" charset="-122"/>
              </a:rPr>
              <a:t>该动物是鸟   </a:t>
            </a:r>
            <a:r>
              <a:rPr lang="ru-RU" altLang="zh-CN" sz="2205" b="1">
                <a:latin typeface="Times New Roman" panose="02020603050405020304" pitchFamily="18" charset="0"/>
                <a:ea typeface="新宋体" panose="02010609030101010101" pitchFamily="49" charset="-122"/>
              </a:rPr>
              <a:t>AND  </a:t>
            </a:r>
            <a:r>
              <a:rPr lang="zh-CN" altLang="ru-RU" sz="2205" b="1">
                <a:latin typeface="Times New Roman" panose="02020603050405020304" pitchFamily="18" charset="0"/>
                <a:ea typeface="新宋体" panose="02010609030101010101" pitchFamily="49" charset="-122"/>
              </a:rPr>
              <a:t>善飞     </a:t>
            </a:r>
            <a:r>
              <a:rPr lang="ru-RU" altLang="zh-CN" sz="2205" b="1">
                <a:latin typeface="Times New Roman" panose="02020603050405020304" pitchFamily="18" charset="0"/>
                <a:ea typeface="新宋体" panose="02010609030101010101" pitchFamily="49" charset="-122"/>
              </a:rPr>
              <a:t>THEN  </a:t>
            </a:r>
            <a:r>
              <a:rPr lang="zh-CN" altLang="ru-RU" sz="2205" b="1">
                <a:latin typeface="宋体" panose="02010600030101010101" pitchFamily="2" charset="-122"/>
                <a:ea typeface="新宋体" panose="02010609030101010101" pitchFamily="49" charset="-122"/>
              </a:rPr>
              <a:t>该动物是</a:t>
            </a:r>
            <a:r>
              <a:rPr lang="zh-CN" altLang="ru-RU" sz="2205" b="1">
                <a:solidFill>
                  <a:srgbClr val="0000FF"/>
                </a:solidFill>
                <a:latin typeface="宋体" panose="02010600030101010101" pitchFamily="2" charset="-122"/>
                <a:ea typeface="新宋体" panose="02010609030101010101" pitchFamily="49" charset="-122"/>
              </a:rPr>
              <a:t>信天翁</a:t>
            </a:r>
          </a:p>
        </p:txBody>
      </p:sp>
    </p:spTree>
  </p:cSld>
  <p:clrMapOvr>
    <a:masterClrMapping/>
  </p:clrMapOvr>
  <p:transition spd="slow" advTm="18981">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90</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总体框架</a:t>
            </a:r>
          </a:p>
        </p:txBody>
      </p:sp>
      <p:graphicFrame>
        <p:nvGraphicFramePr>
          <p:cNvPr id="6" name="Object 5"/>
          <p:cNvGraphicFramePr>
            <a:graphicFrameLocks noChangeAspect="1"/>
          </p:cNvGraphicFramePr>
          <p:nvPr/>
        </p:nvGraphicFramePr>
        <p:xfrm>
          <a:off x="1258025" y="2584926"/>
          <a:ext cx="9567898" cy="4310085"/>
        </p:xfrm>
        <a:graphic>
          <a:graphicData uri="http://schemas.openxmlformats.org/presentationml/2006/ole">
            <mc:AlternateContent xmlns:mc="http://schemas.openxmlformats.org/markup-compatibility/2006">
              <mc:Choice xmlns:v="urn:schemas-microsoft-com:vml" Requires="v">
                <p:oleObj name="Visio" r:id="rId2" imgW="8698865" imgH="5459095" progId="Visio.Drawing.11">
                  <p:embed/>
                </p:oleObj>
              </mc:Choice>
              <mc:Fallback>
                <p:oleObj name="Visio" r:id="rId2" imgW="8698865" imgH="5459095" progId="Visio.Drawing.11">
                  <p:embed/>
                  <p:pic>
                    <p:nvPicPr>
                      <p:cNvPr id="0" name="Object 5"/>
                      <p:cNvPicPr>
                        <a:picLocks noChangeAspect="1" noChangeArrowheads="1"/>
                      </p:cNvPicPr>
                      <p:nvPr/>
                    </p:nvPicPr>
                    <p:blipFill>
                      <a:blip r:embed="rId3"/>
                      <a:srcRect l="4584" t="2783" b="256"/>
                      <a:stretch>
                        <a:fillRect/>
                      </a:stretch>
                    </p:blipFill>
                    <p:spPr bwMode="auto">
                      <a:xfrm>
                        <a:off x="1258025" y="2584926"/>
                        <a:ext cx="9567898" cy="4310085"/>
                      </a:xfrm>
                      <a:prstGeom prst="rect">
                        <a:avLst/>
                      </a:prstGeom>
                      <a:noFill/>
                      <a:ln>
                        <a:noFill/>
                      </a:ln>
                    </p:spPr>
                  </p:pic>
                </p:oleObj>
              </mc:Fallback>
            </mc:AlternateContent>
          </a:graphicData>
        </a:graphic>
      </p:graphicFrame>
      <p:grpSp>
        <p:nvGrpSpPr>
          <p:cNvPr id="2" name="组合 1"/>
          <p:cNvGrpSpPr/>
          <p:nvPr/>
        </p:nvGrpSpPr>
        <p:grpSpPr>
          <a:xfrm>
            <a:off x="1894157" y="1029599"/>
            <a:ext cx="8382000" cy="1599653"/>
            <a:chOff x="370157" y="1090592"/>
            <a:chExt cx="8382000" cy="2070466"/>
          </a:xfrm>
        </p:grpSpPr>
        <p:sp>
          <p:nvSpPr>
            <p:cNvPr id="11" name="Rounded Rectangle 8"/>
            <p:cNvSpPr>
              <a:spLocks noChangeArrowheads="1"/>
            </p:cNvSpPr>
            <p:nvPr/>
          </p:nvSpPr>
          <p:spPr bwMode="auto">
            <a:xfrm>
              <a:off x="370157" y="1090592"/>
              <a:ext cx="8382000" cy="2013094"/>
            </a:xfrm>
            <a:prstGeom prst="roundRect">
              <a:avLst>
                <a:gd name="adj" fmla="val 0"/>
              </a:avLst>
            </a:prstGeom>
            <a:solidFill>
              <a:srgbClr val="E7EEF9"/>
            </a:solidFill>
            <a:ln>
              <a:noFill/>
            </a:ln>
            <a:extLst>
              <a:ext uri="{91240B29-F687-4F45-9708-019B960494DF}">
                <a14:hiddenLine xmlns:a14="http://schemas.microsoft.com/office/drawing/2010/main" w="9525">
                  <a:solidFill>
                    <a:srgbClr val="000000"/>
                  </a:solidFill>
                  <a:prstDash val="sysDash"/>
                  <a:round/>
                </a14:hiddenLine>
              </a:ext>
            </a:extLst>
          </p:spPr>
          <p:txBody>
            <a:bodyPr anchor="ctr"/>
            <a:lstStyle>
              <a:lvl1pPr>
                <a:lnSpc>
                  <a:spcPct val="90000"/>
                </a:lnSpc>
                <a:spcBef>
                  <a:spcPts val="1000"/>
                </a:spcBef>
                <a:buFont typeface="ZapfDingbatsITC"/>
                <a:buChar char="❖"/>
                <a:defRPr sz="28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ts val="500"/>
                </a:spcBef>
                <a:buFont typeface="ZapfDingbatsITC"/>
                <a:buChar char="✤"/>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ts val="500"/>
                </a:spcBef>
                <a:buFont typeface="LucidaGrande"/>
                <a:buChar char="•"/>
                <a:defRPr sz="20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ts val="500"/>
                </a:spcBef>
                <a:buFont typeface="ZapfDingbatsITC"/>
                <a:buChar char="❖"/>
                <a:defRPr>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ts val="500"/>
                </a:spcBef>
                <a:spcAft>
                  <a:spcPct val="0"/>
                </a:spcAft>
                <a:buFont typeface="ZapfDingbatsITC"/>
                <a:buChar char="❖"/>
                <a:defRPr>
                  <a:solidFill>
                    <a:schemeClr val="tx1"/>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FontTx/>
                <a:buNone/>
              </a:pPr>
              <a:endParaRPr lang="en-US" altLang="zh-CN" sz="2200">
                <a:solidFill>
                  <a:srgbClr val="C00000"/>
                </a:solidFill>
                <a:latin typeface="华文楷体" panose="02010600040101010101" pitchFamily="2" charset="-122"/>
                <a:ea typeface="华文楷体" panose="02010600040101010101" pitchFamily="2" charset="-122"/>
              </a:endParaRPr>
            </a:p>
          </p:txBody>
        </p:sp>
        <p:grpSp>
          <p:nvGrpSpPr>
            <p:cNvPr id="12" name="组合 11"/>
            <p:cNvGrpSpPr/>
            <p:nvPr/>
          </p:nvGrpSpPr>
          <p:grpSpPr>
            <a:xfrm rot="16200000">
              <a:off x="3549916" y="-1372803"/>
              <a:ext cx="2022485" cy="7045236"/>
              <a:chOff x="239621" y="2110272"/>
              <a:chExt cx="3455688" cy="4124517"/>
            </a:xfrm>
          </p:grpSpPr>
          <p:sp>
            <p:nvSpPr>
              <p:cNvPr id="13" name="圆角矩形 18"/>
              <p:cNvSpPr/>
              <p:nvPr/>
            </p:nvSpPr>
            <p:spPr bwMode="auto">
              <a:xfrm>
                <a:off x="647753" y="2110272"/>
                <a:ext cx="3047556" cy="412081"/>
              </a:xfrm>
              <a:prstGeom prst="roundRect">
                <a:avLst>
                  <a:gd name="adj" fmla="val 5000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600" dirty="0">
                    <a:latin typeface="黑体" panose="02010609060101010101" pitchFamily="49" charset="-122"/>
                    <a:ea typeface="黑体" panose="02010609060101010101" pitchFamily="49" charset="-122"/>
                  </a:rPr>
                  <a:t>开</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始</a:t>
                </a:r>
              </a:p>
            </p:txBody>
          </p:sp>
          <p:sp>
            <p:nvSpPr>
              <p:cNvPr id="14" name="圆角矩形 19"/>
              <p:cNvSpPr/>
              <p:nvPr/>
            </p:nvSpPr>
            <p:spPr bwMode="auto">
              <a:xfrm>
                <a:off x="647751" y="2722873"/>
                <a:ext cx="3047556" cy="412081"/>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600" dirty="0">
                    <a:latin typeface="黑体" panose="02010609060101010101" pitchFamily="49" charset="-122"/>
                    <a:ea typeface="黑体" panose="02010609060101010101" pitchFamily="49" charset="-122"/>
                  </a:rPr>
                  <a:t>种</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群</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初</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始</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化</a:t>
                </a:r>
              </a:p>
            </p:txBody>
          </p:sp>
          <p:sp>
            <p:nvSpPr>
              <p:cNvPr id="15" name="圆角矩形 20"/>
              <p:cNvSpPr/>
              <p:nvPr/>
            </p:nvSpPr>
            <p:spPr bwMode="auto">
              <a:xfrm>
                <a:off x="647751" y="3335475"/>
                <a:ext cx="3047556" cy="440078"/>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600" dirty="0">
                    <a:latin typeface="黑体" panose="02010609060101010101" pitchFamily="49" charset="-122"/>
                    <a:ea typeface="黑体" panose="02010609060101010101" pitchFamily="49" charset="-122"/>
                    <a:cs typeface="微软雅黑" panose="020B0503020204020204" charset="-122"/>
                  </a:rPr>
                  <a:t>适</a:t>
                </a:r>
                <a:endParaRPr kumimoji="1" lang="en-US" altLang="zh-CN" sz="1600" dirty="0">
                  <a:latin typeface="黑体" panose="02010609060101010101" pitchFamily="49" charset="-122"/>
                  <a:ea typeface="黑体" panose="02010609060101010101" pitchFamily="49" charset="-122"/>
                  <a:cs typeface="微软雅黑" panose="020B0503020204020204" charset="-122"/>
                </a:endParaRPr>
              </a:p>
              <a:p>
                <a:pPr algn="ctr" eaLnBrk="1" hangingPunct="1"/>
                <a:r>
                  <a:rPr kumimoji="1" lang="zh-CN" altLang="en-US" sz="1600" dirty="0">
                    <a:latin typeface="黑体" panose="02010609060101010101" pitchFamily="49" charset="-122"/>
                    <a:ea typeface="黑体" panose="02010609060101010101" pitchFamily="49" charset="-122"/>
                    <a:cs typeface="微软雅黑" panose="020B0503020204020204" charset="-122"/>
                  </a:rPr>
                  <a:t>应</a:t>
                </a:r>
                <a:endParaRPr kumimoji="1" lang="en-US" altLang="zh-CN" sz="1600" dirty="0">
                  <a:latin typeface="黑体" panose="02010609060101010101" pitchFamily="49" charset="-122"/>
                  <a:ea typeface="黑体" panose="02010609060101010101" pitchFamily="49" charset="-122"/>
                  <a:cs typeface="微软雅黑" panose="020B0503020204020204" charset="-122"/>
                </a:endParaRPr>
              </a:p>
              <a:p>
                <a:pPr algn="ctr" eaLnBrk="1" hangingPunct="1"/>
                <a:r>
                  <a:rPr kumimoji="1" lang="zh-CN" altLang="en-US" sz="1600" dirty="0">
                    <a:latin typeface="黑体" panose="02010609060101010101" pitchFamily="49" charset="-122"/>
                    <a:ea typeface="黑体" panose="02010609060101010101" pitchFamily="49" charset="-122"/>
                    <a:cs typeface="微软雅黑" panose="020B0503020204020204" charset="-122"/>
                  </a:rPr>
                  <a:t>值</a:t>
                </a:r>
                <a:endParaRPr kumimoji="1" lang="en-US" altLang="zh-CN" sz="1600" dirty="0">
                  <a:latin typeface="黑体" panose="02010609060101010101" pitchFamily="49" charset="-122"/>
                  <a:ea typeface="黑体" panose="02010609060101010101" pitchFamily="49" charset="-122"/>
                  <a:cs typeface="微软雅黑" panose="020B0503020204020204" charset="-122"/>
                </a:endParaRPr>
              </a:p>
              <a:p>
                <a:pPr algn="ctr" eaLnBrk="1" hangingPunct="1"/>
                <a:r>
                  <a:rPr kumimoji="1" lang="zh-CN" altLang="en-US" sz="1600" dirty="0">
                    <a:latin typeface="黑体" panose="02010609060101010101" pitchFamily="49" charset="-122"/>
                    <a:ea typeface="黑体" panose="02010609060101010101" pitchFamily="49" charset="-122"/>
                    <a:cs typeface="微软雅黑" panose="020B0503020204020204" charset="-122"/>
                  </a:rPr>
                  <a:t>计</a:t>
                </a:r>
                <a:endParaRPr kumimoji="1" lang="en-US" altLang="zh-CN" sz="1600" dirty="0">
                  <a:latin typeface="黑体" panose="02010609060101010101" pitchFamily="49" charset="-122"/>
                  <a:ea typeface="黑体" panose="02010609060101010101" pitchFamily="49" charset="-122"/>
                  <a:cs typeface="微软雅黑" panose="020B0503020204020204" charset="-122"/>
                </a:endParaRPr>
              </a:p>
              <a:p>
                <a:pPr algn="ctr" eaLnBrk="1" hangingPunct="1"/>
                <a:r>
                  <a:rPr kumimoji="1" lang="zh-CN" altLang="en-US" sz="1600" dirty="0">
                    <a:latin typeface="黑体" panose="02010609060101010101" pitchFamily="49" charset="-122"/>
                    <a:ea typeface="黑体" panose="02010609060101010101" pitchFamily="49" charset="-122"/>
                    <a:cs typeface="微软雅黑" panose="020B0503020204020204" charset="-122"/>
                  </a:rPr>
                  <a:t>算</a:t>
                </a:r>
              </a:p>
            </p:txBody>
          </p:sp>
          <p:sp>
            <p:nvSpPr>
              <p:cNvPr id="16" name="圆角矩形 21"/>
              <p:cNvSpPr/>
              <p:nvPr/>
            </p:nvSpPr>
            <p:spPr bwMode="auto">
              <a:xfrm>
                <a:off x="647751" y="4060590"/>
                <a:ext cx="3047556" cy="954725"/>
              </a:xfrm>
              <a:prstGeom prst="roundRect">
                <a:avLst>
                  <a:gd name="adj" fmla="val 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2305" b="1" dirty="0">
                    <a:solidFill>
                      <a:srgbClr val="C00000"/>
                    </a:solidFill>
                    <a:latin typeface="黑体" panose="02010609060101010101" pitchFamily="49" charset="-122"/>
                    <a:ea typeface="黑体" panose="02010609060101010101" pitchFamily="49" charset="-122"/>
                  </a:rPr>
                  <a:t>进</a:t>
                </a:r>
                <a:endParaRPr kumimoji="1" lang="en-US" altLang="zh-CN" sz="2305"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305" b="1" dirty="0">
                    <a:solidFill>
                      <a:srgbClr val="C00000"/>
                    </a:solidFill>
                    <a:latin typeface="黑体" panose="02010609060101010101" pitchFamily="49" charset="-122"/>
                    <a:ea typeface="黑体" panose="02010609060101010101" pitchFamily="49" charset="-122"/>
                  </a:rPr>
                  <a:t>化</a:t>
                </a:r>
                <a:endParaRPr kumimoji="1" lang="en-US" altLang="zh-CN" sz="2305"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305" b="1" dirty="0">
                    <a:solidFill>
                      <a:srgbClr val="C00000"/>
                    </a:solidFill>
                    <a:latin typeface="黑体" panose="02010609060101010101" pitchFamily="49" charset="-122"/>
                    <a:ea typeface="黑体" panose="02010609060101010101" pitchFamily="49" charset="-122"/>
                  </a:rPr>
                  <a:t>操</a:t>
                </a:r>
                <a:endParaRPr kumimoji="1" lang="en-US" altLang="zh-CN" sz="2305" b="1" dirty="0">
                  <a:solidFill>
                    <a:srgbClr val="C00000"/>
                  </a:solidFill>
                  <a:latin typeface="黑体" panose="02010609060101010101" pitchFamily="49" charset="-122"/>
                  <a:ea typeface="黑体" panose="02010609060101010101" pitchFamily="49" charset="-122"/>
                </a:endParaRPr>
              </a:p>
              <a:p>
                <a:pPr algn="ctr" eaLnBrk="1" hangingPunct="1"/>
                <a:r>
                  <a:rPr kumimoji="1" lang="zh-CN" altLang="en-US" sz="2305" b="1" dirty="0">
                    <a:solidFill>
                      <a:srgbClr val="C00000"/>
                    </a:solidFill>
                    <a:latin typeface="黑体" panose="02010609060101010101" pitchFamily="49" charset="-122"/>
                    <a:ea typeface="黑体" panose="02010609060101010101" pitchFamily="49" charset="-122"/>
                  </a:rPr>
                  <a:t>作</a:t>
                </a:r>
              </a:p>
            </p:txBody>
          </p:sp>
          <p:sp>
            <p:nvSpPr>
              <p:cNvPr id="17" name="菱形 16"/>
              <p:cNvSpPr/>
              <p:nvPr/>
            </p:nvSpPr>
            <p:spPr bwMode="auto">
              <a:xfrm>
                <a:off x="647748" y="5215835"/>
                <a:ext cx="3047555" cy="406351"/>
              </a:xfrm>
              <a:prstGeom prst="diamond">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600" dirty="0">
                    <a:latin typeface="黑体" panose="02010609060101010101" pitchFamily="49" charset="-122"/>
                    <a:ea typeface="黑体" panose="02010609060101010101" pitchFamily="49" charset="-122"/>
                  </a:rPr>
                  <a:t>满</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足</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终</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止</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条</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件</a:t>
                </a:r>
              </a:p>
            </p:txBody>
          </p:sp>
          <p:sp>
            <p:nvSpPr>
              <p:cNvPr id="18" name="圆角矩形 23"/>
              <p:cNvSpPr/>
              <p:nvPr/>
            </p:nvSpPr>
            <p:spPr bwMode="auto">
              <a:xfrm>
                <a:off x="647749" y="5822708"/>
                <a:ext cx="3047556" cy="412081"/>
              </a:xfrm>
              <a:prstGeom prst="roundRect">
                <a:avLst>
                  <a:gd name="adj" fmla="val 50000"/>
                </a:avLst>
              </a:prstGeom>
              <a:solidFill>
                <a:srgbClr val="E0E8F4"/>
              </a:solidFill>
              <a:ln w="19050">
                <a:solidFill>
                  <a:srgbClr val="133381"/>
                </a:solidFill>
                <a:miter lim="800000"/>
              </a:ln>
            </p:spPr>
            <p:txBody>
              <a:bodyPr vert="eaVert" wrap="none" rtlCol="0" anchor="ctr">
                <a:noAutofit/>
              </a:bodyPr>
              <a:lstStyle/>
              <a:p>
                <a:pPr algn="ctr" eaLnBrk="1" hangingPunct="1"/>
                <a:r>
                  <a:rPr kumimoji="1" lang="zh-CN" altLang="en-US" sz="1600" dirty="0">
                    <a:latin typeface="黑体" panose="02010609060101010101" pitchFamily="49" charset="-122"/>
                    <a:ea typeface="黑体" panose="02010609060101010101" pitchFamily="49" charset="-122"/>
                  </a:rPr>
                  <a:t>结</a:t>
                </a:r>
                <a:endParaRPr kumimoji="1" lang="en-US" altLang="zh-CN" sz="1600" dirty="0">
                  <a:latin typeface="黑体" panose="02010609060101010101" pitchFamily="49" charset="-122"/>
                  <a:ea typeface="黑体" panose="02010609060101010101" pitchFamily="49" charset="-122"/>
                </a:endParaRPr>
              </a:p>
              <a:p>
                <a:pPr algn="ctr" eaLnBrk="1" hangingPunct="1"/>
                <a:r>
                  <a:rPr kumimoji="1" lang="zh-CN" altLang="en-US" sz="1600" dirty="0">
                    <a:latin typeface="黑体" panose="02010609060101010101" pitchFamily="49" charset="-122"/>
                    <a:ea typeface="黑体" panose="02010609060101010101" pitchFamily="49" charset="-122"/>
                  </a:rPr>
                  <a:t>束</a:t>
                </a:r>
              </a:p>
            </p:txBody>
          </p:sp>
          <p:cxnSp>
            <p:nvCxnSpPr>
              <p:cNvPr id="19" name="直线箭头连接符 23"/>
              <p:cNvCxnSpPr>
                <a:stCxn id="13" idx="2"/>
                <a:endCxn id="14" idx="0"/>
              </p:cNvCxnSpPr>
              <p:nvPr/>
            </p:nvCxnSpPr>
            <p:spPr>
              <a:xfrm flipH="1">
                <a:off x="2171529" y="2522353"/>
                <a:ext cx="2" cy="200520"/>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线箭头连接符 24"/>
              <p:cNvCxnSpPr>
                <a:stCxn id="14" idx="2"/>
                <a:endCxn id="15" idx="0"/>
              </p:cNvCxnSpPr>
              <p:nvPr/>
            </p:nvCxnSpPr>
            <p:spPr>
              <a:xfrm>
                <a:off x="2171529" y="3134954"/>
                <a:ext cx="0" cy="200521"/>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线箭头连接符 25"/>
              <p:cNvCxnSpPr>
                <a:stCxn id="15" idx="2"/>
                <a:endCxn id="16" idx="0"/>
              </p:cNvCxnSpPr>
              <p:nvPr/>
            </p:nvCxnSpPr>
            <p:spPr>
              <a:xfrm>
                <a:off x="2171529" y="3775553"/>
                <a:ext cx="0" cy="285037"/>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6"/>
              <p:cNvCxnSpPr>
                <a:stCxn id="16" idx="2"/>
                <a:endCxn id="17" idx="0"/>
              </p:cNvCxnSpPr>
              <p:nvPr/>
            </p:nvCxnSpPr>
            <p:spPr>
              <a:xfrm flipH="1">
                <a:off x="2171527" y="5015315"/>
                <a:ext cx="2" cy="200520"/>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7"/>
              <p:cNvCxnSpPr>
                <a:stCxn id="17" idx="2"/>
                <a:endCxn id="18" idx="0"/>
              </p:cNvCxnSpPr>
              <p:nvPr/>
            </p:nvCxnSpPr>
            <p:spPr>
              <a:xfrm>
                <a:off x="2171527" y="5622186"/>
                <a:ext cx="0" cy="200522"/>
              </a:xfrm>
              <a:prstGeom prst="straightConnector1">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肘形连接符 29"/>
              <p:cNvCxnSpPr>
                <a:stCxn id="17" idx="1"/>
                <a:endCxn id="15" idx="1"/>
              </p:cNvCxnSpPr>
              <p:nvPr/>
            </p:nvCxnSpPr>
            <p:spPr>
              <a:xfrm rot="10800000" flipH="1">
                <a:off x="647749" y="3555515"/>
                <a:ext cx="2" cy="1863497"/>
              </a:xfrm>
              <a:prstGeom prst="bentConnector3">
                <a:avLst>
                  <a:gd name="adj1" fmla="val -11430000000"/>
                </a:avLst>
              </a:prstGeom>
              <a:ln w="12700">
                <a:solidFill>
                  <a:srgbClr val="19347C"/>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087476" y="5544182"/>
                <a:ext cx="880507" cy="307777"/>
              </a:xfrm>
              <a:prstGeom prst="rect">
                <a:avLst/>
              </a:prstGeom>
              <a:noFill/>
            </p:spPr>
            <p:txBody>
              <a:bodyPr vert="eaVert" wrap="square" rtlCol="0" anchor="ctr">
                <a:spAutoFit/>
              </a:bodyPr>
              <a:lstStyle/>
              <a:p>
                <a:pPr algn="ctr"/>
                <a:r>
                  <a:rPr kumimoji="1" lang="zh-CN" altLang="en-US" sz="1400" dirty="0">
                    <a:latin typeface="黑体" panose="02010609060101010101" pitchFamily="49" charset="-122"/>
                    <a:ea typeface="黑体" panose="02010609060101010101" pitchFamily="49" charset="-122"/>
                    <a:cs typeface="黑体" panose="02010609060101010101" pitchFamily="49" charset="-122"/>
                  </a:rPr>
                  <a:t>是</a:t>
                </a:r>
              </a:p>
            </p:txBody>
          </p:sp>
          <p:sp>
            <p:nvSpPr>
              <p:cNvPr id="26" name="文本框 25"/>
              <p:cNvSpPr txBox="1"/>
              <p:nvPr/>
            </p:nvSpPr>
            <p:spPr>
              <a:xfrm>
                <a:off x="239621" y="5109791"/>
                <a:ext cx="880507" cy="157622"/>
              </a:xfrm>
              <a:prstGeom prst="rect">
                <a:avLst/>
              </a:prstGeom>
              <a:noFill/>
            </p:spPr>
            <p:txBody>
              <a:bodyPr vert="eaVert" wrap="none" rtlCol="0" anchor="ctr">
                <a:spAutoFit/>
              </a:bodyPr>
              <a:lstStyle/>
              <a:p>
                <a:pPr algn="ctr"/>
                <a:r>
                  <a:rPr kumimoji="1" lang="zh-CN" altLang="en-US" sz="1400" dirty="0">
                    <a:latin typeface="黑体" panose="02010609060101010101" pitchFamily="49" charset="-122"/>
                    <a:ea typeface="黑体" panose="02010609060101010101" pitchFamily="49" charset="-122"/>
                    <a:cs typeface="黑体" panose="02010609060101010101" pitchFamily="49" charset="-122"/>
                  </a:rPr>
                  <a:t>否</a:t>
                </a:r>
              </a:p>
            </p:txBody>
          </p:sp>
        </p:grpSp>
      </p:gr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91</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遗传算法的基本原理</a:t>
            </a:r>
          </a:p>
        </p:txBody>
      </p:sp>
      <mc:AlternateContent xmlns:mc="http://schemas.openxmlformats.org/markup-compatibility/2006" xmlns:a14="http://schemas.microsoft.com/office/drawing/2010/main">
        <mc:Choice Requires="a14">
          <p:graphicFrame>
            <p:nvGraphicFramePr>
              <p:cNvPr id="6" name="表格 16"/>
              <p:cNvGraphicFramePr>
                <a:graphicFrameLocks noGrp="1"/>
              </p:cNvGraphicFramePr>
              <p:nvPr/>
            </p:nvGraphicFramePr>
            <p:xfrm>
              <a:off x="1691277" y="1046117"/>
              <a:ext cx="8881110" cy="5507355"/>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20000"/>
                        </a:ext>
                      </a:extLst>
                    </a:gridCol>
                    <a:gridCol w="2055495">
                      <a:extLst>
                        <a:ext uri="{9D8B030D-6E8A-4147-A177-3AD203B41FA5}">
                          <a16:colId xmlns:a16="http://schemas.microsoft.com/office/drawing/2014/main" val="20001"/>
                        </a:ext>
                      </a:extLst>
                    </a:gridCol>
                    <a:gridCol w="5362575">
                      <a:extLst>
                        <a:ext uri="{9D8B030D-6E8A-4147-A177-3AD203B41FA5}">
                          <a16:colId xmlns:a16="http://schemas.microsoft.com/office/drawing/2014/main" val="20002"/>
                        </a:ext>
                      </a:extLst>
                    </a:gridCol>
                  </a:tblGrid>
                  <a:tr h="676910">
                    <a:tc>
                      <a:txBody>
                        <a:bodyPr/>
                        <a:lstStyle/>
                        <a:p>
                          <a:pPr algn="ctr"/>
                          <a:r>
                            <a:rPr lang="zh-CN" altLang="en-US" sz="2605" b="1" dirty="0"/>
                            <a:t>操作</a:t>
                          </a:r>
                        </a:p>
                      </a:txBody>
                      <a:tcPr marL="91694" marR="91694" marT="45847" marB="45847" anchor="ctr"/>
                    </a:tc>
                    <a:tc>
                      <a:txBody>
                        <a:bodyPr/>
                        <a:lstStyle/>
                        <a:p>
                          <a:pPr algn="ctr"/>
                          <a:r>
                            <a:rPr lang="zh-CN" altLang="en-US" sz="2605" b="1" dirty="0"/>
                            <a:t>作用</a:t>
                          </a:r>
                        </a:p>
                      </a:txBody>
                      <a:tcPr marL="91694" marR="91694" marT="45847" marB="45847" anchor="ctr"/>
                    </a:tc>
                    <a:tc>
                      <a:txBody>
                        <a:bodyPr/>
                        <a:lstStyle/>
                        <a:p>
                          <a:pPr algn="ctr"/>
                          <a:r>
                            <a:rPr lang="zh-CN" altLang="en-US" sz="2605" b="1" dirty="0"/>
                            <a:t>举例</a:t>
                          </a:r>
                        </a:p>
                      </a:txBody>
                      <a:tcPr marL="91694" marR="91694" marT="45847" marB="45847" anchor="ctr"/>
                    </a:tc>
                    <a:extLst>
                      <a:ext uri="{0D108BD9-81ED-4DB2-BD59-A6C34878D82A}">
                        <a16:rowId xmlns:a16="http://schemas.microsoft.com/office/drawing/2014/main" val="10000"/>
                      </a:ext>
                    </a:extLst>
                  </a:tr>
                  <a:tr h="1283970">
                    <a:tc>
                      <a:txBody>
                        <a:bodyPr/>
                        <a:lstStyle/>
                        <a:p>
                          <a:pPr algn="ctr"/>
                          <a:r>
                            <a:rPr lang="zh-CN" altLang="en-US" sz="2605" b="1" dirty="0"/>
                            <a:t>染色体编码</a:t>
                          </a:r>
                        </a:p>
                      </a:txBody>
                      <a:tcPr marL="91694" marR="91694" marT="45847" marB="45847" anchor="ctr"/>
                    </a:tc>
                    <a:tc>
                      <a:txBody>
                        <a:bodyPr/>
                        <a:lstStyle/>
                        <a:p>
                          <a:pPr algn="ctr"/>
                          <a:r>
                            <a:rPr lang="zh-CN" altLang="en-US" sz="2605" b="1" kern="1200" dirty="0">
                              <a:solidFill>
                                <a:schemeClr val="dk1"/>
                              </a:solidFill>
                              <a:effectLst/>
                              <a:latin typeface="+mn-lt"/>
                              <a:ea typeface="+mn-ea"/>
                              <a:cs typeface="+mn-cs"/>
                            </a:rPr>
                            <a:t>表示问题的解</a:t>
                          </a:r>
                          <a:endParaRPr lang="zh-CN" altLang="en-US" sz="2605" b="1" dirty="0"/>
                        </a:p>
                      </a:txBody>
                      <a:tcPr marL="91694" marR="91694" marT="45847" marB="45847" anchor="ctr"/>
                    </a:tc>
                    <a:tc>
                      <a:txBody>
                        <a:bodyPr/>
                        <a:lstStyle/>
                        <a:p>
                          <a:pPr algn="ctr"/>
                          <a:r>
                            <a:rPr lang="zh-CN" altLang="zh-CN" sz="2605" b="1" kern="1200" dirty="0">
                              <a:solidFill>
                                <a:schemeClr val="dk1"/>
                              </a:solidFill>
                              <a:effectLst/>
                              <a:latin typeface="+mn-lt"/>
                              <a:ea typeface="+mn-ea"/>
                              <a:cs typeface="+mn-cs"/>
                            </a:rPr>
                            <a:t>二进制编码、格雷码编码、浮点数编码、符号编码、多参数交叉编码等</a:t>
                          </a:r>
                          <a:endParaRPr lang="zh-CN" altLang="en-US" sz="2605" b="1" dirty="0"/>
                        </a:p>
                      </a:txBody>
                      <a:tcPr marL="91694" marR="91694" marT="45847" marB="45847" anchor="ctr"/>
                    </a:tc>
                    <a:extLst>
                      <a:ext uri="{0D108BD9-81ED-4DB2-BD59-A6C34878D82A}">
                        <a16:rowId xmlns:a16="http://schemas.microsoft.com/office/drawing/2014/main" val="10001"/>
                      </a:ext>
                    </a:extLst>
                  </a:tr>
                  <a:tr h="887095">
                    <a:tc>
                      <a:txBody>
                        <a:bodyPr/>
                        <a:lstStyle/>
                        <a:p>
                          <a:pPr algn="ctr"/>
                          <a:r>
                            <a:rPr lang="zh-CN" altLang="zh-CN" sz="2605" b="1" kern="1200" dirty="0">
                              <a:solidFill>
                                <a:schemeClr val="dk1"/>
                              </a:solidFill>
                              <a:effectLst/>
                              <a:latin typeface="+mn-lt"/>
                              <a:ea typeface="+mn-ea"/>
                              <a:cs typeface="+mn-cs"/>
                            </a:rPr>
                            <a:t>适应值评价</a:t>
                          </a:r>
                          <a:endParaRPr lang="zh-CN" altLang="en-US" sz="2605" b="1" dirty="0"/>
                        </a:p>
                      </a:txBody>
                      <a:tcPr marL="91694" marR="91694" marT="45847" marB="45847" anchor="ctr"/>
                    </a:tc>
                    <a:tc>
                      <a:txBody>
                        <a:bodyPr/>
                        <a:lstStyle/>
                        <a:p>
                          <a:pPr algn="ctr"/>
                          <a:r>
                            <a:rPr lang="zh-CN" altLang="zh-CN" sz="2605" b="1" kern="1200" dirty="0">
                              <a:solidFill>
                                <a:schemeClr val="dk1"/>
                              </a:solidFill>
                              <a:effectLst/>
                              <a:latin typeface="+mn-lt"/>
                              <a:ea typeface="+mn-ea"/>
                              <a:cs typeface="+mn-cs"/>
                            </a:rPr>
                            <a:t>评估各个染色体适应值</a:t>
                          </a:r>
                          <a:endParaRPr lang="zh-CN" altLang="en-US" sz="2605" b="1" dirty="0"/>
                        </a:p>
                      </a:txBody>
                      <a:tcPr marL="91694" marR="91694" marT="45847" marB="45847" anchor="ctr"/>
                    </a:tc>
                    <a:tc>
                      <a:txBody>
                        <a:bodyPr/>
                        <a:lstStyle/>
                        <a:p>
                          <a:pPr algn="ctr"/>
                          <a:r>
                            <a:rPr lang="zh-CN" altLang="zh-CN" sz="2605" b="1" kern="1200" dirty="0">
                              <a:solidFill>
                                <a:schemeClr val="dk1"/>
                              </a:solidFill>
                              <a:effectLst/>
                              <a:latin typeface="+mn-lt"/>
                              <a:ea typeface="+mn-ea"/>
                              <a:cs typeface="+mn-cs"/>
                            </a:rPr>
                            <a:t>规定适应值</a:t>
                          </a:r>
                          <a14:m>
                            <m:oMath xmlns:m="http://schemas.openxmlformats.org/officeDocument/2006/math">
                              <m:r>
                                <a:rPr lang="en-US" altLang="zh-CN" sz="2605" b="1" i="1" smtClean="0">
                                  <a:effectLst/>
                                  <a:latin typeface="Cambria Math" panose="02040503050406030204" pitchFamily="18" charset="0"/>
                                  <a:ea typeface="仿宋" panose="02010609060101010101" pitchFamily="49" charset="-122"/>
                                  <a:cs typeface="Times New Roman" panose="02020603050405020304" pitchFamily="18" charset="0"/>
                                </a:rPr>
                                <m:t>𝑬𝒗𝒂𝒍</m:t>
                              </m:r>
                              <m:d>
                                <m:dPr>
                                  <m:ctrlPr>
                                    <a:rPr lang="zh-CN" altLang="zh-CN" sz="2605" b="1" i="1">
                                      <a:effectLst/>
                                      <a:latin typeface="Cambria Math" panose="02040503050406030204" pitchFamily="18" charset="0"/>
                                      <a:ea typeface="Cambria Math" panose="02040503050406030204" pitchFamily="18" charset="0"/>
                                    </a:rPr>
                                  </m:ctrlPr>
                                </m:dPr>
                                <m:e>
                                  <m:r>
                                    <a:rPr lang="en-US" altLang="zh-CN" sz="2605" b="1" i="1">
                                      <a:effectLst/>
                                      <a:latin typeface="Cambria Math" panose="02040503050406030204" pitchFamily="18" charset="0"/>
                                      <a:ea typeface="仿宋" panose="02010609060101010101" pitchFamily="49" charset="-122"/>
                                      <a:cs typeface="Times New Roman" panose="02020603050405020304" pitchFamily="18" charset="0"/>
                                    </a:rPr>
                                    <m:t>𝑪</m:t>
                                  </m:r>
                                </m:e>
                              </m:d>
                            </m:oMath>
                          </a14:m>
                          <a:r>
                            <a:rPr lang="zh-CN" altLang="zh-CN" sz="2605" b="1" kern="1200" dirty="0">
                              <a:solidFill>
                                <a:schemeClr val="dk1"/>
                              </a:solidFill>
                              <a:effectLst/>
                              <a:latin typeface="+mn-lt"/>
                              <a:ea typeface="+mn-ea"/>
                              <a:cs typeface="+mn-cs"/>
                            </a:rPr>
                            <a:t>越大的染色体越优</a:t>
                          </a:r>
                          <a:endParaRPr lang="zh-CN" altLang="en-US" sz="2605" b="1" dirty="0"/>
                        </a:p>
                      </a:txBody>
                      <a:tcPr marL="91694" marR="91694" marT="45847" marB="45847" anchor="ctr"/>
                    </a:tc>
                    <a:extLst>
                      <a:ext uri="{0D108BD9-81ED-4DB2-BD59-A6C34878D82A}">
                        <a16:rowId xmlns:a16="http://schemas.microsoft.com/office/drawing/2014/main" val="10002"/>
                      </a:ext>
                    </a:extLst>
                  </a:tr>
                  <a:tr h="886460">
                    <a:tc>
                      <a:txBody>
                        <a:bodyPr/>
                        <a:lstStyle/>
                        <a:p>
                          <a:pPr algn="ctr"/>
                          <a:r>
                            <a:rPr lang="zh-CN" altLang="zh-CN" sz="2605" b="1" kern="1200" dirty="0">
                              <a:solidFill>
                                <a:schemeClr val="dk1"/>
                              </a:solidFill>
                              <a:effectLst/>
                              <a:latin typeface="+mn-lt"/>
                              <a:ea typeface="+mn-ea"/>
                              <a:cs typeface="+mn-cs"/>
                            </a:rPr>
                            <a:t>选择</a:t>
                          </a:r>
                          <a:endParaRPr lang="en-US" altLang="zh-CN" sz="2605" b="1" kern="1200" dirty="0">
                            <a:solidFill>
                              <a:schemeClr val="dk1"/>
                            </a:solidFill>
                            <a:effectLst/>
                            <a:latin typeface="+mn-lt"/>
                            <a:ea typeface="+mn-ea"/>
                            <a:cs typeface="+mn-cs"/>
                          </a:endParaRPr>
                        </a:p>
                        <a:p>
                          <a:pPr algn="ctr"/>
                          <a:r>
                            <a:rPr lang="zh-CN" altLang="zh-CN" sz="2605" b="1" kern="1200" dirty="0">
                              <a:solidFill>
                                <a:schemeClr val="dk1"/>
                              </a:solidFill>
                              <a:effectLst/>
                              <a:latin typeface="+mn-lt"/>
                              <a:ea typeface="+mn-ea"/>
                              <a:cs typeface="+mn-cs"/>
                            </a:rPr>
                            <a:t>算子</a:t>
                          </a:r>
                          <a:endParaRPr lang="zh-CN" altLang="en-US" sz="2605" b="1" dirty="0"/>
                        </a:p>
                      </a:txBody>
                      <a:tcPr marL="91694" marR="91694" marT="45847" marB="45847" anchor="ctr"/>
                    </a:tc>
                    <a:tc>
                      <a:txBody>
                        <a:bodyPr/>
                        <a:lstStyle/>
                        <a:p>
                          <a:pPr algn="ctr"/>
                          <a:r>
                            <a:rPr lang="zh-CN" altLang="zh-CN" sz="2605" b="1" kern="1200" dirty="0">
                              <a:solidFill>
                                <a:schemeClr val="dk1"/>
                              </a:solidFill>
                              <a:effectLst/>
                              <a:latin typeface="+mn-lt"/>
                              <a:ea typeface="+mn-ea"/>
                              <a:cs typeface="+mn-cs"/>
                            </a:rPr>
                            <a:t>对群体优胜劣汰选择</a:t>
                          </a:r>
                          <a:endParaRPr lang="zh-CN" altLang="en-US" sz="2605" b="1" dirty="0"/>
                        </a:p>
                      </a:txBody>
                      <a:tcPr marL="91694" marR="91694" marT="45847" marB="45847" anchor="ctr"/>
                    </a:tc>
                    <a:tc>
                      <a:txBody>
                        <a:bodyPr/>
                        <a:lstStyle/>
                        <a:p>
                          <a:pPr algn="ctr"/>
                          <a:r>
                            <a:rPr lang="zh-CN" altLang="zh-CN" sz="2605" b="1" kern="1200" dirty="0">
                              <a:solidFill>
                                <a:schemeClr val="dk1"/>
                              </a:solidFill>
                              <a:effectLst/>
                              <a:latin typeface="+mn-lt"/>
                              <a:ea typeface="+mn-ea"/>
                              <a:cs typeface="+mn-cs"/>
                            </a:rPr>
                            <a:t>轮盘赌</a:t>
                          </a:r>
                          <a:r>
                            <a:rPr lang="zh-CN" altLang="en-US" sz="2605" b="1" kern="1200" dirty="0">
                              <a:solidFill>
                                <a:schemeClr val="dk1"/>
                              </a:solidFill>
                              <a:effectLst/>
                              <a:latin typeface="+mn-lt"/>
                              <a:ea typeface="+mn-ea"/>
                              <a:cs typeface="+mn-cs"/>
                            </a:rPr>
                            <a:t>、</a:t>
                          </a:r>
                          <a:r>
                            <a:rPr lang="zh-CN" altLang="zh-CN" sz="2605" b="1" kern="1200" dirty="0">
                              <a:solidFill>
                                <a:schemeClr val="dk1"/>
                              </a:solidFill>
                              <a:effectLst/>
                              <a:latin typeface="+mn-lt"/>
                              <a:ea typeface="+mn-ea"/>
                              <a:cs typeface="+mn-cs"/>
                            </a:rPr>
                            <a:t>最佳个体保存模型</a:t>
                          </a:r>
                          <a:r>
                            <a:rPr lang="zh-CN" altLang="en-US" sz="2605" b="1" kern="1200" dirty="0">
                              <a:solidFill>
                                <a:schemeClr val="dk1"/>
                              </a:solidFill>
                              <a:effectLst/>
                              <a:latin typeface="+mn-lt"/>
                              <a:ea typeface="+mn-ea"/>
                              <a:cs typeface="+mn-cs"/>
                            </a:rPr>
                            <a:t>、</a:t>
                          </a:r>
                          <a:r>
                            <a:rPr lang="zh-CN" altLang="zh-CN" sz="2605" b="1" kern="1200" dirty="0">
                              <a:solidFill>
                                <a:schemeClr val="dk1"/>
                              </a:solidFill>
                              <a:effectLst/>
                              <a:latin typeface="+mn-lt"/>
                              <a:ea typeface="+mn-ea"/>
                              <a:cs typeface="+mn-cs"/>
                            </a:rPr>
                            <a:t>排挤模型</a:t>
                          </a:r>
                          <a:r>
                            <a:rPr lang="zh-CN" altLang="en-US" sz="2605" b="1" kern="1200" dirty="0">
                              <a:solidFill>
                                <a:schemeClr val="dk1"/>
                              </a:solidFill>
                              <a:effectLst/>
                              <a:latin typeface="+mn-lt"/>
                              <a:ea typeface="+mn-ea"/>
                              <a:cs typeface="+mn-cs"/>
                            </a:rPr>
                            <a:t>、</a:t>
                          </a:r>
                          <a:r>
                            <a:rPr lang="zh-CN" altLang="zh-CN" sz="2605" b="1" kern="1200" dirty="0">
                              <a:solidFill>
                                <a:schemeClr val="dk1"/>
                              </a:solidFill>
                              <a:effectLst/>
                              <a:latin typeface="+mn-lt"/>
                              <a:ea typeface="+mn-ea"/>
                              <a:cs typeface="+mn-cs"/>
                            </a:rPr>
                            <a:t>随机锦标赛模型</a:t>
                          </a:r>
                          <a:r>
                            <a:rPr lang="zh-CN" altLang="en-US" sz="2605" b="1" kern="1200" dirty="0">
                              <a:solidFill>
                                <a:schemeClr val="dk1"/>
                              </a:solidFill>
                              <a:effectLst/>
                              <a:latin typeface="+mn-lt"/>
                              <a:ea typeface="+mn-ea"/>
                              <a:cs typeface="+mn-cs"/>
                            </a:rPr>
                            <a:t>等</a:t>
                          </a:r>
                          <a:endParaRPr lang="zh-CN" altLang="en-US" sz="2605" b="1" dirty="0"/>
                        </a:p>
                      </a:txBody>
                      <a:tcPr marL="91694" marR="91694" marT="45847" marB="45847" anchor="ctr"/>
                    </a:tc>
                    <a:extLst>
                      <a:ext uri="{0D108BD9-81ED-4DB2-BD59-A6C34878D82A}">
                        <a16:rowId xmlns:a16="http://schemas.microsoft.com/office/drawing/2014/main" val="10003"/>
                      </a:ext>
                    </a:extLst>
                  </a:tr>
                  <a:tr h="886460">
                    <a:tc>
                      <a:txBody>
                        <a:bodyPr/>
                        <a:lstStyle/>
                        <a:p>
                          <a:pPr algn="ctr"/>
                          <a:r>
                            <a:rPr lang="zh-CN" altLang="en-US" sz="2605" b="1" dirty="0"/>
                            <a:t>交叉</a:t>
                          </a:r>
                          <a:endParaRPr lang="en-US" altLang="zh-CN" sz="2605" b="1" dirty="0"/>
                        </a:p>
                        <a:p>
                          <a:pPr algn="ctr"/>
                          <a:r>
                            <a:rPr lang="zh-CN" altLang="en-US" sz="2605" b="1" dirty="0"/>
                            <a:t>算子</a:t>
                          </a:r>
                        </a:p>
                      </a:txBody>
                      <a:tcPr marL="91694" marR="91694" marT="45847" marB="45847" anchor="ctr"/>
                    </a:tc>
                    <a:tc>
                      <a:txBody>
                        <a:bodyPr/>
                        <a:lstStyle/>
                        <a:p>
                          <a:pPr algn="ctr"/>
                          <a:r>
                            <a:rPr lang="zh-CN" altLang="en-US" sz="2605" b="1" dirty="0"/>
                            <a:t>交换个体基因</a:t>
                          </a:r>
                        </a:p>
                      </a:txBody>
                      <a:tcPr marL="91694" marR="91694" marT="45847" marB="45847" anchor="ctr"/>
                    </a:tc>
                    <a:tc>
                      <a:txBody>
                        <a:bodyPr/>
                        <a:lstStyle/>
                        <a:p>
                          <a:pPr algn="ctr"/>
                          <a:r>
                            <a:rPr lang="zh-CN" altLang="en-US" sz="2605" b="1" dirty="0"/>
                            <a:t>两点交叉、多点交叉、均匀交叉、算术交叉等</a:t>
                          </a:r>
                        </a:p>
                      </a:txBody>
                      <a:tcPr marL="91694" marR="91694" marT="45847" marB="45847" anchor="ctr"/>
                    </a:tc>
                    <a:extLst>
                      <a:ext uri="{0D108BD9-81ED-4DB2-BD59-A6C34878D82A}">
                        <a16:rowId xmlns:a16="http://schemas.microsoft.com/office/drawing/2014/main" val="10004"/>
                      </a:ext>
                    </a:extLst>
                  </a:tr>
                  <a:tr h="886460">
                    <a:tc>
                      <a:txBody>
                        <a:bodyPr/>
                        <a:lstStyle/>
                        <a:p>
                          <a:pPr algn="ctr"/>
                          <a:r>
                            <a:rPr lang="zh-CN" altLang="en-US" sz="2605" b="1" dirty="0"/>
                            <a:t>变异</a:t>
                          </a:r>
                          <a:endParaRPr lang="en-US" altLang="zh-CN" sz="2605" b="1" dirty="0"/>
                        </a:p>
                        <a:p>
                          <a:pPr algn="ctr"/>
                          <a:r>
                            <a:rPr lang="zh-CN" altLang="en-US" sz="2605" b="1" dirty="0"/>
                            <a:t>算子</a:t>
                          </a:r>
                        </a:p>
                      </a:txBody>
                      <a:tcPr marL="91694" marR="91694" marT="45847" marB="45847" anchor="ctr"/>
                    </a:tc>
                    <a:tc>
                      <a:txBody>
                        <a:bodyPr/>
                        <a:lstStyle/>
                        <a:p>
                          <a:pPr algn="ctr"/>
                          <a:r>
                            <a:rPr lang="zh-CN" altLang="en-US" sz="2605" b="1" dirty="0"/>
                            <a:t>随机变化新的个体基因</a:t>
                          </a:r>
                        </a:p>
                      </a:txBody>
                      <a:tcPr marL="91694" marR="91694" marT="45847" marB="45847" anchor="ctr"/>
                    </a:tc>
                    <a:tc>
                      <a:txBody>
                        <a:bodyPr/>
                        <a:lstStyle/>
                        <a:p>
                          <a:pPr algn="ctr"/>
                          <a:r>
                            <a:rPr lang="zh-CN" altLang="en-US" sz="2605" b="1" dirty="0"/>
                            <a:t>边界变异、高斯变异、非均匀变异等</a:t>
                          </a:r>
                          <a:endParaRPr lang="en-US" altLang="zh-CN" sz="2605" b="1" dirty="0"/>
                        </a:p>
                      </a:txBody>
                      <a:tcPr marL="91694" marR="91694" marT="45847" marB="45847" anchor="ctr"/>
                    </a:tc>
                    <a:extLst>
                      <a:ext uri="{0D108BD9-81ED-4DB2-BD59-A6C34878D82A}">
                        <a16:rowId xmlns:a16="http://schemas.microsoft.com/office/drawing/2014/main" val="10005"/>
                      </a:ext>
                    </a:extLst>
                  </a:tr>
                </a:tbl>
              </a:graphicData>
            </a:graphic>
          </p:graphicFrame>
        </mc:Choice>
        <mc:Fallback xmlns="">
          <p:graphicFrame>
            <p:nvGraphicFramePr>
              <p:cNvPr id="6" name="表格 16"/>
              <p:cNvGraphicFramePr>
                <a:graphicFrameLocks noGrp="1"/>
              </p:cNvGraphicFramePr>
              <p:nvPr/>
            </p:nvGraphicFramePr>
            <p:xfrm>
              <a:off x="1691277" y="1046117"/>
              <a:ext cx="8881110" cy="5507355"/>
            </p:xfrm>
            <a:graphic>
              <a:graphicData uri="http://schemas.openxmlformats.org/drawingml/2006/table">
                <a:tbl>
                  <a:tblPr firstRow="1" bandRow="1">
                    <a:tableStyleId>{5C22544A-7EE6-4342-B048-85BDC9FD1C3A}</a:tableStyleId>
                  </a:tblPr>
                  <a:tblGrid>
                    <a:gridCol w="1463040"/>
                    <a:gridCol w="2055495"/>
                    <a:gridCol w="5362575"/>
                  </a:tblGrid>
                  <a:tr h="676910">
                    <a:tc>
                      <a:txBody>
                        <a:bodyPr/>
                        <a:lstStyle/>
                        <a:p>
                          <a:pPr algn="ctr"/>
                          <a:r>
                            <a:rPr lang="zh-CN" altLang="en-US" sz="2605" b="1" dirty="0"/>
                            <a:t>操作</a:t>
                          </a:r>
                          <a:endParaRPr lang="zh-CN" altLang="en-US" sz="2605" b="1" dirty="0"/>
                        </a:p>
                      </a:txBody>
                      <a:tcPr marL="91694" marR="91694" marT="45847" marB="45847" anchor="ctr"/>
                    </a:tc>
                    <a:tc>
                      <a:txBody>
                        <a:bodyPr/>
                        <a:lstStyle/>
                        <a:p>
                          <a:pPr algn="ctr"/>
                          <a:r>
                            <a:rPr lang="zh-CN" altLang="en-US" sz="2605" b="1" dirty="0"/>
                            <a:t>作用</a:t>
                          </a:r>
                          <a:endParaRPr lang="zh-CN" altLang="en-US" sz="2605" b="1" dirty="0"/>
                        </a:p>
                      </a:txBody>
                      <a:tcPr marL="91694" marR="91694" marT="45847" marB="45847" anchor="ctr"/>
                    </a:tc>
                    <a:tc>
                      <a:txBody>
                        <a:bodyPr/>
                        <a:lstStyle/>
                        <a:p>
                          <a:pPr algn="ctr"/>
                          <a:r>
                            <a:rPr lang="zh-CN" altLang="en-US" sz="2605" b="1" dirty="0"/>
                            <a:t>举例</a:t>
                          </a:r>
                          <a:endParaRPr lang="zh-CN" altLang="en-US" sz="2605" b="1" dirty="0"/>
                        </a:p>
                      </a:txBody>
                      <a:tcPr marL="91694" marR="91694" marT="45847" marB="45847" anchor="ctr"/>
                    </a:tc>
                  </a:tr>
                  <a:tr h="1283970">
                    <a:tc>
                      <a:txBody>
                        <a:bodyPr/>
                        <a:lstStyle/>
                        <a:p>
                          <a:pPr algn="ctr"/>
                          <a:r>
                            <a:rPr lang="zh-CN" altLang="en-US" sz="2605" b="1" dirty="0"/>
                            <a:t>染色体编码</a:t>
                          </a:r>
                          <a:endParaRPr lang="zh-CN" altLang="en-US" sz="2605" b="1" dirty="0"/>
                        </a:p>
                      </a:txBody>
                      <a:tcPr marL="91694" marR="91694" marT="45847" marB="45847" anchor="ctr"/>
                    </a:tc>
                    <a:tc>
                      <a:txBody>
                        <a:bodyPr/>
                        <a:lstStyle/>
                        <a:p>
                          <a:pPr algn="ctr"/>
                          <a:r>
                            <a:rPr lang="zh-CN" altLang="en-US" sz="2605" b="1" kern="1200" dirty="0">
                              <a:solidFill>
                                <a:schemeClr val="dk1"/>
                              </a:solidFill>
                              <a:effectLst/>
                              <a:latin typeface="+mn-lt"/>
                              <a:ea typeface="+mn-ea"/>
                              <a:cs typeface="+mn-cs"/>
                            </a:rPr>
                            <a:t>表示问题的解</a:t>
                          </a:r>
                          <a:endParaRPr lang="zh-CN" altLang="en-US" sz="2605" b="1" dirty="0"/>
                        </a:p>
                      </a:txBody>
                      <a:tcPr marL="91694" marR="91694" marT="45847" marB="45847" anchor="ctr"/>
                    </a:tc>
                    <a:tc>
                      <a:txBody>
                        <a:bodyPr/>
                        <a:lstStyle/>
                        <a:p>
                          <a:pPr algn="ctr"/>
                          <a:r>
                            <a:rPr lang="zh-CN" altLang="zh-CN" sz="2605" b="1" kern="1200" dirty="0">
                              <a:solidFill>
                                <a:schemeClr val="dk1"/>
                              </a:solidFill>
                              <a:effectLst/>
                              <a:latin typeface="+mn-lt"/>
                              <a:ea typeface="+mn-ea"/>
                              <a:cs typeface="+mn-cs"/>
                            </a:rPr>
                            <a:t>二进制编码、格雷码编码、浮点数编码、符号编码、多参数交叉编码等</a:t>
                          </a:r>
                          <a:endParaRPr lang="zh-CN" altLang="en-US" sz="2605" b="1" dirty="0"/>
                        </a:p>
                      </a:txBody>
                      <a:tcPr marL="91694" marR="91694" marT="45847" marB="45847" anchor="ctr"/>
                    </a:tc>
                  </a:tr>
                  <a:tr h="887095">
                    <a:tc>
                      <a:txBody>
                        <a:bodyPr/>
                        <a:lstStyle/>
                        <a:p>
                          <a:pPr algn="ctr"/>
                          <a:r>
                            <a:rPr lang="zh-CN" altLang="zh-CN" sz="2605" b="1" kern="1200" dirty="0">
                              <a:solidFill>
                                <a:schemeClr val="dk1"/>
                              </a:solidFill>
                              <a:effectLst/>
                              <a:latin typeface="+mn-lt"/>
                              <a:ea typeface="+mn-ea"/>
                              <a:cs typeface="+mn-cs"/>
                            </a:rPr>
                            <a:t>适应值评价</a:t>
                          </a:r>
                          <a:endParaRPr lang="zh-CN" altLang="en-US" sz="2605" b="1" dirty="0"/>
                        </a:p>
                      </a:txBody>
                      <a:tcPr marL="91694" marR="91694" marT="45847" marB="45847" anchor="ctr"/>
                    </a:tc>
                    <a:tc>
                      <a:txBody>
                        <a:bodyPr/>
                        <a:lstStyle/>
                        <a:p>
                          <a:pPr algn="ctr"/>
                          <a:r>
                            <a:rPr lang="zh-CN" altLang="zh-CN" sz="2605" b="1" kern="1200" dirty="0">
                              <a:solidFill>
                                <a:schemeClr val="dk1"/>
                              </a:solidFill>
                              <a:effectLst/>
                              <a:latin typeface="+mn-lt"/>
                              <a:ea typeface="+mn-ea"/>
                              <a:cs typeface="+mn-cs"/>
                            </a:rPr>
                            <a:t>评估各个染色体适应值</a:t>
                          </a:r>
                          <a:endParaRPr lang="zh-CN" altLang="en-US" sz="2605" b="1" dirty="0"/>
                        </a:p>
                      </a:txBody>
                      <a:tcPr marL="91694" marR="91694" marT="45847" marB="45847" anchor="ctr"/>
                    </a:tc>
                    <a:tc>
                      <a:txBody>
                        <a:bodyPr/>
                        <a:lstStyle/>
                        <a:p>
                          <a:endParaRPr lang="zh-CN"/>
                        </a:p>
                      </a:txBody>
                      <a:tcPr marL="91694" marR="91694" marT="45847" marB="45847" anchor="ctr">
                        <a:blipFill>
                          <a:blip r:embed="rId3"/>
                        </a:blipFill>
                      </a:tcPr>
                    </a:tc>
                  </a:tr>
                  <a:tr h="886460">
                    <a:tc>
                      <a:txBody>
                        <a:bodyPr/>
                        <a:lstStyle/>
                        <a:p>
                          <a:pPr algn="ctr"/>
                          <a:r>
                            <a:rPr lang="zh-CN" altLang="zh-CN" sz="2605" b="1" kern="1200" dirty="0">
                              <a:solidFill>
                                <a:schemeClr val="dk1"/>
                              </a:solidFill>
                              <a:effectLst/>
                              <a:latin typeface="+mn-lt"/>
                              <a:ea typeface="+mn-ea"/>
                              <a:cs typeface="+mn-cs"/>
                            </a:rPr>
                            <a:t>选择</a:t>
                          </a:r>
                          <a:endParaRPr lang="en-US" altLang="zh-CN" sz="2605" b="1" kern="1200" dirty="0">
                            <a:solidFill>
                              <a:schemeClr val="dk1"/>
                            </a:solidFill>
                            <a:effectLst/>
                            <a:latin typeface="+mn-lt"/>
                            <a:ea typeface="+mn-ea"/>
                            <a:cs typeface="+mn-cs"/>
                          </a:endParaRPr>
                        </a:p>
                        <a:p>
                          <a:pPr algn="ctr"/>
                          <a:r>
                            <a:rPr lang="zh-CN" altLang="zh-CN" sz="2605" b="1" kern="1200" dirty="0">
                              <a:solidFill>
                                <a:schemeClr val="dk1"/>
                              </a:solidFill>
                              <a:effectLst/>
                              <a:latin typeface="+mn-lt"/>
                              <a:ea typeface="+mn-ea"/>
                              <a:cs typeface="+mn-cs"/>
                            </a:rPr>
                            <a:t>算子</a:t>
                          </a:r>
                          <a:endParaRPr lang="zh-CN" altLang="en-US" sz="2605" b="1" dirty="0"/>
                        </a:p>
                      </a:txBody>
                      <a:tcPr marL="91694" marR="91694" marT="45847" marB="45847" anchor="ctr"/>
                    </a:tc>
                    <a:tc>
                      <a:txBody>
                        <a:bodyPr/>
                        <a:lstStyle/>
                        <a:p>
                          <a:pPr algn="ctr"/>
                          <a:r>
                            <a:rPr lang="zh-CN" altLang="zh-CN" sz="2605" b="1" kern="1200" dirty="0">
                              <a:solidFill>
                                <a:schemeClr val="dk1"/>
                              </a:solidFill>
                              <a:effectLst/>
                              <a:latin typeface="+mn-lt"/>
                              <a:ea typeface="+mn-ea"/>
                              <a:cs typeface="+mn-cs"/>
                            </a:rPr>
                            <a:t>对群体优胜劣汰选择</a:t>
                          </a:r>
                          <a:endParaRPr lang="zh-CN" altLang="en-US" sz="2605" b="1" dirty="0"/>
                        </a:p>
                      </a:txBody>
                      <a:tcPr marL="91694" marR="91694" marT="45847" marB="45847" anchor="ctr"/>
                    </a:tc>
                    <a:tc>
                      <a:txBody>
                        <a:bodyPr/>
                        <a:lstStyle/>
                        <a:p>
                          <a:pPr algn="ctr"/>
                          <a:r>
                            <a:rPr lang="zh-CN" altLang="zh-CN" sz="2605" b="1" kern="1200" dirty="0">
                              <a:solidFill>
                                <a:schemeClr val="dk1"/>
                              </a:solidFill>
                              <a:effectLst/>
                              <a:latin typeface="+mn-lt"/>
                              <a:ea typeface="+mn-ea"/>
                              <a:cs typeface="+mn-cs"/>
                            </a:rPr>
                            <a:t>轮盘赌</a:t>
                          </a:r>
                          <a:r>
                            <a:rPr lang="zh-CN" altLang="en-US" sz="2605" b="1" kern="1200" dirty="0">
                              <a:solidFill>
                                <a:schemeClr val="dk1"/>
                              </a:solidFill>
                              <a:effectLst/>
                              <a:latin typeface="+mn-lt"/>
                              <a:ea typeface="+mn-ea"/>
                              <a:cs typeface="+mn-cs"/>
                            </a:rPr>
                            <a:t>、</a:t>
                          </a:r>
                          <a:r>
                            <a:rPr lang="zh-CN" altLang="zh-CN" sz="2605" b="1" kern="1200" dirty="0">
                              <a:solidFill>
                                <a:schemeClr val="dk1"/>
                              </a:solidFill>
                              <a:effectLst/>
                              <a:latin typeface="+mn-lt"/>
                              <a:ea typeface="+mn-ea"/>
                              <a:cs typeface="+mn-cs"/>
                            </a:rPr>
                            <a:t>最佳个体保存模型</a:t>
                          </a:r>
                          <a:r>
                            <a:rPr lang="zh-CN" altLang="en-US" sz="2605" b="1" kern="1200" dirty="0">
                              <a:solidFill>
                                <a:schemeClr val="dk1"/>
                              </a:solidFill>
                              <a:effectLst/>
                              <a:latin typeface="+mn-lt"/>
                              <a:ea typeface="+mn-ea"/>
                              <a:cs typeface="+mn-cs"/>
                            </a:rPr>
                            <a:t>、</a:t>
                          </a:r>
                          <a:r>
                            <a:rPr lang="zh-CN" altLang="zh-CN" sz="2605" b="1" kern="1200" dirty="0">
                              <a:solidFill>
                                <a:schemeClr val="dk1"/>
                              </a:solidFill>
                              <a:effectLst/>
                              <a:latin typeface="+mn-lt"/>
                              <a:ea typeface="+mn-ea"/>
                              <a:cs typeface="+mn-cs"/>
                            </a:rPr>
                            <a:t>排挤模型</a:t>
                          </a:r>
                          <a:r>
                            <a:rPr lang="zh-CN" altLang="en-US" sz="2605" b="1" kern="1200" dirty="0">
                              <a:solidFill>
                                <a:schemeClr val="dk1"/>
                              </a:solidFill>
                              <a:effectLst/>
                              <a:latin typeface="+mn-lt"/>
                              <a:ea typeface="+mn-ea"/>
                              <a:cs typeface="+mn-cs"/>
                            </a:rPr>
                            <a:t>、</a:t>
                          </a:r>
                          <a:r>
                            <a:rPr lang="zh-CN" altLang="zh-CN" sz="2605" b="1" kern="1200" dirty="0">
                              <a:solidFill>
                                <a:schemeClr val="dk1"/>
                              </a:solidFill>
                              <a:effectLst/>
                              <a:latin typeface="+mn-lt"/>
                              <a:ea typeface="+mn-ea"/>
                              <a:cs typeface="+mn-cs"/>
                            </a:rPr>
                            <a:t>随机锦标赛模型</a:t>
                          </a:r>
                          <a:r>
                            <a:rPr lang="zh-CN" altLang="en-US" sz="2605" b="1" kern="1200" dirty="0">
                              <a:solidFill>
                                <a:schemeClr val="dk1"/>
                              </a:solidFill>
                              <a:effectLst/>
                              <a:latin typeface="+mn-lt"/>
                              <a:ea typeface="+mn-ea"/>
                              <a:cs typeface="+mn-cs"/>
                            </a:rPr>
                            <a:t>等</a:t>
                          </a:r>
                          <a:endParaRPr lang="zh-CN" altLang="en-US" sz="2605" b="1" dirty="0"/>
                        </a:p>
                      </a:txBody>
                      <a:tcPr marL="91694" marR="91694" marT="45847" marB="45847" anchor="ctr"/>
                    </a:tc>
                  </a:tr>
                  <a:tr h="886460">
                    <a:tc>
                      <a:txBody>
                        <a:bodyPr/>
                        <a:lstStyle/>
                        <a:p>
                          <a:pPr algn="ctr"/>
                          <a:r>
                            <a:rPr lang="zh-CN" altLang="en-US" sz="2605" b="1" dirty="0"/>
                            <a:t>交叉</a:t>
                          </a:r>
                          <a:endParaRPr lang="en-US" altLang="zh-CN" sz="2605" b="1" dirty="0"/>
                        </a:p>
                        <a:p>
                          <a:pPr algn="ctr"/>
                          <a:r>
                            <a:rPr lang="zh-CN" altLang="en-US" sz="2605" b="1" dirty="0"/>
                            <a:t>算子</a:t>
                          </a:r>
                          <a:endParaRPr lang="zh-CN" altLang="en-US" sz="2605" b="1" dirty="0"/>
                        </a:p>
                      </a:txBody>
                      <a:tcPr marL="91694" marR="91694" marT="45847" marB="45847" anchor="ctr"/>
                    </a:tc>
                    <a:tc>
                      <a:txBody>
                        <a:bodyPr/>
                        <a:lstStyle/>
                        <a:p>
                          <a:pPr algn="ctr"/>
                          <a:r>
                            <a:rPr lang="zh-CN" altLang="en-US" sz="2605" b="1" dirty="0"/>
                            <a:t>交换个体基因</a:t>
                          </a:r>
                          <a:endParaRPr lang="zh-CN" altLang="en-US" sz="2605" b="1" dirty="0"/>
                        </a:p>
                      </a:txBody>
                      <a:tcPr marL="91694" marR="91694" marT="45847" marB="45847" anchor="ctr"/>
                    </a:tc>
                    <a:tc>
                      <a:txBody>
                        <a:bodyPr/>
                        <a:lstStyle/>
                        <a:p>
                          <a:pPr algn="ctr"/>
                          <a:r>
                            <a:rPr lang="zh-CN" altLang="en-US" sz="2605" b="1" dirty="0"/>
                            <a:t>两点交叉、多点交叉、均匀交叉、算术交叉等</a:t>
                          </a:r>
                          <a:endParaRPr lang="zh-CN" altLang="en-US" sz="2605" b="1" dirty="0"/>
                        </a:p>
                      </a:txBody>
                      <a:tcPr marL="91694" marR="91694" marT="45847" marB="45847" anchor="ctr"/>
                    </a:tc>
                  </a:tr>
                  <a:tr h="886460">
                    <a:tc>
                      <a:txBody>
                        <a:bodyPr/>
                        <a:lstStyle/>
                        <a:p>
                          <a:pPr algn="ctr"/>
                          <a:r>
                            <a:rPr lang="zh-CN" altLang="en-US" sz="2605" b="1" dirty="0"/>
                            <a:t>变异</a:t>
                          </a:r>
                          <a:endParaRPr lang="en-US" altLang="zh-CN" sz="2605" b="1" dirty="0"/>
                        </a:p>
                        <a:p>
                          <a:pPr algn="ctr"/>
                          <a:r>
                            <a:rPr lang="zh-CN" altLang="en-US" sz="2605" b="1" dirty="0"/>
                            <a:t>算子</a:t>
                          </a:r>
                          <a:endParaRPr lang="zh-CN" altLang="en-US" sz="2605" b="1" dirty="0"/>
                        </a:p>
                      </a:txBody>
                      <a:tcPr marL="91694" marR="91694" marT="45847" marB="45847" anchor="ctr"/>
                    </a:tc>
                    <a:tc>
                      <a:txBody>
                        <a:bodyPr/>
                        <a:lstStyle/>
                        <a:p>
                          <a:pPr algn="ctr"/>
                          <a:r>
                            <a:rPr lang="zh-CN" altLang="en-US" sz="2605" b="1" dirty="0"/>
                            <a:t>随机变化新的个体基因</a:t>
                          </a:r>
                          <a:endParaRPr lang="zh-CN" altLang="en-US" sz="2605" b="1" dirty="0"/>
                        </a:p>
                      </a:txBody>
                      <a:tcPr marL="91694" marR="91694" marT="45847" marB="45847" anchor="ctr"/>
                    </a:tc>
                    <a:tc>
                      <a:txBody>
                        <a:bodyPr/>
                        <a:lstStyle/>
                        <a:p>
                          <a:pPr algn="ctr"/>
                          <a:r>
                            <a:rPr lang="zh-CN" altLang="en-US" sz="2605" b="1" dirty="0"/>
                            <a:t>边界变异、高斯变异、非均匀变异等</a:t>
                          </a:r>
                          <a:endParaRPr lang="en-US" altLang="zh-CN" sz="2605" b="1" dirty="0"/>
                        </a:p>
                      </a:txBody>
                      <a:tcPr marL="91694" marR="91694" marT="45847" marB="45847" anchor="ctr"/>
                    </a:tc>
                  </a:tr>
                </a:tbl>
              </a:graphicData>
            </a:graphic>
          </p:graphicFrame>
        </mc:Fallback>
      </mc:AlternateContent>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92</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染色体编码</a:t>
            </a:r>
          </a:p>
        </p:txBody>
      </p:sp>
      <p:sp>
        <p:nvSpPr>
          <p:cNvPr id="10" name="文本框 3"/>
          <p:cNvSpPr txBox="1">
            <a:spLocks noChangeArrowheads="1"/>
          </p:cNvSpPr>
          <p:nvPr/>
        </p:nvSpPr>
        <p:spPr bwMode="auto">
          <a:xfrm>
            <a:off x="1654936" y="1090014"/>
            <a:ext cx="4224439"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50000"/>
              </a:lnSpc>
              <a:spcBef>
                <a:spcPct val="0"/>
              </a:spcBef>
              <a:buFontTx/>
              <a:buNone/>
            </a:pPr>
            <a:r>
              <a:rPr lang="zh-CN" altLang="en-US" sz="2405" b="1" dirty="0">
                <a:solidFill>
                  <a:srgbClr val="FF0000"/>
                </a:solidFill>
                <a:latin typeface="Times New Roman" panose="02020603050405020304" pitchFamily="18" charset="0"/>
                <a:cs typeface="Times New Roman" panose="02020603050405020304" pitchFamily="18" charset="0"/>
              </a:rPr>
              <a:t>二进制编码</a:t>
            </a:r>
            <a:r>
              <a:rPr lang="zh-CN" altLang="en-US" sz="2405" b="1" dirty="0">
                <a:latin typeface="Times New Roman" panose="02020603050405020304" pitchFamily="18" charset="0"/>
                <a:cs typeface="Times New Roman" panose="02020603050405020304" pitchFamily="18" charset="0"/>
              </a:rPr>
              <a:t>：二进制编码方法产生的染色体是一个二进制符号序列，染色体的每一个基因只能取值</a:t>
            </a:r>
            <a:r>
              <a:rPr lang="en-US" altLang="zh-CN" sz="2405" b="1" dirty="0">
                <a:latin typeface="Times New Roman" panose="02020603050405020304" pitchFamily="18" charset="0"/>
                <a:cs typeface="Times New Roman" panose="02020603050405020304" pitchFamily="18" charset="0"/>
              </a:rPr>
              <a:t>0</a:t>
            </a:r>
            <a:r>
              <a:rPr lang="zh-CN" altLang="en-US" sz="2405" b="1" dirty="0">
                <a:latin typeface="Times New Roman" panose="02020603050405020304" pitchFamily="18" charset="0"/>
                <a:cs typeface="Times New Roman" panose="02020603050405020304" pitchFamily="18" charset="0"/>
              </a:rPr>
              <a:t>或</a:t>
            </a:r>
            <a:r>
              <a:rPr lang="en-US" altLang="zh-CN" sz="2405" b="1" dirty="0">
                <a:latin typeface="Times New Roman" panose="02020603050405020304" pitchFamily="18" charset="0"/>
                <a:cs typeface="Times New Roman" panose="02020603050405020304" pitchFamily="18" charset="0"/>
              </a:rPr>
              <a:t>1</a:t>
            </a:r>
            <a:endParaRPr lang="zh-CN" altLang="en-US" sz="2405" b="1" dirty="0">
              <a:latin typeface="Times New Roman" panose="02020603050405020304" pitchFamily="18" charset="0"/>
              <a:cs typeface="Times New Roman" panose="02020603050405020304" pitchFamily="18" charset="0"/>
            </a:endParaRPr>
          </a:p>
        </p:txBody>
      </p:sp>
      <p:pic>
        <p:nvPicPr>
          <p:cNvPr id="11"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0121" y="1050651"/>
            <a:ext cx="4656413" cy="20355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矩形 11"/>
          <p:cNvSpPr/>
          <p:nvPr/>
        </p:nvSpPr>
        <p:spPr>
          <a:xfrm>
            <a:off x="2774405" y="3544685"/>
            <a:ext cx="2276647" cy="55080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10</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进制实数</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:128</a:t>
            </a:r>
            <a:endParaRPr lang="zh-CN" altLang="en-US" sz="2405" b="1" dirty="0">
              <a:latin typeface="Times New Roman" panose="02020603050405020304" pitchFamily="18" charset="0"/>
              <a:cs typeface="Times New Roman" panose="02020603050405020304" pitchFamily="18" charset="0"/>
            </a:endParaRPr>
          </a:p>
        </p:txBody>
      </p:sp>
      <p:cxnSp>
        <p:nvCxnSpPr>
          <p:cNvPr id="13" name="直接箭头连接符 12"/>
          <p:cNvCxnSpPr>
            <a:stCxn id="12" idx="3"/>
            <a:endCxn id="14" idx="1"/>
          </p:cNvCxnSpPr>
          <p:nvPr/>
        </p:nvCxnSpPr>
        <p:spPr>
          <a:xfrm>
            <a:off x="5051052" y="3820088"/>
            <a:ext cx="17670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818086" y="3544685"/>
            <a:ext cx="2599509" cy="55080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405" b="1" dirty="0">
                <a:solidFill>
                  <a:srgbClr val="333333"/>
                </a:solidFill>
                <a:latin typeface="Times New Roman" panose="02020603050405020304" pitchFamily="18" charset="0"/>
                <a:cs typeface="Times New Roman" panose="02020603050405020304" pitchFamily="18" charset="0"/>
              </a:rPr>
              <a:t>10000000 </a:t>
            </a:r>
            <a:endParaRPr lang="zh-CN" altLang="en-US" sz="2405" b="1" dirty="0">
              <a:latin typeface="Times New Roman" panose="02020603050405020304" pitchFamily="18" charset="0"/>
              <a:cs typeface="Times New Roman" panose="02020603050405020304" pitchFamily="18" charset="0"/>
            </a:endParaRPr>
          </a:p>
        </p:txBody>
      </p:sp>
      <p:sp>
        <p:nvSpPr>
          <p:cNvPr id="15" name="文本框 13"/>
          <p:cNvSpPr txBox="1">
            <a:spLocks noChangeArrowheads="1"/>
          </p:cNvSpPr>
          <p:nvPr/>
        </p:nvSpPr>
        <p:spPr bwMode="auto">
          <a:xfrm>
            <a:off x="5613000" y="3399820"/>
            <a:ext cx="988459"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zh-CN" altLang="en-US" sz="2405" b="1" dirty="0">
                <a:latin typeface="Times New Roman" panose="02020603050405020304" pitchFamily="18" charset="0"/>
                <a:cs typeface="Times New Roman" panose="02020603050405020304" pitchFamily="18" charset="0"/>
              </a:rPr>
              <a:t>编码</a:t>
            </a:r>
          </a:p>
        </p:txBody>
      </p:sp>
      <p:cxnSp>
        <p:nvCxnSpPr>
          <p:cNvPr id="16" name="直接箭头连接符 15"/>
          <p:cNvCxnSpPr>
            <a:endCxn id="17" idx="0"/>
          </p:cNvCxnSpPr>
          <p:nvPr/>
        </p:nvCxnSpPr>
        <p:spPr>
          <a:xfrm flipH="1">
            <a:off x="5934570" y="4095490"/>
            <a:ext cx="1840262" cy="8755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977824" y="4971047"/>
            <a:ext cx="1913490" cy="55080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solidFill>
                  <a:srgbClr val="333333"/>
                </a:solidFill>
                <a:latin typeface="Times New Roman" panose="02020603050405020304" pitchFamily="18" charset="0"/>
                <a:cs typeface="Times New Roman" panose="02020603050405020304" pitchFamily="18" charset="0"/>
              </a:rPr>
              <a:t>10010100 </a:t>
            </a:r>
            <a:endParaRPr lang="zh-CN" altLang="en-US" sz="2405" b="1" dirty="0">
              <a:latin typeface="Times New Roman" panose="02020603050405020304" pitchFamily="18" charset="0"/>
              <a:cs typeface="Times New Roman" panose="02020603050405020304" pitchFamily="18" charset="0"/>
            </a:endParaRPr>
          </a:p>
        </p:txBody>
      </p:sp>
      <p:cxnSp>
        <p:nvCxnSpPr>
          <p:cNvPr id="18" name="直接箭头连接符 17"/>
          <p:cNvCxnSpPr>
            <a:stCxn id="17" idx="0"/>
            <a:endCxn id="12" idx="2"/>
          </p:cNvCxnSpPr>
          <p:nvPr/>
        </p:nvCxnSpPr>
        <p:spPr>
          <a:xfrm flipH="1" flipV="1">
            <a:off x="3912729" y="4095490"/>
            <a:ext cx="2021840" cy="8755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文本框 27"/>
          <p:cNvSpPr txBox="1">
            <a:spLocks noChangeArrowheads="1"/>
          </p:cNvSpPr>
          <p:nvPr/>
        </p:nvSpPr>
        <p:spPr bwMode="auto">
          <a:xfrm>
            <a:off x="3970991" y="4435359"/>
            <a:ext cx="897772"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zh-CN" altLang="en-US" sz="2405" b="1" dirty="0">
                <a:latin typeface="Times New Roman" panose="02020603050405020304" pitchFamily="18" charset="0"/>
                <a:cs typeface="Times New Roman" panose="02020603050405020304" pitchFamily="18" charset="0"/>
              </a:rPr>
              <a:t>解码</a:t>
            </a:r>
          </a:p>
        </p:txBody>
      </p:sp>
      <p:sp>
        <p:nvSpPr>
          <p:cNvPr id="20" name="文本框 28"/>
          <p:cNvSpPr txBox="1">
            <a:spLocks noChangeArrowheads="1"/>
          </p:cNvSpPr>
          <p:nvPr/>
        </p:nvSpPr>
        <p:spPr bwMode="auto">
          <a:xfrm>
            <a:off x="3861923" y="5767852"/>
            <a:ext cx="4034901"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zh-CN" altLang="en-US" sz="2405" b="1" dirty="0">
                <a:latin typeface="Times New Roman" panose="02020603050405020304" pitchFamily="18" charset="0"/>
                <a:cs typeface="Times New Roman" panose="02020603050405020304" pitchFamily="18" charset="0"/>
              </a:rPr>
              <a:t>二进制编码的遗传算法过程</a:t>
            </a:r>
          </a:p>
        </p:txBody>
      </p:sp>
      <p:sp>
        <p:nvSpPr>
          <p:cNvPr id="21" name="文本框 20"/>
          <p:cNvSpPr txBox="1"/>
          <p:nvPr/>
        </p:nvSpPr>
        <p:spPr>
          <a:xfrm>
            <a:off x="7110477" y="4414819"/>
            <a:ext cx="1691865" cy="461645"/>
          </a:xfrm>
          <a:prstGeom prst="rect">
            <a:avLst/>
          </a:prstGeom>
          <a:noFill/>
          <a:ln w="12700">
            <a:noFill/>
          </a:ln>
        </p:spPr>
        <p:txBody>
          <a:bodyPr wrap="square">
            <a:spAutoFit/>
          </a:bodyPr>
          <a:lstStyle/>
          <a:p>
            <a:pPr>
              <a:defRPr/>
            </a:pPr>
            <a:r>
              <a:rPr lang="zh-CN" altLang="en-US" sz="2405"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交叉变异</a:t>
            </a:r>
            <a:endParaRPr lang="zh-CN" altLang="en-US" sz="2405" b="1" dirty="0">
              <a:latin typeface="Times New Roman" panose="02020603050405020304" pitchFamily="18" charset="0"/>
              <a:cs typeface="Times New Roman" panose="02020603050405020304" pitchFamily="18" charset="0"/>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par>
                                <p:cTn id="28" presetID="16" presetClass="entr" presetSubtype="21"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arn(inVertical)">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arn(inVertical)">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arn(inVertical)">
                                      <p:cBhvr>
                                        <p:cTn id="53" dur="500"/>
                                        <p:tgtEl>
                                          <p:spTgt spid="19"/>
                                        </p:tgtEl>
                                      </p:cBhvr>
                                    </p:animEffect>
                                  </p:childTnLst>
                                </p:cTn>
                              </p:par>
                              <p:par>
                                <p:cTn id="54" presetID="16" presetClass="entr" presetSubtype="21"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arn(inVertical)">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ldLvl="0" animBg="1"/>
      <p:bldP spid="14" grpId="0" bldLvl="0" animBg="1"/>
      <p:bldP spid="15" grpId="0"/>
      <p:bldP spid="17" grpId="0" bldLvl="0" animBg="1"/>
      <p:bldP spid="19" grpId="0"/>
      <p:bldP spid="20" grpId="0"/>
      <p:bldP spid="2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93</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染色体编码</a:t>
            </a:r>
          </a:p>
        </p:txBody>
      </p:sp>
      <p:pic>
        <p:nvPicPr>
          <p:cNvPr id="11"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121" y="1050651"/>
            <a:ext cx="4656413" cy="20355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文本框 31"/>
          <p:cNvSpPr txBox="1">
            <a:spLocks noChangeArrowheads="1"/>
          </p:cNvSpPr>
          <p:nvPr/>
        </p:nvSpPr>
        <p:spPr bwMode="auto">
          <a:xfrm>
            <a:off x="1619069" y="918406"/>
            <a:ext cx="4332515" cy="212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50000"/>
              </a:lnSpc>
              <a:spcBef>
                <a:spcPct val="0"/>
              </a:spcBef>
              <a:buFontTx/>
              <a:buNone/>
            </a:pPr>
            <a:r>
              <a:rPr lang="zh-CN" altLang="en-US" sz="2405" b="1" dirty="0">
                <a:solidFill>
                  <a:srgbClr val="FF0000"/>
                </a:solidFill>
              </a:rPr>
              <a:t>缺点</a:t>
            </a:r>
            <a:endParaRPr lang="en-US" altLang="zh-CN" sz="2405" b="1" dirty="0">
              <a:solidFill>
                <a:srgbClr val="FF0000"/>
              </a:solidFill>
            </a:endParaRPr>
          </a:p>
          <a:p>
            <a:pPr marL="342900" indent="-342900" algn="just">
              <a:lnSpc>
                <a:spcPct val="100000"/>
              </a:lnSpc>
              <a:spcBef>
                <a:spcPct val="0"/>
              </a:spcBef>
              <a:buFont typeface="Wingdings" panose="05000000000000000000" pitchFamily="2" charset="2"/>
              <a:buChar char="u"/>
            </a:pPr>
            <a:r>
              <a:rPr lang="zh-CN" altLang="en-US" sz="2405" b="1" dirty="0"/>
              <a:t>由于</a:t>
            </a:r>
            <a:r>
              <a:rPr lang="en-US" altLang="zh-CN" sz="2405" b="1" dirty="0"/>
              <a:t>Hamming</a:t>
            </a:r>
            <a:r>
              <a:rPr lang="zh-CN" altLang="en-US" sz="2405" b="1" dirty="0"/>
              <a:t>悬崖的存在，二进制编码对于实数域函数优化存在很大的问题</a:t>
            </a:r>
            <a:endParaRPr lang="en-US" altLang="zh-CN" sz="2405" b="1" dirty="0"/>
          </a:p>
          <a:p>
            <a:pPr marL="342900" indent="-342900" algn="just">
              <a:lnSpc>
                <a:spcPct val="100000"/>
              </a:lnSpc>
              <a:spcBef>
                <a:spcPct val="0"/>
              </a:spcBef>
              <a:buFont typeface="Wingdings" panose="05000000000000000000" pitchFamily="2" charset="2"/>
              <a:buChar char="u"/>
            </a:pPr>
            <a:r>
              <a:rPr lang="zh-CN" altLang="en-US" sz="2405" b="1" dirty="0"/>
              <a:t>精度不足，易产生误差</a:t>
            </a:r>
          </a:p>
        </p:txBody>
      </p:sp>
      <p:sp>
        <p:nvSpPr>
          <p:cNvPr id="23" name="矩形 22"/>
          <p:cNvSpPr/>
          <p:nvPr/>
        </p:nvSpPr>
        <p:spPr>
          <a:xfrm>
            <a:off x="1826926" y="3140166"/>
            <a:ext cx="3359130" cy="55080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10</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进制实数</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:128</a:t>
            </a:r>
            <a:endParaRPr lang="zh-CN" altLang="en-US" sz="2405" b="1" dirty="0">
              <a:latin typeface="Times New Roman" panose="02020603050405020304" pitchFamily="18" charset="0"/>
              <a:cs typeface="Times New Roman" panose="02020603050405020304" pitchFamily="18" charset="0"/>
            </a:endParaRPr>
          </a:p>
        </p:txBody>
      </p:sp>
      <p:cxnSp>
        <p:nvCxnSpPr>
          <p:cNvPr id="24" name="直接箭头连接符 23"/>
          <p:cNvCxnSpPr>
            <a:stCxn id="23" idx="3"/>
            <a:endCxn id="25" idx="1"/>
          </p:cNvCxnSpPr>
          <p:nvPr/>
        </p:nvCxnSpPr>
        <p:spPr>
          <a:xfrm>
            <a:off x="5186056" y="3415569"/>
            <a:ext cx="10543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240417" y="3140166"/>
            <a:ext cx="3359130" cy="55080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405" b="1" dirty="0">
                <a:solidFill>
                  <a:srgbClr val="333333"/>
                </a:solidFill>
                <a:latin typeface="Times New Roman" panose="02020603050405020304" pitchFamily="18" charset="0"/>
                <a:cs typeface="Times New Roman" panose="02020603050405020304" pitchFamily="18" charset="0"/>
              </a:rPr>
              <a:t>10000000 </a:t>
            </a:r>
            <a:endParaRPr lang="zh-CN" altLang="en-US" sz="2405" b="1" dirty="0">
              <a:latin typeface="Times New Roman" panose="02020603050405020304" pitchFamily="18" charset="0"/>
              <a:cs typeface="Times New Roman" panose="02020603050405020304" pitchFamily="18" charset="0"/>
            </a:endParaRPr>
          </a:p>
        </p:txBody>
      </p:sp>
      <p:sp>
        <p:nvSpPr>
          <p:cNvPr id="26" name="矩形 25"/>
          <p:cNvSpPr/>
          <p:nvPr/>
        </p:nvSpPr>
        <p:spPr>
          <a:xfrm>
            <a:off x="1826926" y="3790043"/>
            <a:ext cx="3359130" cy="55080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10</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进制实数</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:127</a:t>
            </a:r>
            <a:endParaRPr lang="zh-CN" altLang="en-US" sz="2405" b="1" dirty="0">
              <a:latin typeface="Times New Roman" panose="02020603050405020304" pitchFamily="18" charset="0"/>
              <a:cs typeface="Times New Roman" panose="02020603050405020304" pitchFamily="18" charset="0"/>
            </a:endParaRPr>
          </a:p>
        </p:txBody>
      </p:sp>
      <p:cxnSp>
        <p:nvCxnSpPr>
          <p:cNvPr id="27" name="直接箭头连接符 26"/>
          <p:cNvCxnSpPr>
            <a:stCxn id="26" idx="3"/>
            <a:endCxn id="28" idx="1"/>
          </p:cNvCxnSpPr>
          <p:nvPr/>
        </p:nvCxnSpPr>
        <p:spPr>
          <a:xfrm>
            <a:off x="5186056" y="4065446"/>
            <a:ext cx="10543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240416" y="3790043"/>
            <a:ext cx="3359130" cy="55080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405" b="1" dirty="0">
                <a:ln w="0"/>
                <a:solidFill>
                  <a:srgbClr val="333333"/>
                </a:solidFill>
                <a:latin typeface="Times New Roman" panose="02020603050405020304" pitchFamily="18" charset="0"/>
                <a:cs typeface="Times New Roman" panose="02020603050405020304" pitchFamily="18" charset="0"/>
              </a:rPr>
              <a:t>0</a:t>
            </a:r>
            <a:r>
              <a:rPr lang="en-US" altLang="zh-CN" sz="2405" b="1" dirty="0">
                <a:solidFill>
                  <a:srgbClr val="333333"/>
                </a:solidFill>
                <a:latin typeface="Times New Roman" panose="02020603050405020304" pitchFamily="18" charset="0"/>
                <a:cs typeface="Times New Roman" panose="02020603050405020304" pitchFamily="18" charset="0"/>
              </a:rPr>
              <a:t>1111111 </a:t>
            </a:r>
            <a:endParaRPr lang="zh-CN" altLang="en-US" sz="2405" b="1" dirty="0">
              <a:latin typeface="Times New Roman" panose="02020603050405020304" pitchFamily="18" charset="0"/>
              <a:cs typeface="Times New Roman" panose="02020603050405020304" pitchFamily="18" charset="0"/>
            </a:endParaRPr>
          </a:p>
        </p:txBody>
      </p:sp>
      <p:sp>
        <p:nvSpPr>
          <p:cNvPr id="29" name="矩形 28"/>
          <p:cNvSpPr/>
          <p:nvPr/>
        </p:nvSpPr>
        <p:spPr>
          <a:xfrm>
            <a:off x="2828972" y="4703497"/>
            <a:ext cx="1440824" cy="55080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127</a:t>
            </a:r>
            <a:endParaRPr lang="zh-CN" altLang="en-US" sz="2405" b="1" dirty="0">
              <a:latin typeface="Times New Roman" panose="02020603050405020304" pitchFamily="18" charset="0"/>
              <a:cs typeface="Times New Roman" panose="02020603050405020304" pitchFamily="18" charset="0"/>
            </a:endParaRPr>
          </a:p>
        </p:txBody>
      </p:sp>
      <p:sp>
        <p:nvSpPr>
          <p:cNvPr id="30" name="矩形 29"/>
          <p:cNvSpPr/>
          <p:nvPr/>
        </p:nvSpPr>
        <p:spPr>
          <a:xfrm>
            <a:off x="7342862" y="4703497"/>
            <a:ext cx="1440824" cy="55080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128</a:t>
            </a:r>
            <a:endParaRPr lang="zh-CN" altLang="en-US" sz="2405" b="1" dirty="0">
              <a:latin typeface="Times New Roman" panose="02020603050405020304" pitchFamily="18" charset="0"/>
              <a:cs typeface="Times New Roman" panose="02020603050405020304" pitchFamily="18" charset="0"/>
            </a:endParaRPr>
          </a:p>
        </p:txBody>
      </p:sp>
      <p:cxnSp>
        <p:nvCxnSpPr>
          <p:cNvPr id="31" name="直接箭头连接符 30"/>
          <p:cNvCxnSpPr>
            <a:stCxn id="29" idx="3"/>
            <a:endCxn id="30" idx="1"/>
          </p:cNvCxnSpPr>
          <p:nvPr/>
        </p:nvCxnSpPr>
        <p:spPr>
          <a:xfrm>
            <a:off x="4269796" y="4978900"/>
            <a:ext cx="30730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54"/>
          <p:cNvSpPr txBox="1">
            <a:spLocks noChangeArrowheads="1"/>
          </p:cNvSpPr>
          <p:nvPr/>
        </p:nvSpPr>
        <p:spPr bwMode="auto">
          <a:xfrm>
            <a:off x="4354987" y="4447036"/>
            <a:ext cx="4655662"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zh-CN" altLang="en-US" sz="2405" b="1" dirty="0">
                <a:latin typeface="Times New Roman" panose="02020603050405020304" pitchFamily="18" charset="0"/>
                <a:cs typeface="Times New Roman" panose="02020603050405020304" pitchFamily="18" charset="0"/>
              </a:rPr>
              <a:t>表现型空间相邻点</a:t>
            </a:r>
            <a:endParaRPr lang="en-US" altLang="zh-CN" sz="2405" b="1" dirty="0">
              <a:latin typeface="Times New Roman" panose="02020603050405020304" pitchFamily="18" charset="0"/>
              <a:cs typeface="Times New Roman" panose="02020603050405020304" pitchFamily="18" charset="0"/>
            </a:endParaRPr>
          </a:p>
        </p:txBody>
      </p:sp>
      <p:sp>
        <p:nvSpPr>
          <p:cNvPr id="33" name="矩形 32"/>
          <p:cNvSpPr/>
          <p:nvPr/>
        </p:nvSpPr>
        <p:spPr>
          <a:xfrm>
            <a:off x="1826926" y="5405530"/>
            <a:ext cx="2824902" cy="55080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405" b="1" dirty="0">
                <a:solidFill>
                  <a:srgbClr val="333333"/>
                </a:solidFill>
                <a:latin typeface="Times New Roman" panose="02020603050405020304" pitchFamily="18" charset="0"/>
                <a:cs typeface="Times New Roman" panose="02020603050405020304" pitchFamily="18" charset="0"/>
              </a:rPr>
              <a:t>10000000 </a:t>
            </a:r>
            <a:endParaRPr lang="zh-CN" altLang="en-US" sz="2405" b="1" dirty="0">
              <a:latin typeface="Times New Roman" panose="02020603050405020304" pitchFamily="18" charset="0"/>
              <a:cs typeface="Times New Roman" panose="02020603050405020304" pitchFamily="18" charset="0"/>
            </a:endParaRPr>
          </a:p>
        </p:txBody>
      </p:sp>
      <p:sp>
        <p:nvSpPr>
          <p:cNvPr id="34" name="矩形 33"/>
          <p:cNvSpPr/>
          <p:nvPr/>
        </p:nvSpPr>
        <p:spPr>
          <a:xfrm>
            <a:off x="7421556" y="5405530"/>
            <a:ext cx="2724258" cy="55080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r>
              <a:rPr lang="zh-CN" altLang="en-US"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进制</a:t>
            </a:r>
            <a:r>
              <a:rPr lang="en-US" altLang="zh-CN" sz="2405"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r>
              <a:rPr lang="en-US" altLang="zh-CN" sz="2405" b="1" dirty="0">
                <a:ln w="0"/>
                <a:solidFill>
                  <a:srgbClr val="333333"/>
                </a:solidFill>
                <a:latin typeface="Times New Roman" panose="02020603050405020304" pitchFamily="18" charset="0"/>
                <a:cs typeface="Times New Roman" panose="02020603050405020304" pitchFamily="18" charset="0"/>
              </a:rPr>
              <a:t>0</a:t>
            </a:r>
            <a:r>
              <a:rPr lang="en-US" altLang="zh-CN" sz="2405" b="1" dirty="0">
                <a:solidFill>
                  <a:srgbClr val="333333"/>
                </a:solidFill>
                <a:latin typeface="Times New Roman" panose="02020603050405020304" pitchFamily="18" charset="0"/>
                <a:cs typeface="Times New Roman" panose="02020603050405020304" pitchFamily="18" charset="0"/>
              </a:rPr>
              <a:t>1111111 </a:t>
            </a:r>
            <a:endParaRPr lang="zh-CN" altLang="en-US" sz="2405" b="1" dirty="0">
              <a:latin typeface="Times New Roman" panose="02020603050405020304" pitchFamily="18" charset="0"/>
              <a:cs typeface="Times New Roman" panose="02020603050405020304" pitchFamily="18" charset="0"/>
            </a:endParaRPr>
          </a:p>
        </p:txBody>
      </p:sp>
      <p:cxnSp>
        <p:nvCxnSpPr>
          <p:cNvPr id="35" name="直接箭头连接符 34"/>
          <p:cNvCxnSpPr>
            <a:stCxn id="33" idx="3"/>
            <a:endCxn id="34" idx="1"/>
          </p:cNvCxnSpPr>
          <p:nvPr/>
        </p:nvCxnSpPr>
        <p:spPr>
          <a:xfrm>
            <a:off x="4651828" y="5680933"/>
            <a:ext cx="27697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文本框 62"/>
          <p:cNvSpPr txBox="1">
            <a:spLocks noChangeArrowheads="1"/>
          </p:cNvSpPr>
          <p:nvPr/>
        </p:nvSpPr>
        <p:spPr bwMode="auto">
          <a:xfrm>
            <a:off x="4724037" y="5105140"/>
            <a:ext cx="4805102"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en-US" altLang="zh-CN" sz="2405" b="1" dirty="0">
                <a:latin typeface="Times New Roman" panose="02020603050405020304" pitchFamily="18" charset="0"/>
                <a:cs typeface="Times New Roman" panose="02020603050405020304" pitchFamily="18" charset="0"/>
              </a:rPr>
              <a:t>Hamming</a:t>
            </a:r>
            <a:r>
              <a:rPr lang="zh-CN" altLang="en-US" sz="2405" b="1" dirty="0">
                <a:latin typeface="Times New Roman" panose="02020603050405020304" pitchFamily="18" charset="0"/>
                <a:cs typeface="Times New Roman" panose="02020603050405020304" pitchFamily="18" charset="0"/>
              </a:rPr>
              <a:t>距离巨大</a:t>
            </a:r>
          </a:p>
        </p:txBody>
      </p:sp>
      <p:sp>
        <p:nvSpPr>
          <p:cNvPr id="37" name="文本框 63"/>
          <p:cNvSpPr txBox="1">
            <a:spLocks noChangeArrowheads="1"/>
          </p:cNvSpPr>
          <p:nvPr/>
        </p:nvSpPr>
        <p:spPr bwMode="auto">
          <a:xfrm>
            <a:off x="5214666" y="5793775"/>
            <a:ext cx="2490238"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zh-CN" altLang="en-US" sz="2405" b="1" dirty="0">
                <a:latin typeface="Times New Roman" panose="02020603050405020304" pitchFamily="18" charset="0"/>
                <a:cs typeface="Times New Roman" panose="02020603050405020304" pitchFamily="18" charset="0"/>
              </a:rPr>
              <a:t>难以实现</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par>
                                <p:cTn id="18" presetID="16" presetClass="entr" presetSubtype="21"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arn(inVertical)">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arn(inVertic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arn(inVertic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arn(inVertical)">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barn(inVertical)">
                                      <p:cBhvr>
                                        <p:cTn id="43" dur="500"/>
                                        <p:tgtEl>
                                          <p:spTgt spid="29"/>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barn(inVertical)">
                                      <p:cBhvr>
                                        <p:cTn id="46" dur="500"/>
                                        <p:tgtEl>
                                          <p:spTgt spid="32"/>
                                        </p:tgtEl>
                                      </p:cBhvr>
                                    </p:animEffect>
                                  </p:childTnLst>
                                </p:cTn>
                              </p:par>
                              <p:par>
                                <p:cTn id="47" presetID="16" presetClass="entr" presetSubtype="2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Vertical)">
                                      <p:cBhvr>
                                        <p:cTn id="49" dur="500"/>
                                        <p:tgtEl>
                                          <p:spTgt spid="31"/>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arn(inVertical)">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barn(inVertical)">
                                      <p:cBhvr>
                                        <p:cTn id="57" dur="500"/>
                                        <p:tgtEl>
                                          <p:spTgt spid="33"/>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barn(inVertical)">
                                      <p:cBhvr>
                                        <p:cTn id="60" dur="500"/>
                                        <p:tgtEl>
                                          <p:spTgt spid="36"/>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arn(inVertical)">
                                      <p:cBhvr>
                                        <p:cTn id="63" dur="500"/>
                                        <p:tgtEl>
                                          <p:spTgt spid="34"/>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barn(inVertical)">
                                      <p:cBhvr>
                                        <p:cTn id="66" dur="500"/>
                                        <p:tgtEl>
                                          <p:spTgt spid="37"/>
                                        </p:tgtEl>
                                      </p:cBhvr>
                                    </p:animEffect>
                                  </p:childTnLst>
                                </p:cTn>
                              </p:par>
                              <p:par>
                                <p:cTn id="67" presetID="16" presetClass="entr" presetSubtype="21"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barn(inVertical)">
                                      <p:cBhvr>
                                        <p:cTn id="6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ldLvl="0" animBg="1"/>
      <p:bldP spid="25" grpId="0" bldLvl="0" animBg="1"/>
      <p:bldP spid="26" grpId="0" bldLvl="0" animBg="1"/>
      <p:bldP spid="28" grpId="0" bldLvl="0" animBg="1"/>
      <p:bldP spid="29" grpId="0" bldLvl="0" animBg="1"/>
      <p:bldP spid="30" grpId="0" bldLvl="0" animBg="1"/>
      <p:bldP spid="32" grpId="0"/>
      <p:bldP spid="33" grpId="0" bldLvl="0" animBg="1"/>
      <p:bldP spid="34" grpId="0" bldLvl="0" animBg="1"/>
      <p:bldP spid="36" grpId="0"/>
      <p:bldP spid="3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94</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染色体编码</a:t>
            </a:r>
          </a:p>
        </p:txBody>
      </p:sp>
      <p:sp>
        <p:nvSpPr>
          <p:cNvPr id="6" name="文本框 36"/>
          <p:cNvSpPr txBox="1">
            <a:spLocks noChangeArrowheads="1"/>
          </p:cNvSpPr>
          <p:nvPr/>
        </p:nvSpPr>
        <p:spPr bwMode="auto">
          <a:xfrm>
            <a:off x="1763485" y="986858"/>
            <a:ext cx="8809447" cy="120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gn="just">
              <a:lnSpc>
                <a:spcPct val="150000"/>
              </a:lnSpc>
              <a:spcBef>
                <a:spcPct val="0"/>
              </a:spcBef>
              <a:buFontTx/>
              <a:buNone/>
            </a:pPr>
            <a:r>
              <a:rPr lang="zh-CN" altLang="en-US" sz="2405" b="1" dirty="0">
                <a:solidFill>
                  <a:srgbClr val="FF0000"/>
                </a:solidFill>
              </a:rPr>
              <a:t>实数编码</a:t>
            </a:r>
            <a:r>
              <a:rPr lang="zh-CN" altLang="en-US" sz="2405" b="1" dirty="0"/>
              <a:t>：使用具体的浮点数直接组成染色体</a:t>
            </a:r>
            <a:r>
              <a:rPr lang="en-US" altLang="zh-CN" sz="2405" b="1" dirty="0"/>
              <a:t>,</a:t>
            </a:r>
            <a:r>
              <a:rPr lang="zh-CN" altLang="en-US" sz="2405" b="1" dirty="0"/>
              <a:t>适用于较高精度或者表示较大范围的函数的优化</a:t>
            </a:r>
          </a:p>
        </p:txBody>
      </p:sp>
      <p:sp>
        <p:nvSpPr>
          <p:cNvPr id="10" name="文本框 20"/>
          <p:cNvSpPr txBox="1">
            <a:spLocks noChangeArrowheads="1"/>
          </p:cNvSpPr>
          <p:nvPr/>
        </p:nvSpPr>
        <p:spPr bwMode="auto">
          <a:xfrm>
            <a:off x="2854071" y="2364540"/>
            <a:ext cx="2021840"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zh-CN" altLang="en-US" sz="1805" b="1" dirty="0"/>
              <a:t>待解问题的有效解</a:t>
            </a:r>
          </a:p>
        </p:txBody>
      </p:sp>
      <p:sp>
        <p:nvSpPr>
          <p:cNvPr id="11" name="文本框 23"/>
          <p:cNvSpPr txBox="1">
            <a:spLocks noChangeArrowheads="1"/>
          </p:cNvSpPr>
          <p:nvPr/>
        </p:nvSpPr>
        <p:spPr bwMode="auto">
          <a:xfrm>
            <a:off x="7088234" y="2350585"/>
            <a:ext cx="2251710" cy="36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00000"/>
              </a:lnSpc>
              <a:spcBef>
                <a:spcPct val="0"/>
              </a:spcBef>
              <a:buFontTx/>
              <a:buNone/>
            </a:pPr>
            <a:r>
              <a:rPr lang="zh-CN" altLang="en-US" sz="1805" b="1" dirty="0"/>
              <a:t>对应染色体编码方式</a:t>
            </a:r>
          </a:p>
        </p:txBody>
      </p:sp>
      <p:cxnSp>
        <p:nvCxnSpPr>
          <p:cNvPr id="13" name="直接箭头连接符 12"/>
          <p:cNvCxnSpPr>
            <a:stCxn id="17" idx="2"/>
            <a:endCxn id="18" idx="0"/>
          </p:cNvCxnSpPr>
          <p:nvPr/>
        </p:nvCxnSpPr>
        <p:spPr>
          <a:xfrm flipH="1">
            <a:off x="3833358" y="4615500"/>
            <a:ext cx="2226239" cy="498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7" idx="2"/>
            <a:endCxn id="19" idx="0"/>
          </p:cNvCxnSpPr>
          <p:nvPr/>
        </p:nvCxnSpPr>
        <p:spPr>
          <a:xfrm>
            <a:off x="6059597" y="4615500"/>
            <a:ext cx="2311354" cy="498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028" y="2787610"/>
            <a:ext cx="2658510" cy="58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752" y="2786019"/>
            <a:ext cx="2660102" cy="587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670" y="3698553"/>
            <a:ext cx="4127854" cy="91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0227" y="5114289"/>
            <a:ext cx="4126262" cy="91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7024" y="5114289"/>
            <a:ext cx="4127854" cy="91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arn(inVertical)">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par>
                                <p:cTn id="42" presetID="16" presetClass="entr" presetSubtype="2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95</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初始化</a:t>
            </a:r>
          </a:p>
        </p:txBody>
      </p:sp>
      <p:sp>
        <p:nvSpPr>
          <p:cNvPr id="6" name="Rectangle 3"/>
          <p:cNvSpPr txBox="1">
            <a:spLocks noChangeArrowheads="1"/>
          </p:cNvSpPr>
          <p:nvPr/>
        </p:nvSpPr>
        <p:spPr>
          <a:xfrm>
            <a:off x="1619068" y="973908"/>
            <a:ext cx="8881655" cy="4020026"/>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gn="just">
              <a:lnSpc>
                <a:spcPct val="130000"/>
              </a:lnSpc>
              <a:spcBef>
                <a:spcPts val="600"/>
              </a:spcBef>
            </a:pPr>
            <a:r>
              <a:rPr lang="zh-CN" altLang="en-US" sz="2605" b="1" dirty="0"/>
              <a:t>采用均匀随机数初始化方法，对染色体的每一维变量在定义域内进行初始化赋值。初始化染色体时必须注意染色体是否满足优化问题对有效解的定义；</a:t>
            </a:r>
          </a:p>
          <a:p>
            <a:pPr algn="just">
              <a:lnSpc>
                <a:spcPct val="130000"/>
              </a:lnSpc>
              <a:spcBef>
                <a:spcPts val="600"/>
              </a:spcBef>
            </a:pPr>
            <a:r>
              <a:rPr lang="zh-CN" altLang="en-US" sz="2605" b="1" dirty="0"/>
              <a:t>挑战：尽量让初始化种群分散在整个解空间，而不要集中于某一区域；</a:t>
            </a:r>
            <a:endParaRPr lang="en-US" altLang="zh-CN" sz="2605" b="1" dirty="0"/>
          </a:p>
          <a:p>
            <a:pPr algn="just">
              <a:lnSpc>
                <a:spcPct val="130000"/>
              </a:lnSpc>
              <a:spcBef>
                <a:spcPts val="600"/>
              </a:spcBef>
            </a:pPr>
            <a:r>
              <a:rPr lang="zh-CN" altLang="en-US" sz="2605" b="1" dirty="0"/>
              <a:t>如果在进化开始时保证初始群体已经是一定程度上的优良群体的话，将能够有效提高算法找到全局最优解的能力。 </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49241"/>
          <a:stretch>
            <a:fillRect/>
          </a:stretch>
        </p:blipFill>
        <p:spPr>
          <a:xfrm>
            <a:off x="6434976" y="4915502"/>
            <a:ext cx="3971472" cy="1529499"/>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b="50790"/>
          <a:stretch>
            <a:fillRect/>
          </a:stretch>
        </p:blipFill>
        <p:spPr>
          <a:xfrm>
            <a:off x="1763485" y="4808458"/>
            <a:ext cx="4383240" cy="1636543"/>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barn(inVertical)">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barn(inVertical)">
                                      <p:cBhvr>
                                        <p:cTn id="2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96</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适应值评价</a:t>
            </a:r>
          </a:p>
        </p:txBody>
      </p:sp>
      <p:sp>
        <p:nvSpPr>
          <p:cNvPr id="6" name="Rectangle 3"/>
          <p:cNvSpPr txBox="1">
            <a:spLocks noChangeArrowheads="1"/>
          </p:cNvSpPr>
          <p:nvPr/>
        </p:nvSpPr>
        <p:spPr>
          <a:xfrm>
            <a:off x="1727381" y="1190534"/>
            <a:ext cx="6029416" cy="2572426"/>
          </a:xfrm>
          <a:prstGeom prst="rect">
            <a:avLst/>
          </a:prstGeom>
        </p:spPr>
        <p:txBody>
          <a:bodyPr/>
          <a:lstStyle>
            <a:lvl1pPr marL="227965" indent="-227965" algn="l" defTabSz="911860"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3895" indent="-227965" algn="l" defTabSz="911860" rtl="0" eaLnBrk="1" latinLnBrk="0" hangingPunct="1">
              <a:lnSpc>
                <a:spcPct val="90000"/>
              </a:lnSpc>
              <a:spcBef>
                <a:spcPts val="500"/>
              </a:spcBef>
              <a:buFont typeface="Arial" panose="020B0604020202020204" pitchFamily="34" charset="0"/>
              <a:buChar char="•"/>
              <a:defRPr sz="2395" kern="1200">
                <a:solidFill>
                  <a:schemeClr val="tx1"/>
                </a:solidFill>
                <a:latin typeface="+mn-lt"/>
                <a:ea typeface="+mn-ea"/>
                <a:cs typeface="+mn-cs"/>
              </a:defRPr>
            </a:lvl2pPr>
            <a:lvl3pPr marL="1139825" indent="-227965" algn="l" defTabSz="911860" rtl="0" eaLnBrk="1" latinLnBrk="0" hangingPunct="1">
              <a:lnSpc>
                <a:spcPct val="90000"/>
              </a:lnSpc>
              <a:spcBef>
                <a:spcPts val="500"/>
              </a:spcBef>
              <a:buFont typeface="Arial" panose="020B0604020202020204" pitchFamily="34" charset="0"/>
              <a:buChar char="•"/>
              <a:defRPr sz="1995" kern="1200">
                <a:solidFill>
                  <a:schemeClr val="tx1"/>
                </a:solidFill>
                <a:latin typeface="+mn-lt"/>
                <a:ea typeface="+mn-ea"/>
                <a:cs typeface="+mn-cs"/>
              </a:defRPr>
            </a:lvl3pPr>
            <a:lvl4pPr marL="159575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4pPr>
            <a:lvl5pPr marL="205168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5pPr>
            <a:lvl6pPr marL="250761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6pPr>
            <a:lvl7pPr marL="296354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7pPr>
            <a:lvl8pPr marL="341947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8pPr>
            <a:lvl9pPr marL="3875405" indent="-227965" algn="l" defTabSz="911860" rtl="0" eaLnBrk="1" latinLnBrk="0" hangingPunct="1">
              <a:lnSpc>
                <a:spcPct val="90000"/>
              </a:lnSpc>
              <a:spcBef>
                <a:spcPts val="500"/>
              </a:spcBef>
              <a:buFont typeface="Arial" panose="020B0604020202020204" pitchFamily="34" charset="0"/>
              <a:buChar char="•"/>
              <a:defRPr sz="1795" kern="1200">
                <a:solidFill>
                  <a:schemeClr val="tx1"/>
                </a:solidFill>
                <a:latin typeface="+mn-lt"/>
                <a:ea typeface="+mn-ea"/>
                <a:cs typeface="+mn-cs"/>
              </a:defRPr>
            </a:lvl9pPr>
          </a:lstStyle>
          <a:p>
            <a:pPr algn="just">
              <a:lnSpc>
                <a:spcPct val="120000"/>
              </a:lnSpc>
              <a:buFont typeface="Wingdings" panose="05000000000000000000" pitchFamily="2" charset="2"/>
              <a:buChar char="l"/>
            </a:pPr>
            <a:r>
              <a:rPr lang="zh-CN" altLang="en-US" sz="2605" b="1" dirty="0"/>
              <a:t>评估函数用于评估各个染色体的适应值，进而区分优劣。评估函数常常根据问题的优化目标来确定，比如在求解函数优化问题时，问题定义的目标函数可以作为评估函数的原型。</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1570" r="17624" b="6480"/>
          <a:stretch>
            <a:fillRect/>
          </a:stretch>
        </p:blipFill>
        <p:spPr>
          <a:xfrm>
            <a:off x="7639050" y="1051699"/>
            <a:ext cx="2973430" cy="2572426"/>
          </a:xfrm>
          <a:prstGeom prst="rect">
            <a:avLst/>
          </a:prstGeom>
        </p:spPr>
      </p:pic>
      <p:sp>
        <p:nvSpPr>
          <p:cNvPr id="11" name="文本框 10"/>
          <p:cNvSpPr txBox="1"/>
          <p:nvPr/>
        </p:nvSpPr>
        <p:spPr>
          <a:xfrm>
            <a:off x="1744563" y="3911728"/>
            <a:ext cx="8539535" cy="2017395"/>
          </a:xfrm>
          <a:prstGeom prst="rect">
            <a:avLst/>
          </a:prstGeom>
          <a:noFill/>
        </p:spPr>
        <p:txBody>
          <a:bodyPr wrap="square">
            <a:spAutoFit/>
          </a:bodyPr>
          <a:lstStyle/>
          <a:p>
            <a:pPr marL="285750" indent="-285750" algn="just">
              <a:lnSpc>
                <a:spcPct val="120000"/>
              </a:lnSpc>
              <a:buFont typeface="Wingdings" panose="05000000000000000000" pitchFamily="2" charset="2"/>
              <a:buChar char="l"/>
            </a:pPr>
            <a:r>
              <a:rPr lang="zh-CN" altLang="en-US" sz="2605" b="1" dirty="0"/>
              <a:t>在遗传算法中，规定适应值越大的染色体越优。因此对于一些求解最大值的数值优化问题，我们可以直接套用问题定义的函数表达式。但是对于其他优化问题，问题定义的目标函数表达式必须经过一定的变换。 </a:t>
            </a: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barn(inVertical)">
                                      <p:cBhvr>
                                        <p:cTn id="1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97</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选择算子</a:t>
            </a:r>
          </a:p>
        </p:txBody>
      </p:sp>
      <p:sp>
        <p:nvSpPr>
          <p:cNvPr id="10" name="文本框 6"/>
          <p:cNvSpPr txBox="1">
            <a:spLocks noChangeArrowheads="1"/>
          </p:cNvSpPr>
          <p:nvPr/>
        </p:nvSpPr>
        <p:spPr bwMode="auto">
          <a:xfrm>
            <a:off x="1691277" y="1046117"/>
            <a:ext cx="869589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a:lnSpc>
                <a:spcPct val="150000"/>
              </a:lnSpc>
              <a:spcBef>
                <a:spcPct val="0"/>
              </a:spcBef>
              <a:buFontTx/>
              <a:buNone/>
            </a:pPr>
            <a:r>
              <a:rPr lang="zh-CN" altLang="en-US" sz="2405" b="1" dirty="0"/>
              <a:t>遗传算法的原理从本质上来说基于达尔文的自然选择学说</a:t>
            </a:r>
            <a:endParaRPr lang="en-US" altLang="zh-CN" sz="2405" b="1" dirty="0"/>
          </a:p>
          <a:p>
            <a:pPr>
              <a:lnSpc>
                <a:spcPct val="150000"/>
              </a:lnSpc>
              <a:spcBef>
                <a:spcPct val="0"/>
              </a:spcBef>
              <a:buFontTx/>
              <a:buNone/>
            </a:pPr>
            <a:r>
              <a:rPr lang="zh-CN" altLang="en-US" sz="2405" b="1" dirty="0"/>
              <a:t>选择提供了遗传算法的驱动力</a:t>
            </a:r>
            <a:endParaRPr lang="en-US" altLang="zh-CN" sz="2405" b="1" dirty="0"/>
          </a:p>
          <a:p>
            <a:pPr>
              <a:lnSpc>
                <a:spcPct val="150000"/>
              </a:lnSpc>
              <a:spcBef>
                <a:spcPct val="0"/>
              </a:spcBef>
              <a:buFontTx/>
              <a:buNone/>
            </a:pPr>
            <a:r>
              <a:rPr lang="zh-CN" altLang="en-US" sz="2405" b="1" dirty="0"/>
              <a:t>驱动力太大 </a:t>
            </a:r>
            <a:r>
              <a:rPr lang="en-US" altLang="zh-CN" sz="2405" b="1" dirty="0"/>
              <a:t>-&gt; </a:t>
            </a:r>
            <a:r>
              <a:rPr lang="zh-CN" altLang="en-US" sz="2405" b="1" dirty="0"/>
              <a:t>遗传搜索将过早地终止</a:t>
            </a:r>
            <a:endParaRPr lang="en-US" altLang="zh-CN" sz="2405" b="1" dirty="0"/>
          </a:p>
          <a:p>
            <a:pPr>
              <a:lnSpc>
                <a:spcPct val="150000"/>
              </a:lnSpc>
              <a:spcBef>
                <a:spcPct val="0"/>
              </a:spcBef>
              <a:buFontTx/>
              <a:buNone/>
            </a:pPr>
            <a:r>
              <a:rPr lang="zh-CN" altLang="en-US" sz="2405" b="1" dirty="0"/>
              <a:t>驱动力太小 </a:t>
            </a:r>
            <a:r>
              <a:rPr lang="en-US" altLang="zh-CN" sz="2405" b="1" dirty="0"/>
              <a:t>-&gt; </a:t>
            </a:r>
            <a:r>
              <a:rPr lang="zh-CN" altLang="en-US" sz="2405" b="1" dirty="0"/>
              <a:t>进化过程将慢得难以接受</a:t>
            </a:r>
          </a:p>
        </p:txBody>
      </p:sp>
      <p:sp>
        <p:nvSpPr>
          <p:cNvPr id="11" name="椭圆 10"/>
          <p:cNvSpPr/>
          <p:nvPr/>
        </p:nvSpPr>
        <p:spPr>
          <a:xfrm>
            <a:off x="1836132" y="3310490"/>
            <a:ext cx="3321595" cy="5054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605" b="1" dirty="0">
                <a:ln w="0"/>
                <a:solidFill>
                  <a:schemeClr val="tx1"/>
                </a:solidFill>
                <a:effectLst>
                  <a:outerShdw blurRad="38100" dist="19050" dir="2700000" algn="tl" rotWithShape="0">
                    <a:schemeClr val="dk1">
                      <a:alpha val="40000"/>
                    </a:schemeClr>
                  </a:outerShdw>
                </a:effectLst>
              </a:rPr>
              <a:t>轮盘赌选择</a:t>
            </a:r>
          </a:p>
        </p:txBody>
      </p:sp>
      <p:sp>
        <p:nvSpPr>
          <p:cNvPr id="12" name="椭圆 11"/>
          <p:cNvSpPr/>
          <p:nvPr/>
        </p:nvSpPr>
        <p:spPr>
          <a:xfrm>
            <a:off x="6673669" y="3310490"/>
            <a:ext cx="3172627" cy="5054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605" b="1" dirty="0">
                <a:ln w="0"/>
                <a:solidFill>
                  <a:schemeClr val="tx1"/>
                </a:solidFill>
                <a:effectLst>
                  <a:outerShdw blurRad="38100" dist="19050" dir="2700000" algn="tl" rotWithShape="0">
                    <a:schemeClr val="dk1">
                      <a:alpha val="40000"/>
                    </a:schemeClr>
                  </a:outerShdw>
                </a:effectLst>
              </a:rPr>
              <a:t>锦标赛选择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277" y="4012499"/>
            <a:ext cx="4765766" cy="2343853"/>
          </a:xfrm>
          <a:prstGeom prst="rect">
            <a:avLst/>
          </a:prstGeom>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8113" t="9039" r="5704" b="13850"/>
          <a:stretch>
            <a:fillRect/>
          </a:stretch>
        </p:blipFill>
        <p:spPr>
          <a:xfrm>
            <a:off x="6011266" y="3890579"/>
            <a:ext cx="4375900" cy="2498228"/>
          </a:xfrm>
          <a:prstGeom prst="rect">
            <a:avLst/>
          </a:prstGeom>
        </p:spPr>
      </p:pic>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arn(inVertic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arn(inVertical)">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barn(inVertical)">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par>
                                <p:cTn id="36" presetID="16" presetClass="entr" presetSubtype="21"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98</a:t>
            </a:fld>
            <a:endParaRPr lang="zh-CN" altLang="en-US" sz="1205"/>
          </a:p>
        </p:txBody>
      </p:sp>
      <p:sp>
        <p:nvSpPr>
          <p:cNvPr id="10" name="TextBox 43"/>
          <p:cNvSpPr txBox="1"/>
          <p:nvPr/>
        </p:nvSpPr>
        <p:spPr>
          <a:xfrm>
            <a:off x="1703832" y="983702"/>
            <a:ext cx="2947996" cy="492760"/>
          </a:xfrm>
          <a:prstGeom prst="rect">
            <a:avLst/>
          </a:prstGeom>
          <a:noFill/>
        </p:spPr>
        <p:txBody>
          <a:bodyPr wrap="square">
            <a:spAutoFit/>
          </a:bodyPr>
          <a:lstStyle/>
          <a:p>
            <a:pPr eaLnBrk="1" fontAlgn="auto" hangingPunct="1">
              <a:spcBef>
                <a:spcPts val="0"/>
              </a:spcBef>
              <a:spcAft>
                <a:spcPts val="0"/>
              </a:spcAft>
              <a:defRPr/>
            </a:pPr>
            <a:r>
              <a:rPr lang="zh-CN" altLang="en-US" sz="2605" b="1" dirty="0">
                <a:solidFill>
                  <a:srgbClr val="C00000"/>
                </a:solidFill>
                <a:latin typeface="+mn-lt"/>
                <a:ea typeface="+mn-ea"/>
              </a:rPr>
              <a:t>轮盘赌选择</a:t>
            </a:r>
            <a:endParaRPr lang="en-US" altLang="zh-CN" sz="2605" b="1" dirty="0">
              <a:solidFill>
                <a:srgbClr val="C00000"/>
              </a:solidFill>
              <a:latin typeface="+mn-lt"/>
              <a:ea typeface="+mn-ea"/>
            </a:endParaRPr>
          </a:p>
        </p:txBody>
      </p:sp>
      <p:sp>
        <p:nvSpPr>
          <p:cNvPr id="11" name="文本框 6"/>
          <p:cNvSpPr txBox="1">
            <a:spLocks noChangeArrowheads="1"/>
          </p:cNvSpPr>
          <p:nvPr/>
        </p:nvSpPr>
        <p:spPr bwMode="auto">
          <a:xfrm>
            <a:off x="1703832" y="1477516"/>
            <a:ext cx="8291432"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微软雅黑" panose="020B0503020204020204" charset="-122"/>
              </a:defRPr>
            </a:lvl9pPr>
          </a:lstStyle>
          <a:p>
            <a:pPr marL="285750" indent="-285750" algn="just">
              <a:lnSpc>
                <a:spcPct val="100000"/>
              </a:lnSpc>
              <a:spcBef>
                <a:spcPct val="0"/>
              </a:spcBef>
              <a:buFont typeface="Wingdings" panose="05000000000000000000" pitchFamily="2" charset="2"/>
              <a:buChar char="p"/>
            </a:pPr>
            <a:r>
              <a:rPr lang="zh-CN" altLang="zh-CN" sz="2405" b="1" dirty="0">
                <a:solidFill>
                  <a:srgbClr val="333333"/>
                </a:solidFill>
                <a:cs typeface="Times New Roman" panose="02020603050405020304" pitchFamily="18" charset="0"/>
              </a:rPr>
              <a:t>各个个体被选中的概率与其适应度大小成正比．</a:t>
            </a:r>
            <a:endParaRPr lang="zh-CN" altLang="en-US" sz="2405" b="1" dirty="0"/>
          </a:p>
        </p:txBody>
      </p:sp>
      <p:sp>
        <p:nvSpPr>
          <p:cNvPr id="26" name="文本框 25"/>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选择算子</a:t>
            </a:r>
          </a:p>
        </p:txBody>
      </p:sp>
      <p:sp>
        <p:nvSpPr>
          <p:cNvPr id="27" name="文本框 26"/>
          <p:cNvSpPr txBox="1"/>
          <p:nvPr/>
        </p:nvSpPr>
        <p:spPr>
          <a:xfrm>
            <a:off x="1648418" y="1880522"/>
            <a:ext cx="6734472" cy="4951095"/>
          </a:xfrm>
          <a:prstGeom prst="rect">
            <a:avLst/>
          </a:prstGeom>
          <a:noFill/>
        </p:spPr>
        <p:txBody>
          <a:bodyPr wrap="square" rtlCol="0">
            <a:spAutoFit/>
          </a:bodyPr>
          <a:lstStyle/>
          <a:p>
            <a:pPr algn="l">
              <a:lnSpc>
                <a:spcPct val="130000"/>
              </a:lnSpc>
            </a:pPr>
            <a:r>
              <a:rPr lang="en-US" altLang="zh-CN" sz="2205" b="1" i="0" dirty="0">
                <a:solidFill>
                  <a:srgbClr val="00B0F0"/>
                </a:solidFill>
                <a:effectLst/>
                <a:latin typeface="微软雅黑" panose="020B0503020204020204" charset="-122"/>
                <a:ea typeface="微软雅黑" panose="020B0503020204020204" charset="-122"/>
              </a:rPr>
              <a:t>1</a:t>
            </a:r>
            <a:r>
              <a:rPr lang="en-US" altLang="zh-CN" sz="2205" b="1" i="0" dirty="0">
                <a:solidFill>
                  <a:srgbClr val="191919"/>
                </a:solidFill>
                <a:effectLst/>
                <a:latin typeface="微软雅黑" panose="020B0503020204020204" charset="-122"/>
                <a:ea typeface="微软雅黑" panose="020B0503020204020204" charset="-122"/>
              </a:rPr>
              <a:t>.</a:t>
            </a:r>
            <a:r>
              <a:rPr lang="zh-CN" altLang="en-US" sz="2205" b="1" i="0" dirty="0">
                <a:solidFill>
                  <a:srgbClr val="191919"/>
                </a:solidFill>
                <a:effectLst/>
                <a:latin typeface="微软雅黑" panose="020B0503020204020204" charset="-122"/>
                <a:ea typeface="微软雅黑" panose="020B0503020204020204" charset="-122"/>
              </a:rPr>
              <a:t>计算每个个体的适应度值。</a:t>
            </a:r>
          </a:p>
          <a:p>
            <a:pPr algn="l">
              <a:lnSpc>
                <a:spcPct val="130000"/>
              </a:lnSpc>
            </a:pPr>
            <a:r>
              <a:rPr lang="en-US" altLang="zh-CN" sz="2205" b="1" i="0" dirty="0">
                <a:solidFill>
                  <a:srgbClr val="00B0F0"/>
                </a:solidFill>
                <a:effectLst/>
                <a:latin typeface="微软雅黑" panose="020B0503020204020204" charset="-122"/>
                <a:ea typeface="微软雅黑" panose="020B0503020204020204" charset="-122"/>
              </a:rPr>
              <a:t>2</a:t>
            </a:r>
            <a:r>
              <a:rPr lang="en-US" altLang="zh-CN" sz="2205" b="1" i="0" dirty="0">
                <a:solidFill>
                  <a:srgbClr val="191919"/>
                </a:solidFill>
                <a:effectLst/>
                <a:latin typeface="微软雅黑" panose="020B0503020204020204" charset="-122"/>
                <a:ea typeface="微软雅黑" panose="020B0503020204020204" charset="-122"/>
              </a:rPr>
              <a:t>.</a:t>
            </a:r>
            <a:r>
              <a:rPr lang="zh-CN" altLang="en-US" sz="2205" b="1" i="0" dirty="0">
                <a:solidFill>
                  <a:srgbClr val="191919"/>
                </a:solidFill>
                <a:effectLst/>
                <a:latin typeface="微软雅黑" panose="020B0503020204020204" charset="-122"/>
                <a:ea typeface="微软雅黑" panose="020B0503020204020204" charset="-122"/>
              </a:rPr>
              <a:t>计算种群所有个体的选择概率：</a:t>
            </a:r>
            <a:endParaRPr lang="en-US" altLang="zh-CN" sz="2205" b="1" i="0" dirty="0">
              <a:solidFill>
                <a:srgbClr val="191919"/>
              </a:solidFill>
              <a:effectLst/>
              <a:latin typeface="微软雅黑" panose="020B0503020204020204" charset="-122"/>
              <a:ea typeface="微软雅黑" panose="020B0503020204020204" charset="-122"/>
            </a:endParaRPr>
          </a:p>
          <a:p>
            <a:pPr algn="l">
              <a:lnSpc>
                <a:spcPct val="130000"/>
              </a:lnSpc>
            </a:pPr>
            <a:r>
              <a:rPr lang="en-US" altLang="zh-CN" sz="2205" b="1" dirty="0">
                <a:solidFill>
                  <a:srgbClr val="191919"/>
                </a:solidFill>
                <a:latin typeface="微软雅黑" panose="020B0503020204020204" charset="-122"/>
                <a:ea typeface="微软雅黑" panose="020B0503020204020204" charset="-122"/>
              </a:rPr>
              <a:t>               </a:t>
            </a:r>
            <a:endParaRPr lang="zh-CN" altLang="en-US" sz="2205" b="1" i="0" dirty="0">
              <a:solidFill>
                <a:srgbClr val="191919"/>
              </a:solidFill>
              <a:effectLst/>
              <a:latin typeface="微软雅黑" panose="020B0503020204020204" charset="-122"/>
              <a:ea typeface="微软雅黑" panose="020B0503020204020204" charset="-122"/>
            </a:endParaRPr>
          </a:p>
          <a:p>
            <a:pPr algn="just">
              <a:lnSpc>
                <a:spcPct val="130000"/>
              </a:lnSpc>
            </a:pPr>
            <a:endParaRPr lang="en-US" altLang="zh-CN" sz="2205" b="1" i="0" dirty="0">
              <a:solidFill>
                <a:srgbClr val="00B0F0"/>
              </a:solidFill>
              <a:effectLst/>
              <a:latin typeface="微软雅黑" panose="020B0503020204020204" charset="-122"/>
              <a:ea typeface="微软雅黑" panose="020B0503020204020204" charset="-122"/>
            </a:endParaRPr>
          </a:p>
          <a:p>
            <a:pPr algn="just">
              <a:lnSpc>
                <a:spcPct val="130000"/>
              </a:lnSpc>
            </a:pPr>
            <a:r>
              <a:rPr lang="en-US" altLang="zh-CN" sz="2205" b="1" i="0" dirty="0">
                <a:solidFill>
                  <a:srgbClr val="00B0F0"/>
                </a:solidFill>
                <a:effectLst/>
                <a:latin typeface="微软雅黑" panose="020B0503020204020204" charset="-122"/>
                <a:ea typeface="微软雅黑" panose="020B0503020204020204" charset="-122"/>
              </a:rPr>
              <a:t>3</a:t>
            </a:r>
            <a:r>
              <a:rPr lang="en-US" altLang="zh-CN" sz="2205" b="1" i="0" dirty="0">
                <a:solidFill>
                  <a:srgbClr val="191919"/>
                </a:solidFill>
                <a:effectLst/>
                <a:latin typeface="微软雅黑" panose="020B0503020204020204" charset="-122"/>
                <a:ea typeface="微软雅黑" panose="020B0503020204020204" charset="-122"/>
              </a:rPr>
              <a:t>.</a:t>
            </a:r>
            <a:r>
              <a:rPr lang="zh-CN" altLang="en-US" sz="2205" b="1" i="0" dirty="0">
                <a:solidFill>
                  <a:srgbClr val="191919"/>
                </a:solidFill>
                <a:effectLst/>
                <a:latin typeface="微软雅黑" panose="020B0503020204020204" charset="-122"/>
                <a:ea typeface="微软雅黑" panose="020B0503020204020204" charset="-122"/>
              </a:rPr>
              <a:t>计算个体的积累概率：</a:t>
            </a:r>
            <a:endParaRPr lang="en-US" altLang="zh-CN" sz="2205" b="1" i="0" dirty="0">
              <a:solidFill>
                <a:srgbClr val="191919"/>
              </a:solidFill>
              <a:effectLst/>
              <a:latin typeface="微软雅黑" panose="020B0503020204020204" charset="-122"/>
              <a:ea typeface="微软雅黑" panose="020B0503020204020204" charset="-122"/>
            </a:endParaRPr>
          </a:p>
          <a:p>
            <a:pPr algn="just">
              <a:lnSpc>
                <a:spcPct val="130000"/>
              </a:lnSpc>
            </a:pPr>
            <a:endParaRPr lang="en-US" altLang="zh-CN" sz="2205" b="1" i="0" dirty="0">
              <a:solidFill>
                <a:srgbClr val="191919"/>
              </a:solidFill>
              <a:effectLst/>
              <a:latin typeface="微软雅黑" panose="020B0503020204020204" charset="-122"/>
              <a:ea typeface="微软雅黑" panose="020B0503020204020204" charset="-122"/>
            </a:endParaRPr>
          </a:p>
          <a:p>
            <a:pPr algn="just">
              <a:lnSpc>
                <a:spcPct val="130000"/>
              </a:lnSpc>
            </a:pPr>
            <a:endParaRPr lang="en-US" altLang="zh-CN" sz="2205" b="1" i="0" dirty="0">
              <a:solidFill>
                <a:srgbClr val="00B0F0"/>
              </a:solidFill>
              <a:effectLst/>
              <a:latin typeface="微软雅黑" panose="020B0503020204020204" charset="-122"/>
              <a:ea typeface="微软雅黑" panose="020B0503020204020204" charset="-122"/>
            </a:endParaRPr>
          </a:p>
          <a:p>
            <a:pPr algn="just">
              <a:lnSpc>
                <a:spcPct val="130000"/>
              </a:lnSpc>
            </a:pPr>
            <a:r>
              <a:rPr lang="en-US" altLang="zh-CN" sz="2205" b="1" i="0" dirty="0">
                <a:solidFill>
                  <a:srgbClr val="00B0F0"/>
                </a:solidFill>
                <a:effectLst/>
                <a:latin typeface="微软雅黑" panose="020B0503020204020204" charset="-122"/>
                <a:ea typeface="微软雅黑" panose="020B0503020204020204" charset="-122"/>
              </a:rPr>
              <a:t>4</a:t>
            </a:r>
            <a:r>
              <a:rPr lang="en-US" altLang="zh-CN" sz="2205" b="1" i="0" dirty="0">
                <a:solidFill>
                  <a:srgbClr val="191919"/>
                </a:solidFill>
                <a:effectLst/>
                <a:latin typeface="微软雅黑" panose="020B0503020204020204" charset="-122"/>
                <a:ea typeface="微软雅黑" panose="020B0503020204020204" charset="-122"/>
              </a:rPr>
              <a:t>.</a:t>
            </a:r>
            <a:r>
              <a:rPr lang="zh-CN" altLang="en-US" sz="2205" b="1" i="0" dirty="0">
                <a:solidFill>
                  <a:srgbClr val="191919"/>
                </a:solidFill>
                <a:effectLst/>
                <a:latin typeface="微软雅黑" panose="020B0503020204020204" charset="-122"/>
                <a:ea typeface="微软雅黑" panose="020B0503020204020204" charset="-122"/>
              </a:rPr>
              <a:t>在</a:t>
            </a:r>
            <a:r>
              <a:rPr lang="en-US" altLang="zh-CN" sz="2205" b="1" i="0" dirty="0">
                <a:solidFill>
                  <a:srgbClr val="191919"/>
                </a:solidFill>
                <a:effectLst/>
                <a:latin typeface="微软雅黑" panose="020B0503020204020204" charset="-122"/>
                <a:ea typeface="微软雅黑" panose="020B0503020204020204" charset="-122"/>
              </a:rPr>
              <a:t>[0, 1]</a:t>
            </a:r>
            <a:r>
              <a:rPr lang="zh-CN" altLang="en-US" sz="2205" b="1" i="0" dirty="0">
                <a:solidFill>
                  <a:srgbClr val="191919"/>
                </a:solidFill>
                <a:effectLst/>
                <a:latin typeface="微软雅黑" panose="020B0503020204020204" charset="-122"/>
                <a:ea typeface="微软雅黑" panose="020B0503020204020204" charset="-122"/>
              </a:rPr>
              <a:t>区间生成一个随机数</a:t>
            </a:r>
            <a:r>
              <a:rPr lang="en-US" altLang="zh-CN" sz="2205" b="1" i="0" dirty="0">
                <a:solidFill>
                  <a:srgbClr val="191919"/>
                </a:solidFill>
                <a:effectLst/>
                <a:latin typeface="微软雅黑" panose="020B0503020204020204" charset="-122"/>
                <a:ea typeface="微软雅黑" panose="020B0503020204020204" charset="-122"/>
              </a:rPr>
              <a:t>r </a:t>
            </a:r>
            <a:endParaRPr lang="en-US" altLang="zh-CN" sz="2205" b="1" dirty="0">
              <a:solidFill>
                <a:srgbClr val="191919"/>
              </a:solidFill>
              <a:latin typeface="微软雅黑" panose="020B0503020204020204" charset="-122"/>
              <a:ea typeface="微软雅黑" panose="020B0503020204020204" charset="-122"/>
            </a:endParaRPr>
          </a:p>
          <a:p>
            <a:pPr algn="just">
              <a:lnSpc>
                <a:spcPct val="130000"/>
              </a:lnSpc>
            </a:pPr>
            <a:endParaRPr lang="en-US" altLang="zh-CN" sz="2205" b="1" i="0" dirty="0">
              <a:solidFill>
                <a:srgbClr val="191919"/>
              </a:solidFill>
              <a:effectLst/>
              <a:latin typeface="微软雅黑" panose="020B0503020204020204" charset="-122"/>
              <a:ea typeface="微软雅黑" panose="020B0503020204020204" charset="-122"/>
            </a:endParaRPr>
          </a:p>
          <a:p>
            <a:pPr algn="just">
              <a:lnSpc>
                <a:spcPct val="130000"/>
              </a:lnSpc>
            </a:pPr>
            <a:endParaRPr lang="en-US" altLang="zh-CN" sz="2205" b="1" i="0" dirty="0">
              <a:solidFill>
                <a:srgbClr val="00B0F0"/>
              </a:solidFill>
              <a:effectLst/>
              <a:latin typeface="微软雅黑" panose="020B0503020204020204" charset="-122"/>
              <a:ea typeface="微软雅黑" panose="020B0503020204020204" charset="-122"/>
            </a:endParaRPr>
          </a:p>
          <a:p>
            <a:pPr algn="just">
              <a:lnSpc>
                <a:spcPct val="130000"/>
              </a:lnSpc>
            </a:pPr>
            <a:r>
              <a:rPr lang="en-US" altLang="zh-CN" sz="2205" b="1" i="0" dirty="0">
                <a:solidFill>
                  <a:srgbClr val="00B0F0"/>
                </a:solidFill>
                <a:effectLst/>
                <a:latin typeface="微软雅黑" panose="020B0503020204020204" charset="-122"/>
                <a:ea typeface="微软雅黑" panose="020B0503020204020204" charset="-122"/>
              </a:rPr>
              <a:t>5</a:t>
            </a:r>
            <a:r>
              <a:rPr lang="en-US" altLang="zh-CN" sz="2205" b="1" i="0" dirty="0">
                <a:solidFill>
                  <a:srgbClr val="191919"/>
                </a:solidFill>
                <a:effectLst/>
                <a:latin typeface="微软雅黑" panose="020B0503020204020204" charset="-122"/>
                <a:ea typeface="微软雅黑" panose="020B0503020204020204" charset="-122"/>
              </a:rPr>
              <a:t>.</a:t>
            </a:r>
            <a:r>
              <a:rPr lang="zh-CN" altLang="en-US" sz="2205" b="1" i="0" dirty="0">
                <a:solidFill>
                  <a:srgbClr val="191919"/>
                </a:solidFill>
                <a:effectLst/>
                <a:latin typeface="微软雅黑" panose="020B0503020204020204" charset="-122"/>
                <a:ea typeface="微软雅黑" panose="020B0503020204020204" charset="-122"/>
              </a:rPr>
              <a:t>重复</a:t>
            </a:r>
            <a:r>
              <a:rPr lang="en-US" altLang="zh-CN" sz="2205" b="1" i="0" dirty="0">
                <a:solidFill>
                  <a:srgbClr val="191919"/>
                </a:solidFill>
                <a:effectLst/>
                <a:latin typeface="微软雅黑" panose="020B0503020204020204" charset="-122"/>
                <a:ea typeface="微软雅黑" panose="020B0503020204020204" charset="-122"/>
              </a:rPr>
              <a:t>(4)</a:t>
            </a:r>
            <a:r>
              <a:rPr lang="zh-CN" altLang="en-US" sz="2205" b="1" i="0" dirty="0">
                <a:solidFill>
                  <a:srgbClr val="191919"/>
                </a:solidFill>
                <a:effectLst/>
                <a:latin typeface="微软雅黑" panose="020B0503020204020204" charset="-122"/>
                <a:ea typeface="微软雅黑" panose="020B0503020204020204" charset="-122"/>
              </a:rPr>
              <a:t>共</a:t>
            </a:r>
            <a:r>
              <a:rPr lang="en-US" altLang="zh-CN" sz="2205" b="1" i="0" dirty="0">
                <a:solidFill>
                  <a:srgbClr val="191919"/>
                </a:solidFill>
                <a:effectLst/>
                <a:latin typeface="微软雅黑" panose="020B0503020204020204" charset="-122"/>
                <a:ea typeface="微软雅黑" panose="020B0503020204020204" charset="-122"/>
              </a:rPr>
              <a:t>N</a:t>
            </a:r>
            <a:r>
              <a:rPr lang="zh-CN" altLang="en-US" sz="2205" b="1" i="0" dirty="0">
                <a:solidFill>
                  <a:srgbClr val="191919"/>
                </a:solidFill>
                <a:effectLst/>
                <a:latin typeface="微软雅黑" panose="020B0503020204020204" charset="-122"/>
                <a:ea typeface="微软雅黑" panose="020B0503020204020204" charset="-122"/>
              </a:rPr>
              <a:t>次。这样就选出来了一个新的种群。</a:t>
            </a:r>
          </a:p>
        </p:txBody>
      </p:sp>
      <p:graphicFrame>
        <p:nvGraphicFramePr>
          <p:cNvPr id="28" name="对象 27"/>
          <p:cNvGraphicFramePr>
            <a:graphicFrameLocks noChangeAspect="1"/>
          </p:cNvGraphicFramePr>
          <p:nvPr/>
        </p:nvGraphicFramePr>
        <p:xfrm>
          <a:off x="1854341" y="2776085"/>
          <a:ext cx="2145078" cy="901752"/>
        </p:xfrm>
        <a:graphic>
          <a:graphicData uri="http://schemas.openxmlformats.org/presentationml/2006/ole">
            <mc:AlternateContent xmlns:mc="http://schemas.openxmlformats.org/markup-compatibility/2006">
              <mc:Choice xmlns:v="urn:schemas-microsoft-com:vml" Requires="v">
                <p:oleObj name="Equation" r:id="rId2" imgW="34137600" imgH="24079200" progId="Equation.DSMT4">
                  <p:embed/>
                </p:oleObj>
              </mc:Choice>
              <mc:Fallback>
                <p:oleObj name="Equation" r:id="rId2" imgW="34137600" imgH="24079200" progId="Equation.DSMT4">
                  <p:embed/>
                  <p:pic>
                    <p:nvPicPr>
                      <p:cNvPr id="0" name="对象 27"/>
                      <p:cNvPicPr/>
                      <p:nvPr/>
                    </p:nvPicPr>
                    <p:blipFill>
                      <a:blip r:embed="rId3"/>
                      <a:stretch>
                        <a:fillRect/>
                      </a:stretch>
                    </p:blipFill>
                    <p:spPr>
                      <a:xfrm>
                        <a:off x="1854341" y="2776085"/>
                        <a:ext cx="2145078" cy="901752"/>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1880165" y="4006669"/>
          <a:ext cx="2595327" cy="977151"/>
        </p:xfrm>
        <a:graphic>
          <a:graphicData uri="http://schemas.openxmlformats.org/presentationml/2006/ole">
            <mc:AlternateContent xmlns:mc="http://schemas.openxmlformats.org/markup-compatibility/2006">
              <mc:Choice xmlns:v="urn:schemas-microsoft-com:vml" Requires="v">
                <p:oleObj name="Equation" r:id="rId4" imgW="37185600" imgH="17068800" progId="Equation.DSMT4">
                  <p:embed/>
                </p:oleObj>
              </mc:Choice>
              <mc:Fallback>
                <p:oleObj name="Equation" r:id="rId4" imgW="37185600" imgH="17068800" progId="Equation.DSMT4">
                  <p:embed/>
                  <p:pic>
                    <p:nvPicPr>
                      <p:cNvPr id="0" name="对象 28"/>
                      <p:cNvPicPr/>
                      <p:nvPr/>
                    </p:nvPicPr>
                    <p:blipFill>
                      <a:blip r:embed="rId5"/>
                      <a:stretch>
                        <a:fillRect/>
                      </a:stretch>
                    </p:blipFill>
                    <p:spPr>
                      <a:xfrm>
                        <a:off x="1880165" y="4006669"/>
                        <a:ext cx="2595327" cy="977151"/>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1880165" y="5445903"/>
          <a:ext cx="3669259" cy="833312"/>
        </p:xfrm>
        <a:graphic>
          <a:graphicData uri="http://schemas.openxmlformats.org/presentationml/2006/ole">
            <mc:AlternateContent xmlns:mc="http://schemas.openxmlformats.org/markup-compatibility/2006">
              <mc:Choice xmlns:v="urn:schemas-microsoft-com:vml" Requires="v">
                <p:oleObj name="Equation" r:id="rId6" imgW="83210400" imgH="18897600" progId="Equation.DSMT4">
                  <p:embed/>
                </p:oleObj>
              </mc:Choice>
              <mc:Fallback>
                <p:oleObj name="Equation" r:id="rId6" imgW="83210400" imgH="18897600" progId="Equation.DSMT4">
                  <p:embed/>
                  <p:pic>
                    <p:nvPicPr>
                      <p:cNvPr id="0" name="对象 29"/>
                      <p:cNvPicPr/>
                      <p:nvPr/>
                    </p:nvPicPr>
                    <p:blipFill>
                      <a:blip r:embed="rId7"/>
                      <a:stretch>
                        <a:fillRect/>
                      </a:stretch>
                    </p:blipFill>
                    <p:spPr>
                      <a:xfrm>
                        <a:off x="1880165" y="5445903"/>
                        <a:ext cx="3669259" cy="833312"/>
                      </a:xfrm>
                      <a:prstGeom prst="rect">
                        <a:avLst/>
                      </a:prstGeom>
                    </p:spPr>
                  </p:pic>
                </p:oleObj>
              </mc:Fallback>
            </mc:AlternateContent>
          </a:graphicData>
        </a:graphic>
      </p:graphicFrame>
      <p:graphicFrame>
        <p:nvGraphicFramePr>
          <p:cNvPr id="31" name="Object 102"/>
          <p:cNvGraphicFramePr>
            <a:graphicFrameLocks noChangeAspect="1"/>
          </p:cNvGraphicFramePr>
          <p:nvPr/>
        </p:nvGraphicFramePr>
        <p:xfrm>
          <a:off x="5879374" y="1880521"/>
          <a:ext cx="5009833" cy="4509030"/>
        </p:xfrm>
        <a:graphic>
          <a:graphicData uri="http://schemas.openxmlformats.org/presentationml/2006/ole">
            <mc:AlternateContent xmlns:mc="http://schemas.openxmlformats.org/markup-compatibility/2006">
              <mc:Choice xmlns:v="urn:schemas-microsoft-com:vml" Requires="v">
                <p:oleObj name="Visio" r:id="rId8" imgW="3171190" imgH="2701925" progId="Visio.Drawing.11">
                  <p:embed/>
                </p:oleObj>
              </mc:Choice>
              <mc:Fallback>
                <p:oleObj name="Visio" r:id="rId8" imgW="3171190" imgH="2701925" progId="Visio.Drawing.11">
                  <p:embed/>
                  <p:pic>
                    <p:nvPicPr>
                      <p:cNvPr id="0" name="Object 102"/>
                      <p:cNvPicPr>
                        <a:picLocks noChangeAspect="1" noChangeArrowheads="1"/>
                      </p:cNvPicPr>
                      <p:nvPr/>
                    </p:nvPicPr>
                    <p:blipFill>
                      <a:blip r:embed="rId9"/>
                      <a:srcRect/>
                      <a:stretch>
                        <a:fillRect/>
                      </a:stretch>
                    </p:blipFill>
                    <p:spPr bwMode="auto">
                      <a:xfrm>
                        <a:off x="5879374" y="1880521"/>
                        <a:ext cx="5009833" cy="4509030"/>
                      </a:xfrm>
                      <a:prstGeom prst="rect">
                        <a:avLst/>
                      </a:prstGeom>
                      <a:noFill/>
                      <a:ln>
                        <a:noFill/>
                      </a:ln>
                    </p:spPr>
                  </p:pic>
                </p:oleObj>
              </mc:Fallback>
            </mc:AlternateContent>
          </a:graphicData>
        </a:graphic>
      </p:graphicFrame>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wipe(down)">
                                      <p:cBhvr>
                                        <p:cTn id="17" dur="500"/>
                                        <p:tgtEl>
                                          <p:spTgt spid="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xEl>
                                              <p:pRg st="1" end="1"/>
                                            </p:txEl>
                                          </p:spTgt>
                                        </p:tgtEl>
                                        <p:attrNameLst>
                                          <p:attrName>style.visibility</p:attrName>
                                        </p:attrNameLst>
                                      </p:cBhvr>
                                      <p:to>
                                        <p:strVal val="visible"/>
                                      </p:to>
                                    </p:set>
                                    <p:animEffect transition="in" filter="wipe(down)">
                                      <p:cBhvr>
                                        <p:cTn id="22" dur="500"/>
                                        <p:tgtEl>
                                          <p:spTgt spid="2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arn(inVertical)">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7">
                                            <p:txEl>
                                              <p:pRg st="4" end="4"/>
                                            </p:txEl>
                                          </p:spTgt>
                                        </p:tgtEl>
                                        <p:attrNameLst>
                                          <p:attrName>style.visibility</p:attrName>
                                        </p:attrNameLst>
                                      </p:cBhvr>
                                      <p:to>
                                        <p:strVal val="visible"/>
                                      </p:to>
                                    </p:set>
                                    <p:animEffect transition="in" filter="barn(inVertical)">
                                      <p:cBhvr>
                                        <p:cTn id="32" dur="500"/>
                                        <p:tgtEl>
                                          <p:spTgt spid="2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7">
                                            <p:txEl>
                                              <p:pRg st="7" end="7"/>
                                            </p:txEl>
                                          </p:spTgt>
                                        </p:tgtEl>
                                        <p:attrNameLst>
                                          <p:attrName>style.visibility</p:attrName>
                                        </p:attrNameLst>
                                      </p:cBhvr>
                                      <p:to>
                                        <p:strVal val="visible"/>
                                      </p:to>
                                    </p:set>
                                    <p:animEffect transition="in" filter="wipe(down)">
                                      <p:cBhvr>
                                        <p:cTn id="42" dur="500"/>
                                        <p:tgtEl>
                                          <p:spTgt spid="2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arn(inVertical)">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7">
                                            <p:txEl>
                                              <p:pRg st="10" end="10"/>
                                            </p:txEl>
                                          </p:spTgt>
                                        </p:tgtEl>
                                        <p:attrNameLst>
                                          <p:attrName>style.visibility</p:attrName>
                                        </p:attrNameLst>
                                      </p:cBhvr>
                                      <p:to>
                                        <p:strVal val="visible"/>
                                      </p:to>
                                    </p:set>
                                    <p:animEffect transition="in" filter="barn(inVertical)">
                                      <p:cBhvr>
                                        <p:cTn id="52" dur="500"/>
                                        <p:tgtEl>
                                          <p:spTgt spid="27">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barn(inVertical)">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975D709-1E60-4726-8092-BBC680F12A18}" type="datetime1">
              <a:rPr lang="zh-CN" altLang="en-US" sz="1205" smtClean="0"/>
              <a:t>2024/1/3</a:t>
            </a:fld>
            <a:endParaRPr lang="zh-CN" altLang="en-US" sz="1205"/>
          </a:p>
        </p:txBody>
      </p:sp>
      <p:sp>
        <p:nvSpPr>
          <p:cNvPr id="9" name="灯片编号占位符 8"/>
          <p:cNvSpPr>
            <a:spLocks noGrp="1"/>
          </p:cNvSpPr>
          <p:nvPr>
            <p:ph type="sldNum" sz="quarter" idx="12"/>
          </p:nvPr>
        </p:nvSpPr>
        <p:spPr/>
        <p:txBody>
          <a:bodyPr/>
          <a:lstStyle/>
          <a:p>
            <a:fld id="{B2A3831D-48B3-4F9C-8367-0C37AADCE304}" type="slidenum">
              <a:rPr lang="zh-CN" altLang="en-US" sz="1205" smtClean="0"/>
              <a:t>99</a:t>
            </a:fld>
            <a:endParaRPr lang="zh-CN" altLang="en-US" sz="1205"/>
          </a:p>
        </p:txBody>
      </p:sp>
      <p:sp>
        <p:nvSpPr>
          <p:cNvPr id="5" name="文本框 4"/>
          <p:cNvSpPr txBox="1"/>
          <p:nvPr/>
        </p:nvSpPr>
        <p:spPr>
          <a:xfrm>
            <a:off x="1524000" y="69671"/>
            <a:ext cx="7821386" cy="692785"/>
          </a:xfrm>
          <a:prstGeom prst="rect">
            <a:avLst/>
          </a:prstGeom>
          <a:noFill/>
        </p:spPr>
        <p:txBody>
          <a:bodyPr wrap="square">
            <a:spAutoFit/>
          </a:bodyPr>
          <a:lstStyle/>
          <a:p>
            <a:pPr defTabSz="911860" fontAlgn="base">
              <a:spcBef>
                <a:spcPct val="0"/>
              </a:spcBef>
              <a:spcAft>
                <a:spcPct val="0"/>
              </a:spcAft>
            </a:pP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遗传算法</a:t>
            </a:r>
            <a:r>
              <a:rPr lang="en-US" altLang="zh-CN"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391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选择算子</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687" t="20880"/>
          <a:stretch>
            <a:fillRect/>
          </a:stretch>
        </p:blipFill>
        <p:spPr>
          <a:xfrm>
            <a:off x="1546859" y="1644872"/>
            <a:ext cx="9094687" cy="4600263"/>
          </a:xfrm>
          <a:prstGeom prst="rect">
            <a:avLst/>
          </a:prstGeom>
        </p:spPr>
      </p:pic>
      <p:sp>
        <p:nvSpPr>
          <p:cNvPr id="15" name="TextBox 43"/>
          <p:cNvSpPr txBox="1"/>
          <p:nvPr/>
        </p:nvSpPr>
        <p:spPr>
          <a:xfrm>
            <a:off x="1703832" y="983702"/>
            <a:ext cx="2947996" cy="492760"/>
          </a:xfrm>
          <a:prstGeom prst="rect">
            <a:avLst/>
          </a:prstGeom>
          <a:noFill/>
        </p:spPr>
        <p:txBody>
          <a:bodyPr wrap="square">
            <a:spAutoFit/>
          </a:bodyPr>
          <a:lstStyle/>
          <a:p>
            <a:pPr eaLnBrk="1" fontAlgn="auto" hangingPunct="1">
              <a:spcBef>
                <a:spcPts val="0"/>
              </a:spcBef>
              <a:spcAft>
                <a:spcPts val="0"/>
              </a:spcAft>
              <a:defRPr/>
            </a:pPr>
            <a:r>
              <a:rPr lang="zh-CN" altLang="en-US" sz="2605" b="1" dirty="0">
                <a:solidFill>
                  <a:srgbClr val="C00000"/>
                </a:solidFill>
                <a:latin typeface="+mn-lt"/>
                <a:ea typeface="+mn-ea"/>
              </a:rPr>
              <a:t>轮盘赌选择</a:t>
            </a:r>
            <a:endParaRPr lang="en-US" altLang="zh-CN" sz="2605" b="1" dirty="0">
              <a:solidFill>
                <a:srgbClr val="C00000"/>
              </a:solidFill>
              <a:latin typeface="+mn-lt"/>
              <a:ea typeface="+mn-ea"/>
            </a:endParaRPr>
          </a:p>
        </p:txBody>
      </p:sp>
    </p:spTree>
  </p:cSld>
  <p:clrMapOvr>
    <a:masterClrMapping/>
  </p:clrMapOvr>
  <p:transition spd="slow" advTm="189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Q3YTgwY2M3Y2I3MzkwM2RmMzYwNGRjZThjYTBlYjAifQ=="/>
</p:tagLst>
</file>

<file path=ppt/tags/tag10.xml><?xml version="1.0" encoding="utf-8"?>
<p:tagLst xmlns:a="http://schemas.openxmlformats.org/drawingml/2006/main" xmlns:r="http://schemas.openxmlformats.org/officeDocument/2006/relationships" xmlns:p="http://schemas.openxmlformats.org/presentationml/2006/main">
  <p:tag name="KSO_WM_UNIT_CLEAR" val="1"/>
  <p:tag name="KSO_WM_TEMPLATE_CATEGORY" val="diagram"/>
  <p:tag name="KSO_WM_TEMPLATE_INDEX" val="6"/>
  <p:tag name="KSO_WM_UNIT_TYPE" val="n_h_i"/>
  <p:tag name="KSO_WM_UNIT_INDEX" val="1_2_1"/>
  <p:tag name="KSO_WM_UNIT_ID" val="diagram6_4*n_h_i*1_2_1"/>
  <p:tag name="KSO_WM_UNIT_LAYERLEVEL" val="1_1_1"/>
  <p:tag name="KSO_WM_BEAUTIFY_FLAG" val="#wm#"/>
  <p:tag name="KSO_WM_TAG_VERSION" val="1.0"/>
  <p:tag name="KSO_WM_DIAGRAM_GROUP_CODE" val="n1-1"/>
  <p:tag name="KSO_WM_UNIT_LINE_FORE_SCHEMECOLOR_INDEX" val="5"/>
  <p:tag name="KSO_WM_UNIT_LINE_FILL_TYPE" val="2"/>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CLEAR" val="1"/>
  <p:tag name="KSO_WM_TEMPLATE_CATEGORY" val="diagram"/>
  <p:tag name="KSO_WM_TEMPLATE_INDEX" val="6"/>
  <p:tag name="KSO_WM_UNIT_TYPE" val="n_h_i"/>
  <p:tag name="KSO_WM_UNIT_INDEX" val="1_2_2"/>
  <p:tag name="KSO_WM_UNIT_ID" val="diagram6_4*n_h_i*1_2_2"/>
  <p:tag name="KSO_WM_UNIT_LAYERLEVEL" val="1_1_1"/>
  <p:tag name="KSO_WM_BEAUTIFY_FLAG" val="#wm#"/>
  <p:tag name="KSO_WM_TAG_VERSION" val="1.0"/>
  <p:tag name="KSO_WM_DIAGRAM_GROUP_CODE" val="n1-1"/>
  <p:tag name="KSO_WM_UNIT_LINE_FORE_SCHEMECOLOR_INDEX" val="5"/>
  <p:tag name="KSO_WM_UNIT_LINE_FILL_TYPE" val="2"/>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CLEAR" val="1"/>
  <p:tag name="KSO_WM_TEMPLATE_CATEGORY" val="diagram"/>
  <p:tag name="KSO_WM_TEMPLATE_INDEX" val="6"/>
  <p:tag name="KSO_WM_UNIT_TYPE" val="n_h_i"/>
  <p:tag name="KSO_WM_UNIT_INDEX" val="1_2_3"/>
  <p:tag name="KSO_WM_UNIT_ID" val="diagram6_4*n_h_i*1_2_3"/>
  <p:tag name="KSO_WM_UNIT_LAYERLEVEL" val="1_1_1"/>
  <p:tag name="KSO_WM_BEAUTIFY_FLAG" val="#wm#"/>
  <p:tag name="KSO_WM_TAG_VERSION" val="1.0"/>
  <p:tag name="KSO_WM_DIAGRAM_GROUP_CODE" val="n1-1"/>
  <p:tag name="KSO_WM_UNIT_LINE_FORE_SCHEMECOLOR_INDEX" val="5"/>
  <p:tag name="KSO_WM_UNIT_LINE_FILL_TYPE" val="2"/>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CLEAR" val="1"/>
  <p:tag name="KSO_WM_TEMPLATE_CATEGORY" val="diagram"/>
  <p:tag name="KSO_WM_TEMPLATE_INDEX" val="6"/>
  <p:tag name="KSO_WM_UNIT_TYPE" val="n_h_i"/>
  <p:tag name="KSO_WM_UNIT_INDEX" val="1_2_4"/>
  <p:tag name="KSO_WM_UNIT_ID" val="diagram6_4*n_h_i*1_2_4"/>
  <p:tag name="KSO_WM_UNIT_LAYERLEVEL" val="1_1_1"/>
  <p:tag name="KSO_WM_BEAUTIFY_FLAG" val="#wm#"/>
  <p:tag name="KSO_WM_TAG_VERSION" val="1.0"/>
  <p:tag name="KSO_WM_DIAGRAM_GROUP_CODE" val="n1-1"/>
  <p:tag name="KSO_WM_UNIT_LINE_FORE_SCHEMECOLOR_INDEX" val="5"/>
  <p:tag name="KSO_WM_UNIT_LINE_FILL_TYPE" val="2"/>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
  <p:tag name="KSO_WM_TAG_VERSION" val="1.0"/>
  <p:tag name="KSO_WM_BEAUTIFY_FLAG" val="#wm#"/>
  <p:tag name="KSO_WM_DIAGRAM_GROUP_CODE" val="n1-1"/>
  <p:tag name="KSO_WM_UNIT_TYPE" val="n_h_a"/>
  <p:tag name="KSO_WM_UNIT_INDEX" val="1_1_1"/>
  <p:tag name="KSO_WM_UNIT_ID" val="diagram6_4*n_h_a*1_1_1"/>
  <p:tag name="KSO_WM_UNIT_LAYERLEVEL" val="1_1_1"/>
  <p:tag name="KSO_WM_UNIT_VALUE" val="20"/>
  <p:tag name="KSO_WM_UNIT_HIGHLIGHT" val="0"/>
  <p:tag name="KSO_WM_UNIT_COMPATIBLE" val="0"/>
  <p:tag name="KSO_WM_UNIT_CLEAR" val="0"/>
  <p:tag name="KSO_WM_UNIT_PRESET_TEXT_INDEX" val="3"/>
  <p:tag name="KSO_WM_UNIT_PRESET_TEXT_LEN" val="12"/>
  <p:tag name="KSO_WM_UNIT_FILL_FORE_SCHEMECOLOR_INDEX" val="5"/>
  <p:tag name="KSO_WM_UNIT_FILL_TYPE" val="1"/>
  <p:tag name="KSO_WM_UNIT_TEXT_FILL_FORE_SCHEMECOLOR_INDEX" val="14"/>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CLEAR" val="1"/>
  <p:tag name="KSO_WM_TEMPLATE_CATEGORY" val="diagram"/>
  <p:tag name="KSO_WM_TEMPLATE_INDEX" val="6"/>
  <p:tag name="KSO_WM_UNIT_TYPE" val="n_h_i"/>
  <p:tag name="KSO_WM_UNIT_INDEX" val="1_2_8"/>
  <p:tag name="KSO_WM_UNIT_ID" val="diagram6_4*n_h_i*1_2_8"/>
  <p:tag name="KSO_WM_UNIT_LAYERLEVEL" val="1_1_1"/>
  <p:tag name="KSO_WM_BEAUTIFY_FLAG" val="#wm#"/>
  <p:tag name="KSO_WM_TAG_VERSION" val="1.0"/>
  <p:tag name="KSO_WM_DIAGRAM_GROUP_CODE" val="n1-1"/>
  <p:tag name="KSO_WM_UNIT_FILL_FORE_SCHEMECOLOR_INDEX" val="6"/>
  <p:tag name="KSO_WM_UNIT_FILL_TYPE" val="1"/>
  <p:tag name="KSO_WM_UNIT_TEXT_FILL_FORE_SCHEMECOLOR_INDEX" val="14"/>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
  <p:tag name="KSO_WM_TAG_VERSION" val="1.0"/>
  <p:tag name="KSO_WM_BEAUTIFY_FLAG" val="#wm#"/>
  <p:tag name="KSO_WM_UNIT_TYPE" val="n_h_f"/>
  <p:tag name="KSO_WM_UNIT_INDEX" val="1_2_1"/>
  <p:tag name="KSO_WM_UNIT_ID" val="diagram6_4*n_h_f*1_2_1"/>
  <p:tag name="KSO_WM_UNIT_CLEAR" val="1"/>
  <p:tag name="KSO_WM_UNIT_LAYERLEVEL" val="1_1_1"/>
  <p:tag name="KSO_WM_UNIT_VALUE" val="24"/>
  <p:tag name="KSO_WM_UNIT_HIGHLIGHT" val="0"/>
  <p:tag name="KSO_WM_UNIT_COMPATIBLE" val="0"/>
  <p:tag name="KSO_WM_DIAGRAM_GROUP_CODE" val="n1-1"/>
  <p:tag name="KSO_WM_UNIT_PRESET_TEXT_INDEX" val="4"/>
  <p:tag name="KSO_WM_UNIT_PRESET_TEXT_LEN" val="57"/>
  <p:tag name="KSO_WM_UNIT_TEXT_FILL_FORE_SCHEMECOLOR_INDEX" val="5"/>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CLEAR" val="1"/>
  <p:tag name="KSO_WM_TEMPLATE_CATEGORY" val="diagram"/>
  <p:tag name="KSO_WM_TEMPLATE_INDEX" val="6"/>
  <p:tag name="KSO_WM_UNIT_TYPE" val="n_h_i"/>
  <p:tag name="KSO_WM_UNIT_INDEX" val="1_2_7"/>
  <p:tag name="KSO_WM_UNIT_ID" val="diagram6_4*n_h_i*1_2_7"/>
  <p:tag name="KSO_WM_UNIT_LAYERLEVEL" val="1_1_1"/>
  <p:tag name="KSO_WM_BEAUTIFY_FLAG" val="#wm#"/>
  <p:tag name="KSO_WM_TAG_VERSION" val="1.0"/>
  <p:tag name="KSO_WM_DIAGRAM_GROUP_CODE" val="n1-1"/>
  <p:tag name="KSO_WM_UNIT_FILL_FORE_SCHEMECOLOR_INDEX" val="7"/>
  <p:tag name="KSO_WM_UNIT_FILL_TYPE" val="1"/>
  <p:tag name="KSO_WM_UNIT_TEXT_FILL_FORE_SCHEMECOLOR_INDEX" val="14"/>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
  <p:tag name="KSO_WM_TAG_VERSION" val="1.0"/>
  <p:tag name="KSO_WM_BEAUTIFY_FLAG" val="#wm#"/>
  <p:tag name="KSO_WM_UNIT_TYPE" val="n_h_f"/>
  <p:tag name="KSO_WM_UNIT_INDEX" val="1_2_2"/>
  <p:tag name="KSO_WM_UNIT_ID" val="diagram6_4*n_h_f*1_2_2"/>
  <p:tag name="KSO_WM_UNIT_CLEAR" val="1"/>
  <p:tag name="KSO_WM_UNIT_LAYERLEVEL" val="1_1_1"/>
  <p:tag name="KSO_WM_UNIT_VALUE" val="24"/>
  <p:tag name="KSO_WM_UNIT_HIGHLIGHT" val="0"/>
  <p:tag name="KSO_WM_UNIT_COMPATIBLE" val="0"/>
  <p:tag name="KSO_WM_DIAGRAM_GROUP_CODE" val="n1-1"/>
  <p:tag name="KSO_WM_UNIT_PRESET_TEXT_INDEX" val="4"/>
  <p:tag name="KSO_WM_UNIT_PRESET_TEXT_LEN" val="57"/>
  <p:tag name="KSO_WM_UNIT_TEXT_FILL_FORE_SCHEMECOLOR_INDEX" val="5"/>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CLEAR" val="1"/>
  <p:tag name="KSO_WM_TEMPLATE_CATEGORY" val="diagram"/>
  <p:tag name="KSO_WM_TEMPLATE_INDEX" val="6"/>
  <p:tag name="KSO_WM_UNIT_TYPE" val="n_h_i"/>
  <p:tag name="KSO_WM_UNIT_INDEX" val="1_2_6"/>
  <p:tag name="KSO_WM_UNIT_ID" val="diagram6_4*n_h_i*1_2_6"/>
  <p:tag name="KSO_WM_UNIT_LAYERLEVEL" val="1_1_1"/>
  <p:tag name="KSO_WM_BEAUTIFY_FLAG" val="#wm#"/>
  <p:tag name="KSO_WM_TAG_VERSION" val="1.0"/>
  <p:tag name="KSO_WM_DIAGRAM_GROUP_CODE" val="n1-1"/>
  <p:tag name="KSO_WM_UNIT_FILL_FORE_SCHEMECOLOR_INDEX" val="6"/>
  <p:tag name="KSO_WM_UNIT_FILL_TYPE" val="1"/>
  <p:tag name="KSO_WM_UNIT_TEXT_FILL_FORE_SCHEMECOLOR_INDEX" val="14"/>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h_a"/>
  <p:tag name="KSO_WM_UNIT_INDEX" val="1_2_1"/>
  <p:tag name="KSO_WM_UNIT_ID" val="diagram245_4*q_h_a*1_2_1"/>
  <p:tag name="KSO_WM_UNIT_CLEAR" val="1"/>
  <p:tag name="KSO_WM_UNIT_LAYERLEVEL" val="1_1_1"/>
  <p:tag name="KSO_WM_UNIT_VALUE" val="9"/>
  <p:tag name="KSO_WM_UNIT_HIGHLIGHT" val="0"/>
  <p:tag name="KSO_WM_UNIT_COMPATIBLE" val="0"/>
  <p:tag name="KSO_WM_DIAGRAM_GROUP_CODE" val="q1-1"/>
  <p:tag name="KSO_WM_UNIT_PRESET_TEXT" val="AMET"/>
  <p:tag name="KSO_WM_UNIT_FILL_FORE_SCHEMECOLOR_INDEX" val="5"/>
  <p:tag name="KSO_WM_UNIT_FILL_TYPE" val="1"/>
  <p:tag name="KSO_WM_UNIT_TEXT_FILL_FORE_SCHEMECOLOR_INDEX" val="5"/>
  <p:tag name="KSO_WM_UNIT_TEXT_FILL_TYPE" val="1"/>
  <p:tag name="KSO_WM_UNIT_DIAGRAM_SCHEMECOLOR_ID" val="1"/>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
  <p:tag name="KSO_WM_TAG_VERSION" val="1.0"/>
  <p:tag name="KSO_WM_BEAUTIFY_FLAG" val="#wm#"/>
  <p:tag name="KSO_WM_UNIT_TYPE" val="n_h_f"/>
  <p:tag name="KSO_WM_UNIT_INDEX" val="1_2_3"/>
  <p:tag name="KSO_WM_UNIT_ID" val="diagram6_4*n_h_f*1_2_3"/>
  <p:tag name="KSO_WM_UNIT_CLEAR" val="1"/>
  <p:tag name="KSO_WM_UNIT_LAYERLEVEL" val="1_1_1"/>
  <p:tag name="KSO_WM_UNIT_VALUE" val="24"/>
  <p:tag name="KSO_WM_UNIT_HIGHLIGHT" val="0"/>
  <p:tag name="KSO_WM_UNIT_COMPATIBLE" val="0"/>
  <p:tag name="KSO_WM_DIAGRAM_GROUP_CODE" val="n1-1"/>
  <p:tag name="KSO_WM_UNIT_PRESET_TEXT_INDEX" val="4"/>
  <p:tag name="KSO_WM_UNIT_PRESET_TEXT_LEN" val="57"/>
  <p:tag name="KSO_WM_UNIT_TEXT_FILL_FORE_SCHEMECOLOR_INDEX" val="5"/>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CLEAR" val="1"/>
  <p:tag name="KSO_WM_TEMPLATE_CATEGORY" val="diagram"/>
  <p:tag name="KSO_WM_TEMPLATE_INDEX" val="6"/>
  <p:tag name="KSO_WM_UNIT_TYPE" val="n_h_i"/>
  <p:tag name="KSO_WM_UNIT_INDEX" val="1_2_5"/>
  <p:tag name="KSO_WM_UNIT_ID" val="diagram6_4*n_h_i*1_2_5"/>
  <p:tag name="KSO_WM_UNIT_LAYERLEVEL" val="1_1_1"/>
  <p:tag name="KSO_WM_BEAUTIFY_FLAG" val="#wm#"/>
  <p:tag name="KSO_WM_TAG_VERSION" val="1.0"/>
  <p:tag name="KSO_WM_DIAGRAM_GROUP_CODE" val="n1-1"/>
  <p:tag name="KSO_WM_UNIT_FILL_FORE_SCHEMECOLOR_INDEX" val="7"/>
  <p:tag name="KSO_WM_UNIT_FILL_TYPE" val="1"/>
  <p:tag name="KSO_WM_UNIT_TEXT_FILL_FORE_SCHEMECOLOR_INDEX" val="14"/>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
  <p:tag name="KSO_WM_TAG_VERSION" val="1.0"/>
  <p:tag name="KSO_WM_BEAUTIFY_FLAG" val="#wm#"/>
  <p:tag name="KSO_WM_UNIT_TYPE" val="n_h_f"/>
  <p:tag name="KSO_WM_UNIT_INDEX" val="1_2_4"/>
  <p:tag name="KSO_WM_UNIT_ID" val="diagram6_4*n_h_f*1_2_4"/>
  <p:tag name="KSO_WM_UNIT_CLEAR" val="1"/>
  <p:tag name="KSO_WM_UNIT_LAYERLEVEL" val="1_1_1"/>
  <p:tag name="KSO_WM_UNIT_VALUE" val="24"/>
  <p:tag name="KSO_WM_UNIT_HIGHLIGHT" val="0"/>
  <p:tag name="KSO_WM_UNIT_COMPATIBLE" val="0"/>
  <p:tag name="KSO_WM_DIAGRAM_GROUP_CODE" val="n1-1"/>
  <p:tag name="KSO_WM_UNIT_PRESET_TEXT_INDEX" val="4"/>
  <p:tag name="KSO_WM_UNIT_PRESET_TEXT_LEN" val="57"/>
  <p:tag name="KSO_WM_UNIT_TEXT_FILL_FORE_SCHEMECOLOR_INDEX" val="5"/>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h_a"/>
  <p:tag name="KSO_WM_UNIT_INDEX" val="1_1_1"/>
  <p:tag name="KSO_WM_UNIT_ID" val="diagram245_4*q_h_a*1_1_1"/>
  <p:tag name="KSO_WM_UNIT_CLEAR" val="1"/>
  <p:tag name="KSO_WM_UNIT_LAYERLEVEL" val="1_1_1"/>
  <p:tag name="KSO_WM_UNIT_VALUE" val="9"/>
  <p:tag name="KSO_WM_UNIT_HIGHLIGHT" val="0"/>
  <p:tag name="KSO_WM_UNIT_COMPATIBLE" val="0"/>
  <p:tag name="KSO_WM_DIAGRAM_GROUP_CODE" val="q1-1"/>
  <p:tag name="KSO_WM_UNIT_PRESET_TEXT" val="AMET"/>
  <p:tag name="KSO_WM_UNIT_FILL_FORE_SCHEMECOLOR_INDEX" val="5"/>
  <p:tag name="KSO_WM_UNIT_FILL_TYPE" val="1"/>
  <p:tag name="KSO_WM_UNIT_TEXT_FILL_FORE_SCHEMECOLOR_INDEX" val="5"/>
  <p:tag name="KSO_WM_UNIT_TEXT_FILL_TYPE" val="1"/>
  <p:tag name="KSO_WM_UNIT_DIAGRAM_SCHEMECOLOR_ID" val="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h_a"/>
  <p:tag name="KSO_WM_UNIT_INDEX" val="1_3_1"/>
  <p:tag name="KSO_WM_UNIT_ID" val="diagram245_4*q_h_a*1_3_1"/>
  <p:tag name="KSO_WM_UNIT_CLEAR" val="1"/>
  <p:tag name="KSO_WM_UNIT_LAYERLEVEL" val="1_1_1"/>
  <p:tag name="KSO_WM_UNIT_VALUE" val="9"/>
  <p:tag name="KSO_WM_UNIT_HIGHLIGHT" val="0"/>
  <p:tag name="KSO_WM_UNIT_COMPATIBLE" val="0"/>
  <p:tag name="KSO_WM_DIAGRAM_GROUP_CODE" val="q1-1"/>
  <p:tag name="KSO_WM_UNIT_PRESET_TEXT" val="AMET"/>
  <p:tag name="KSO_WM_UNIT_FILL_FORE_SCHEMECOLOR_INDEX" val="5"/>
  <p:tag name="KSO_WM_UNIT_FILL_TYPE" val="1"/>
  <p:tag name="KSO_WM_UNIT_TEXT_FILL_FORE_SCHEMECOLOR_INDEX" val="5"/>
  <p:tag name="KSO_WM_UNIT_TEXT_FILL_TYPE" val="1"/>
  <p:tag name="KSO_WM_UNIT_DIAGRAM_SCHEMECOLOR_ID" val="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h_a"/>
  <p:tag name="KSO_WM_UNIT_INDEX" val="1_4_1"/>
  <p:tag name="KSO_WM_UNIT_ID" val="diagram245_4*q_h_a*1_4_1"/>
  <p:tag name="KSO_WM_UNIT_CLEAR" val="1"/>
  <p:tag name="KSO_WM_UNIT_LAYERLEVEL" val="1_1_1"/>
  <p:tag name="KSO_WM_UNIT_VALUE" val="9"/>
  <p:tag name="KSO_WM_UNIT_HIGHLIGHT" val="0"/>
  <p:tag name="KSO_WM_UNIT_COMPATIBLE" val="0"/>
  <p:tag name="KSO_WM_DIAGRAM_GROUP_CODE" val="q1-1"/>
  <p:tag name="KSO_WM_UNIT_PRESET_TEXT" val="AMET"/>
  <p:tag name="KSO_WM_UNIT_FILL_FORE_SCHEMECOLOR_INDEX" val="5"/>
  <p:tag name="KSO_WM_UNIT_FILL_TYPE" val="1"/>
  <p:tag name="KSO_WM_UNIT_TEXT_FILL_FORE_SCHEMECOLOR_INDEX" val="5"/>
  <p:tag name="KSO_WM_UNIT_TEXT_FILL_TYPE" val="1"/>
  <p:tag name="KSO_WM_UNIT_DIAGRAM_SCHEMECOLOR_ID"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i"/>
  <p:tag name="KSO_WM_UNIT_INDEX" val="1_1"/>
  <p:tag name="KSO_WM_UNIT_ID" val="diagram245_4*q_i*1_1"/>
  <p:tag name="KSO_WM_UNIT_CLEAR" val="1"/>
  <p:tag name="KSO_WM_UNIT_LAYERLEVEL" val="1_1"/>
  <p:tag name="KSO_WM_DIAGRAM_GROUP_CODE" val="q1-1"/>
  <p:tag name="KSO_WM_UNIT_FILL_FORE_SCHEMECOLOR_INDEX" val="5"/>
  <p:tag name="KSO_WM_UNIT_FILL_TYPE" val="1"/>
  <p:tag name="KSO_WM_UNIT_DIAGRAM_SCHEMECOLOR_ID"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i"/>
  <p:tag name="KSO_WM_UNIT_INDEX" val="1_2"/>
  <p:tag name="KSO_WM_UNIT_ID" val="diagram245_4*q_i*1_2"/>
  <p:tag name="KSO_WM_UNIT_CLEAR" val="1"/>
  <p:tag name="KSO_WM_UNIT_LAYERLEVEL" val="1_1"/>
  <p:tag name="KSO_WM_DIAGRAM_GROUP_CODE" val="q1-1"/>
  <p:tag name="KSO_WM_UNIT_FILL_FORE_SCHEMECOLOR_INDEX" val="5"/>
  <p:tag name="KSO_WM_UNIT_FILL_TYPE" val="1"/>
  <p:tag name="KSO_WM_UNIT_DIAGRAM_SCHEMECOLOR_ID"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i"/>
  <p:tag name="KSO_WM_UNIT_INDEX" val="1_3"/>
  <p:tag name="KSO_WM_UNIT_ID" val="diagram245_4*q_i*1_3"/>
  <p:tag name="KSO_WM_UNIT_CLEAR" val="1"/>
  <p:tag name="KSO_WM_UNIT_LAYERLEVEL" val="1_1"/>
  <p:tag name="KSO_WM_DIAGRAM_GROUP_CODE" val="q1-1"/>
  <p:tag name="KSO_WM_UNIT_FILL_FORE_SCHEMECOLOR_INDEX" val="5"/>
  <p:tag name="KSO_WM_UNIT_FILL_TYPE" val="1"/>
  <p:tag name="KSO_WM_UNIT_DIAGRAM_SCHEMECOLOR_ID"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i"/>
  <p:tag name="KSO_WM_UNIT_INDEX" val="1_4"/>
  <p:tag name="KSO_WM_UNIT_ID" val="diagram245_4*q_i*1_4"/>
  <p:tag name="KSO_WM_UNIT_CLEAR" val="1"/>
  <p:tag name="KSO_WM_UNIT_LAYERLEVEL" val="1_1"/>
  <p:tag name="KSO_WM_DIAGRAM_GROUP_CODE" val="q1-1"/>
  <p:tag name="KSO_WM_UNIT_FILL_FORE_SCHEMECOLOR_INDEX" val="5"/>
  <p:tag name="KSO_WM_UNIT_FILL_TYPE" val="1"/>
  <p:tag name="KSO_WM_UNIT_DIAGRAM_SCHEMECOLOR_ID"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22274</Words>
  <Application>Microsoft Office PowerPoint</Application>
  <PresentationFormat>宽屏</PresentationFormat>
  <Paragraphs>3920</Paragraphs>
  <Slides>372</Slides>
  <Notes>195</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9</vt:i4>
      </vt:variant>
      <vt:variant>
        <vt:lpstr>幻灯片标题</vt:lpstr>
      </vt:variant>
      <vt:variant>
        <vt:i4>372</vt:i4>
      </vt:variant>
    </vt:vector>
  </HeadingPairs>
  <TitlesOfParts>
    <vt:vector size="407" baseType="lpstr">
      <vt:lpstr>-apple-system</vt:lpstr>
      <vt:lpstr>PingFang SC</vt:lpstr>
      <vt:lpstr>ZapfDingbatsITC</vt:lpstr>
      <vt:lpstr>华文行楷</vt:lpstr>
      <vt:lpstr>华文彩云</vt:lpstr>
      <vt:lpstr>华文楷体</vt:lpstr>
      <vt:lpstr>宋体</vt:lpstr>
      <vt:lpstr>黑体</vt:lpstr>
      <vt:lpstr>黑体</vt:lpstr>
      <vt:lpstr>微软雅黑</vt:lpstr>
      <vt:lpstr>楷体</vt:lpstr>
      <vt:lpstr>楷体_GB2312</vt:lpstr>
      <vt:lpstr>Arial</vt:lpstr>
      <vt:lpstr>Bell MT</vt:lpstr>
      <vt:lpstr>Calibri</vt:lpstr>
      <vt:lpstr>Cambria Math</vt:lpstr>
      <vt:lpstr>Georgia</vt:lpstr>
      <vt:lpstr>Helvetica</vt:lpstr>
      <vt:lpstr>Monotype Corsiva</vt:lpstr>
      <vt:lpstr>MT Extra</vt:lpstr>
      <vt:lpstr>Symbol</vt:lpstr>
      <vt:lpstr>Tahoma</vt:lpstr>
      <vt:lpstr>Times New Roman</vt:lpstr>
      <vt:lpstr>Verdana</vt:lpstr>
      <vt:lpstr>Wingdings</vt:lpstr>
      <vt:lpstr>Office 主题</vt:lpstr>
      <vt:lpstr>位图图像</vt:lpstr>
      <vt:lpstr>SmartDraw</vt:lpstr>
      <vt:lpstr>公式</vt:lpstr>
      <vt:lpstr>Equation.3</vt:lpstr>
      <vt:lpstr>Equation</vt:lpstr>
      <vt:lpstr>Equation.DSMT4</vt:lpstr>
      <vt:lpstr>Visio</vt:lpstr>
      <vt:lpstr>Equation.KSEE3</vt:lpstr>
      <vt:lpstr>方程式</vt:lpstr>
      <vt:lpstr>人工智能的三大流派</vt:lpstr>
      <vt:lpstr>第二讲 知识表示与推理</vt:lpstr>
      <vt:lpstr>知识表示</vt:lpstr>
      <vt:lpstr>PowerPoint 演示文稿</vt:lpstr>
      <vt:lpstr>产生式系统</vt:lpstr>
      <vt:lpstr>产生式系统</vt:lpstr>
      <vt:lpstr>产生式系统</vt:lpstr>
      <vt:lpstr>产生式系统</vt:lpstr>
      <vt:lpstr>产生式系统</vt:lpstr>
      <vt:lpstr>产生式系统</vt:lpstr>
      <vt:lpstr>产生式系统</vt:lpstr>
      <vt:lpstr>产生式系统</vt:lpstr>
      <vt:lpstr>产生式系统</vt:lpstr>
      <vt:lpstr>框架表示法</vt:lpstr>
      <vt:lpstr>框架表示法</vt:lpstr>
      <vt:lpstr>框架表示法</vt:lpstr>
      <vt:lpstr>框架表示法</vt:lpstr>
      <vt:lpstr>框架表示法</vt:lpstr>
      <vt:lpstr>框架表示法</vt:lpstr>
      <vt:lpstr>框架表示法</vt:lpstr>
      <vt:lpstr>推理方式与分类</vt:lpstr>
      <vt:lpstr>推理方式与分类</vt:lpstr>
      <vt:lpstr>推理方式与分类</vt:lpstr>
      <vt:lpstr>推理方式与分类</vt:lpstr>
      <vt:lpstr>推理方式与分类</vt:lpstr>
      <vt:lpstr>推理方式与分类</vt:lpstr>
      <vt:lpstr>自然演绎推理</vt:lpstr>
      <vt:lpstr>自然演绎推理</vt:lpstr>
      <vt:lpstr>自然演绎推理</vt:lpstr>
      <vt:lpstr>自然演绎推理</vt:lpstr>
      <vt:lpstr>自然演绎推理</vt:lpstr>
      <vt:lpstr>自然演绎推理</vt:lpstr>
      <vt:lpstr>归结演绎推理</vt:lpstr>
      <vt:lpstr>鲁滨逊归结原理</vt:lpstr>
      <vt:lpstr>鲁滨逊归结原理</vt:lpstr>
      <vt:lpstr>不确定性推理</vt:lpstr>
      <vt:lpstr>不确定性推理</vt:lpstr>
      <vt:lpstr>不确定性推理</vt:lpstr>
      <vt:lpstr>不确定性推理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模糊逻辑与模糊推理</vt:lpstr>
      <vt:lpstr>模糊决策</vt:lpstr>
      <vt:lpstr>模糊决策</vt:lpstr>
      <vt:lpstr>模糊决策</vt:lpstr>
      <vt:lpstr>模糊决策</vt:lpstr>
      <vt:lpstr>模糊决策</vt:lpstr>
      <vt:lpstr>模糊决策</vt:lpstr>
      <vt:lpstr>模糊决策</vt:lpstr>
      <vt:lpstr>知识图谱</vt:lpstr>
      <vt:lpstr>知识图谱</vt:lpstr>
      <vt:lpstr>知识图谱</vt:lpstr>
      <vt:lpstr>知识图谱</vt:lpstr>
      <vt:lpstr>知识图谱</vt:lpstr>
      <vt:lpstr>知识图谱</vt:lpstr>
      <vt:lpstr>知识图谱</vt:lpstr>
      <vt:lpstr>知识图谱</vt:lpstr>
      <vt:lpstr>PowerPoint 演示文稿</vt:lpstr>
      <vt:lpstr>群体智能算法</vt:lpstr>
      <vt:lpstr>群体智能算法</vt:lpstr>
      <vt:lpstr>从生物/社会现象到计算机算法</vt:lpstr>
      <vt:lpstr>从生物/社会现象到计算机算法</vt:lpstr>
      <vt:lpstr>从生物/社会现象到计算机算法</vt:lpstr>
      <vt:lpstr>从生物/社会现象到计算机模拟</vt:lpstr>
      <vt:lpstr>从生物/社会现象到计算机算法</vt:lpstr>
      <vt:lpstr>从生物/社会现象到计算机算法</vt:lpstr>
      <vt:lpstr>从生物/社会现象到计算机算法</vt:lpstr>
      <vt:lpstr>新一代人工智能的重要方向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分布估计算法的起源</vt:lpstr>
      <vt:lpstr>  分布估计算法的起源</vt:lpstr>
      <vt:lpstr>  分布估计算法的总体框架</vt:lpstr>
      <vt:lpstr>  分布估计算法原理</vt:lpstr>
      <vt:lpstr>  分布估计算法原理</vt:lpstr>
      <vt:lpstr>  分布估计算法原理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蚁群优化算法的原理  </vt:lpstr>
      <vt:lpstr>  蚁群优化算法的原理</vt:lpstr>
      <vt:lpstr>PowerPoint 演示文稿</vt:lpstr>
      <vt:lpstr>PowerPoint 演示文稿</vt:lpstr>
      <vt:lpstr>PowerPoint 演示文稿</vt:lpstr>
      <vt:lpstr>   </vt:lpstr>
      <vt:lpstr>  粒子群优化算法的起源</vt:lpstr>
      <vt:lpstr>  粒子群优化算法的起源</vt:lpstr>
      <vt:lpstr>  粒子群优化算法的起源</vt:lpstr>
      <vt:lpstr>  粒子群优化算法的起源</vt:lpstr>
      <vt:lpstr>  粒子群优化算法的起源</vt:lpstr>
      <vt:lpstr>  粒子群优化算法的起源</vt:lpstr>
      <vt:lpstr>  粒子群优化算法的变量定义</vt:lpstr>
      <vt:lpstr>  粒子群优化算法的总体框架</vt:lpstr>
      <vt:lpstr>  粒子群优化算法的基本流程</vt:lpstr>
      <vt:lpstr>  粒子群优化算法的更新公式</vt:lpstr>
      <vt:lpstr>  粒子群优化算法的更新公式</vt:lpstr>
      <vt:lpstr>  粒子群优化算法的更新公式</vt:lpstr>
      <vt:lpstr>  粒子群优化算法的更新公式</vt:lpstr>
      <vt:lpstr>  粒子群优化算法的更新公式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强化学习简介</vt:lpstr>
      <vt:lpstr>强化学习模型</vt:lpstr>
      <vt:lpstr>强化学习模型</vt:lpstr>
      <vt:lpstr>强化学习模型</vt:lpstr>
      <vt:lpstr>强化学习的基本要素</vt:lpstr>
      <vt:lpstr>强化学习的马尔科夫决策过程</vt:lpstr>
      <vt:lpstr>强化学习的马尔科夫决策过程</vt:lpstr>
      <vt:lpstr>强化学习的马尔科夫决策过程</vt:lpstr>
      <vt:lpstr>动态规划方法</vt:lpstr>
      <vt:lpstr>动态规划方法</vt:lpstr>
      <vt:lpstr>没有模型的方法</vt:lpstr>
      <vt:lpstr>蒙特卡罗方法 Monte Carlo</vt:lpstr>
      <vt:lpstr>蒙特卡罗方法 Monte Carlo</vt:lpstr>
      <vt:lpstr>蒙特卡罗方法 Monte Carlo</vt:lpstr>
      <vt:lpstr>时序差分学习</vt:lpstr>
      <vt:lpstr>时序差分学习</vt:lpstr>
      <vt:lpstr>Q-学习</vt:lpstr>
      <vt:lpstr>Q-学习</vt:lpstr>
      <vt:lpstr>Q-学习</vt:lpstr>
      <vt:lpstr>Q-学习</vt:lpstr>
      <vt:lpstr>深度强化学习——DQN网络</vt:lpstr>
      <vt:lpstr>Policy-Based &amp; Value-Based</vt:lpstr>
      <vt:lpstr>Policy-Based &amp; Value-Based</vt:lpstr>
      <vt:lpstr>Policy-Based &amp; Value-Based</vt:lpstr>
      <vt:lpstr>例1：井字过三关游戏</vt:lpstr>
      <vt:lpstr>例1：井字过三关游戏</vt:lpstr>
      <vt:lpstr>例1：井字过三关游戏</vt:lpstr>
      <vt:lpstr>例1：井字过三关游戏</vt:lpstr>
      <vt:lpstr>例2：仿真机器人足球</vt:lpstr>
      <vt:lpstr>例2：仿真机器人足球</vt:lpstr>
      <vt:lpstr>例2：仿真机器人足球</vt:lpstr>
      <vt:lpstr>例2：仿真机器人足球</vt:lpstr>
      <vt:lpstr>例2：仿真机器人足球</vt:lpstr>
      <vt:lpstr>例2：仿真机器人足球</vt:lpstr>
      <vt:lpstr>PowerPoint 演示文稿</vt:lpstr>
      <vt:lpstr>PowerPoint 演示文稿</vt:lpstr>
      <vt:lpstr>PowerPoint 演示文稿</vt:lpstr>
      <vt:lpstr>• Introduction </vt:lpstr>
      <vt:lpstr>• Introduction </vt:lpstr>
      <vt:lpstr>• Introduction介绍 </vt:lpstr>
      <vt:lpstr>• Introduction </vt:lpstr>
      <vt:lpstr> • 提炼  </vt:lpstr>
      <vt:lpstr> • 提炼  </vt:lpstr>
      <vt:lpstr> • 提炼  </vt:lpstr>
      <vt:lpstr> • 提炼  </vt:lpstr>
      <vt:lpstr>  •直线的 分类方法   </vt:lpstr>
      <vt:lpstr>  •直线的 分类方法   </vt:lpstr>
      <vt:lpstr>  •直线的 分类方法   </vt:lpstr>
      <vt:lpstr>  • 非线性 分类方法   </vt:lpstr>
      <vt:lpstr>  • 非线性 分类方法   </vt:lpstr>
      <vt:lpstr>  • 非线性 分类方法   </vt:lpstr>
      <vt:lpstr>  • 非线性 分类方法   </vt:lpstr>
      <vt:lpstr> •无人监督的  </vt:lpstr>
      <vt:lpstr> •无人监督的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Vanilla Autoencoder </vt:lpstr>
      <vt:lpstr>• Vanilla Autoencoder普通自动编码器</vt:lpstr>
      <vt:lpstr>• Vanilla Autoencoder</vt:lpstr>
      <vt:lpstr>• Vanilla Autoencoder</vt:lpstr>
      <vt:lpstr>• Vanilla Autoencoder</vt:lpstr>
      <vt:lpstr>• Denoising Autoencoder去噪自动编码器</vt:lpstr>
      <vt:lpstr>PowerPoint 演示文稿</vt:lpstr>
      <vt:lpstr>PowerPoint 演示文稿</vt:lpstr>
      <vt:lpstr>• Denoising Autoencoder去噪自动编码器</vt:lpstr>
      <vt:lpstr>• Sparse Autoencoder稀疏自动编码器</vt:lpstr>
      <vt:lpstr>• Sparse Autoencoder稀疏自动编码器</vt:lpstr>
      <vt:lpstr>• Sparse Autoencoder</vt:lpstr>
      <vt:lpstr>PowerPoint 演示文稿</vt:lpstr>
      <vt:lpstr>• Sparse Autoencoder稀疏自动编码器</vt:lpstr>
      <vt:lpstr>• Sparse Autoencoder</vt:lpstr>
      <vt:lpstr>• Sparse Autoencoder</vt:lpstr>
      <vt:lpstr>• Contractive Autoencoder收缩自动编码器</vt:lpstr>
      <vt:lpstr>• Contractive Autoencoder收缩自动编码器</vt:lpstr>
      <vt:lpstr>• Contractive Autoencoder收缩自动编码器</vt:lpstr>
      <vt:lpstr>• Contractive Autoencoder收缩自动编码器</vt:lpstr>
      <vt:lpstr>• Stacked Autoencoder堆叠式自动编码器</vt:lpstr>
      <vt:lpstr>• Stacked Autoencoder堆叠式自动编码器</vt:lpstr>
      <vt:lpstr>• Stacked Autoencoder</vt:lpstr>
      <vt:lpstr>• Stacked Autoencoder</vt:lpstr>
      <vt:lpstr>• Variational Autoencoder变分自动编码器</vt:lpstr>
      <vt:lpstr>• Variational Autoencoder</vt:lpstr>
      <vt:lpstr>• Variational Autoencoder</vt:lpstr>
      <vt:lpstr>• Variational Autoencoder</vt:lpstr>
      <vt:lpstr>• Variational Autoencoder</vt:lpstr>
      <vt:lpstr>• Variational Autoencoder</vt:lpstr>
      <vt:lpstr>• Variational Autoencoder变分自动编码器</vt:lpstr>
      <vt:lpstr>• Variational Autoencoder</vt:lpstr>
      <vt:lpstr>• Variational Autoencoder</vt:lpstr>
      <vt:lpstr>• Variational Autoencoder</vt:lpstr>
      <vt:lpstr>• Variational Autoencoder</vt:lpstr>
      <vt:lpstr>• Variational Autoencoder</vt:lpstr>
      <vt:lpstr>• Variational Autoencoder</vt:lpstr>
      <vt:lpstr>• Convolutional Algorithms卷积算法 </vt:lpstr>
      <vt:lpstr>• Convolutional Algorithms卷积算法 </vt:lpstr>
      <vt:lpstr>• Convolutional Algorithms </vt:lpstr>
      <vt:lpstr>• Convolutional Algorithms卷积算法 </vt:lpstr>
      <vt:lpstr>• Convolutional Algorithms </vt:lpstr>
      <vt:lpstr>• Convolutional Algorithms </vt:lpstr>
      <vt:lpstr>• Convolutional Algorithms </vt:lpstr>
      <vt:lpstr>• Convolutional Algorithms卷积算法</vt:lpstr>
      <vt:lpstr>• Convolutional Algorithms </vt:lpstr>
      <vt:lpstr>• Convolutional Algorithms </vt:lpstr>
      <vt:lpstr>• Pooling Algorithms池化算法 </vt:lpstr>
      <vt:lpstr>• Pooling Algorithms </vt:lpstr>
      <vt:lpstr>• Pooling Algorithms </vt:lpstr>
      <vt:lpstr>• Pooling Algorithms池化算法 </vt:lpstr>
      <vt:lpstr>• Batch Normalization批量归一化 </vt:lpstr>
      <vt:lpstr>• Batch Normalization </vt:lpstr>
      <vt:lpstr>• Batch Normalization批量归一化 </vt:lpstr>
      <vt:lpstr>• Transposed Convolutional Algorithms转置卷积算法 </vt:lpstr>
      <vt:lpstr>• Transposed Convolutional Algorithms转置卷积算法 </vt:lpstr>
      <vt:lpstr>• Transposed Convolutional Algorithms转置卷积算法 </vt:lpstr>
      <vt:lpstr>• Hierarchical Representation Learning层次表示学习 </vt:lpstr>
      <vt:lpstr>• Hierarchical Representation Learning层次表示学习 </vt:lpstr>
      <vt:lpstr>• Hierarchical Representation Learning </vt:lpstr>
      <vt:lpstr>• Recurrent Neural Network循环神经网络 </vt:lpstr>
      <vt:lpstr>• Recurrent Neural Network </vt:lpstr>
      <vt:lpstr>• Recurrent Neural Network </vt:lpstr>
      <vt:lpstr>• Recurrent Neural Network </vt:lpstr>
      <vt:lpstr>• Recurrent Neural Network </vt:lpstr>
      <vt:lpstr>• Recurrent Neural Network </vt:lpstr>
      <vt:lpstr>• Long Short-Term Memory长短期记忆 </vt:lpstr>
      <vt:lpstr>• Long Short-Term Memory长短期记忆 </vt:lpstr>
      <vt:lpstr>• Long Short-Term Memory长短期记忆 </vt:lpstr>
      <vt:lpstr>• Long Short-Term Memory长短期记忆 </vt:lpstr>
      <vt:lpstr>• Long Short-Term Memory </vt:lpstr>
      <vt:lpstr>LSTM - ExampleLSTM - 示例</vt:lpstr>
      <vt:lpstr>PowerPoint 演示文稿</vt:lpstr>
      <vt:lpstr>PowerPoint 演示文稿</vt:lpstr>
      <vt:lpstr>PowerPoint 演示文稿</vt:lpstr>
      <vt:lpstr>PowerPoint 演示文稿</vt:lpstr>
      <vt:lpstr>PowerPoint 演示文稿</vt:lpstr>
      <vt:lpstr>PowerPoint 演示文稿</vt:lpstr>
      <vt:lpstr>• Long Short-Term Memory长短期记忆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人工智能的三大流派</dc:title>
  <dc:creator>19721</dc:creator>
  <cp:lastModifiedBy>錦涵 林</cp:lastModifiedBy>
  <cp:revision>12</cp:revision>
  <dcterms:created xsi:type="dcterms:W3CDTF">2024-01-01T14:55:00Z</dcterms:created>
  <dcterms:modified xsi:type="dcterms:W3CDTF">2024-01-03T07:44:54Z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04AE5339F77D45F0A9D12A8F94BB01B4</vt:lpwstr>
  </property>
  <property fmtid="{D5CDD505-2E9C-101B-9397-08002B2CF9AE}" pid="3" name="KSOProductBuildVer">
    <vt:lpwstr>2052-11.1.0.12165</vt:lpwstr>
  </property>
</Properties>
</file>